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
      <p:font typeface="Lucida Sans" panose="020B0602030504020204" pitchFamily="34" charset="0"/>
      <p:regular r:id="rId32"/>
      <p:bold r:id="rId33"/>
      <p:italic r:id="rId34"/>
      <p:boldItalic r:id="rId35"/>
    </p:embeddedFont>
    <p:embeddedFont>
      <p:font typeface="Overlock"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B7CC32-6F40-4555-98EF-37AA551986D6}" v="26" dt="2018-09-07T14:01:44.4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431" autoAdjust="0"/>
  </p:normalViewPr>
  <p:slideViewPr>
    <p:cSldViewPr snapToGrid="0">
      <p:cViewPr varScale="1">
        <p:scale>
          <a:sx n="102" d="100"/>
          <a:sy n="102" d="100"/>
        </p:scale>
        <p:origin x="186"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17.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99734793-2285-408A-8AF6-1A868D3B68F1}"/>
    <pc:docChg chg="modSld">
      <pc:chgData name="" userId="" providerId="" clId="Web-{99734793-2285-408A-8AF6-1A868D3B68F1}" dt="2018-08-10T06:01:08.866" v="5" actId="14100"/>
      <pc:docMkLst>
        <pc:docMk/>
      </pc:docMkLst>
      <pc:sldChg chg="addSp modSp">
        <pc:chgData name="" userId="" providerId="" clId="Web-{99734793-2285-408A-8AF6-1A868D3B68F1}" dt="2018-08-10T06:00:05.085" v="2" actId="14100"/>
        <pc:sldMkLst>
          <pc:docMk/>
          <pc:sldMk cId="0" sldId="260"/>
        </pc:sldMkLst>
        <pc:picChg chg="add mod">
          <ac:chgData name="" userId="" providerId="" clId="Web-{99734793-2285-408A-8AF6-1A868D3B68F1}" dt="2018-08-10T06:00:05.085" v="2" actId="14100"/>
          <ac:picMkLst>
            <pc:docMk/>
            <pc:sldMk cId="0" sldId="260"/>
            <ac:picMk id="2" creationId="{99410326-6C0F-48AA-9AE4-15423555674B}"/>
          </ac:picMkLst>
        </pc:picChg>
      </pc:sldChg>
      <pc:sldChg chg="addSp modSp">
        <pc:chgData name="" userId="" providerId="" clId="Web-{99734793-2285-408A-8AF6-1A868D3B68F1}" dt="2018-08-10T06:01:08.866" v="5" actId="14100"/>
        <pc:sldMkLst>
          <pc:docMk/>
          <pc:sldMk cId="826854209" sldId="271"/>
        </pc:sldMkLst>
        <pc:picChg chg="add mod">
          <ac:chgData name="" userId="" providerId="" clId="Web-{99734793-2285-408A-8AF6-1A868D3B68F1}" dt="2018-08-10T06:01:08.866" v="5" actId="14100"/>
          <ac:picMkLst>
            <pc:docMk/>
            <pc:sldMk cId="826854209" sldId="271"/>
            <ac:picMk id="2" creationId="{4F024636-C765-41EE-A99D-E63151DB82DA}"/>
          </ac:picMkLst>
        </pc:picChg>
      </pc:sldChg>
    </pc:docChg>
  </pc:docChgLst>
  <pc:docChgLst>
    <pc:chgData name="Natalie Ivey" userId="2c81a4b0-7596-4a42-b4da-e7aac4dfeff9" providerId="ADAL" clId="{D8B7CC32-6F40-4555-98EF-37AA551986D6}"/>
    <pc:docChg chg="modSld modMainMaster">
      <pc:chgData name="Natalie Ivey" userId="2c81a4b0-7596-4a42-b4da-e7aac4dfeff9" providerId="ADAL" clId="{D8B7CC32-6F40-4555-98EF-37AA551986D6}" dt="2018-09-07T14:01:44.485" v="25" actId="1076"/>
      <pc:docMkLst>
        <pc:docMk/>
      </pc:docMkLst>
      <pc:sldChg chg="addSp modSp">
        <pc:chgData name="Natalie Ivey" userId="2c81a4b0-7596-4a42-b4da-e7aac4dfeff9" providerId="ADAL" clId="{D8B7CC32-6F40-4555-98EF-37AA551986D6}" dt="2018-09-07T13:57:17.188" v="3" actId="1076"/>
        <pc:sldMkLst>
          <pc:docMk/>
          <pc:sldMk cId="0" sldId="258"/>
        </pc:sldMkLst>
        <pc:picChg chg="add mod">
          <ac:chgData name="Natalie Ivey" userId="2c81a4b0-7596-4a42-b4da-e7aac4dfeff9" providerId="ADAL" clId="{D8B7CC32-6F40-4555-98EF-37AA551986D6}" dt="2018-09-07T13:57:17.188" v="3" actId="1076"/>
          <ac:picMkLst>
            <pc:docMk/>
            <pc:sldMk cId="0" sldId="258"/>
            <ac:picMk id="3" creationId="{84D3A311-C1A1-45CE-99F1-BF3C127F88D4}"/>
          </ac:picMkLst>
        </pc:picChg>
      </pc:sldChg>
      <pc:sldChg chg="modSp">
        <pc:chgData name="Natalie Ivey" userId="2c81a4b0-7596-4a42-b4da-e7aac4dfeff9" providerId="ADAL" clId="{D8B7CC32-6F40-4555-98EF-37AA551986D6}" dt="2018-09-07T14:01:44.485" v="25" actId="1076"/>
        <pc:sldMkLst>
          <pc:docMk/>
          <pc:sldMk cId="0" sldId="266"/>
        </pc:sldMkLst>
        <pc:spChg chg="mod">
          <ac:chgData name="Natalie Ivey" userId="2c81a4b0-7596-4a42-b4da-e7aac4dfeff9" providerId="ADAL" clId="{D8B7CC32-6F40-4555-98EF-37AA551986D6}" dt="2018-09-07T14:01:44.485" v="25" actId="1076"/>
          <ac:spMkLst>
            <pc:docMk/>
            <pc:sldMk cId="0" sldId="266"/>
            <ac:spMk id="171" creationId="{00000000-0000-0000-0000-000000000000}"/>
          </ac:spMkLst>
        </pc:spChg>
      </pc:sldChg>
      <pc:sldChg chg="addSp modSp">
        <pc:chgData name="Natalie Ivey" userId="2c81a4b0-7596-4a42-b4da-e7aac4dfeff9" providerId="ADAL" clId="{D8B7CC32-6F40-4555-98EF-37AA551986D6}" dt="2018-09-07T13:58:28.854" v="15" actId="1076"/>
        <pc:sldMkLst>
          <pc:docMk/>
          <pc:sldMk cId="2629678433" sldId="268"/>
        </pc:sldMkLst>
        <pc:spChg chg="mod">
          <ac:chgData name="Natalie Ivey" userId="2c81a4b0-7596-4a42-b4da-e7aac4dfeff9" providerId="ADAL" clId="{D8B7CC32-6F40-4555-98EF-37AA551986D6}" dt="2018-09-07T13:57:56.643" v="11" actId="14100"/>
          <ac:spMkLst>
            <pc:docMk/>
            <pc:sldMk cId="2629678433" sldId="268"/>
            <ac:spMk id="130" creationId="{00000000-0000-0000-0000-000000000000}"/>
          </ac:spMkLst>
        </pc:spChg>
        <pc:spChg chg="mod">
          <ac:chgData name="Natalie Ivey" userId="2c81a4b0-7596-4a42-b4da-e7aac4dfeff9" providerId="ADAL" clId="{D8B7CC32-6F40-4555-98EF-37AA551986D6}" dt="2018-09-07T13:57:52.395" v="9" actId="14100"/>
          <ac:spMkLst>
            <pc:docMk/>
            <pc:sldMk cId="2629678433" sldId="268"/>
            <ac:spMk id="131" creationId="{00000000-0000-0000-0000-000000000000}"/>
          </ac:spMkLst>
        </pc:spChg>
        <pc:picChg chg="add mod">
          <ac:chgData name="Natalie Ivey" userId="2c81a4b0-7596-4a42-b4da-e7aac4dfeff9" providerId="ADAL" clId="{D8B7CC32-6F40-4555-98EF-37AA551986D6}" dt="2018-09-07T13:58:28.854" v="15" actId="1076"/>
          <ac:picMkLst>
            <pc:docMk/>
            <pc:sldMk cId="2629678433" sldId="268"/>
            <ac:picMk id="3" creationId="{366153A0-3806-4FA6-8B48-BD8B2D80E8ED}"/>
          </ac:picMkLst>
        </pc:picChg>
      </pc:sldChg>
      <pc:sldMasterChg chg="addSp modSp">
        <pc:chgData name="Natalie Ivey" userId="2c81a4b0-7596-4a42-b4da-e7aac4dfeff9" providerId="ADAL" clId="{D8B7CC32-6F40-4555-98EF-37AA551986D6}" dt="2018-09-07T14:00:18.736" v="24" actId="1076"/>
        <pc:sldMasterMkLst>
          <pc:docMk/>
          <pc:sldMasterMk cId="0" sldId="2147483659"/>
        </pc:sldMasterMkLst>
        <pc:picChg chg="add mod">
          <ac:chgData name="Natalie Ivey" userId="2c81a4b0-7596-4a42-b4da-e7aac4dfeff9" providerId="ADAL" clId="{D8B7CC32-6F40-4555-98EF-37AA551986D6}" dt="2018-09-07T14:00:18.736" v="24" actId="1076"/>
          <ac:picMkLst>
            <pc:docMk/>
            <pc:sldMasterMk cId="0" sldId="2147483659"/>
            <ac:picMk id="3" creationId="{7E9EDE2A-107D-4224-BAD7-B07683BB8DF6}"/>
          </ac:picMkLst>
        </pc:picChg>
        <pc:picChg chg="add mod">
          <ac:chgData name="Natalie Ivey" userId="2c81a4b0-7596-4a42-b4da-e7aac4dfeff9" providerId="ADAL" clId="{D8B7CC32-6F40-4555-98EF-37AA551986D6}" dt="2018-09-07T14:00:09.370" v="23" actId="1076"/>
          <ac:picMkLst>
            <pc:docMk/>
            <pc:sldMasterMk cId="0" sldId="2147483659"/>
            <ac:picMk id="5" creationId="{A5C63307-48DA-4D27-A2DA-2796CAA4AEC1}"/>
          </ac:picMkLst>
        </pc:picChg>
        <pc:picChg chg="add mod">
          <ac:chgData name="Natalie Ivey" userId="2c81a4b0-7596-4a42-b4da-e7aac4dfeff9" providerId="ADAL" clId="{D8B7CC32-6F40-4555-98EF-37AA551986D6}" dt="2018-09-07T14:00:04.585" v="22" actId="1076"/>
          <ac:picMkLst>
            <pc:docMk/>
            <pc:sldMasterMk cId="0" sldId="2147483659"/>
            <ac:picMk id="7" creationId="{FE6C578C-672F-47D4-8784-6FC6F2784C0C}"/>
          </ac:picMkLst>
        </pc:picChg>
      </pc:sldMasterChg>
    </pc:docChg>
  </pc:docChgLst>
  <pc:docChgLst>
    <pc:chgData name="April Imperio" userId="S::april.imperio@detroitk12.org::016b43d7-eba5-4d9b-8296-c2a9482fb2a0" providerId="AD" clId="Web-{1FB7DF68-62E3-D4F0-6A70-A89D63A4A589}"/>
    <pc:docChg chg="addSld">
      <pc:chgData name="April Imperio" userId="S::april.imperio@detroitk12.org::016b43d7-eba5-4d9b-8296-c2a9482fb2a0" providerId="AD" clId="Web-{1FB7DF68-62E3-D4F0-6A70-A89D63A4A589}" dt="2019-03-26T00:37:13.656" v="0"/>
      <pc:docMkLst>
        <pc:docMk/>
      </pc:docMkLst>
      <pc:sldChg chg="add">
        <pc:chgData name="April Imperio" userId="S::april.imperio@detroitk12.org::016b43d7-eba5-4d9b-8296-c2a9482fb2a0" providerId="AD" clId="Web-{1FB7DF68-62E3-D4F0-6A70-A89D63A4A589}" dt="2019-03-26T00:37:13.656" v="0"/>
        <pc:sldMkLst>
          <pc:docMk/>
          <pc:sldMk cId="3844132711"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1739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SzPts val="1200"/>
              <a:buFont typeface="Calibri"/>
              <a:buChar char="●"/>
            </a:pPr>
            <a:r>
              <a:rPr lang="en-US" dirty="0"/>
              <a:t>This lesson continues Part 1 of the official end of unit assessment, which is students’ best independent on-demand draft of their essay. (Students write the introduction and conclusion in Lesson 16). Consider to what extent you want to support students in this work. </a:t>
            </a:r>
            <a:endParaRPr dirty="0"/>
          </a:p>
          <a:p>
            <a:pPr marL="457200" marR="0" lvl="0" indent="-304800" algn="l" rtl="0">
              <a:lnSpc>
                <a:spcPct val="100000"/>
              </a:lnSpc>
              <a:spcBef>
                <a:spcPts val="0"/>
              </a:spcBef>
              <a:spcAft>
                <a:spcPts val="0"/>
              </a:spcAft>
              <a:buSzPts val="1200"/>
              <a:buFont typeface="Calibri"/>
              <a:buChar char="●"/>
            </a:pPr>
            <a:r>
              <a:rPr lang="en-US" dirty="0"/>
              <a:t>This lesson is written assuming the use of computers to draft the essays in order to make revisions in Lesson 19 easier.  If using computers is not possible in your classroom, have students draft on lined paper, skipping lines to make room for revisions. Consider giving students more time to handwrite. </a:t>
            </a:r>
            <a:endParaRPr dirty="0"/>
          </a:p>
          <a:p>
            <a:pPr marL="457200" marR="0" lvl="0" indent="-304800" algn="l" rtl="0">
              <a:lnSpc>
                <a:spcPct val="100000"/>
              </a:lnSpc>
              <a:spcBef>
                <a:spcPts val="0"/>
              </a:spcBef>
              <a:spcAft>
                <a:spcPts val="0"/>
              </a:spcAft>
              <a:buSzPts val="1200"/>
              <a:buFont typeface="Calibri"/>
              <a:buChar char="●"/>
            </a:pPr>
            <a:r>
              <a:rPr lang="en-US" dirty="0"/>
              <a:t>Since students will produce this draft independently, this essay draft is used as an assessment for “Content and Analysis” and “Command of Evidence” on the </a:t>
            </a:r>
            <a:r>
              <a:rPr lang="en-US" b="1" dirty="0"/>
              <a:t>New York State 6–8 Expository Writing rubric</a:t>
            </a:r>
            <a:r>
              <a:rPr lang="en-US" dirty="0"/>
              <a:t>. Plan to return the essay drafts with feedback in Lesson 19. </a:t>
            </a:r>
            <a:endParaRPr dirty="0"/>
          </a:p>
          <a:p>
            <a:pPr marL="0" lvl="0" indent="0" rtl="0">
              <a:spcBef>
                <a:spcPts val="0"/>
              </a:spcBef>
              <a:spcAft>
                <a:spcPts val="0"/>
              </a:spcAft>
              <a:buNone/>
            </a:pPr>
            <a:endParaRPr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317456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e0eba8d36_2_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e0eba8d36_2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a:t>
            </a:r>
            <a:endParaRPr dirty="0"/>
          </a:p>
          <a:p>
            <a:pPr marL="0" lvl="0" indent="0" rtl="0">
              <a:spcBef>
                <a:spcPts val="0"/>
              </a:spcBef>
              <a:spcAft>
                <a:spcPts val="0"/>
              </a:spcAft>
              <a:buClr>
                <a:schemeClr val="dk1"/>
              </a:buClr>
              <a:buSzPts val="1100"/>
              <a:buFont typeface="Arial"/>
              <a:buNone/>
            </a:pPr>
            <a:r>
              <a:rPr lang="en-US" b="1" dirty="0"/>
              <a:t>Student Grouping: Whole Group, Individual</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C. Writing an introduction and conclusion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 previously noted, ideally, students will write their rough draft of the essay on </a:t>
            </a:r>
            <a:r>
              <a:rPr lang="en-US" b="0" dirty="0"/>
              <a:t>computers</a:t>
            </a:r>
            <a:r>
              <a:rPr lang="en-US" dirty="0"/>
              <a:t>. If, however, the technology is not easily available or students would require a lot of time to use the technology because they need a great deal of assistance with the technology itself, they should write their drafts by hand and leave a space in between each line.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Remind students to save their work often as they are typing. Let them know in what form (email, printed, saved to server, etc.) they will be turning in their draft at the end of the class. </a:t>
            </a:r>
            <a:endParaRPr dirty="0"/>
          </a:p>
          <a:p>
            <a:pPr marL="457200" lvl="0" indent="-304800" rtl="0">
              <a:spcBef>
                <a:spcPts val="0"/>
              </a:spcBef>
              <a:spcAft>
                <a:spcPts val="0"/>
              </a:spcAft>
              <a:buClr>
                <a:schemeClr val="dk1"/>
              </a:buClr>
              <a:buSzPts val="1200"/>
              <a:buFont typeface="Calibri"/>
              <a:buAutoNum type="arabicPeriod"/>
            </a:pPr>
            <a:r>
              <a:rPr lang="en-US" dirty="0"/>
              <a:t>Continue to circulate around the room, supporting students when needed or when their hands are raised. </a:t>
            </a:r>
            <a:endParaRPr dirty="0"/>
          </a:p>
          <a:p>
            <a:pPr marL="457200" lvl="0" indent="-304800" rtl="0">
              <a:spcBef>
                <a:spcPts val="0"/>
              </a:spcBef>
              <a:spcAft>
                <a:spcPts val="0"/>
              </a:spcAft>
              <a:buClr>
                <a:schemeClr val="dk1"/>
              </a:buClr>
              <a:buSzPts val="1200"/>
              <a:buFont typeface="Calibri"/>
              <a:buAutoNum type="arabicPeriod"/>
            </a:pPr>
            <a:r>
              <a:rPr lang="en-US" dirty="0"/>
              <a:t>When there are a few minutes left, remind students to save their work.</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quietly and independently on their writing.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For students who struggle with writing, consider having them orally rehearse their plan before they begin drafting. </a:t>
            </a:r>
            <a:endParaRPr dirty="0"/>
          </a:p>
        </p:txBody>
      </p:sp>
      <p:sp>
        <p:nvSpPr>
          <p:cNvPr id="160" name="Google Shape;160;g3e0eba8d36_2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989824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e0eba8d36_2_3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Google Shape;167;g3e0eba8d36_2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1200" b="1" dirty="0"/>
              <a:t>Suggested slide pacing: 5-8 minutes</a:t>
            </a:r>
            <a:endParaRPr sz="1200" dirty="0"/>
          </a:p>
          <a:p>
            <a:pPr marL="0" lvl="0" indent="0" rtl="0">
              <a:spcBef>
                <a:spcPts val="0"/>
              </a:spcBef>
              <a:spcAft>
                <a:spcPts val="0"/>
              </a:spcAft>
              <a:buClr>
                <a:schemeClr val="dk1"/>
              </a:buClr>
              <a:buSzPts val="1100"/>
              <a:buFont typeface="Arial"/>
              <a:buNone/>
            </a:pPr>
            <a:r>
              <a:rPr lang="en-US" sz="1200" b="1" dirty="0"/>
              <a:t>Student Grouping: Whole Group</a:t>
            </a:r>
            <a:endParaRPr sz="1200" b="1" dirty="0"/>
          </a:p>
          <a:p>
            <a:pPr marL="0" lvl="0" indent="0" rtl="0">
              <a:spcBef>
                <a:spcPts val="0"/>
              </a:spcBef>
              <a:spcAft>
                <a:spcPts val="0"/>
              </a:spcAft>
              <a:buClr>
                <a:schemeClr val="dk1"/>
              </a:buClr>
              <a:buSzPts val="1100"/>
              <a:buFont typeface="Arial"/>
              <a:buNone/>
            </a:pPr>
            <a:endParaRPr sz="1200" b="1" dirty="0"/>
          </a:p>
          <a:p>
            <a:pPr marL="0" lvl="0" indent="0" rtl="0">
              <a:spcBef>
                <a:spcPts val="0"/>
              </a:spcBef>
              <a:spcAft>
                <a:spcPts val="0"/>
              </a:spcAft>
              <a:buClr>
                <a:schemeClr val="dk1"/>
              </a:buClr>
              <a:buSzPts val="1100"/>
              <a:buFont typeface="Arial"/>
              <a:buNone/>
            </a:pPr>
            <a:r>
              <a:rPr lang="en-US" sz="1200" b="1" dirty="0"/>
              <a:t>Closing and Assessment A. Checking in and Collecting Planning Materials and Drafts  </a:t>
            </a:r>
            <a:endParaRPr sz="1200" b="1" i="1" dirty="0"/>
          </a:p>
          <a:p>
            <a:pPr marL="0" lvl="0" indent="0" rtl="0">
              <a:spcBef>
                <a:spcPts val="0"/>
              </a:spcBef>
              <a:spcAft>
                <a:spcPts val="0"/>
              </a:spcAft>
              <a:buClr>
                <a:schemeClr val="dk1"/>
              </a:buClr>
              <a:buSzPts val="1100"/>
              <a:buFont typeface="Arial"/>
              <a:buNone/>
            </a:pPr>
            <a:endParaRPr sz="1200" b="1" dirty="0"/>
          </a:p>
          <a:p>
            <a:pPr marL="0" lvl="0" indent="0" rtl="0">
              <a:spcBef>
                <a:spcPts val="0"/>
              </a:spcBef>
              <a:spcAft>
                <a:spcPts val="0"/>
              </a:spcAft>
              <a:buClr>
                <a:schemeClr val="dk1"/>
              </a:buClr>
              <a:buSzPts val="1100"/>
              <a:buFont typeface="Arial"/>
              <a:buNone/>
            </a:pPr>
            <a:r>
              <a:rPr lang="en-US" sz="1200" dirty="0"/>
              <a:t>Teaching Notes:</a:t>
            </a:r>
            <a:endParaRPr sz="1200" dirty="0"/>
          </a:p>
          <a:p>
            <a:pPr marL="457200" lvl="0" indent="-304800" rtl="0">
              <a:spcBef>
                <a:spcPts val="0"/>
              </a:spcBef>
              <a:spcAft>
                <a:spcPts val="0"/>
              </a:spcAft>
              <a:buClr>
                <a:schemeClr val="dk1"/>
              </a:buClr>
              <a:buSzPts val="1200"/>
              <a:buFont typeface="Calibri"/>
              <a:buChar char="●"/>
            </a:pPr>
            <a:r>
              <a:rPr lang="en-US" sz="1200" dirty="0"/>
              <a:t>Sharing positive feedback with students in a public way can boost morale and create a health classroom culture. </a:t>
            </a:r>
            <a:endParaRPr sz="1200" dirty="0"/>
          </a:p>
          <a:p>
            <a:pPr marL="0" lvl="0" indent="0" rtl="0">
              <a:spcBef>
                <a:spcPts val="0"/>
              </a:spcBef>
              <a:spcAft>
                <a:spcPts val="0"/>
              </a:spcAft>
              <a:buClr>
                <a:schemeClr val="dk1"/>
              </a:buClr>
              <a:buSzPts val="1100"/>
              <a:buFont typeface="Arial"/>
              <a:buNone/>
            </a:pPr>
            <a:endParaRPr sz="1200" dirty="0"/>
          </a:p>
          <a:p>
            <a:pPr marL="0" lvl="0" indent="0" rtl="0">
              <a:spcBef>
                <a:spcPts val="0"/>
              </a:spcBef>
              <a:spcAft>
                <a:spcPts val="0"/>
              </a:spcAft>
              <a:buClr>
                <a:schemeClr val="dk1"/>
              </a:buClr>
              <a:buSzPts val="1100"/>
              <a:buFont typeface="Arial"/>
              <a:buNone/>
            </a:pPr>
            <a:r>
              <a:rPr lang="en-US" sz="1200" dirty="0"/>
              <a:t>Teacher Actions:</a:t>
            </a:r>
            <a:endParaRPr sz="1200" dirty="0"/>
          </a:p>
          <a:p>
            <a:pPr marL="457200" lvl="0" indent="-304800" rtl="0">
              <a:spcBef>
                <a:spcPts val="0"/>
              </a:spcBef>
              <a:spcAft>
                <a:spcPts val="0"/>
              </a:spcAft>
              <a:buClr>
                <a:schemeClr val="dk1"/>
              </a:buClr>
              <a:buSzPts val="1200"/>
              <a:buFont typeface="Calibri"/>
              <a:buAutoNum type="arabicPeriod"/>
            </a:pPr>
            <a:r>
              <a:rPr lang="en-US" sz="1200" dirty="0"/>
              <a:t>Collect students’ planning materials and drafts.</a:t>
            </a:r>
            <a:endParaRPr sz="1200" dirty="0"/>
          </a:p>
          <a:p>
            <a:pPr marL="457200" lvl="0" indent="-304800" rtl="0">
              <a:spcBef>
                <a:spcPts val="0"/>
              </a:spcBef>
              <a:spcAft>
                <a:spcPts val="0"/>
              </a:spcAft>
              <a:buClr>
                <a:schemeClr val="dk1"/>
              </a:buClr>
              <a:buSzPts val="1200"/>
              <a:buFont typeface="Calibri"/>
              <a:buAutoNum type="arabicPeriod"/>
            </a:pPr>
            <a:r>
              <a:rPr lang="en-US" sz="1200" dirty="0"/>
              <a:t>Read the slide aloud.</a:t>
            </a:r>
          </a:p>
          <a:p>
            <a:pPr marL="457200" lvl="0" indent="-304800" rtl="0">
              <a:spcBef>
                <a:spcPts val="0"/>
              </a:spcBef>
              <a:spcAft>
                <a:spcPts val="0"/>
              </a:spcAft>
              <a:buClr>
                <a:schemeClr val="dk1"/>
              </a:buClr>
              <a:buSzPts val="1200"/>
              <a:buFont typeface="Calibri"/>
              <a:buAutoNum type="arabicPeriod"/>
            </a:pPr>
            <a:r>
              <a:rPr lang="en-US" sz="1200" dirty="0"/>
              <a:t>Give students specific positive praise for behaviors or thinking you noticed during class. Emphasize ways in which they are showing stamina as writers, and specific examples of students who are having strong insights about the theme of the novel.</a:t>
            </a:r>
          </a:p>
          <a:p>
            <a:pPr marL="457200" lvl="0" indent="-304800" rtl="0">
              <a:spcBef>
                <a:spcPts val="0"/>
              </a:spcBef>
              <a:spcAft>
                <a:spcPts val="0"/>
              </a:spcAft>
              <a:buClr>
                <a:schemeClr val="dk1"/>
              </a:buClr>
              <a:buSzPts val="1200"/>
              <a:buFont typeface="Calibri"/>
              <a:buAutoNum type="arabicPeriod"/>
            </a:pPr>
            <a:r>
              <a:rPr lang="en-US" sz="1200" dirty="0"/>
              <a:t>Tell students you look forward to reading their drafts. Collect student drafts and planning work: Forming Evidence-Based Claims sheet and Planning Your Essay. </a:t>
            </a:r>
            <a:endParaRPr sz="1200" dirty="0"/>
          </a:p>
          <a:p>
            <a:pPr marL="0" lvl="0" indent="0" rtl="0">
              <a:spcBef>
                <a:spcPts val="0"/>
              </a:spcBef>
              <a:spcAft>
                <a:spcPts val="0"/>
              </a:spcAft>
              <a:buClr>
                <a:schemeClr val="dk1"/>
              </a:buClr>
              <a:buSzPts val="1100"/>
              <a:buFont typeface="Arial"/>
              <a:buNone/>
            </a:pPr>
            <a:endParaRPr sz="1200" dirty="0"/>
          </a:p>
          <a:p>
            <a:pPr marL="0" lvl="0" indent="0" rtl="0">
              <a:spcBef>
                <a:spcPts val="0"/>
              </a:spcBef>
              <a:spcAft>
                <a:spcPts val="0"/>
              </a:spcAft>
              <a:buClr>
                <a:srgbClr val="000000"/>
              </a:buClr>
              <a:buSzPts val="1100"/>
              <a:buFont typeface="Arial"/>
              <a:buNone/>
            </a:pPr>
            <a:r>
              <a:rPr lang="en-US" sz="1200" dirty="0"/>
              <a:t>Student Look-</a:t>
            </a:r>
            <a:r>
              <a:rPr lang="en-US" sz="1200" dirty="0" err="1"/>
              <a:t>Fors</a:t>
            </a:r>
            <a:r>
              <a:rPr lang="en-US" sz="1200" dirty="0"/>
              <a:t>/Listen-</a:t>
            </a:r>
            <a:r>
              <a:rPr lang="en-US" sz="1200" dirty="0" err="1"/>
              <a:t>Fors</a:t>
            </a:r>
            <a:r>
              <a:rPr lang="en-US" sz="1200" dirty="0"/>
              <a:t>: </a:t>
            </a:r>
            <a:endParaRPr sz="1200" dirty="0"/>
          </a:p>
          <a:p>
            <a:pPr marL="457200" lvl="0" indent="-304800" rtl="0">
              <a:spcBef>
                <a:spcPts val="0"/>
              </a:spcBef>
              <a:spcAft>
                <a:spcPts val="0"/>
              </a:spcAft>
              <a:buClr>
                <a:schemeClr val="dk1"/>
              </a:buClr>
              <a:buSzPts val="1200"/>
              <a:buFont typeface="Calibri"/>
              <a:buChar char="●"/>
            </a:pPr>
            <a:r>
              <a:rPr lang="en-US" sz="1200" dirty="0"/>
              <a:t>Students should focus their attention on the slide.</a:t>
            </a:r>
            <a:endParaRPr sz="1200" dirty="0"/>
          </a:p>
          <a:p>
            <a:pPr marL="0" lvl="0" indent="0" rtl="0">
              <a:spcBef>
                <a:spcPts val="0"/>
              </a:spcBef>
              <a:spcAft>
                <a:spcPts val="0"/>
              </a:spcAft>
              <a:buClr>
                <a:schemeClr val="dk1"/>
              </a:buClr>
              <a:buSzPts val="1100"/>
              <a:buFont typeface="Arial"/>
              <a:buNone/>
            </a:pPr>
            <a:endParaRPr sz="1200" dirty="0"/>
          </a:p>
          <a:p>
            <a:pPr marL="0" lvl="0" indent="0" rtl="0">
              <a:spcBef>
                <a:spcPts val="0"/>
              </a:spcBef>
              <a:spcAft>
                <a:spcPts val="0"/>
              </a:spcAft>
              <a:buNone/>
            </a:pPr>
            <a:r>
              <a:rPr lang="en-US" sz="1200" dirty="0"/>
              <a:t>Support for Any Students Who Need It: None</a:t>
            </a:r>
            <a:endParaRPr sz="1200" dirty="0"/>
          </a:p>
        </p:txBody>
      </p:sp>
      <p:sp>
        <p:nvSpPr>
          <p:cNvPr id="168" name="Google Shape;168;g3e0eba8d36_2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050962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Google Shape;175;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SzPts val="1200"/>
              <a:buChar char="●"/>
            </a:pPr>
            <a:r>
              <a:rPr lang="en-US" dirty="0"/>
              <a:t>Thinking ahead, assess the essay draft for “Content and Analysis” and “Command of Evidence” on the </a:t>
            </a:r>
            <a:r>
              <a:rPr lang="en-US" b="1" dirty="0"/>
              <a:t>New York State 6–8 Expository Writing rubric</a:t>
            </a:r>
            <a:r>
              <a:rPr lang="en-US" dirty="0"/>
              <a:t>. Be prepared by Lesson 19 to return the essay drafts with feedback and the rubric. Focus your feedback on the top two rows of the rubric. But keep an eye out for common organization or convention mistakes in the essays. You can address those in Lesson 19 when students revise. </a:t>
            </a:r>
            <a:endParaRPr dirty="0"/>
          </a:p>
          <a:p>
            <a:pPr marL="457200" lvl="0" indent="-304800" rtl="0">
              <a:spcBef>
                <a:spcPts val="0"/>
              </a:spcBef>
              <a:spcAft>
                <a:spcPts val="0"/>
              </a:spcAft>
              <a:buSzPts val="1200"/>
              <a:buFont typeface="Calibri"/>
              <a:buChar char="●"/>
            </a:pPr>
            <a:r>
              <a:rPr lang="en-US" dirty="0"/>
              <a:t>Lessons 17 and 18 give students time to begin work that will build toward the Final Performance Task—the Two-Voice Poem. (This also allows time for you to review essays and give feedback by Lesson 19.)</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76" name="Google Shape;176;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894286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844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58223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9293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4317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016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dirty="0"/>
              <a:t>None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spcBef>
                <a:spcPts val="0"/>
              </a:spcBef>
              <a:spcAft>
                <a:spcPts val="0"/>
              </a:spcAft>
              <a:buSzPts val="1200"/>
              <a:buFont typeface="Calibri"/>
              <a:buChar char="●"/>
            </a:pPr>
            <a:r>
              <a:rPr lang="en-US" b="1" dirty="0"/>
              <a:t>What Makes a Literary Analysis Essay Effective? anchor chart </a:t>
            </a:r>
            <a:r>
              <a:rPr lang="en-US" dirty="0"/>
              <a:t>(begun in Lesson 11)</a:t>
            </a:r>
            <a:endParaRPr dirty="0"/>
          </a:p>
          <a:p>
            <a:pPr marL="457200" lvl="0" indent="-304800" rtl="0">
              <a:spcBef>
                <a:spcPts val="0"/>
              </a:spcBef>
              <a:spcAft>
                <a:spcPts val="0"/>
              </a:spcAft>
              <a:buSzPts val="1200"/>
              <a:buFont typeface="Calibri"/>
              <a:buChar char="●"/>
            </a:pPr>
            <a:r>
              <a:rPr lang="en-US" b="1" dirty="0"/>
              <a:t>Grade 6–8 Expository Writing rubric </a:t>
            </a:r>
            <a:r>
              <a:rPr lang="en-US" dirty="0"/>
              <a:t>(from Lesson 12; one per student)</a:t>
            </a:r>
            <a:endParaRPr dirty="0"/>
          </a:p>
          <a:p>
            <a:pPr marL="457200" lvl="0" indent="-304800" rtl="0">
              <a:spcBef>
                <a:spcPts val="0"/>
              </a:spcBef>
              <a:spcAft>
                <a:spcPts val="0"/>
              </a:spcAft>
              <a:buSzPts val="1200"/>
              <a:buFont typeface="Calibri"/>
              <a:buChar char="●"/>
            </a:pPr>
            <a:r>
              <a:rPr lang="en-US" b="1" dirty="0"/>
              <a:t>Model Essay: “Challenges Facing a Lost Boy of Sudan”</a:t>
            </a:r>
            <a:r>
              <a:rPr lang="en-US" dirty="0"/>
              <a:t> (from Lesson 11 and distributed again in Lesson 14; one per student)</a:t>
            </a:r>
            <a:endParaRPr dirty="0"/>
          </a:p>
          <a:p>
            <a:pPr marL="457200" lvl="0" indent="-304800" rtl="0">
              <a:spcBef>
                <a:spcPts val="0"/>
              </a:spcBef>
              <a:spcAft>
                <a:spcPts val="0"/>
              </a:spcAft>
              <a:buSzPts val="1200"/>
              <a:buFont typeface="Calibri"/>
              <a:buChar char="●"/>
            </a:pPr>
            <a:r>
              <a:rPr lang="en-US" i="1" dirty="0"/>
              <a:t>A Long Walk to Water </a:t>
            </a:r>
            <a:r>
              <a:rPr lang="en-US" dirty="0"/>
              <a:t>(book; one per student) </a:t>
            </a:r>
            <a:endParaRPr dirty="0"/>
          </a:p>
          <a:p>
            <a:pPr marL="457200" lvl="0" indent="-304800" rtl="0">
              <a:spcBef>
                <a:spcPts val="0"/>
              </a:spcBef>
              <a:spcAft>
                <a:spcPts val="0"/>
              </a:spcAft>
              <a:buSzPts val="1200"/>
              <a:buFont typeface="Calibri"/>
              <a:buChar char="●"/>
            </a:pPr>
            <a:r>
              <a:rPr lang="en-US" b="1" dirty="0"/>
              <a:t>Planning Your Essay graphic organizer </a:t>
            </a:r>
            <a:r>
              <a:rPr lang="en-US" dirty="0"/>
              <a:t>(students’ completed copies)</a:t>
            </a:r>
            <a:endParaRPr dirty="0"/>
          </a:p>
          <a:p>
            <a:pPr marL="457200" lvl="0" indent="-304800" rtl="0">
              <a:spcBef>
                <a:spcPts val="0"/>
              </a:spcBef>
              <a:spcAft>
                <a:spcPts val="0"/>
              </a:spcAft>
              <a:buSzPts val="1200"/>
              <a:buFont typeface="Calibri"/>
              <a:buChar char="●"/>
            </a:pPr>
            <a:r>
              <a:rPr lang="en-US" dirty="0"/>
              <a:t>Computers (one per student)</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None/>
            </a:pPr>
            <a:r>
              <a:rPr lang="en-US" dirty="0"/>
              <a:t>Protocols to review: </a:t>
            </a:r>
            <a:endParaRPr dirty="0"/>
          </a:p>
          <a:p>
            <a:pPr marL="457200" lvl="0" indent="-304800" rtl="0">
              <a:spcBef>
                <a:spcPts val="0"/>
              </a:spcBef>
              <a:spcAft>
                <a:spcPts val="0"/>
              </a:spcAft>
              <a:buClr>
                <a:schemeClr val="dk1"/>
              </a:buClr>
              <a:buSzPts val="1200"/>
              <a:buFont typeface="Calibri"/>
              <a:buChar char="●"/>
            </a:pPr>
            <a:r>
              <a:rPr lang="en-US" dirty="0"/>
              <a:t>Consider logistics for how students will save and submit their drafts at the end of class: printing, saving to a server, emailing, etc. You might want to create your own protocol for how students should handle this in your classroom.</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Mixed-ability grouping of students for regular discussion and close reading exercises will provide a collaborative and supportive structure for reading complex texts and close reading of the text. Determine these groups ahead of time.</a:t>
            </a:r>
            <a:endParaRPr dirty="0"/>
          </a:p>
          <a:p>
            <a:pPr marL="457200" lvl="0" indent="-304800" rtl="0">
              <a:spcBef>
                <a:spcPts val="0"/>
              </a:spcBef>
              <a:spcAft>
                <a:spcPts val="0"/>
              </a:spcAft>
              <a:buClr>
                <a:schemeClr val="dk1"/>
              </a:buClr>
              <a:buSzPts val="1200"/>
              <a:buFont typeface="Calibri"/>
              <a:buChar char="●"/>
            </a:pPr>
            <a:r>
              <a:rPr lang="en-US" dirty="0"/>
              <a:t>Consider the setup of your classroom if you are using computers. Because students can distract themselves on computers, think about positioning the desks so that it is easy for you to scan the screens throughout the lesson. </a:t>
            </a:r>
            <a:endParaRPr dirty="0"/>
          </a:p>
          <a:p>
            <a:pPr marL="457200" lvl="0" indent="-304800" rtl="0">
              <a:spcBef>
                <a:spcPts val="0"/>
              </a:spcBef>
              <a:spcAft>
                <a:spcPts val="0"/>
              </a:spcAft>
              <a:buClr>
                <a:schemeClr val="dk1"/>
              </a:buClr>
              <a:buSzPts val="1200"/>
              <a:buFont typeface="Calibri"/>
              <a:buChar char="●"/>
            </a:pPr>
            <a:r>
              <a:rPr lang="en-US" dirty="0"/>
              <a:t>Students might need a refresher regarding expectations about computer use in the classroom; if so, explain those at the beginning of Work Time.</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0270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271716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ct val="100000"/>
              <a:buChar char="●"/>
            </a:pPr>
            <a:r>
              <a:rPr lang="en-US" dirty="0"/>
              <a:t>Planning is the key to good writing, so encouraging students in these early stages will pay great dividends when they’re able to write their essays with a clear understanding of the rubric.</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17500" rtl="0">
              <a:spcBef>
                <a:spcPts val="0"/>
              </a:spcBef>
              <a:spcAft>
                <a:spcPts val="0"/>
              </a:spcAft>
              <a:buSzPct val="100000"/>
              <a:buChar char="●"/>
            </a:pPr>
            <a:r>
              <a:rPr lang="en-US" dirty="0"/>
              <a:t>Consider handing back student feedback to support challenges that students noted in their Lesson 15 exit tickets.</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1686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a:t>
            </a:r>
            <a:endParaRPr dirty="0"/>
          </a:p>
          <a:p>
            <a:pPr marL="457200" lvl="0" indent="-304800" rtl="0">
              <a:spcBef>
                <a:spcPts val="0"/>
              </a:spcBef>
              <a:spcAft>
                <a:spcPts val="0"/>
              </a:spcAft>
              <a:buSzPts val="1200"/>
              <a:buFont typeface="Calibri"/>
              <a:buChar char="●"/>
            </a:pPr>
            <a:r>
              <a:rPr lang="en-US" dirty="0"/>
              <a:t>Checking in with learning targets helps students self-assess their learning. This research-based strategy supports struggling learners most.</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17500" rtl="0">
              <a:spcBef>
                <a:spcPts val="0"/>
              </a:spcBef>
              <a:spcAft>
                <a:spcPts val="0"/>
              </a:spcAft>
              <a:buSzPct val="100000"/>
              <a:buFont typeface="Calibri"/>
              <a:buAutoNum type="arabicPeriod"/>
            </a:pPr>
            <a:r>
              <a:rPr lang="en-US" dirty="0"/>
              <a:t>Read the learning targets aloud.</a:t>
            </a:r>
            <a:endParaRPr dirty="0"/>
          </a:p>
          <a:p>
            <a:pPr marL="457200" lvl="0" indent="-317500" rtl="0">
              <a:spcBef>
                <a:spcPts val="0"/>
              </a:spcBef>
              <a:spcAft>
                <a:spcPts val="0"/>
              </a:spcAft>
              <a:buSzPct val="100000"/>
              <a:buFont typeface="Calibri"/>
              <a:buAutoNum type="arabicPeriod"/>
            </a:pPr>
            <a:r>
              <a:rPr lang="en-US" dirty="0"/>
              <a:t>Tell students that you will collect their planners and their essay drafts at the end of class to assess them based on today’s learning targets.</a:t>
            </a:r>
            <a:endParaRPr dirty="0"/>
          </a:p>
          <a:p>
            <a:pPr marL="457200" lvl="0" indent="-317500" rtl="0">
              <a:spcBef>
                <a:spcPts val="0"/>
              </a:spcBef>
              <a:spcAft>
                <a:spcPts val="0"/>
              </a:spcAft>
              <a:buSzPct val="100000"/>
              <a:buFont typeface="Calibri"/>
              <a:buAutoNum type="arabicPeriod"/>
            </a:pPr>
            <a:r>
              <a:rPr lang="en-US" dirty="0"/>
              <a:t>Read the last question on the slide aloud. Give students time to Turn and Talk.</a:t>
            </a:r>
            <a:endParaRPr dirty="0"/>
          </a:p>
          <a:p>
            <a:pPr marL="457200" lvl="0" indent="-317500" rtl="0">
              <a:spcBef>
                <a:spcPts val="0"/>
              </a:spcBef>
              <a:spcAft>
                <a:spcPts val="0"/>
              </a:spcAft>
              <a:buSzPct val="100000"/>
              <a:buFont typeface="Calibri"/>
              <a:buAutoNum type="arabicPeriod"/>
            </a:pPr>
            <a:r>
              <a:rPr lang="en-US" dirty="0"/>
              <a:t>Cold-call two students to answer the question they discussed.</a:t>
            </a:r>
            <a:endParaRPr dirty="0"/>
          </a:p>
          <a:p>
            <a:pPr marL="457200" lvl="0" indent="-317500">
              <a:spcBef>
                <a:spcPts val="0"/>
              </a:spcBef>
              <a:spcAft>
                <a:spcPts val="0"/>
              </a:spcAft>
              <a:buSzPct val="100000"/>
              <a:buFont typeface="Calibri"/>
              <a:buAutoNum type="arabicPeriod"/>
            </a:pPr>
            <a:r>
              <a:rPr lang="en-US" dirty="0"/>
              <a:t>Remind students that they will get to revise for conventions after they get their first full draft back. </a:t>
            </a:r>
            <a:endParaRPr dirty="0"/>
          </a:p>
          <a:p>
            <a:pPr marL="0" lvl="0" indent="0">
              <a:spcBef>
                <a:spcPts val="0"/>
              </a:spcBef>
              <a:spcAft>
                <a:spcPts val="0"/>
              </a:spcAft>
              <a:buClr>
                <a:srgbClr val="000000"/>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might say, “We need to make sure our claims are supported” or, “We need to make sure we are writing about the theme of survival.”</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254442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5-7 </a:t>
            </a:r>
            <a:r>
              <a:rPr lang="en-US" b="1" i="0" u="none" strike="noStrike" cap="none">
                <a:solidFill>
                  <a:schemeClr val="dk1"/>
                </a:solidFill>
              </a:rPr>
              <a:t>minutes </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Review “What Makes an Essay Effective?” Anchor Chart </a:t>
            </a:r>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The Anchor Chart, begun in Lesson 11, should already be placed prominently in your classroom. It is on the slide here for easy reference</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Read the slide aloud.</a:t>
            </a:r>
            <a:endParaRPr/>
          </a:p>
          <a:p>
            <a:pPr marL="457200" marR="0" lvl="0" indent="-304800" algn="l" rtl="0">
              <a:lnSpc>
                <a:spcPct val="100000"/>
              </a:lnSpc>
              <a:spcBef>
                <a:spcPts val="0"/>
              </a:spcBef>
              <a:spcAft>
                <a:spcPts val="0"/>
              </a:spcAft>
              <a:buSzPts val="1200"/>
              <a:buFont typeface="Calibri"/>
              <a:buAutoNum type="arabicPeriod"/>
            </a:pPr>
            <a:r>
              <a:rPr lang="en-US"/>
              <a:t>Review the criteria for strong essays, especially focused on the introduction and conclusion of the essay. </a:t>
            </a:r>
            <a:endParaRPr/>
          </a:p>
          <a:p>
            <a:pPr marL="457200" marR="0" lvl="0" indent="-304800" algn="l" rtl="0">
              <a:lnSpc>
                <a:spcPct val="100000"/>
              </a:lnSpc>
              <a:spcBef>
                <a:spcPts val="0"/>
              </a:spcBef>
              <a:spcAft>
                <a:spcPts val="0"/>
              </a:spcAft>
              <a:buSzPts val="1200"/>
              <a:buFont typeface="Calibri"/>
              <a:buAutoNum type="arabicPeriod"/>
            </a:pPr>
            <a:r>
              <a:rPr lang="en-US"/>
              <a:t>Point out any criteria that are particularly important or challenging.</a:t>
            </a:r>
            <a:endParaRPr/>
          </a:p>
          <a:p>
            <a:pPr marL="0" lvl="0" indent="0" rtl="0">
              <a:spcBef>
                <a:spcPts val="0"/>
              </a:spcBef>
              <a:spcAft>
                <a:spcPts val="0"/>
              </a:spcAft>
              <a:buClr>
                <a:srgbClr val="000000"/>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SzPts val="1200"/>
              <a:buFont typeface="Calibri"/>
              <a:buChar char="●"/>
            </a:pPr>
            <a:r>
              <a:rPr lang="en-US"/>
              <a:t>Students should focus their attention on the </a:t>
            </a:r>
            <a:r>
              <a:rPr lang="en-US" b="1"/>
              <a:t>What Makes a Literary Analysis Essay Effective? anchor chart.</a:t>
            </a:r>
            <a:endParaRPr b="1"/>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lvl="0" indent="-304800" rtl="0">
              <a:spcBef>
                <a:spcPts val="0"/>
              </a:spcBef>
              <a:spcAft>
                <a:spcPts val="0"/>
              </a:spcAft>
              <a:buSzPts val="1200"/>
              <a:buFont typeface="Calibri"/>
              <a:buChar char="●"/>
            </a:pPr>
            <a:r>
              <a:rPr lang="en-US"/>
              <a:t>If students seem confused about certain aspects of the chart, explain early additions to it in more detail.</a:t>
            </a:r>
            <a:endParaRPr/>
          </a:p>
        </p:txBody>
      </p:sp>
      <p:sp>
        <p:nvSpPr>
          <p:cNvPr id="122" name="Google Shape;1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5905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Google Shape;129;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7-10 minutes </a:t>
            </a:r>
            <a:endParaRPr dirty="0"/>
          </a:p>
          <a:p>
            <a:pPr marL="0" lvl="0" indent="0" rtl="0">
              <a:spcBef>
                <a:spcPts val="0"/>
              </a:spcBef>
              <a:spcAft>
                <a:spcPts val="0"/>
              </a:spcAft>
              <a:buClr>
                <a:srgbClr val="000000"/>
              </a:buClr>
              <a:buSzPts val="1100"/>
              <a:buFont typeface="Arial"/>
              <a:buNone/>
            </a:pPr>
            <a:r>
              <a:rPr lang="en-US" b="1" dirty="0"/>
              <a:t>Student Grouping: Whole Group</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Examining Introduction and Conclusion Criteria of  Rubric </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 None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Ask students to look at their </a:t>
            </a:r>
            <a:r>
              <a:rPr lang="en-US" b="0" dirty="0"/>
              <a:t>rubric</a:t>
            </a:r>
            <a:r>
              <a:rPr lang="en-US" b="1" dirty="0"/>
              <a:t> </a:t>
            </a:r>
            <a:r>
              <a:rPr lang="en-US" dirty="0"/>
              <a:t>and point to the criteria in Row 1, Column 3 on the rubric that is focused on the introduction of an essay.</a:t>
            </a:r>
            <a:endParaRPr dirty="0"/>
          </a:p>
          <a:p>
            <a:pPr marL="914400" lvl="1" indent="-304800" rtl="0">
              <a:spcBef>
                <a:spcPts val="0"/>
              </a:spcBef>
              <a:spcAft>
                <a:spcPts val="0"/>
              </a:spcAft>
              <a:buClr>
                <a:schemeClr val="dk1"/>
              </a:buClr>
              <a:buSzPts val="1200"/>
              <a:buFont typeface="Courier New" panose="02070309020205020404" pitchFamily="49" charset="0"/>
              <a:buChar char="o"/>
            </a:pPr>
            <a:r>
              <a:rPr lang="en-US" dirty="0"/>
              <a:t>Ask a volunteer to read aloud the Content and Analysis row where it says: “clearly introduce a topic in a manner that follows from the task and purpose.”</a:t>
            </a:r>
            <a:endParaRPr dirty="0"/>
          </a:p>
          <a:p>
            <a:pPr marL="914400" lvl="1" indent="-304800" rtl="0">
              <a:spcBef>
                <a:spcPts val="0"/>
              </a:spcBef>
              <a:spcAft>
                <a:spcPts val="0"/>
              </a:spcAft>
              <a:buClr>
                <a:schemeClr val="dk1"/>
              </a:buClr>
              <a:buSzPts val="1200"/>
              <a:buFont typeface="Courier New" panose="02070309020205020404" pitchFamily="49" charset="0"/>
              <a:buChar char="o"/>
            </a:pPr>
            <a:r>
              <a:rPr lang="en-US" dirty="0"/>
              <a:t>Review learning about the first paragraph of the essay from Lesson 12, such as: “The beginning should be interesting,” or “The essay must match and answer the focusing question.”</a:t>
            </a:r>
            <a:endParaRPr dirty="0"/>
          </a:p>
          <a:p>
            <a:pPr marL="457200" lvl="0" indent="-304800" rtl="0">
              <a:spcBef>
                <a:spcPts val="0"/>
              </a:spcBef>
              <a:spcAft>
                <a:spcPts val="0"/>
              </a:spcAft>
              <a:buClr>
                <a:schemeClr val="dk1"/>
              </a:buClr>
              <a:buSzPts val="1200"/>
              <a:buFont typeface="Calibri"/>
              <a:buAutoNum type="arabicPeriod"/>
            </a:pPr>
            <a:r>
              <a:rPr lang="en-US" dirty="0"/>
              <a:t>Then invite students to look at Row 3, Column 3 on the rubric again, this time to find criteria about the conclusion. </a:t>
            </a:r>
            <a:endParaRPr dirty="0"/>
          </a:p>
          <a:p>
            <a:pPr marL="914400" lvl="1" indent="-304800" rtl="0">
              <a:spcBef>
                <a:spcPts val="0"/>
              </a:spcBef>
              <a:spcAft>
                <a:spcPts val="0"/>
              </a:spcAft>
              <a:buClr>
                <a:schemeClr val="dk1"/>
              </a:buClr>
              <a:buSzPts val="1200"/>
              <a:buFont typeface="Courier New" panose="02070309020205020404" pitchFamily="49" charset="0"/>
              <a:buChar char="o"/>
            </a:pPr>
            <a:r>
              <a:rPr lang="en-US" dirty="0"/>
              <a:t>Circulate around the room and make sure students are pointing to: “provide a concluding statement or section that follows from the topic and information presented.” </a:t>
            </a:r>
            <a:endParaRPr dirty="0"/>
          </a:p>
          <a:p>
            <a:pPr marL="914400" lvl="1" indent="-304800" rtl="0">
              <a:spcBef>
                <a:spcPts val="0"/>
              </a:spcBef>
              <a:spcAft>
                <a:spcPts val="0"/>
              </a:spcAft>
              <a:buClr>
                <a:schemeClr val="dk1"/>
              </a:buClr>
              <a:buSzPts val="1200"/>
              <a:buFont typeface="Courier New" panose="02070309020205020404" pitchFamily="49" charset="0"/>
              <a:buChar char="o"/>
            </a:pPr>
            <a:r>
              <a:rPr lang="en-US" dirty="0"/>
              <a:t>Review the meaning of concluding statement—the paragraph that wraps up the main ideas and supporting details of an essay.</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be able to locate the places in their rubric that refer to introductions and conclusions.</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For students who have trouble locating the corresponding portions on their rubric, use the slide display to point to the parts they should focus on. </a:t>
            </a:r>
            <a:endParaRPr dirty="0"/>
          </a:p>
        </p:txBody>
      </p:sp>
      <p:sp>
        <p:nvSpPr>
          <p:cNvPr id="130" name="Google Shape;130;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2098237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 Partners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A. Examining Introduction and Conclusion Criteria of  Rubric,</a:t>
            </a:r>
            <a:r>
              <a:rPr lang="en-US" dirty="0"/>
              <a:t> continued</a:t>
            </a:r>
            <a:r>
              <a:rPr lang="en-US" b="1" dirty="0"/>
              <a:t>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Revisiting the model essay is important because it gives a tangible example of the criteria students have seen discussed in the rubric.</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90000"/>
              </a:lnSpc>
              <a:spcBef>
                <a:spcPts val="1000"/>
              </a:spcBef>
              <a:spcAft>
                <a:spcPts val="0"/>
              </a:spcAft>
              <a:buClr>
                <a:schemeClr val="dk1"/>
              </a:buClr>
              <a:buSzPts val="1200"/>
              <a:buFont typeface="Calibri"/>
              <a:buAutoNum type="arabicPeriod"/>
            </a:pPr>
            <a:r>
              <a:rPr lang="en-US" dirty="0"/>
              <a:t>Read the first sentence of the slide aloud. </a:t>
            </a:r>
            <a:endParaRPr dirty="0"/>
          </a:p>
          <a:p>
            <a:pPr marL="457200" lvl="0" indent="-304800" rtl="0">
              <a:lnSpc>
                <a:spcPct val="90000"/>
              </a:lnSpc>
              <a:spcBef>
                <a:spcPts val="0"/>
              </a:spcBef>
              <a:spcAft>
                <a:spcPts val="0"/>
              </a:spcAft>
              <a:buSzPts val="1200"/>
              <a:buFont typeface="Calibri"/>
              <a:buAutoNum type="arabicPeriod"/>
            </a:pPr>
            <a:r>
              <a:rPr lang="en-US" dirty="0"/>
              <a:t>Read the conclusion aloud, or ask a volunteer to do so.</a:t>
            </a:r>
            <a:endParaRPr dirty="0"/>
          </a:p>
          <a:p>
            <a:pPr marL="457200" lvl="0" indent="-304800" rtl="0">
              <a:lnSpc>
                <a:spcPct val="90000"/>
              </a:lnSpc>
              <a:spcBef>
                <a:spcPts val="0"/>
              </a:spcBef>
              <a:spcAft>
                <a:spcPts val="0"/>
              </a:spcAft>
              <a:buSzPts val="1200"/>
              <a:buFont typeface="Calibri"/>
              <a:buAutoNum type="arabicPeriod"/>
            </a:pPr>
            <a:r>
              <a:rPr lang="en-US" dirty="0"/>
              <a:t>Read the second sentence of the slide aloud. Give students brief think time.</a:t>
            </a:r>
            <a:endParaRPr dirty="0"/>
          </a:p>
          <a:p>
            <a:pPr marL="457200" lvl="0" indent="-304800" rtl="0">
              <a:lnSpc>
                <a:spcPct val="90000"/>
              </a:lnSpc>
              <a:spcBef>
                <a:spcPts val="0"/>
              </a:spcBef>
              <a:spcAft>
                <a:spcPts val="0"/>
              </a:spcAft>
              <a:buSzPts val="1200"/>
              <a:buFont typeface="Calibri"/>
              <a:buAutoNum type="arabicPeriod"/>
            </a:pPr>
            <a:r>
              <a:rPr lang="en-US" dirty="0"/>
              <a:t>Allow a 2-3 minute Think-Pair-Share discussion with seat partners.</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on two pairs of students to share what they thought.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to students that the introduction and conclusion paragraphs, unlike their body paragraphs, do not have quotes from the text. One of the main points of the introduction and conclusion is for the writer of the essay to share their own thinking: what they have learned from analyzing the evidence. Point out that this is part of why they have waited to write their introductions and conclusions: All the reading, thinking, talking, and writing they have done over the past few lessons will help students be even clearer about what they really want to tell their readers.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In Teacher Action Step 5, listen for responses such as: “The first sentence sums up the three main ideas of the essay,” “It gives information about how Salva helps others to overcome the same challenges,” and “The last line leaves the reader thinking.”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lvl="0" indent="0" rtl="0">
              <a:spcBef>
                <a:spcPts val="0"/>
              </a:spcBef>
              <a:spcAft>
                <a:spcPts val="0"/>
              </a:spcAft>
              <a:buNone/>
            </a:pPr>
            <a:endParaRPr dirty="0"/>
          </a:p>
        </p:txBody>
      </p:sp>
      <p:sp>
        <p:nvSpPr>
          <p:cNvPr id="143" name="Google Shape;14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3173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10-15 minutes</a:t>
            </a:r>
            <a:endParaRPr dirty="0"/>
          </a:p>
          <a:p>
            <a:pPr marL="0" lvl="0" indent="0" rtl="0">
              <a:spcBef>
                <a:spcPts val="0"/>
              </a:spcBef>
              <a:spcAft>
                <a:spcPts val="0"/>
              </a:spcAft>
              <a:buClr>
                <a:schemeClr val="dk1"/>
              </a:buClr>
              <a:buSzPts val="1200"/>
              <a:buFont typeface="Calibri"/>
              <a:buNone/>
            </a:pPr>
            <a:r>
              <a:rPr lang="en-US" b="1" dirty="0"/>
              <a:t>Student Grouping: Whole Group, Individual, possibly some pair talking</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B. Planning Introduction and Conclusion Paragraphs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Ideally, you can display the </a:t>
            </a:r>
            <a:r>
              <a:rPr lang="en-US" b="1" dirty="0"/>
              <a:t>Planning Your Essay organizer</a:t>
            </a:r>
            <a:r>
              <a:rPr lang="en-US" dirty="0"/>
              <a:t> with a document camera. </a:t>
            </a:r>
          </a:p>
          <a:p>
            <a:pPr marL="15240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Be sure students have their texts </a:t>
            </a:r>
            <a:r>
              <a:rPr lang="en-US" b="0" i="1" dirty="0"/>
              <a:t>A Long Walk to Water</a:t>
            </a:r>
            <a:r>
              <a:rPr lang="en-US" dirty="0"/>
              <a:t>. Transition the students to planning their own introduction and conclusion paragraphs using their </a:t>
            </a:r>
            <a:r>
              <a:rPr lang="en-US" b="1" dirty="0"/>
              <a:t>Planning Your Essay graphic organizer</a:t>
            </a:r>
            <a:r>
              <a:rPr lang="en-US" dirty="0"/>
              <a:t>. </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Let students know that they can raise their hand if they have a question, but otherwise set the expectation that this planning should be done individually.</a:t>
            </a:r>
            <a:endParaRPr dirty="0"/>
          </a:p>
          <a:p>
            <a:pPr marL="457200" lvl="0" indent="-304800" rtl="0">
              <a:spcBef>
                <a:spcPts val="0"/>
              </a:spcBef>
              <a:spcAft>
                <a:spcPts val="0"/>
              </a:spcAft>
              <a:buClr>
                <a:schemeClr val="dk1"/>
              </a:buClr>
              <a:buSzPts val="1200"/>
              <a:buFont typeface="Calibri"/>
              <a:buAutoNum type="arabicPeriod"/>
            </a:pPr>
            <a:r>
              <a:rPr lang="en-US" dirty="0"/>
              <a:t>As students are working, circulate around the room to support them as needed.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work steadily on their introduction and conclusion planning.</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One of the goals of the scaffolding in the previous lessons is to support all students in writing their essays, including SPED and ELL students. As much as possible, this draft should be done independently. However, there is space during Work Time to check in with students who need more support. </a:t>
            </a:r>
            <a:endParaRPr dirty="0"/>
          </a:p>
        </p:txBody>
      </p:sp>
      <p:sp>
        <p:nvSpPr>
          <p:cNvPr id="152" name="Google Shape;152;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228691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38480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7E9EDE2A-107D-4224-BAD7-B07683BB8DF6}"/>
              </a:ext>
            </a:extLst>
          </p:cNvPr>
          <p:cNvPicPr>
            <a:picLocks noChangeAspect="1"/>
          </p:cNvPicPr>
          <p:nvPr userDrawn="1"/>
        </p:nvPicPr>
        <p:blipFill>
          <a:blip r:embed="rId13"/>
          <a:stretch>
            <a:fillRect/>
          </a:stretch>
        </p:blipFill>
        <p:spPr>
          <a:xfrm>
            <a:off x="10649195" y="6650037"/>
            <a:ext cx="762000" cy="142875"/>
          </a:xfrm>
          <a:prstGeom prst="rect">
            <a:avLst/>
          </a:prstGeom>
        </p:spPr>
      </p:pic>
      <p:pic>
        <p:nvPicPr>
          <p:cNvPr id="5" name="Picture 4">
            <a:extLst>
              <a:ext uri="{FF2B5EF4-FFF2-40B4-BE49-F238E27FC236}">
                <a16:creationId xmlns:a16="http://schemas.microsoft.com/office/drawing/2014/main" id="{A5C63307-48DA-4D27-A2DA-2796CAA4AEC1}"/>
              </a:ext>
            </a:extLst>
          </p:cNvPr>
          <p:cNvPicPr>
            <a:picLocks noChangeAspect="1"/>
          </p:cNvPicPr>
          <p:nvPr userDrawn="1"/>
        </p:nvPicPr>
        <p:blipFill>
          <a:blip r:embed="rId14"/>
          <a:stretch>
            <a:fillRect/>
          </a:stretch>
        </p:blipFill>
        <p:spPr>
          <a:xfrm>
            <a:off x="5775754" y="6269784"/>
            <a:ext cx="685800" cy="571500"/>
          </a:xfrm>
          <a:prstGeom prst="rect">
            <a:avLst/>
          </a:prstGeom>
        </p:spPr>
      </p:pic>
      <p:pic>
        <p:nvPicPr>
          <p:cNvPr id="7" name="Picture 6">
            <a:extLst>
              <a:ext uri="{FF2B5EF4-FFF2-40B4-BE49-F238E27FC236}">
                <a16:creationId xmlns:a16="http://schemas.microsoft.com/office/drawing/2014/main" id="{FE6C578C-672F-47D4-8784-6FC6F2784C0C}"/>
              </a:ext>
            </a:extLst>
          </p:cNvPr>
          <p:cNvPicPr>
            <a:picLocks noChangeAspect="1"/>
          </p:cNvPicPr>
          <p:nvPr userDrawn="1"/>
        </p:nvPicPr>
        <p:blipFill>
          <a:blip r:embed="rId15"/>
          <a:stretch>
            <a:fillRect/>
          </a:stretch>
        </p:blipFill>
        <p:spPr>
          <a:xfrm>
            <a:off x="0" y="628650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50-60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support students in analyzing a rubric and model essay in preparation for writing.</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write an organized explanatory essay about the theme of survival in </a:t>
            </a:r>
            <a:r>
              <a:rPr lang="en-US" sz="2400" b="1" i="1" dirty="0">
                <a:latin typeface="Century Gothic"/>
                <a:ea typeface="Century Gothic"/>
                <a:cs typeface="Century Gothic"/>
                <a:sym typeface="Century Gothic"/>
              </a:rPr>
              <a:t>A Long Walk to Water</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In my essay, I can support my claim with details and quotes from the novel.</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3" name="Google Shape;163;p22"/>
          <p:cNvSpPr txBox="1">
            <a:spLocks noGrp="1"/>
          </p:cNvSpPr>
          <p:nvPr>
            <p:ph type="title"/>
          </p:nvPr>
        </p:nvSpPr>
        <p:spPr>
          <a:xfrm>
            <a:off x="480951"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work on writing our introduction and conclusion</a:t>
            </a:r>
            <a:endParaRPr sz="3400" u="none" strike="noStrike" cap="none" dirty="0">
              <a:solidFill>
                <a:schemeClr val="dk1"/>
              </a:solidFill>
              <a:latin typeface="Century Gothic"/>
              <a:ea typeface="Century Gothic"/>
              <a:cs typeface="Century Gothic"/>
              <a:sym typeface="Century Gothic"/>
            </a:endParaRPr>
          </a:p>
        </p:txBody>
      </p:sp>
      <p:sp>
        <p:nvSpPr>
          <p:cNvPr id="164" name="Google Shape;164;p22"/>
          <p:cNvSpPr txBox="1"/>
          <p:nvPr/>
        </p:nvSpPr>
        <p:spPr>
          <a:xfrm>
            <a:off x="480951" y="2301650"/>
            <a:ext cx="11195100" cy="22131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a:latin typeface="Century Gothic"/>
                <a:ea typeface="Century Gothic"/>
                <a:cs typeface="Century Gothic"/>
                <a:sym typeface="Century Gothic"/>
              </a:rPr>
              <a:t>When you are ready, you may begin writing your introduction and conclusion. Don’t forget to save your work!</a:t>
            </a:r>
            <a:endParaRPr sz="2400">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1" name="Google Shape;171;p23"/>
          <p:cNvSpPr txBox="1">
            <a:spLocks noGrp="1"/>
          </p:cNvSpPr>
          <p:nvPr>
            <p:ph type="title"/>
          </p:nvPr>
        </p:nvSpPr>
        <p:spPr>
          <a:xfrm>
            <a:off x="693230"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celebrate our successes!</a:t>
            </a:r>
            <a:endParaRPr sz="3400" u="none" strike="noStrike" cap="none" dirty="0">
              <a:solidFill>
                <a:schemeClr val="dk1"/>
              </a:solidFill>
              <a:latin typeface="Century Gothic"/>
              <a:ea typeface="Century Gothic"/>
              <a:cs typeface="Century Gothic"/>
              <a:sym typeface="Century Gothic"/>
            </a:endParaRPr>
          </a:p>
        </p:txBody>
      </p:sp>
      <p:sp>
        <p:nvSpPr>
          <p:cNvPr id="172" name="Google Shape;172;p23"/>
          <p:cNvSpPr txBox="1"/>
          <p:nvPr/>
        </p:nvSpPr>
        <p:spPr>
          <a:xfrm>
            <a:off x="693225" y="1962150"/>
            <a:ext cx="11031000" cy="46671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You have done a lot of hard work on this essay! </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It’s important when you are doing a challenging task to pay attention to where you have succeeded. </a:t>
            </a: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Your teacher will share some successes with you!</a:t>
            </a:r>
            <a:endParaRPr sz="20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9" name="Google Shape;179;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80" name="Google Shape;180;p24"/>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Catch up on drafting your essay if necessary.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Tell someone at home what you are writing about and what you are learning about the theme of survival, and about writing with standard English grammar.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Continue your independent reading for this unit.</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25105"/>
            <a:ext cx="10515600" cy="1150070"/>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619893"/>
            <a:ext cx="10515600" cy="1602556"/>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366153A0-3806-4FA6-8B48-BD8B2D80E8ED}"/>
              </a:ext>
            </a:extLst>
          </p:cNvPr>
          <p:cNvPicPr>
            <a:picLocks noChangeAspect="1"/>
          </p:cNvPicPr>
          <p:nvPr/>
        </p:nvPicPr>
        <p:blipFill>
          <a:blip r:embed="rId3"/>
          <a:stretch>
            <a:fillRect/>
          </a:stretch>
        </p:blipFill>
        <p:spPr>
          <a:xfrm>
            <a:off x="4856222" y="170732"/>
            <a:ext cx="2479555" cy="1139593"/>
          </a:xfrm>
          <a:prstGeom prst="rect">
            <a:avLst/>
          </a:prstGeom>
        </p:spPr>
      </p:pic>
    </p:spTree>
    <p:extLst>
      <p:ext uri="{BB962C8B-B14F-4D97-AF65-F5344CB8AC3E}">
        <p14:creationId xmlns:p14="http://schemas.microsoft.com/office/powerpoint/2010/main" val="2629678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1628862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988597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Then, let’s talk as a group about that gist of the passage.</a:t>
            </a: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We’ll get as much of the reading done for next class as we can.</a:t>
            </a:r>
            <a:endParaRPr sz="2667" dirty="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4F024636-C765-41EE-A99D-E63151DB82DA}"/>
              </a:ext>
            </a:extLst>
          </p:cNvPr>
          <p:cNvPicPr>
            <a:picLocks noChangeAspect="1"/>
          </p:cNvPicPr>
          <p:nvPr/>
        </p:nvPicPr>
        <p:blipFill>
          <a:blip r:embed="rId3"/>
          <a:stretch>
            <a:fillRect/>
          </a:stretch>
        </p:blipFill>
        <p:spPr>
          <a:xfrm>
            <a:off x="11004402" y="5831457"/>
            <a:ext cx="787189" cy="768469"/>
          </a:xfrm>
          <a:prstGeom prst="rect">
            <a:avLst/>
          </a:prstGeom>
        </p:spPr>
      </p:pic>
    </p:spTree>
    <p:extLst>
      <p:ext uri="{BB962C8B-B14F-4D97-AF65-F5344CB8AC3E}">
        <p14:creationId xmlns:p14="http://schemas.microsoft.com/office/powerpoint/2010/main" val="826854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56811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844132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lvl="0" indent="-368300" algn="l" rtl="0">
              <a:lnSpc>
                <a:spcPct val="10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What Makes a Literary Analysis Essay Effective? anchor chart </a:t>
            </a:r>
            <a:r>
              <a:rPr lang="en-US" sz="2200" dirty="0">
                <a:latin typeface="Century Gothic"/>
                <a:ea typeface="Century Gothic"/>
                <a:cs typeface="Century Gothic"/>
                <a:sym typeface="Century Gothic"/>
              </a:rPr>
              <a:t>(begun in Lesson 11)</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Grade 6–8 Expository Writing rubric </a:t>
            </a:r>
            <a:r>
              <a:rPr lang="en-US" sz="2200" dirty="0">
                <a:latin typeface="Century Gothic"/>
                <a:ea typeface="Century Gothic"/>
                <a:cs typeface="Century Gothic"/>
                <a:sym typeface="Century Gothic"/>
              </a:rPr>
              <a:t>(from Lesson 12; one per student)</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Model Essay: “Challenges Facing a Lost Boy of Sudan” </a:t>
            </a:r>
            <a:r>
              <a:rPr lang="en-US" sz="2200" dirty="0">
                <a:latin typeface="Century Gothic"/>
                <a:ea typeface="Century Gothic"/>
                <a:cs typeface="Century Gothic"/>
                <a:sym typeface="Century Gothic"/>
              </a:rPr>
              <a:t>(from Lesson 11 and distributed again in Lesson 14; one per student)</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i="1" dirty="0">
                <a:latin typeface="Century Gothic"/>
                <a:ea typeface="Century Gothic"/>
                <a:cs typeface="Century Gothic"/>
                <a:sym typeface="Century Gothic"/>
              </a:rPr>
              <a:t>A Long Walk to Water </a:t>
            </a:r>
            <a:r>
              <a:rPr lang="en-US" sz="2200" dirty="0">
                <a:latin typeface="Century Gothic"/>
                <a:ea typeface="Century Gothic"/>
                <a:cs typeface="Century Gothic"/>
                <a:sym typeface="Century Gothic"/>
              </a:rPr>
              <a:t>(book; one per student) </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Planning Your Essay graphic organizer </a:t>
            </a:r>
            <a:r>
              <a:rPr lang="en-US" sz="2200" dirty="0">
                <a:latin typeface="Century Gothic"/>
                <a:ea typeface="Century Gothic"/>
                <a:cs typeface="Century Gothic"/>
                <a:sym typeface="Century Gothic"/>
              </a:rPr>
              <a:t>(students’ completed copies)</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Computers (one per student, if possible; see Lesson 15)</a:t>
            </a:r>
            <a:endParaRPr sz="22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16</a:t>
            </a:r>
            <a:endParaRPr sz="5600" b="1"/>
          </a:p>
        </p:txBody>
      </p:sp>
      <p:pic>
        <p:nvPicPr>
          <p:cNvPr id="3" name="Picture 2">
            <a:extLst>
              <a:ext uri="{FF2B5EF4-FFF2-40B4-BE49-F238E27FC236}">
                <a16:creationId xmlns:a16="http://schemas.microsoft.com/office/drawing/2014/main" id="{84D3A311-C1A1-45CE-99F1-BF3C127F88D4}"/>
              </a:ext>
            </a:extLst>
          </p:cNvPr>
          <p:cNvPicPr>
            <a:picLocks noChangeAspect="1"/>
          </p:cNvPicPr>
          <p:nvPr/>
        </p:nvPicPr>
        <p:blipFill>
          <a:blip r:embed="rId3"/>
          <a:stretch>
            <a:fillRect/>
          </a:stretch>
        </p:blipFill>
        <p:spPr>
          <a:xfrm>
            <a:off x="4887677" y="220157"/>
            <a:ext cx="2416646" cy="11106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722424"/>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Thanks for your hard work on your essays yesterday! All the pieces are coming together, and this lesson will help you finish what you started.</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Evaluate rubric criteria for introductions and conclusions in essays</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Plan your essay’s introduction and conclusion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Begin writing your essay’s introduction and conclusion</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Here are our learning targets for today:</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533400" lvl="0" indent="-457200">
              <a:buSzPts val="2400"/>
              <a:buFont typeface="+mj-lt"/>
              <a:buAutoNum type="arabicPeriod"/>
            </a:pPr>
            <a:r>
              <a:rPr lang="en-US" b="1" dirty="0">
                <a:latin typeface="Century Gothic"/>
                <a:ea typeface="Century Gothic"/>
                <a:cs typeface="Century Gothic"/>
                <a:sym typeface="Century Gothic"/>
              </a:rPr>
              <a:t>I can write an organized explanatory essay about the theme of survival in </a:t>
            </a:r>
            <a:r>
              <a:rPr lang="en-US" b="1" i="1" dirty="0">
                <a:latin typeface="Century Gothic"/>
                <a:ea typeface="Century Gothic"/>
                <a:cs typeface="Century Gothic"/>
                <a:sym typeface="Century Gothic"/>
              </a:rPr>
              <a:t>A Long Walk to Water</a:t>
            </a:r>
            <a:r>
              <a:rPr lang="en-US" b="1" dirty="0">
                <a:latin typeface="Century Gothic"/>
                <a:ea typeface="Century Gothic"/>
                <a:cs typeface="Century Gothic"/>
                <a:sym typeface="Century Gothic"/>
              </a:rPr>
              <a:t>.</a:t>
            </a:r>
          </a:p>
          <a:p>
            <a:pPr marL="533400" lvl="0" indent="-457200">
              <a:spcBef>
                <a:spcPts val="0"/>
              </a:spcBef>
              <a:buSzPts val="2400"/>
              <a:buFont typeface="+mj-lt"/>
              <a:buAutoNum type="arabicPeriod"/>
            </a:pPr>
            <a:r>
              <a:rPr lang="en-US" b="1" dirty="0">
                <a:latin typeface="Century Gothic"/>
                <a:ea typeface="Century Gothic"/>
                <a:cs typeface="Century Gothic"/>
                <a:sym typeface="Century Gothic"/>
              </a:rPr>
              <a:t>In my essay, I can support my claim with details and quotes from the novel.</a:t>
            </a:r>
          </a:p>
          <a:p>
            <a:pPr marL="0" lvl="0" indent="0" rtl="0">
              <a:spcBef>
                <a:spcPts val="1000"/>
              </a:spcBef>
              <a:spcAft>
                <a:spcPts val="0"/>
              </a:spcAft>
              <a:buNone/>
            </a:pPr>
            <a:endParaRPr sz="25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500" dirty="0">
                <a:latin typeface="Century Gothic"/>
                <a:ea typeface="Century Gothic"/>
                <a:cs typeface="Century Gothic"/>
                <a:sym typeface="Century Gothic"/>
              </a:rPr>
              <a:t>When your teacher cues you, please Turn and Talk with a partner:</a:t>
            </a:r>
            <a:endParaRPr sz="25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What seems most important to focus on today in your writing?</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5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99410326-6C0F-48AA-9AE4-15423555674B}"/>
              </a:ext>
            </a:extLst>
          </p:cNvPr>
          <p:cNvPicPr>
            <a:picLocks noChangeAspect="1"/>
          </p:cNvPicPr>
          <p:nvPr/>
        </p:nvPicPr>
        <p:blipFill>
          <a:blip r:embed="rId4"/>
          <a:stretch>
            <a:fillRect/>
          </a:stretch>
        </p:blipFill>
        <p:spPr>
          <a:xfrm>
            <a:off x="10971859" y="5913608"/>
            <a:ext cx="916466" cy="715742"/>
          </a:xfrm>
          <a:prstGeom prst="rect">
            <a:avLst/>
          </a:prstGeom>
        </p:spPr>
      </p:pic>
      <p:pic>
        <p:nvPicPr>
          <p:cNvPr id="6" name="Picture 2" descr="A close up of a logo&#10;&#10;Description generated with very high confidence">
            <a:extLst>
              <a:ext uri="{FF2B5EF4-FFF2-40B4-BE49-F238E27FC236}">
                <a16:creationId xmlns:a16="http://schemas.microsoft.com/office/drawing/2014/main" id="{4F024636-C765-41EE-A99D-E63151DB82DA}"/>
              </a:ext>
            </a:extLst>
          </p:cNvPr>
          <p:cNvPicPr>
            <a:picLocks noChangeAspect="1"/>
          </p:cNvPicPr>
          <p:nvPr/>
        </p:nvPicPr>
        <p:blipFill>
          <a:blip r:embed="rId5"/>
          <a:stretch>
            <a:fillRect/>
          </a:stretch>
        </p:blipFill>
        <p:spPr>
          <a:xfrm>
            <a:off x="10201923" y="5913608"/>
            <a:ext cx="787189" cy="76846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what makes a literary analysis effective</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823854" y="1700051"/>
            <a:ext cx="10105500" cy="40443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2000" b="1" dirty="0">
                <a:latin typeface="Lucida Sans" panose="020B0602030504020204" pitchFamily="34" charset="0"/>
                <a:ea typeface="Century Gothic"/>
                <a:cs typeface="Century Gothic"/>
                <a:sym typeface="Century Gothic"/>
              </a:rPr>
              <a:t>What Makes An Effective Essay? Anchor Chart</a:t>
            </a:r>
          </a:p>
          <a:p>
            <a:pPr marL="0" lvl="0" indent="0" algn="ctr" rtl="0">
              <a:lnSpc>
                <a:spcPct val="115000"/>
              </a:lnSpc>
              <a:spcBef>
                <a:spcPts val="0"/>
              </a:spcBef>
              <a:spcAft>
                <a:spcPts val="0"/>
              </a:spcAft>
              <a:buClr>
                <a:schemeClr val="dk1"/>
              </a:buClr>
              <a:buSzPts val="1100"/>
              <a:buFont typeface="Arial"/>
              <a:buNone/>
            </a:pPr>
            <a:endParaRPr lang="en-US" sz="2000" b="1" dirty="0">
              <a:latin typeface="Lucida Sans" panose="020B0602030504020204" pitchFamily="34" charset="0"/>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essay has a clear point it is making</a:t>
            </a:r>
            <a:endParaRPr sz="1600" dirty="0">
              <a:latin typeface="Lucida Sans" panose="020B0602030504020204" pitchFamily="34" charset="0"/>
              <a:ea typeface="Arial"/>
              <a:cs typeface="Arial"/>
              <a:sym typeface="Arial"/>
            </a:endParaRPr>
          </a:p>
          <a:p>
            <a:pPr marL="0" marR="0" lvl="0" indent="0" algn="l"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writer’s point (the claim)  is stated near the beginning of the essay</a:t>
            </a:r>
          </a:p>
          <a:p>
            <a:pPr marL="0" marR="0" lvl="0" indent="0" algn="l"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essay should have an interesting introduction</a:t>
            </a:r>
          </a:p>
          <a:p>
            <a:pPr marL="0" marR="0" lvl="0" indent="0" algn="l"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essay needs to show good understanding of the text</a:t>
            </a:r>
          </a:p>
          <a:p>
            <a:pPr marL="0" marR="0" lvl="0" indent="0" algn="l"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claim needs to have accurate evidence to support it</a:t>
            </a:r>
            <a:endParaRPr sz="1600" dirty="0">
              <a:latin typeface="Lucida Sans" panose="020B0602030504020204" pitchFamily="34" charset="0"/>
              <a:ea typeface="Arial"/>
              <a:cs typeface="Arial"/>
              <a:sym typeface="Arial"/>
            </a:endParaRP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evidence needs to include some quotes</a:t>
            </a:r>
            <a:endParaRPr sz="1600" dirty="0">
              <a:latin typeface="Lucida Sans" panose="020B0602030504020204" pitchFamily="34" charset="0"/>
              <a:ea typeface="Arial"/>
              <a:cs typeface="Arial"/>
              <a:sym typeface="Arial"/>
            </a:endParaRP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writer needs to explain the evidence</a:t>
            </a:r>
            <a:endParaRPr sz="1600" dirty="0">
              <a:latin typeface="Lucida Sans" panose="020B0602030504020204" pitchFamily="34" charset="0"/>
              <a:ea typeface="Arial"/>
              <a:cs typeface="Arial"/>
              <a:sym typeface="Arial"/>
            </a:endParaRP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details should be in a logical order</a:t>
            </a:r>
            <a:endParaRPr sz="1600" dirty="0">
              <a:latin typeface="Lucida Sans" panose="020B0602030504020204" pitchFamily="34" charset="0"/>
              <a:ea typeface="Arial"/>
              <a:cs typeface="Arial"/>
              <a:sym typeface="Arial"/>
            </a:endParaRP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quotes should have quotation marks before and after them and have a page number after them</a:t>
            </a:r>
            <a:endParaRPr sz="1600" dirty="0">
              <a:latin typeface="Lucida Sans" panose="020B0602030504020204" pitchFamily="34" charset="0"/>
              <a:ea typeface="Arial"/>
              <a:cs typeface="Arial"/>
              <a:sym typeface="Arial"/>
            </a:endParaRP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Each body paragraph needs a topic sentence</a:t>
            </a:r>
          </a:p>
          <a:p>
            <a:pPr marL="0" marR="0" lvl="0" indent="0" rtl="0">
              <a:lnSpc>
                <a:spcPct val="90000"/>
              </a:lnSpc>
              <a:spcBef>
                <a:spcPts val="1000"/>
              </a:spcBef>
              <a:spcAft>
                <a:spcPts val="0"/>
              </a:spcAft>
              <a:buClr>
                <a:schemeClr val="dk1"/>
              </a:buClr>
              <a:buSzPts val="1100"/>
              <a:buFont typeface="Arial"/>
              <a:buNone/>
            </a:pPr>
            <a:r>
              <a:rPr lang="en-US" sz="1600" dirty="0">
                <a:latin typeface="Lucida Sans" panose="020B0602030504020204" pitchFamily="34" charset="0"/>
                <a:ea typeface="Arial"/>
                <a:cs typeface="Arial"/>
                <a:sym typeface="Arial"/>
              </a:rPr>
              <a:t>The essay needs to have a conclusion</a:t>
            </a:r>
          </a:p>
          <a:p>
            <a:pPr marL="0" marR="0" lvl="0" indent="0" algn="l" rtl="0">
              <a:lnSpc>
                <a:spcPct val="90000"/>
              </a:lnSpc>
              <a:spcBef>
                <a:spcPts val="1000"/>
              </a:spcBef>
              <a:spcAft>
                <a:spcPts val="0"/>
              </a:spcAft>
              <a:buNone/>
            </a:pPr>
            <a:endParaRPr sz="2400" dirty="0">
              <a:latin typeface="Lucida Sans" panose="020B0602030504020204" pitchFamily="34" charset="0"/>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take another look at our rubric</a:t>
            </a:r>
            <a:endParaRPr sz="3400" i="0" u="none" strike="noStrike" cap="none" dirty="0">
              <a:solidFill>
                <a:schemeClr val="dk1"/>
              </a:solidFill>
              <a:latin typeface="Century Gothic"/>
              <a:ea typeface="Century Gothic"/>
              <a:cs typeface="Century Gothic"/>
              <a:sym typeface="Century Gothic"/>
            </a:endParaRPr>
          </a:p>
        </p:txBody>
      </p:sp>
      <p:pic>
        <p:nvPicPr>
          <p:cNvPr id="133" name="Google Shape;133;p1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34" name="Google Shape;134;p19"/>
          <p:cNvPicPr preferRelativeResize="0"/>
          <p:nvPr/>
        </p:nvPicPr>
        <p:blipFill>
          <a:blip r:embed="rId4">
            <a:alphaModFix/>
          </a:blip>
          <a:stretch>
            <a:fillRect/>
          </a:stretch>
        </p:blipFill>
        <p:spPr>
          <a:xfrm>
            <a:off x="443750" y="1935351"/>
            <a:ext cx="4778200" cy="2987275"/>
          </a:xfrm>
          <a:prstGeom prst="rect">
            <a:avLst/>
          </a:prstGeom>
          <a:noFill/>
          <a:ln>
            <a:noFill/>
          </a:ln>
        </p:spPr>
      </p:pic>
      <p:pic>
        <p:nvPicPr>
          <p:cNvPr id="135" name="Google Shape;135;p19"/>
          <p:cNvPicPr preferRelativeResize="0"/>
          <p:nvPr/>
        </p:nvPicPr>
        <p:blipFill>
          <a:blip r:embed="rId5">
            <a:alphaModFix/>
          </a:blip>
          <a:stretch>
            <a:fillRect/>
          </a:stretch>
        </p:blipFill>
        <p:spPr>
          <a:xfrm>
            <a:off x="6953783" y="1734076"/>
            <a:ext cx="5085817" cy="3188550"/>
          </a:xfrm>
          <a:prstGeom prst="rect">
            <a:avLst/>
          </a:prstGeom>
          <a:noFill/>
          <a:ln>
            <a:noFill/>
          </a:ln>
        </p:spPr>
      </p:pic>
      <p:sp>
        <p:nvSpPr>
          <p:cNvPr id="136" name="Google Shape;136;p19"/>
          <p:cNvSpPr txBox="1"/>
          <p:nvPr/>
        </p:nvSpPr>
        <p:spPr>
          <a:xfrm>
            <a:off x="560300" y="5020225"/>
            <a:ext cx="4661700" cy="114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600">
                <a:latin typeface="Century Gothic"/>
                <a:ea typeface="Century Gothic"/>
                <a:cs typeface="Century Gothic"/>
                <a:sym typeface="Century Gothic"/>
              </a:rPr>
              <a:t>Point to </a:t>
            </a:r>
            <a:r>
              <a:rPr lang="en-US" sz="1600">
                <a:solidFill>
                  <a:schemeClr val="dk1"/>
                </a:solidFill>
                <a:latin typeface="Century Gothic"/>
                <a:ea typeface="Century Gothic"/>
                <a:cs typeface="Century Gothic"/>
                <a:sym typeface="Century Gothic"/>
              </a:rPr>
              <a:t>point to the criteria in Row 1, Column 3 on the rubric that is focused on the </a:t>
            </a:r>
            <a:r>
              <a:rPr lang="en-US" sz="1600" b="1">
                <a:solidFill>
                  <a:schemeClr val="dk1"/>
                </a:solidFill>
                <a:latin typeface="Century Gothic"/>
                <a:ea typeface="Century Gothic"/>
                <a:cs typeface="Century Gothic"/>
                <a:sym typeface="Century Gothic"/>
              </a:rPr>
              <a:t>introduction</a:t>
            </a:r>
            <a:r>
              <a:rPr lang="en-US" sz="1600">
                <a:solidFill>
                  <a:schemeClr val="dk1"/>
                </a:solidFill>
                <a:latin typeface="Century Gothic"/>
                <a:ea typeface="Century Gothic"/>
                <a:cs typeface="Century Gothic"/>
                <a:sym typeface="Century Gothic"/>
              </a:rPr>
              <a:t> of an essay.</a:t>
            </a:r>
            <a:endParaRPr sz="1600">
              <a:latin typeface="Century Gothic"/>
              <a:ea typeface="Century Gothic"/>
              <a:cs typeface="Century Gothic"/>
              <a:sym typeface="Century Gothic"/>
            </a:endParaRPr>
          </a:p>
        </p:txBody>
      </p:sp>
      <p:sp>
        <p:nvSpPr>
          <p:cNvPr id="137" name="Google Shape;137;p19"/>
          <p:cNvSpPr txBox="1"/>
          <p:nvPr/>
        </p:nvSpPr>
        <p:spPr>
          <a:xfrm>
            <a:off x="7165838" y="4922625"/>
            <a:ext cx="4661700" cy="1143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a:latin typeface="Century Gothic"/>
                <a:ea typeface="Century Gothic"/>
                <a:cs typeface="Century Gothic"/>
                <a:sym typeface="Century Gothic"/>
              </a:rPr>
              <a:t>Point to </a:t>
            </a:r>
            <a:r>
              <a:rPr lang="en-US" sz="1600">
                <a:solidFill>
                  <a:schemeClr val="dk1"/>
                </a:solidFill>
                <a:latin typeface="Century Gothic"/>
                <a:ea typeface="Century Gothic"/>
                <a:cs typeface="Century Gothic"/>
                <a:sym typeface="Century Gothic"/>
              </a:rPr>
              <a:t>the criteria in Row 3, Column 3 on the rubric that is focused on the </a:t>
            </a:r>
            <a:r>
              <a:rPr lang="en-US" sz="1600" b="1">
                <a:solidFill>
                  <a:schemeClr val="dk1"/>
                </a:solidFill>
                <a:latin typeface="Century Gothic"/>
                <a:ea typeface="Century Gothic"/>
                <a:cs typeface="Century Gothic"/>
                <a:sym typeface="Century Gothic"/>
              </a:rPr>
              <a:t>conclusion</a:t>
            </a:r>
            <a:r>
              <a:rPr lang="en-US" sz="1600">
                <a:solidFill>
                  <a:schemeClr val="dk1"/>
                </a:solidFill>
                <a:latin typeface="Century Gothic"/>
                <a:ea typeface="Century Gothic"/>
                <a:cs typeface="Century Gothic"/>
                <a:sym typeface="Century Gothic"/>
              </a:rPr>
              <a:t> of an essay.</a:t>
            </a:r>
            <a:endParaRPr sz="1600">
              <a:latin typeface="Century Gothic"/>
              <a:ea typeface="Century Gothic"/>
              <a:cs typeface="Century Gothic"/>
              <a:sym typeface="Century Gothic"/>
            </a:endParaRPr>
          </a:p>
        </p:txBody>
      </p:sp>
      <p:sp>
        <p:nvSpPr>
          <p:cNvPr id="138" name="Google Shape;138;p19"/>
          <p:cNvSpPr/>
          <p:nvPr/>
        </p:nvSpPr>
        <p:spPr>
          <a:xfrm>
            <a:off x="2158350" y="3124200"/>
            <a:ext cx="1089600" cy="16191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9" name="Google Shape;139;p19"/>
          <p:cNvSpPr/>
          <p:nvPr/>
        </p:nvSpPr>
        <p:spPr>
          <a:xfrm>
            <a:off x="8673450" y="3067050"/>
            <a:ext cx="1470600" cy="19317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6" name="Google Shape;146;p20"/>
          <p:cNvSpPr txBox="1">
            <a:spLocks noGrp="1"/>
          </p:cNvSpPr>
          <p:nvPr>
            <p:ph type="title"/>
          </p:nvPr>
        </p:nvSpPr>
        <p:spPr>
          <a:xfrm>
            <a:off x="36195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take another look at our model essay</a:t>
            </a:r>
            <a:endParaRPr sz="3400" u="none" strike="noStrike" cap="none" dirty="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a:blip r:embed="rId4">
            <a:alphaModFix/>
          </a:blip>
          <a:stretch>
            <a:fillRect/>
          </a:stretch>
        </p:blipFill>
        <p:spPr>
          <a:xfrm>
            <a:off x="5268525" y="2395541"/>
            <a:ext cx="6619875" cy="2981325"/>
          </a:xfrm>
          <a:prstGeom prst="rect">
            <a:avLst/>
          </a:prstGeom>
          <a:noFill/>
          <a:ln>
            <a:noFill/>
          </a:ln>
        </p:spPr>
      </p:pic>
      <p:sp>
        <p:nvSpPr>
          <p:cNvPr id="148" name="Google Shape;148;p20"/>
          <p:cNvSpPr txBox="1"/>
          <p:nvPr/>
        </p:nvSpPr>
        <p:spPr>
          <a:xfrm>
            <a:off x="361950" y="1524000"/>
            <a:ext cx="4906500" cy="4629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dirty="0">
                <a:latin typeface="Century Gothic"/>
                <a:ea typeface="Century Gothic"/>
                <a:cs typeface="Century Gothic"/>
                <a:sym typeface="Century Gothic"/>
              </a:rPr>
              <a:t>Read in your heads as someone reads aloud the </a:t>
            </a:r>
            <a:r>
              <a:rPr lang="en-US" sz="2000" b="1" dirty="0">
                <a:latin typeface="Century Gothic"/>
                <a:ea typeface="Century Gothic"/>
                <a:cs typeface="Century Gothic"/>
                <a:sym typeface="Century Gothic"/>
              </a:rPr>
              <a:t>conclusion</a:t>
            </a:r>
            <a:r>
              <a:rPr lang="en-US" sz="2000" dirty="0">
                <a:latin typeface="Century Gothic"/>
                <a:ea typeface="Century Gothic"/>
                <a:cs typeface="Century Gothic"/>
                <a:sym typeface="Century Gothic"/>
              </a:rPr>
              <a:t> from the model essay.</a:t>
            </a:r>
            <a:endParaRPr sz="2000" dirty="0">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a:spcBef>
                <a:spcPts val="0"/>
              </a:spcBef>
              <a:spcAft>
                <a:spcPts val="0"/>
              </a:spcAft>
              <a:buNone/>
            </a:pPr>
            <a:r>
              <a:rPr lang="en-US" sz="2000" dirty="0">
                <a:solidFill>
                  <a:schemeClr val="dk1"/>
                </a:solidFill>
                <a:latin typeface="Century Gothic"/>
                <a:ea typeface="Century Gothic"/>
                <a:cs typeface="Century Gothic"/>
                <a:sym typeface="Century Gothic"/>
              </a:rPr>
              <a:t>Think silently about </a:t>
            </a:r>
            <a:r>
              <a:rPr lang="en-US" sz="2000" b="1" dirty="0">
                <a:solidFill>
                  <a:schemeClr val="dk1"/>
                </a:solidFill>
                <a:latin typeface="Century Gothic"/>
                <a:ea typeface="Century Gothic"/>
                <a:cs typeface="Century Gothic"/>
                <a:sym typeface="Century Gothic"/>
              </a:rPr>
              <a:t>how this conclusion fulfills the criteria of the rubric: “provide a concluding statement or section that follows from the topic and information presented.” </a:t>
            </a:r>
            <a:endParaRPr sz="20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000" dirty="0">
                <a:solidFill>
                  <a:schemeClr val="dk1"/>
                </a:solidFill>
                <a:latin typeface="Century Gothic"/>
                <a:ea typeface="Century Gothic"/>
                <a:cs typeface="Century Gothic"/>
                <a:sym typeface="Century Gothic"/>
              </a:rPr>
              <a:t>When your teacher prompts you, please Think-Pair-Share about the question in bold above.</a:t>
            </a:r>
            <a:endParaRPr sz="2000" dirty="0">
              <a:solidFill>
                <a:schemeClr val="dk1"/>
              </a:solidFill>
              <a:latin typeface="Century Gothic"/>
              <a:ea typeface="Century Gothic"/>
              <a:cs typeface="Century Gothic"/>
              <a:sym typeface="Century Gothic"/>
            </a:endParaRPr>
          </a:p>
        </p:txBody>
      </p:sp>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58390" y="5933407"/>
            <a:ext cx="630000" cy="63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5" name="Google Shape;155;p21"/>
          <p:cNvSpPr txBox="1">
            <a:spLocks noGrp="1"/>
          </p:cNvSpPr>
          <p:nvPr>
            <p:ph type="title"/>
          </p:nvPr>
        </p:nvSpPr>
        <p:spPr>
          <a:xfrm>
            <a:off x="529937" y="58169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plan our introduction and conclusion</a:t>
            </a:r>
            <a:endParaRPr sz="3400" u="none" strike="noStrike" cap="none" dirty="0">
              <a:solidFill>
                <a:schemeClr val="dk1"/>
              </a:solidFill>
              <a:latin typeface="Century Gothic"/>
              <a:ea typeface="Century Gothic"/>
              <a:cs typeface="Century Gothic"/>
              <a:sym typeface="Century Gothic"/>
            </a:endParaRPr>
          </a:p>
        </p:txBody>
      </p:sp>
      <p:sp>
        <p:nvSpPr>
          <p:cNvPr id="156" name="Google Shape;156;p21"/>
          <p:cNvSpPr txBox="1"/>
          <p:nvPr/>
        </p:nvSpPr>
        <p:spPr>
          <a:xfrm>
            <a:off x="529937" y="1678794"/>
            <a:ext cx="11195100" cy="44859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Now you have the chance to </a:t>
            </a:r>
            <a:r>
              <a:rPr lang="en-US" sz="2200" b="1" dirty="0">
                <a:solidFill>
                  <a:schemeClr val="dk1"/>
                </a:solidFill>
                <a:latin typeface="Century Gothic"/>
                <a:ea typeface="Century Gothic"/>
                <a:cs typeface="Century Gothic"/>
                <a:sym typeface="Century Gothic"/>
              </a:rPr>
              <a:t>plan the introduction and conclusion </a:t>
            </a:r>
            <a:r>
              <a:rPr lang="en-US" sz="2200" dirty="0">
                <a:solidFill>
                  <a:schemeClr val="dk1"/>
                </a:solidFill>
                <a:latin typeface="Century Gothic"/>
                <a:ea typeface="Century Gothic"/>
                <a:cs typeface="Century Gothic"/>
                <a:sym typeface="Century Gothic"/>
              </a:rPr>
              <a:t>of your essay. Keep the </a:t>
            </a:r>
            <a:r>
              <a:rPr lang="en-US" sz="2200" b="1" dirty="0">
                <a:solidFill>
                  <a:schemeClr val="dk1"/>
                </a:solidFill>
                <a:latin typeface="Century Gothic"/>
                <a:ea typeface="Century Gothic"/>
                <a:cs typeface="Century Gothic"/>
                <a:sym typeface="Century Gothic"/>
              </a:rPr>
              <a:t>New York State rubric </a:t>
            </a:r>
            <a:r>
              <a:rPr lang="en-US" sz="2200" dirty="0">
                <a:solidFill>
                  <a:schemeClr val="dk1"/>
                </a:solidFill>
                <a:latin typeface="Century Gothic"/>
                <a:ea typeface="Century Gothic"/>
                <a:cs typeface="Century Gothic"/>
                <a:sym typeface="Century Gothic"/>
              </a:rPr>
              <a:t>and the model essay out so that you can refer to them as you plan. </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Before you begin, </a:t>
            </a:r>
            <a:r>
              <a:rPr lang="en-US" sz="2200" b="1" dirty="0">
                <a:solidFill>
                  <a:schemeClr val="dk1"/>
                </a:solidFill>
                <a:latin typeface="Century Gothic"/>
                <a:ea typeface="Century Gothic"/>
                <a:cs typeface="Century Gothic"/>
                <a:sym typeface="Century Gothic"/>
              </a:rPr>
              <a:t>read over your body paragraphs</a:t>
            </a:r>
            <a:r>
              <a:rPr lang="en-US" sz="2200" dirty="0">
                <a:solidFill>
                  <a:schemeClr val="dk1"/>
                </a:solidFill>
                <a:latin typeface="Century Gothic"/>
                <a:ea typeface="Century Gothic"/>
                <a:cs typeface="Century Gothic"/>
                <a:sym typeface="Century Gothic"/>
              </a:rPr>
              <a:t> to remind yourself what ideas you need to introduce in your introduction and what ideas you need to wrap up in your conclusion.</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Remember, you might finish planning at different times, and that’s just fine! </a:t>
            </a:r>
            <a:r>
              <a:rPr lang="en-US" sz="2200" b="1" dirty="0">
                <a:solidFill>
                  <a:schemeClr val="dk1"/>
                </a:solidFill>
                <a:latin typeface="Century Gothic"/>
                <a:ea typeface="Century Gothic"/>
                <a:cs typeface="Century Gothic"/>
                <a:sym typeface="Century Gothic"/>
              </a:rPr>
              <a:t>When you are finished planning, </a:t>
            </a:r>
            <a:r>
              <a:rPr lang="en-US" sz="2200" dirty="0">
                <a:solidFill>
                  <a:schemeClr val="dk1"/>
                </a:solidFill>
                <a:latin typeface="Century Gothic"/>
                <a:ea typeface="Century Gothic"/>
                <a:cs typeface="Century Gothic"/>
                <a:sym typeface="Century Gothic"/>
              </a:rPr>
              <a:t>you will move on to drafting in the same document in which you drafted your body paragraphs.</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22A609-BFE5-4188-86C8-FD1FF84689CF}">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D1697281-9D37-4573-A8D2-07F91B4B1EA7}"/>
</file>

<file path=customXml/itemProps3.xml><?xml version="1.0" encoding="utf-8"?>
<ds:datastoreItem xmlns:ds="http://schemas.openxmlformats.org/officeDocument/2006/customXml" ds:itemID="{B2576869-A610-41BC-BD2A-E63455C784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TotalTime>
  <Words>3975</Words>
  <Application>Microsoft Office PowerPoint</Application>
  <PresentationFormat>Widescreen</PresentationFormat>
  <Paragraphs>358</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Grade 7: Module 1: Unit 2: Lesson 16 Teacher slide, before teaching.</vt:lpstr>
      <vt:lpstr>Grade 7: Module 1: Unit 2: Lesson 16 Teacher slide, before teaching.</vt:lpstr>
      <vt:lpstr>Grade 7: Module 1:  Unit 2: Lesson 16</vt:lpstr>
      <vt:lpstr>Hello, Students!</vt:lpstr>
      <vt:lpstr>Let’s look at our learning targets</vt:lpstr>
      <vt:lpstr>Let’s review what makes a literary analysis effective</vt:lpstr>
      <vt:lpstr>Let’s take another look at our rubric</vt:lpstr>
      <vt:lpstr>Let’s take another look at our model essay</vt:lpstr>
      <vt:lpstr>Let’s plan our introduction and conclusion</vt:lpstr>
      <vt:lpstr>Let’s work on writing our introduction and conclusion</vt:lpstr>
      <vt:lpstr>Let’s celebrate our successes!</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16 Teacher slide, before teaching.</dc:title>
  <dc:creator>tfiller</dc:creator>
  <cp:lastModifiedBy>Natalie Ivey</cp:lastModifiedBy>
  <cp:revision>7</cp:revision>
  <dcterms:modified xsi:type="dcterms:W3CDTF">2019-03-26T00:37:15Z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