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6.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3.xml" ContentType="application/vnd.openxmlformats-officedocument.presentationml.notesSlide+xml"/>
  <Override PartName="/ppt/slideMasters/slideMaster2.xml" ContentType="application/vnd.openxmlformats-officedocument.presentationml.slideMaster+xml"/>
  <Override PartName="/ppt/notesSlides/notesSlide12.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A1D4C772-69A1-4BD6-A046-B2F455850100}">
  <a:tblStyle styleId="{A1D4C772-69A1-4BD6-A046-B2F45585010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149" autoAdjust="0"/>
  </p:normalViewPr>
  <p:slideViewPr>
    <p:cSldViewPr snapToGrid="0">
      <p:cViewPr varScale="1">
        <p:scale>
          <a:sx n="120" d="100"/>
          <a:sy n="120" d="100"/>
        </p:scale>
        <p:origin x="-768"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 Target="slides/slide1.xml"/><Relationship Id="rId25"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notesMaster" Target="notesMasters/notesMaster1.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viewProps" Target="view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esProps" Target="pres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5055510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schwa is the most common vowel sound in English words, so explicit teaching of this sound supports students’ development in decoding multisyllabic words.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the Opening Poem Launch, the poem (“Nighttime Fun”) that will be used as a shared text in this lesson is introduced. The poem includes words that share the schwa (/ə/) sound spelled with “e” or “o.” Students identify words sharing the /ə/ sound as they read the poem both aloud with the teacher and independently. Consider using this poem during differentiated small groups as well.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Work Time, students examine the /ə/ sound in two-syllable words, where /ə/ is spelled with “e” or “o.”  Students then apply this knowledge to read and spell words containing the /ə/ sound. As the /ə/ sound accounts for 20 percent of all vowel sounds, this knowledge supports students’ ability to decode and encode words by generalizing familiar spelling patterns. The schwa sound is noted as “/v/” and approximates the short “u” sound (/u/). Although the sound of schwa is not exactly the same as /u/, providing this connection helps students identify the schwa sound in words.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95077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Display/project </a:t>
            </a:r>
            <a:r>
              <a:rPr lang="en" sz="1200" b="1"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and randomly read aloud words (two-syllable /ə/ words spelled with “o” or “e”): </a:t>
            </a:r>
            <a:r>
              <a:rPr lang="en" sz="1200" i="1" dirty="0">
                <a:solidFill>
                  <a:schemeClr val="dk1"/>
                </a:solidFill>
                <a:latin typeface="Calibri"/>
                <a:ea typeface="Calibri"/>
                <a:cs typeface="Calibri"/>
                <a:sym typeface="Calibri"/>
              </a:rPr>
              <a:t>“brother,” “monkey,” “lovely,” “kitten,” “some,” “even,” “chickens,” “covered,” “garden,” “front,” “covers,” “above,” “welcome.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Here are some of the words we read in the poem that share the /ə/ sound. Take a minute to examine these words, then share your thinking about how they are similar with an elbow partner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words silently and notice similarities. (</a:t>
            </a:r>
            <a:r>
              <a:rPr lang="en" sz="1200" b="1" dirty="0">
                <a:solidFill>
                  <a:schemeClr val="dk1"/>
                </a:solidFill>
                <a:latin typeface="Calibri"/>
                <a:ea typeface="Calibri"/>
                <a:cs typeface="Calibri"/>
                <a:sym typeface="Calibri"/>
              </a:rPr>
              <a:t>/ə/ sound spelled with “o” before “m,” “n,” “v,” and “th”; spelled with “e” at end of word as “en” ending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their thinking with an elbow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what they noticed about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(/ə/ sound spelled with “o” before “m,” “n,” “v,” and “th”; spelled with “e” at end of word as “en” ending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When we hear the schwa sound before ‘m,’ ‘n,’ ‘v,’ and ‘th,’ it is </a:t>
            </a:r>
            <a:r>
              <a:rPr lang="en" sz="1200" i="1" dirty="0" smtClean="0">
                <a:solidFill>
                  <a:schemeClr val="dk1"/>
                </a:solidFill>
                <a:latin typeface="Calibri"/>
                <a:ea typeface="Calibri"/>
                <a:cs typeface="Calibri"/>
                <a:sym typeface="Calibri"/>
              </a:rPr>
              <a:t>spelled</a:t>
            </a:r>
            <a:r>
              <a:rPr lang="en-US" sz="1200" i="1"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with </a:t>
            </a:r>
            <a:r>
              <a:rPr lang="en" sz="1200" i="1" dirty="0">
                <a:solidFill>
                  <a:schemeClr val="dk1"/>
                </a:solidFill>
                <a:latin typeface="Calibri"/>
                <a:ea typeface="Calibri"/>
                <a:cs typeface="Calibri"/>
                <a:sym typeface="Calibri"/>
              </a:rPr>
              <a:t>‘o.’ When we hear the schwa at the end of words with ‘n,’ it is spelled with ‘e.’ You’ll notice the sound in that ‘en’ ending is slightly different as well. It sounds close to the /i/ sound, doesn’t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put these words into two groups: schwa sound spelled with ‘e’ and schwa sound spelled with ‘o.’ I’ll read the word, then we will decide where to write it on this T-chart. The first word is ‘brother.’ Think of where you hear the schwa sound to identify the spelling with ‘e’ or ‘o.’”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this word go in the ‘e’ column or in the ‘o’ column?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o” column</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how did you know the schwa sound in ‘brother’ is spelled with ‘</a:t>
            </a:r>
            <a:r>
              <a:rPr lang="en" sz="1200" i="1" dirty="0" smtClean="0">
                <a:solidFill>
                  <a:schemeClr val="dk1"/>
                </a:solidFill>
                <a:latin typeface="Calibri"/>
                <a:ea typeface="Calibri"/>
                <a:cs typeface="Calibri"/>
                <a:sym typeface="Calibri"/>
              </a:rPr>
              <a:t>o?</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because it comes before “th”</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“brother” in the “o” column on the enlarged T-chart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practice reading and writing these words with a partner. First, you will read a word, and your partner will write it on the chart under the ‘e’ or ‘o’ column, and you will check it together with the Word Card. Then you will switch roles so your partner will read a Word Card and you will write the word in the ‘e’ or ‘o’ column. When you have written all the words on the T-chart, you will take turns reading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a:t>
            </a:r>
            <a:r>
              <a:rPr lang="en" sz="1200" b="1"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Schwa T-chart </a:t>
            </a:r>
            <a:r>
              <a:rPr lang="en" sz="1200" dirty="0">
                <a:solidFill>
                  <a:schemeClr val="dk1"/>
                </a:solidFill>
                <a:latin typeface="Calibri"/>
                <a:ea typeface="Calibri"/>
                <a:cs typeface="Calibri"/>
                <a:sym typeface="Calibri"/>
              </a:rPr>
              <a:t>to students as they partner together to practice sorting two-syllable /ə/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a:t>
            </a:r>
            <a:r>
              <a:rPr lang="en" sz="1200" b="1"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equally with partners and take turns reading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/ə/ words: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 reads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identifies each /ə/ sound as spelled with “e” or “o.”</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writes word in appropriate column.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switch roles.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take turns reading all words written.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projecting  slides, click on slide for students to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and spelling words with the /ə/sound.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schwa sound is noted as </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ə</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approximates the the short ‘u’ sound (/u/) when spelled with ‘o’, and approximates the short ‘i’ sound (/i/) when spelled with ‘e’. Although the sound of schwa is not exactly the same as /u/ or /i/, providing this connection will help students identify the schwa sound in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exaggerating the /ə/ sound in words read aloud to support students’ identification of the schwa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sentence containing each word to help support vocabulary development for students.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Amaze: to be astonished, to find something VERY wonderful; to think something is great.  The narrator found the animals in the poem amazing.  Aren’t you amazed by fireworks?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Regal: like royalty, like a king or queen.  The king looked regal with his crown, sitting on the throne.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Tundra: a huge region of land that does not have trees and is very cold.  Polar bears live in the tundra where there is a lot of snow and ice, but there are no trees.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1454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901700" marR="0" lvl="2"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i="0" dirty="0">
                <a:latin typeface="Calibri"/>
                <a:ea typeface="Calibri"/>
                <a:cs typeface="Calibri"/>
                <a:sym typeface="Calibri"/>
              </a:rPr>
              <a:t>(examples: be able to do something on your own, be able to help myself with something) </a:t>
            </a:r>
            <a:r>
              <a:rPr lang="en" sz="1200" i="1" dirty="0">
                <a:latin typeface="Calibri"/>
                <a:ea typeface="Calibri"/>
                <a:cs typeface="Calibri"/>
                <a:sym typeface="Calibri"/>
              </a:rPr>
              <a:t>“What does it mean to be an independent reader?” </a:t>
            </a:r>
            <a:r>
              <a:rPr lang="en" sz="1200" i="0" dirty="0">
                <a:latin typeface="Calibri"/>
                <a:ea typeface="Calibri"/>
                <a:cs typeface="Calibri"/>
                <a:sym typeface="Calibri"/>
              </a:rPr>
              <a:t>(examples: have knowledge and skills to problem solve words, have “stamina” or the ability to stick with reading for an extended period of time, know your strengths and weaknesses)</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p:txBody>
      </p:sp>
      <p:sp>
        <p:nvSpPr>
          <p:cNvPr id="211" name="Google Shape;211;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2" name="Google Shape;212;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7853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a:t>
            </a:r>
            <a:r>
              <a:rPr lang="en" sz="1200" dirty="0" smtClean="0">
                <a:solidFill>
                  <a:schemeClr val="dk1"/>
                </a:solidFill>
                <a:latin typeface="Calibri"/>
                <a:ea typeface="Calibri"/>
                <a:cs typeface="Calibri"/>
                <a:sym typeface="Calibri"/>
              </a:rPr>
              <a:t>Dell</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3173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31538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Teacher Delegated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a:t>
            </a:r>
            <a:r>
              <a:rPr lang="en-US" sz="1200" dirty="0" smtClean="0">
                <a:solidFill>
                  <a:schemeClr val="dk1"/>
                </a:solidFill>
                <a:latin typeface="Calibri"/>
                <a:ea typeface="Calibri"/>
                <a:cs typeface="Calibri"/>
                <a:sym typeface="Calibri"/>
              </a:rPr>
              <a:t>whether </a:t>
            </a:r>
            <a:r>
              <a:rPr lang="en" sz="1200" dirty="0" smtClean="0">
                <a:solidFill>
                  <a:schemeClr val="dk1"/>
                </a:solidFill>
                <a:latin typeface="Calibri"/>
                <a:ea typeface="Calibri"/>
                <a:cs typeface="Calibri"/>
                <a:sym typeface="Calibri"/>
              </a:rPr>
              <a:t>students </a:t>
            </a:r>
            <a:r>
              <a:rPr lang="en" sz="1200" dirty="0">
                <a:solidFill>
                  <a:schemeClr val="dk1"/>
                </a:solidFill>
                <a:latin typeface="Calibri"/>
                <a:ea typeface="Calibri"/>
                <a:cs typeface="Calibri"/>
                <a:sym typeface="Calibri"/>
              </a:rPr>
              <a:t>will be using whiteboards and markers or paper and pencils.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Words Rule: Words Rule words </a:t>
            </a:r>
            <a:r>
              <a:rPr lang="en" sz="1200" dirty="0">
                <a:solidFill>
                  <a:schemeClr val="dk1"/>
                </a:solidFill>
                <a:latin typeface="Calibri"/>
                <a:ea typeface="Calibri"/>
                <a:cs typeface="Calibri"/>
                <a:sym typeface="Calibri"/>
              </a:rPr>
              <a:t>(projected or posted or copy provided)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whiteboards, white board markers and erasers or paper and pencils.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Sentence Builder: Sentence Builder sentences, word list (projected or posted or copy provided); whiteboards, white board markers and erasers or paper and pencils.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Partner Reading: copy per student or student pair of “Nighttime Fun” poem from lesson opening; Fluency Rubric, Reader’s Toolbox, anchor chart, etc. for student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their Reader’s Toolbox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879527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41392825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441392825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14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highlight>
                <a:srgbClr val="FFFF00"/>
              </a:highlight>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124868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a6f2e173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4a6f2e173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Pacing: see slide 14</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Suggested Fluency Rubric for refer</a:t>
            </a:r>
            <a:r>
              <a:rPr lang="en" sz="1200" dirty="0">
                <a:latin typeface="Calibri"/>
                <a:ea typeface="Calibri"/>
                <a:cs typeface="Calibri"/>
                <a:sym typeface="Calibri"/>
              </a:rPr>
              <a:t>ence as needed</a:t>
            </a:r>
            <a:r>
              <a:rPr lang="en" dirty="0"/>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71396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a6f2e173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4a6f2e173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14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3898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poem: “Nighttime Fun” for display (or write on chart paper or project slide for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Enlarged Schwa T-chart </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(copied and cut out; or word list copied or posted on board or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Words Rule T-chart </a:t>
            </a:r>
            <a:r>
              <a:rPr lang="en" sz="1200" dirty="0">
                <a:solidFill>
                  <a:schemeClr val="dk1"/>
                </a:solidFill>
                <a:latin typeface="Calibri"/>
                <a:ea typeface="Calibri"/>
                <a:cs typeface="Calibri"/>
                <a:sym typeface="Calibri"/>
              </a:rPr>
              <a:t>(copy one per pair or display on board or project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Cycle 22 Assessment </a:t>
            </a:r>
            <a:r>
              <a:rPr lang="en" sz="1200" dirty="0">
                <a:solidFill>
                  <a:schemeClr val="dk1"/>
                </a:solidFill>
                <a:latin typeface="Calibri"/>
                <a:ea typeface="Calibri"/>
                <a:cs typeface="Calibri"/>
                <a:sym typeface="Calibri"/>
              </a:rPr>
              <a:t>(Optional)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(one per pair of students) or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5178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4, Cycle 22 Overview </a:t>
            </a:r>
            <a:r>
              <a:rPr lang="en" sz="1200" dirty="0">
                <a:solidFill>
                  <a:schemeClr val="dk1"/>
                </a:solidFill>
                <a:latin typeface="Calibri"/>
                <a:ea typeface="Calibri"/>
                <a:cs typeface="Calibri"/>
                <a:sym typeface="Calibri"/>
              </a:rPr>
              <a:t>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178-186.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Independent and Small Group Work guidance </a:t>
            </a:r>
            <a:r>
              <a:rPr lang="en" sz="1200" dirty="0">
                <a:solidFill>
                  <a:schemeClr val="dk1"/>
                </a:solidFill>
                <a:latin typeface="Calibri"/>
                <a:ea typeface="Calibri"/>
                <a:cs typeface="Calibri"/>
                <a:sym typeface="Calibri"/>
              </a:rPr>
              <a:t>in the </a:t>
            </a:r>
            <a:r>
              <a:rPr lang="en" sz="1200" b="1" dirty="0">
                <a:solidFill>
                  <a:schemeClr val="dk1"/>
                </a:solidFill>
                <a:latin typeface="Calibri"/>
                <a:ea typeface="Calibri"/>
                <a:cs typeface="Calibri"/>
                <a:sym typeface="Calibri"/>
              </a:rPr>
              <a:t>Skills Block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1778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were introduced to the schwa sound in Cycle 21, where the spelling of /ə/ by “a” was learned.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modules in the Grade 1 curriculum, students worked with five syllable types (i.e., written patterns representing a vowel sound). These include closed (CVC), open (CV), magic “e” (CVCe), r-controlled, and vowel teams (CVVC, CVV). In this lesson, students practice decoding two-syllable words using combinations of those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words that share the /ə/ sound in two-syllable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can identify words that share the /ə/ sound in two-syllable words from the poem: “Nighttime Fun.”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the spelling pattern “e” or “o”  for /ə/ in writing words on white boards.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schwa, similar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sheep, wool (T)</a:t>
            </a:r>
            <a:endParaRPr sz="1200" dirty="0">
              <a:latin typeface="Calibri"/>
              <a:ea typeface="Calibri"/>
              <a:cs typeface="Calibri"/>
              <a:sym typeface="Calibri"/>
            </a:endParaRPr>
          </a:p>
        </p:txBody>
      </p:sp>
    </p:spTree>
    <p:extLst>
      <p:ext uri="{BB962C8B-B14F-4D97-AF65-F5344CB8AC3E}">
        <p14:creationId xmlns:p14="http://schemas.microsoft.com/office/powerpoint/2010/main" val="727125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“I’m a Little Teapot.”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a poem together and listen for the rhymes.”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a:t>
            </a:r>
            <a:r>
              <a:rPr lang="en" sz="1200" dirty="0" smtClean="0">
                <a:solidFill>
                  <a:schemeClr val="dk1"/>
                </a:solidFill>
                <a:latin typeface="Calibri"/>
                <a:ea typeface="Calibri"/>
                <a:cs typeface="Calibri"/>
                <a:sym typeface="Calibri"/>
              </a:rPr>
              <a:t>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47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a poem and listen for words. ”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7401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8248bb06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8248bb06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5 - 8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says: “</a:t>
            </a:r>
            <a:r>
              <a:rPr lang="en" sz="1200" i="1" dirty="0">
                <a:solidFill>
                  <a:schemeClr val="dk1"/>
                </a:solidFill>
                <a:latin typeface="Calibri"/>
                <a:ea typeface="Calibri"/>
                <a:cs typeface="Calibri"/>
                <a:sym typeface="Calibri"/>
              </a:rPr>
              <a:t>Today we are going to read a poem together. First, you will follow along as I read. Then we will read it together and think about the words we read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poem “Nighttime Fun.”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read this poem aloud together. While we are reading, we can practice our rules of fluency so that we read smoothly, with expression, with meaning, and at just the right speed.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poem chorally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reading! Now take a minute to read the poem to yourself while you think about words that share the same sound. See if you can find some words that all share the same sound, and then you will share your thoughts with an elbow partner.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to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turn to an elbow partner and talk about the words you discovered that share the same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with an elbow partner. (</a:t>
            </a:r>
            <a:r>
              <a:rPr lang="en" sz="1200" b="1" dirty="0">
                <a:solidFill>
                  <a:schemeClr val="dk1"/>
                </a:solidFill>
                <a:latin typeface="Calibri"/>
                <a:ea typeface="Calibri"/>
                <a:cs typeface="Calibri"/>
                <a:sym typeface="Calibri"/>
              </a:rPr>
              <a:t>words containing /ə/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sound did you hear in many of the words in this poem?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/ə/</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We have learned words that have the schwa sound spelled with ‘a,’ and now we will learn some more ways to spell the schwa sound. Let’s read the poem together, listening closely for that schwa sound in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poem chorally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reading! Now we will take a closer look at those words you discovered</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poem and identifying words with (/ə/).</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picture cards of nouns in “Nighttime Fun” to support comprehension. A few pictures are included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that ELLs may have difficulty differentiating stressed versus unstressed syllables in words. As the schwa sound appears only in unstressed syllables, provide additional support and practice with these words as needed. Example</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Provide hand mirrors for students to see the difference in mouth </a:t>
            </a:r>
            <a:r>
              <a:rPr lang="en" sz="1200" dirty="0" smtClean="0">
                <a:solidFill>
                  <a:schemeClr val="dk1"/>
                </a:solidFill>
                <a:latin typeface="Calibri"/>
                <a:ea typeface="Calibri"/>
                <a:cs typeface="Calibri"/>
                <a:sym typeface="Calibri"/>
              </a:rPr>
              <a:t>appearance</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when </a:t>
            </a:r>
            <a:r>
              <a:rPr lang="en" sz="1200" dirty="0">
                <a:solidFill>
                  <a:schemeClr val="dk1"/>
                </a:solidFill>
                <a:latin typeface="Calibri"/>
                <a:ea typeface="Calibri"/>
                <a:cs typeface="Calibri"/>
                <a:sym typeface="Calibri"/>
              </a:rPr>
              <a:t>saying stressed versus unstressed syllables.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exaggerating the /ə/ sound as poem is read aloud to support students’ identification of words with the schwa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student-friendly definitions and offering the word in the context of a sentence for unfamiliar words.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Normal: means close to what is usual or what usually happens.  It is normal that people brush their teeth to keep them clean.  It is normal for chickens to sleep outside in a pen or coop.</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591697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Sung to the tune of “The Muffin Man.”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Sing transition song to get students prepared for the lesson.  If you would rather chant than sing this will work as well.</a:t>
            </a:r>
            <a:endParaRPr sz="1200">
              <a:solidFill>
                <a:schemeClr val="dk1"/>
              </a:solidFill>
              <a:latin typeface="Calibri"/>
              <a:ea typeface="Calibri"/>
              <a:cs typeface="Calibri"/>
              <a:sym typeface="Calibri"/>
            </a:endParaRPr>
          </a:p>
          <a:p>
            <a:pPr marL="228600" lvl="0" indent="-15240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sing the transition song and move into position for learning.</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087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take a closer look to read and spell words.” </a:t>
            </a:r>
            <a:r>
              <a:rPr lang="en" sz="1200" dirty="0">
                <a:solidFill>
                  <a:schemeClr val="dk1"/>
                </a:solidFill>
                <a:latin typeface="Calibri"/>
                <a:ea typeface="Calibri"/>
                <a:cs typeface="Calibri"/>
                <a:sym typeface="Calibri"/>
              </a:rPr>
              <a:t> 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96462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196350" y="325629"/>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22: Lesson 106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196350" y="1218000"/>
            <a:ext cx="8520600" cy="3925500"/>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sz="2200" i="1" dirty="0"/>
              <a:t>In Lesson 106, students engage with a poem,“Nighttime Fun” which includes words with the schwa (/ə/) sound spelled with “e” or “o.” Students identify words sharing the /ə/ sound as they read the poem both aloud with the teacher and independently. During Work time, students continue to work with the schwa /ə/ spelled “e” and “o” in Words Rule.</a:t>
            </a:r>
            <a:endParaRPr sz="2200" i="1" dirty="0"/>
          </a:p>
          <a:p>
            <a:pPr marL="0" lvl="0" indent="0" algn="l" rtl="0">
              <a:lnSpc>
                <a:spcPct val="70000"/>
              </a:lnSpc>
              <a:spcBef>
                <a:spcPts val="800"/>
              </a:spcBef>
              <a:spcAft>
                <a:spcPts val="0"/>
              </a:spcAft>
              <a:buClr>
                <a:schemeClr val="dk1"/>
              </a:buClr>
              <a:buSzPts val="1100"/>
              <a:buFont typeface="Arial"/>
              <a:buNone/>
            </a:pPr>
            <a:r>
              <a:rPr lang="en" sz="2000" b="1" i="1" dirty="0">
                <a:solidFill>
                  <a:schemeClr val="dk1"/>
                </a:solidFill>
              </a:rPr>
              <a:t>Be sure that students pay careful attention to:</a:t>
            </a:r>
            <a:endParaRPr sz="2000" b="1" dirty="0">
              <a:solidFill>
                <a:schemeClr val="dk1"/>
              </a:solidFill>
            </a:endParaRPr>
          </a:p>
          <a:p>
            <a:pPr marL="457200" lvl="0" indent="-355600" algn="l" rtl="0">
              <a:spcBef>
                <a:spcPts val="800"/>
              </a:spcBef>
              <a:spcAft>
                <a:spcPts val="0"/>
              </a:spcAft>
              <a:buClr>
                <a:schemeClr val="dk1"/>
              </a:buClr>
              <a:buSzPts val="2000"/>
              <a:buChar char="•"/>
            </a:pPr>
            <a:r>
              <a:rPr lang="en" sz="2000" dirty="0"/>
              <a:t>the schwa (/ə/) sound spelled with “e” or “o”</a:t>
            </a:r>
            <a:endParaRPr sz="2000" dirty="0"/>
          </a:p>
          <a:p>
            <a:pPr marL="177800" lvl="0" indent="0" algn="l" rtl="0">
              <a:spcBef>
                <a:spcPts val="800"/>
              </a:spcBef>
              <a:spcAft>
                <a:spcPts val="0"/>
              </a:spcAft>
              <a:buNone/>
            </a:pPr>
            <a:endParaRPr sz="20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5"/>
          <p:cNvSpPr txBox="1"/>
          <p:nvPr/>
        </p:nvSpPr>
        <p:spPr>
          <a:xfrm>
            <a:off x="221650" y="252275"/>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dirty="0">
                <a:solidFill>
                  <a:srgbClr val="666666"/>
                </a:solidFill>
                <a:latin typeface="Century Gothic"/>
                <a:ea typeface="Century Gothic"/>
                <a:cs typeface="Century Gothic"/>
                <a:sym typeface="Century Gothic"/>
              </a:rPr>
              <a:t>Words Rule!</a:t>
            </a:r>
            <a:endParaRPr b="1" dirty="0">
              <a:solidFill>
                <a:srgbClr val="666666"/>
              </a:solidFill>
            </a:endParaRPr>
          </a:p>
        </p:txBody>
      </p:sp>
      <p:graphicFrame>
        <p:nvGraphicFramePr>
          <p:cNvPr id="202" name="Google Shape;202;p35"/>
          <p:cNvGraphicFramePr/>
          <p:nvPr/>
        </p:nvGraphicFramePr>
        <p:xfrm>
          <a:off x="3707600" y="191200"/>
          <a:ext cx="5263475" cy="4952300"/>
        </p:xfrm>
        <a:graphic>
          <a:graphicData uri="http://schemas.openxmlformats.org/drawingml/2006/table">
            <a:tbl>
              <a:tblPr>
                <a:noFill/>
                <a:tableStyleId>{A1D4C772-69A1-4BD6-A046-B2F455850100}</a:tableStyleId>
              </a:tblPr>
              <a:tblGrid>
                <a:gridCol w="2539250"/>
                <a:gridCol w="2724225"/>
              </a:tblGrid>
              <a:tr h="896600">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Schwa spelled with “e”</a:t>
                      </a:r>
                      <a:endParaRPr sz="1800" b="1">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Schwa spelled with “o”</a:t>
                      </a:r>
                      <a:endParaRPr sz="1800" b="1">
                        <a:latin typeface="Century Gothic"/>
                        <a:ea typeface="Century Gothic"/>
                        <a:cs typeface="Century Gothic"/>
                        <a:sym typeface="Century Gothic"/>
                      </a:endParaRPr>
                    </a:p>
                  </a:txBody>
                  <a:tcPr marL="91425" marR="91425" marT="91425" marB="91425">
                    <a:solidFill>
                      <a:srgbClr val="D9D9D9"/>
                    </a:solidFill>
                  </a:tcPr>
                </a:tc>
              </a:tr>
              <a:tr h="4055700">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
        <p:nvSpPr>
          <p:cNvPr id="203" name="Google Shape;203;p35"/>
          <p:cNvSpPr txBox="1"/>
          <p:nvPr/>
        </p:nvSpPr>
        <p:spPr>
          <a:xfrm>
            <a:off x="6246850" y="972725"/>
            <a:ext cx="1131900" cy="4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brother	</a:t>
            </a:r>
            <a:endParaRPr sz="1800" b="1">
              <a:latin typeface="Century Gothic"/>
              <a:ea typeface="Century Gothic"/>
              <a:cs typeface="Century Gothic"/>
              <a:sym typeface="Century Gothic"/>
            </a:endParaRPr>
          </a:p>
        </p:txBody>
      </p:sp>
      <p:sp>
        <p:nvSpPr>
          <p:cNvPr id="204" name="Google Shape;204;p35"/>
          <p:cNvSpPr txBox="1"/>
          <p:nvPr/>
        </p:nvSpPr>
        <p:spPr>
          <a:xfrm>
            <a:off x="7149500" y="677225"/>
            <a:ext cx="1270200" cy="105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monkey</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lovely</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covered</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some</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above</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welcome</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Monday</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other</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become</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shove</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comfort</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700" b="1">
                <a:solidFill>
                  <a:schemeClr val="dk1"/>
                </a:solidFill>
                <a:latin typeface="Century Gothic"/>
                <a:ea typeface="Century Gothic"/>
                <a:cs typeface="Century Gothic"/>
                <a:sym typeface="Century Gothic"/>
              </a:rPr>
              <a:t>month</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above</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nothing</a:t>
            </a:r>
            <a:endParaRPr sz="17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b="1">
                <a:solidFill>
                  <a:schemeClr val="dk1"/>
                </a:solidFill>
                <a:latin typeface="Century Gothic"/>
                <a:ea typeface="Century Gothic"/>
                <a:cs typeface="Century Gothic"/>
                <a:sym typeface="Century Gothic"/>
              </a:rPr>
              <a:t>discover</a:t>
            </a:r>
            <a:endParaRPr sz="1700" b="1">
              <a:solidFill>
                <a:schemeClr val="dk1"/>
              </a:solidFill>
              <a:latin typeface="Century Gothic"/>
              <a:ea typeface="Century Gothic"/>
              <a:cs typeface="Century Gothic"/>
              <a:sym typeface="Century Gothic"/>
            </a:endParaRPr>
          </a:p>
        </p:txBody>
      </p:sp>
      <p:sp>
        <p:nvSpPr>
          <p:cNvPr id="205" name="Google Shape;205;p35"/>
          <p:cNvSpPr txBox="1"/>
          <p:nvPr/>
        </p:nvSpPr>
        <p:spPr>
          <a:xfrm>
            <a:off x="4465300" y="972725"/>
            <a:ext cx="1609800" cy="274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garden</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kitten</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spoken</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garden</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chickens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broken</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happen</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even</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06" name="Google Shape;206;p35"/>
          <p:cNvSpPr txBox="1"/>
          <p:nvPr/>
        </p:nvSpPr>
        <p:spPr>
          <a:xfrm>
            <a:off x="221650" y="2343425"/>
            <a:ext cx="4071900" cy="238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Monday	</a:t>
            </a:r>
            <a:r>
              <a:rPr lang="en" sz="1800" b="1" dirty="0" smtClean="0">
                <a:solidFill>
                  <a:schemeClr val="dk1"/>
                </a:solidFill>
                <a:latin typeface="Century Gothic"/>
                <a:ea typeface="Century Gothic"/>
                <a:cs typeface="Century Gothic"/>
                <a:sym typeface="Century Gothic"/>
              </a:rPr>
              <a:t>other</a:t>
            </a:r>
            <a:r>
              <a:rPr lang="en" sz="1800" b="1" dirty="0">
                <a:solidFill>
                  <a:schemeClr val="dk1"/>
                </a:solidFill>
                <a:latin typeface="Century Gothic"/>
                <a:ea typeface="Century Gothic"/>
                <a:cs typeface="Century Gothic"/>
                <a:sym typeface="Century Gothic"/>
              </a:rPr>
              <a:t>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become	</a:t>
            </a:r>
            <a:r>
              <a:rPr lang="en" sz="1800" b="1" dirty="0" smtClean="0">
                <a:solidFill>
                  <a:schemeClr val="dk1"/>
                </a:solidFill>
                <a:latin typeface="Century Gothic"/>
                <a:ea typeface="Century Gothic"/>
                <a:cs typeface="Century Gothic"/>
                <a:sym typeface="Century Gothic"/>
              </a:rPr>
              <a:t>shove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broken		</a:t>
            </a:r>
            <a:r>
              <a:rPr lang="en" sz="1800" b="1" dirty="0" smtClean="0">
                <a:solidFill>
                  <a:schemeClr val="dk1"/>
                </a:solidFill>
                <a:latin typeface="Century Gothic"/>
                <a:ea typeface="Century Gothic"/>
                <a:cs typeface="Century Gothic"/>
                <a:sym typeface="Century Gothic"/>
              </a:rPr>
              <a:t>comfort</a:t>
            </a:r>
            <a:r>
              <a:rPr lang="en" sz="1800" b="1" dirty="0">
                <a:solidFill>
                  <a:schemeClr val="dk1"/>
                </a:solidFill>
                <a:latin typeface="Century Gothic"/>
                <a:ea typeface="Century Gothic"/>
                <a:cs typeface="Century Gothic"/>
                <a:sym typeface="Century Gothic"/>
              </a:rPr>
              <a:t>	</a:t>
            </a:r>
          </a:p>
          <a:p>
            <a:pPr marL="0" lvl="0" indent="0" algn="l" rtl="0">
              <a:spcBef>
                <a:spcPts val="0"/>
              </a:spcBef>
              <a:spcAft>
                <a:spcPts val="0"/>
              </a:spcAft>
              <a:buNone/>
            </a:pPr>
            <a:r>
              <a:rPr lang="en" sz="1800" b="1" dirty="0" smtClean="0">
                <a:solidFill>
                  <a:schemeClr val="dk1"/>
                </a:solidFill>
                <a:latin typeface="Century Gothic"/>
                <a:ea typeface="Century Gothic"/>
                <a:cs typeface="Century Gothic"/>
                <a:sym typeface="Century Gothic"/>
              </a:rPr>
              <a:t>month</a:t>
            </a:r>
            <a:r>
              <a:rPr lang="en" sz="1800" b="1" dirty="0">
                <a:solidFill>
                  <a:schemeClr val="dk1"/>
                </a:solidFill>
                <a:latin typeface="Century Gothic"/>
                <a:ea typeface="Century Gothic"/>
                <a:cs typeface="Century Gothic"/>
                <a:sym typeface="Century Gothic"/>
              </a:rPr>
              <a:t>		</a:t>
            </a:r>
            <a:r>
              <a:rPr lang="en" sz="1800" b="1" dirty="0" smtClean="0">
                <a:solidFill>
                  <a:schemeClr val="dk1"/>
                </a:solidFill>
                <a:latin typeface="Century Gothic"/>
                <a:ea typeface="Century Gothic"/>
                <a:cs typeface="Century Gothic"/>
                <a:sym typeface="Century Gothic"/>
              </a:rPr>
              <a:t>spoken</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above		</a:t>
            </a:r>
            <a:r>
              <a:rPr lang="en" sz="1800" b="1" dirty="0" smtClean="0">
                <a:solidFill>
                  <a:schemeClr val="dk1"/>
                </a:solidFill>
                <a:latin typeface="Century Gothic"/>
                <a:ea typeface="Century Gothic"/>
                <a:cs typeface="Century Gothic"/>
                <a:sym typeface="Century Gothic"/>
              </a:rPr>
              <a:t>nothing</a:t>
            </a:r>
            <a:r>
              <a:rPr lang="en" sz="1800" b="1" dirty="0">
                <a:solidFill>
                  <a:schemeClr val="dk1"/>
                </a:solidFill>
                <a:latin typeface="Century Gothic"/>
                <a:ea typeface="Century Gothic"/>
                <a:cs typeface="Century Gothic"/>
                <a:sym typeface="Century Gothic"/>
              </a:rPr>
              <a:t>	</a:t>
            </a:r>
          </a:p>
          <a:p>
            <a:pPr marL="0" lvl="0" indent="0" algn="l" rtl="0">
              <a:spcBef>
                <a:spcPts val="0"/>
              </a:spcBef>
              <a:spcAft>
                <a:spcPts val="0"/>
              </a:spcAft>
              <a:buNone/>
            </a:pPr>
            <a:r>
              <a:rPr lang="en" sz="1800" b="1" dirty="0" smtClean="0">
                <a:solidFill>
                  <a:schemeClr val="dk1"/>
                </a:solidFill>
                <a:latin typeface="Century Gothic"/>
                <a:ea typeface="Century Gothic"/>
                <a:cs typeface="Century Gothic"/>
                <a:sym typeface="Century Gothic"/>
              </a:rPr>
              <a:t>discover</a:t>
            </a:r>
            <a:r>
              <a:rPr lang="en" sz="1800" b="1" dirty="0">
                <a:solidFill>
                  <a:schemeClr val="dk1"/>
                </a:solidFill>
                <a:latin typeface="Century Gothic"/>
                <a:ea typeface="Century Gothic"/>
                <a:cs typeface="Century Gothic"/>
                <a:sym typeface="Century Gothic"/>
              </a:rPr>
              <a:t>	</a:t>
            </a:r>
            <a:r>
              <a:rPr lang="en" sz="1800" b="1" dirty="0" smtClean="0">
                <a:solidFill>
                  <a:schemeClr val="dk1"/>
                </a:solidFill>
                <a:latin typeface="Century Gothic"/>
                <a:ea typeface="Century Gothic"/>
                <a:cs typeface="Century Gothic"/>
                <a:sym typeface="Century Gothic"/>
              </a:rPr>
              <a:t>happen</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even		</a:t>
            </a:r>
            <a:r>
              <a:rPr lang="en" sz="1800" b="1" dirty="0" smtClean="0">
                <a:solidFill>
                  <a:schemeClr val="dk1"/>
                </a:solidFill>
                <a:latin typeface="Century Gothic"/>
                <a:ea typeface="Century Gothic"/>
                <a:cs typeface="Century Gothic"/>
                <a:sym typeface="Century Gothic"/>
              </a:rPr>
              <a:t>brother</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dirty="0">
              <a:solidFill>
                <a:schemeClr val="dk1"/>
              </a:solidFill>
              <a:latin typeface="Century Gothic"/>
              <a:ea typeface="Century Gothic"/>
              <a:cs typeface="Century Gothic"/>
              <a:sym typeface="Century Gothic"/>
            </a:endParaRPr>
          </a:p>
        </p:txBody>
      </p:sp>
      <p:sp>
        <p:nvSpPr>
          <p:cNvPr id="207" name="Google Shape;207;p35"/>
          <p:cNvSpPr txBox="1"/>
          <p:nvPr/>
        </p:nvSpPr>
        <p:spPr>
          <a:xfrm>
            <a:off x="221650" y="972725"/>
            <a:ext cx="4026000" cy="177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garden		</a:t>
            </a:r>
            <a:r>
              <a:rPr lang="en" sz="1800" b="1" dirty="0" smtClean="0">
                <a:solidFill>
                  <a:schemeClr val="dk1"/>
                </a:solidFill>
                <a:latin typeface="Century Gothic"/>
                <a:ea typeface="Century Gothic"/>
                <a:cs typeface="Century Gothic"/>
                <a:sym typeface="Century Gothic"/>
              </a:rPr>
              <a:t>brother</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monkey		</a:t>
            </a:r>
            <a:r>
              <a:rPr lang="en" sz="1800" b="1" dirty="0" smtClean="0">
                <a:solidFill>
                  <a:schemeClr val="dk1"/>
                </a:solidFill>
                <a:latin typeface="Century Gothic"/>
                <a:ea typeface="Century Gothic"/>
                <a:cs typeface="Century Gothic"/>
                <a:sym typeface="Century Gothic"/>
              </a:rPr>
              <a:t>chickens</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lovely		</a:t>
            </a:r>
            <a:r>
              <a:rPr lang="en" sz="1800" b="1" dirty="0" smtClean="0">
                <a:solidFill>
                  <a:schemeClr val="dk1"/>
                </a:solidFill>
                <a:latin typeface="Century Gothic"/>
                <a:ea typeface="Century Gothic"/>
                <a:cs typeface="Century Gothic"/>
                <a:sym typeface="Century Gothic"/>
              </a:rPr>
              <a:t>covered</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kitten		</a:t>
            </a:r>
            <a:r>
              <a:rPr lang="en" sz="1800" b="1" dirty="0" smtClean="0">
                <a:solidFill>
                  <a:schemeClr val="dk1"/>
                </a:solidFill>
                <a:latin typeface="Century Gothic"/>
                <a:ea typeface="Century Gothic"/>
                <a:cs typeface="Century Gothic"/>
                <a:sym typeface="Century Gothic"/>
              </a:rPr>
              <a:t>some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front		</a:t>
            </a:r>
            <a:r>
              <a:rPr lang="en" sz="1800" b="1" dirty="0" smtClean="0">
                <a:solidFill>
                  <a:schemeClr val="dk1"/>
                </a:solidFill>
                <a:latin typeface="Century Gothic"/>
                <a:ea typeface="Century Gothic"/>
                <a:cs typeface="Century Gothic"/>
                <a:sym typeface="Century Gothic"/>
              </a:rPr>
              <a:t>covers</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above		</a:t>
            </a:r>
            <a:r>
              <a:rPr lang="en" sz="1800" b="1" dirty="0" smtClean="0">
                <a:solidFill>
                  <a:schemeClr val="dk1"/>
                </a:solidFill>
                <a:latin typeface="Century Gothic"/>
                <a:ea typeface="Century Gothic"/>
                <a:cs typeface="Century Gothic"/>
                <a:sym typeface="Century Gothic"/>
              </a:rPr>
              <a:t>welcome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dirty="0">
              <a:solidFill>
                <a:schemeClr val="dk1"/>
              </a:solidFill>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7"/>
                                        </p:tgtEl>
                                        <p:attrNameLst>
                                          <p:attrName>style.visibility</p:attrName>
                                        </p:attrNameLst>
                                      </p:cBhvr>
                                      <p:to>
                                        <p:strVal val="visible"/>
                                      </p:to>
                                    </p:set>
                                    <p:animEffect transition="in" filter="fade">
                                      <p:cBhvr>
                                        <p:cTn id="7" dur="1000"/>
                                        <p:tgtEl>
                                          <p:spTgt spid="2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3"/>
                                        </p:tgtEl>
                                        <p:attrNameLst>
                                          <p:attrName>style.visibility</p:attrName>
                                        </p:attrNameLst>
                                      </p:cBhvr>
                                      <p:to>
                                        <p:strVal val="visible"/>
                                      </p:to>
                                    </p:set>
                                    <p:animEffect transition="in" filter="fade">
                                      <p:cBhvr>
                                        <p:cTn id="12" dur="1000"/>
                                        <p:tgtEl>
                                          <p:spTgt spid="20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6"/>
                                        </p:tgtEl>
                                        <p:attrNameLst>
                                          <p:attrName>style.visibility</p:attrName>
                                        </p:attrNameLst>
                                      </p:cBhvr>
                                      <p:to>
                                        <p:strVal val="visible"/>
                                      </p:to>
                                    </p:set>
                                    <p:animEffect transition="in" filter="fade">
                                      <p:cBhvr>
                                        <p:cTn id="17" dur="1000"/>
                                        <p:tgtEl>
                                          <p:spTgt spid="20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5"/>
                                        </p:tgtEl>
                                        <p:attrNameLst>
                                          <p:attrName>style.visibility</p:attrName>
                                        </p:attrNameLst>
                                      </p:cBhvr>
                                      <p:to>
                                        <p:strVal val="visible"/>
                                      </p:to>
                                    </p:set>
                                    <p:animEffect transition="in" filter="fade">
                                      <p:cBhvr>
                                        <p:cTn id="22" dur="1000"/>
                                        <p:tgtEl>
                                          <p:spTgt spid="20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4"/>
                                        </p:tgtEl>
                                        <p:attrNameLst>
                                          <p:attrName>style.visibility</p:attrName>
                                        </p:attrNameLst>
                                      </p:cBhvr>
                                      <p:to>
                                        <p:strVal val="visible"/>
                                      </p:to>
                                    </p:set>
                                    <p:animEffect transition="in" filter="fade">
                                      <p:cBhvr>
                                        <p:cTn id="27" dur="10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6"/>
          <p:cNvSpPr txBox="1">
            <a:spLocks noGrp="1"/>
          </p:cNvSpPr>
          <p:nvPr>
            <p:ph type="title"/>
          </p:nvPr>
        </p:nvSpPr>
        <p:spPr>
          <a:xfrm>
            <a:off x="428141"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15" name="Google Shape;215;p36"/>
          <p:cNvSpPr txBox="1">
            <a:spLocks noGrp="1"/>
          </p:cNvSpPr>
          <p:nvPr>
            <p:ph type="body" idx="1"/>
          </p:nvPr>
        </p:nvSpPr>
        <p:spPr>
          <a:xfrm>
            <a:off x="3728891" y="1403294"/>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216" name="Google Shape;216;p36"/>
          <p:cNvPicPr preferRelativeResize="0"/>
          <p:nvPr/>
        </p:nvPicPr>
        <p:blipFill>
          <a:blip r:embed="rId3">
            <a:alphaModFix/>
          </a:blip>
          <a:stretch>
            <a:fillRect/>
          </a:stretch>
        </p:blipFill>
        <p:spPr>
          <a:xfrm>
            <a:off x="547475" y="1288600"/>
            <a:ext cx="2288274" cy="22882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22" name="Google Shape;222;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tx1"/>
                </a:solidFill>
              </a:rPr>
              <a:t>It’s Time to Go to Work</a:t>
            </a:r>
            <a:endParaRPr dirty="0">
              <a:solidFill>
                <a:schemeClr val="tx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28" name="Google Shape;228;p38"/>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a:solidFill>
                  <a:schemeClr val="dk1"/>
                </a:solidFill>
              </a:rPr>
              <a:t>I can use what I know </a:t>
            </a:r>
            <a:r>
              <a:rPr lang="en" sz="2400"/>
              <a:t>about vowel spelling patterns to read, group and spell words.</a:t>
            </a:r>
            <a:endParaRPr sz="2400"/>
          </a:p>
          <a:p>
            <a:pPr marL="457200" lvl="0" indent="-381000" algn="l" rtl="0">
              <a:lnSpc>
                <a:spcPct val="100000"/>
              </a:lnSpc>
              <a:spcBef>
                <a:spcPts val="1700"/>
              </a:spcBef>
              <a:spcAft>
                <a:spcPts val="0"/>
              </a:spcAft>
              <a:buSzPts val="2400"/>
              <a:buChar char="•"/>
            </a:pPr>
            <a:r>
              <a:rPr lang="en" sz="2400"/>
              <a:t>I can write a sentence with correct spacing, capitalization and punctuation.</a:t>
            </a:r>
            <a:endParaRPr sz="2400"/>
          </a:p>
          <a:p>
            <a:pPr marL="457200" lvl="0" indent="-381000" algn="l" rtl="0">
              <a:lnSpc>
                <a:spcPct val="100000"/>
              </a:lnSpc>
              <a:spcBef>
                <a:spcPts val="1700"/>
              </a:spcBef>
              <a:spcAft>
                <a:spcPts val="0"/>
              </a:spcAft>
              <a:buSzPts val="2400"/>
              <a:buChar char="•"/>
            </a:pPr>
            <a:r>
              <a:rPr lang="en" sz="2400"/>
              <a:t>I can read fluently (smoothly, with expression and meaning, and just the right speed; rereading and self-correcting when necessary).</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solidFill>
                <a:schemeClr val="dk1"/>
              </a:solidFill>
              <a:highlight>
                <a:srgbClr val="FFFF00"/>
              </a:highlight>
            </a:endParaRPr>
          </a:p>
          <a:p>
            <a:pPr marL="457200" lvl="0" indent="0" algn="l" rtl="0">
              <a:lnSpc>
                <a:spcPct val="150000"/>
              </a:lnSpc>
              <a:spcBef>
                <a:spcPts val="1700"/>
              </a:spcBef>
              <a:spcAft>
                <a:spcPts val="0"/>
              </a:spcAft>
              <a:buNone/>
            </a:pPr>
            <a:endParaRPr sz="2400">
              <a:solidFill>
                <a:schemeClr val="dk1"/>
              </a:solidFill>
              <a:highlight>
                <a:srgbClr val="FFFF00"/>
              </a:highlight>
            </a:endParaRPr>
          </a:p>
        </p:txBody>
      </p:sp>
      <p:pic>
        <p:nvPicPr>
          <p:cNvPr id="229" name="Google Shape;229;p38"/>
          <p:cNvPicPr preferRelativeResize="0"/>
          <p:nvPr/>
        </p:nvPicPr>
        <p:blipFill>
          <a:blip r:embed="rId3">
            <a:alphaModFix/>
          </a:blip>
          <a:stretch>
            <a:fillRect/>
          </a:stretch>
        </p:blipFill>
        <p:spPr>
          <a:xfrm>
            <a:off x="8281889" y="4230780"/>
            <a:ext cx="862111" cy="67898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graphicFrame>
        <p:nvGraphicFramePr>
          <p:cNvPr id="234" name="Google Shape;234;p39"/>
          <p:cNvGraphicFramePr/>
          <p:nvPr>
            <p:extLst>
              <p:ext uri="{D42A27DB-BD31-4B8C-83A1-F6EECF244321}">
                <p14:modId xmlns:p14="http://schemas.microsoft.com/office/powerpoint/2010/main" val="4145097871"/>
              </p:ext>
            </p:extLst>
          </p:nvPr>
        </p:nvGraphicFramePr>
        <p:xfrm>
          <a:off x="0" y="26525"/>
          <a:ext cx="9144000" cy="5071185"/>
        </p:xfrm>
        <a:graphic>
          <a:graphicData uri="http://schemas.openxmlformats.org/drawingml/2006/table">
            <a:tbl>
              <a:tblPr>
                <a:noFill/>
                <a:tableStyleId>{A1D4C772-69A1-4BD6-A046-B2F455850100}</a:tableStyleId>
              </a:tblPr>
              <a:tblGrid>
                <a:gridCol w="2927750"/>
                <a:gridCol w="2994575"/>
                <a:gridCol w="3221675"/>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tr>
              <a:tr h="4522575">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Make </a:t>
                      </a:r>
                      <a:r>
                        <a:rPr lang="en" sz="1500" dirty="0">
                          <a:solidFill>
                            <a:schemeClr val="dk1"/>
                          </a:solidFill>
                          <a:latin typeface="Century Gothic"/>
                          <a:ea typeface="Century Gothic"/>
                          <a:cs typeface="Century Gothic"/>
                          <a:sym typeface="Century Gothic"/>
                        </a:rPr>
                        <a:t>columns for schwa spelled “o” or “e” across the top of your board or </a:t>
                      </a:r>
                      <a:r>
                        <a:rPr lang="en" sz="1500" dirty="0" smtClean="0">
                          <a:solidFill>
                            <a:schemeClr val="dk1"/>
                          </a:solidFill>
                          <a:latin typeface="Century Gothic"/>
                          <a:ea typeface="Century Gothic"/>
                          <a:cs typeface="Century Gothic"/>
                          <a:sym typeface="Century Gothic"/>
                        </a:rPr>
                        <a:t>paper.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Take </a:t>
                      </a:r>
                      <a:r>
                        <a:rPr lang="en" sz="1500" dirty="0">
                          <a:solidFill>
                            <a:schemeClr val="dk1"/>
                          </a:solidFill>
                          <a:latin typeface="Century Gothic"/>
                          <a:ea typeface="Century Gothic"/>
                          <a:cs typeface="Century Gothic"/>
                          <a:sym typeface="Century Gothic"/>
                        </a:rPr>
                        <a:t>turns reading words and grouping which letter spells the schwa sound.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Read </a:t>
                      </a:r>
                      <a:r>
                        <a:rPr lang="en" sz="1500" dirty="0">
                          <a:solidFill>
                            <a:schemeClr val="dk1"/>
                          </a:solidFill>
                          <a:latin typeface="Century Gothic"/>
                          <a:ea typeface="Century Gothic"/>
                          <a:cs typeface="Century Gothic"/>
                          <a:sym typeface="Century Gothic"/>
                        </a:rPr>
                        <a:t>all the words together, then take turns reading the words to each other.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the Reader’s Toolbox if you have trouble reading a </a:t>
                      </a:r>
                      <a:r>
                        <a:rPr lang="en" sz="1500" dirty="0" smtClean="0">
                          <a:solidFill>
                            <a:schemeClr val="dk1"/>
                          </a:solidFill>
                          <a:latin typeface="Century Gothic"/>
                          <a:ea typeface="Century Gothic"/>
                          <a:cs typeface="Century Gothic"/>
                          <a:sym typeface="Century Gothic"/>
                        </a:rPr>
                        <a:t>word.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Tell </a:t>
                      </a:r>
                      <a:r>
                        <a:rPr lang="en" sz="1500" dirty="0">
                          <a:solidFill>
                            <a:schemeClr val="dk1"/>
                          </a:solidFill>
                          <a:latin typeface="Century Gothic"/>
                          <a:ea typeface="Century Gothic"/>
                          <a:cs typeface="Century Gothic"/>
                          <a:sym typeface="Century Gothic"/>
                        </a:rPr>
                        <a:t>each other a sentence using as many of the words you can.</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Take </a:t>
                      </a:r>
                      <a:r>
                        <a:rPr lang="en" sz="1650" dirty="0">
                          <a:solidFill>
                            <a:schemeClr val="dk1"/>
                          </a:solidFill>
                          <a:latin typeface="Century Gothic"/>
                          <a:ea typeface="Century Gothic"/>
                          <a:cs typeface="Century Gothic"/>
                          <a:sym typeface="Century Gothic"/>
                        </a:rPr>
                        <a:t>turns using the words to fill in the blanks and writing the sentences  on your board or </a:t>
                      </a:r>
                      <a:r>
                        <a:rPr lang="en" sz="1650" dirty="0" smtClean="0">
                          <a:solidFill>
                            <a:schemeClr val="dk1"/>
                          </a:solidFill>
                          <a:latin typeface="Century Gothic"/>
                          <a:ea typeface="Century Gothic"/>
                          <a:cs typeface="Century Gothic"/>
                          <a:sym typeface="Century Gothic"/>
                        </a:rPr>
                        <a:t>paper.</a:t>
                      </a:r>
                      <a:endParaRPr lang="en" sz="16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Take </a:t>
                      </a:r>
                      <a:r>
                        <a:rPr lang="en" sz="1650" dirty="0">
                          <a:solidFill>
                            <a:schemeClr val="dk1"/>
                          </a:solidFill>
                          <a:latin typeface="Century Gothic"/>
                          <a:ea typeface="Century Gothic"/>
                          <a:cs typeface="Century Gothic"/>
                          <a:sym typeface="Century Gothic"/>
                        </a:rPr>
                        <a:t>turns so each partner writes a </a:t>
                      </a:r>
                      <a:r>
                        <a:rPr lang="en" sz="1650" dirty="0" smtClean="0">
                          <a:solidFill>
                            <a:schemeClr val="dk1"/>
                          </a:solidFill>
                          <a:latin typeface="Century Gothic"/>
                          <a:ea typeface="Century Gothic"/>
                          <a:cs typeface="Century Gothic"/>
                          <a:sym typeface="Century Gothic"/>
                        </a:rPr>
                        <a:t>sentence.</a:t>
                      </a:r>
                      <a:endParaRPr lang="en" sz="16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Read </a:t>
                      </a:r>
                      <a:r>
                        <a:rPr lang="en" sz="1650" dirty="0">
                          <a:solidFill>
                            <a:schemeClr val="dk1"/>
                          </a:solidFill>
                          <a:latin typeface="Century Gothic"/>
                          <a:ea typeface="Century Gothic"/>
                          <a:cs typeface="Century Gothic"/>
                          <a:sym typeface="Century Gothic"/>
                        </a:rPr>
                        <a:t>the sentences together with your partner, then take turns reading them to each </a:t>
                      </a:r>
                      <a:r>
                        <a:rPr lang="en" sz="1650" dirty="0" smtClean="0">
                          <a:solidFill>
                            <a:schemeClr val="dk1"/>
                          </a:solidFill>
                          <a:latin typeface="Century Gothic"/>
                          <a:ea typeface="Century Gothic"/>
                          <a:cs typeface="Century Gothic"/>
                          <a:sym typeface="Century Gothic"/>
                        </a:rPr>
                        <a:t>other.</a:t>
                      </a:r>
                      <a:endParaRPr lang="en" sz="16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50" dirty="0" smtClean="0">
                          <a:solidFill>
                            <a:schemeClr val="dk1"/>
                          </a:solidFill>
                          <a:latin typeface="Century Gothic"/>
                          <a:ea typeface="Century Gothic"/>
                          <a:cs typeface="Century Gothic"/>
                          <a:sym typeface="Century Gothic"/>
                        </a:rPr>
                        <a:t>Use </a:t>
                      </a:r>
                      <a:r>
                        <a:rPr lang="en" sz="1650" dirty="0">
                          <a:solidFill>
                            <a:schemeClr val="dk1"/>
                          </a:solidFill>
                          <a:latin typeface="Century Gothic"/>
                          <a:ea typeface="Century Gothic"/>
                          <a:cs typeface="Century Gothic"/>
                          <a:sym typeface="Century Gothic"/>
                        </a:rPr>
                        <a:t>the Reader’s Toolbox if you have trouble reading a word.</a:t>
                      </a:r>
                      <a:endParaRPr sz="16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Are </a:t>
                      </a:r>
                      <a:r>
                        <a:rPr lang="en" sz="150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Read </a:t>
                      </a:r>
                      <a:r>
                        <a:rPr lang="en" sz="1500" dirty="0">
                          <a:solidFill>
                            <a:schemeClr val="dk1"/>
                          </a:solidFill>
                          <a:latin typeface="Century Gothic"/>
                          <a:ea typeface="Century Gothic"/>
                          <a:cs typeface="Century Gothic"/>
                          <a:sym typeface="Century Gothic"/>
                        </a:rPr>
                        <a:t>“Nighttime Fun” together, using the same voice.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Then</a:t>
                      </a:r>
                      <a:r>
                        <a:rPr lang="en" sz="1500" dirty="0">
                          <a:solidFill>
                            <a:schemeClr val="dk1"/>
                          </a:solidFill>
                          <a:latin typeface="Century Gothic"/>
                          <a:ea typeface="Century Gothic"/>
                          <a:cs typeface="Century Gothic"/>
                          <a:sym typeface="Century Gothic"/>
                        </a:rPr>
                        <a:t>, take turns reading “Nighttime Fun” one line at a time. Change your voice with each line you </a:t>
                      </a:r>
                      <a:r>
                        <a:rPr lang="en" sz="1500" dirty="0" smtClean="0">
                          <a:solidFill>
                            <a:schemeClr val="dk1"/>
                          </a:solidFill>
                          <a:latin typeface="Century Gothic"/>
                          <a:ea typeface="Century Gothic"/>
                          <a:cs typeface="Century Gothic"/>
                          <a:sym typeface="Century Gothic"/>
                        </a:rPr>
                        <a:t>read.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the Reader’s Toolbox if you have trouble reading a </a:t>
                      </a:r>
                      <a:r>
                        <a:rPr lang="en" sz="1500" dirty="0" smtClean="0">
                          <a:solidFill>
                            <a:schemeClr val="dk1"/>
                          </a:solidFill>
                          <a:latin typeface="Century Gothic"/>
                          <a:ea typeface="Century Gothic"/>
                          <a:cs typeface="Century Gothic"/>
                          <a:sym typeface="Century Gothic"/>
                        </a:rPr>
                        <a:t>word.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the </a:t>
                      </a:r>
                      <a:r>
                        <a:rPr lang="en" sz="1500" b="1" dirty="0">
                          <a:solidFill>
                            <a:schemeClr val="dk1"/>
                          </a:solidFill>
                          <a:latin typeface="Century Gothic"/>
                          <a:ea typeface="Century Gothic"/>
                          <a:cs typeface="Century Gothic"/>
                          <a:sym typeface="Century Gothic"/>
                        </a:rPr>
                        <a:t>Fluency Rubric</a:t>
                      </a:r>
                      <a:r>
                        <a:rPr lang="en" sz="1500" dirty="0">
                          <a:solidFill>
                            <a:schemeClr val="dk1"/>
                          </a:solidFill>
                          <a:latin typeface="Century Gothic"/>
                          <a:ea typeface="Century Gothic"/>
                          <a:cs typeface="Century Gothic"/>
                          <a:sym typeface="Century Gothic"/>
                        </a:rPr>
                        <a:t>.  Did you read </a:t>
                      </a:r>
                      <a:r>
                        <a:rPr lang="en" sz="1500" i="1" dirty="0">
                          <a:solidFill>
                            <a:schemeClr val="dk1"/>
                          </a:solidFill>
                          <a:latin typeface="Century Gothic"/>
                          <a:ea typeface="Century Gothic"/>
                          <a:cs typeface="Century Gothic"/>
                          <a:sym typeface="Century Gothic"/>
                        </a:rPr>
                        <a:t>smoothly</a:t>
                      </a:r>
                      <a:r>
                        <a:rPr lang="en" sz="1500" dirty="0">
                          <a:solidFill>
                            <a:schemeClr val="dk1"/>
                          </a:solidFill>
                          <a:latin typeface="Century Gothic"/>
                          <a:ea typeface="Century Gothic"/>
                          <a:cs typeface="Century Gothic"/>
                          <a:sym typeface="Century Gothic"/>
                        </a:rPr>
                        <a:t>, </a:t>
                      </a:r>
                      <a:r>
                        <a:rPr lang="en" sz="1500" i="1" dirty="0">
                          <a:solidFill>
                            <a:schemeClr val="dk1"/>
                          </a:solidFill>
                          <a:latin typeface="Century Gothic"/>
                          <a:ea typeface="Century Gothic"/>
                          <a:cs typeface="Century Gothic"/>
                          <a:sym typeface="Century Gothic"/>
                        </a:rPr>
                        <a:t>with expression &amp; meaning</a:t>
                      </a:r>
                      <a:r>
                        <a:rPr lang="en" sz="1500" dirty="0">
                          <a:solidFill>
                            <a:schemeClr val="dk1"/>
                          </a:solidFill>
                          <a:latin typeface="Century Gothic"/>
                          <a:ea typeface="Century Gothic"/>
                          <a:cs typeface="Century Gothic"/>
                          <a:sym typeface="Century Gothic"/>
                        </a:rPr>
                        <a:t> and at </a:t>
                      </a:r>
                      <a:r>
                        <a:rPr lang="en" sz="1500" i="1" dirty="0">
                          <a:solidFill>
                            <a:schemeClr val="dk1"/>
                          </a:solidFill>
                          <a:latin typeface="Century Gothic"/>
                          <a:ea typeface="Century Gothic"/>
                          <a:cs typeface="Century Gothic"/>
                          <a:sym typeface="Century Gothic"/>
                        </a:rPr>
                        <a:t>just the right speed?</a:t>
                      </a:r>
                      <a:endParaRPr sz="15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235" name="Google Shape;235;p39"/>
          <p:cNvPicPr preferRelativeResize="0"/>
          <p:nvPr/>
        </p:nvPicPr>
        <p:blipFill>
          <a:blip r:embed="rId3">
            <a:alphaModFix/>
          </a:blip>
          <a:stretch>
            <a:fillRect/>
          </a:stretch>
        </p:blipFill>
        <p:spPr>
          <a:xfrm>
            <a:off x="0" y="0"/>
            <a:ext cx="618750" cy="499575"/>
          </a:xfrm>
          <a:prstGeom prst="rect">
            <a:avLst/>
          </a:prstGeom>
          <a:noFill/>
          <a:ln>
            <a:noFill/>
          </a:ln>
        </p:spPr>
      </p:pic>
      <p:pic>
        <p:nvPicPr>
          <p:cNvPr id="236" name="Google Shape;236;p39"/>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37" name="Google Shape;237;p39"/>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0"/>
          <p:cNvSpPr txBox="1"/>
          <p:nvPr/>
        </p:nvSpPr>
        <p:spPr>
          <a:xfrm>
            <a:off x="191800" y="-116825"/>
            <a:ext cx="3430800" cy="553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solidFill>
                  <a:srgbClr val="666666"/>
                </a:solidFill>
                <a:latin typeface="Century Gothic"/>
                <a:ea typeface="Century Gothic"/>
                <a:cs typeface="Century Gothic"/>
                <a:sym typeface="Century Gothic"/>
              </a:rPr>
              <a:t>        Words Rule!</a:t>
            </a:r>
            <a:endParaRPr sz="2000" b="1" dirty="0">
              <a:latin typeface="Century Gothic"/>
              <a:ea typeface="Century Gothic"/>
              <a:cs typeface="Century Gothic"/>
              <a:sym typeface="Century Gothic"/>
            </a:endParaRPr>
          </a:p>
          <a:p>
            <a:pPr marL="0" lvl="0" indent="0" algn="l" rtl="0">
              <a:spcBef>
                <a:spcPts val="0"/>
              </a:spcBef>
              <a:spcAft>
                <a:spcPts val="0"/>
              </a:spcAft>
              <a:buNone/>
            </a:pPr>
            <a:endParaRPr sz="1500" b="1" dirty="0">
              <a:solidFill>
                <a:srgbClr val="434343"/>
              </a:solidFill>
              <a:latin typeface="Century Gothic"/>
              <a:ea typeface="Century Gothic"/>
              <a:cs typeface="Century Gothic"/>
              <a:sym typeface="Century Gothic"/>
            </a:endParaRPr>
          </a:p>
          <a:p>
            <a:pPr marL="0" lvl="0" indent="0" algn="l" rtl="0">
              <a:spcBef>
                <a:spcPts val="0"/>
              </a:spcBef>
              <a:spcAft>
                <a:spcPts val="0"/>
              </a:spcAft>
              <a:buNone/>
            </a:pPr>
            <a:endParaRPr sz="1800" b="1" dirty="0">
              <a:solidFill>
                <a:srgbClr val="434343"/>
              </a:solidFill>
              <a:latin typeface="Century Gothic"/>
              <a:ea typeface="Century Gothic"/>
              <a:cs typeface="Century Gothic"/>
              <a:sym typeface="Century Gothic"/>
            </a:endParaRPr>
          </a:p>
          <a:p>
            <a:pPr marL="0" lvl="0" indent="457200" algn="l" rtl="0">
              <a:spcBef>
                <a:spcPts val="0"/>
              </a:spcBef>
              <a:spcAft>
                <a:spcPts val="0"/>
              </a:spcAft>
              <a:buNone/>
            </a:pPr>
            <a:r>
              <a:rPr lang="en" sz="1800" b="1" dirty="0">
                <a:solidFill>
                  <a:srgbClr val="434343"/>
                </a:solidFill>
                <a:latin typeface="Century Gothic"/>
                <a:ea typeface="Century Gothic"/>
                <a:cs typeface="Century Gothic"/>
                <a:sym typeface="Century Gothic"/>
              </a:rPr>
              <a:t>front	</a:t>
            </a:r>
            <a:r>
              <a:rPr lang="en" sz="1800" b="1" dirty="0" smtClean="0">
                <a:solidFill>
                  <a:srgbClr val="434343"/>
                </a:solidFill>
                <a:latin typeface="Century Gothic"/>
                <a:ea typeface="Century Gothic"/>
                <a:cs typeface="Century Gothic"/>
                <a:sym typeface="Century Gothic"/>
              </a:rPr>
              <a:t>wonder</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son</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frozen</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other</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brighten</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from</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eleven</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kittens</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freshen</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seven</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computer</a:t>
            </a:r>
            <a:endParaRPr sz="1800" b="1" dirty="0">
              <a:solidFill>
                <a:srgbClr val="434343"/>
              </a:solidFill>
              <a:latin typeface="Century Gothic"/>
              <a:ea typeface="Century Gothic"/>
              <a:cs typeface="Century Gothic"/>
              <a:sym typeface="Century Gothic"/>
            </a:endParaRPr>
          </a:p>
          <a:p>
            <a:pPr marL="0" lvl="0" indent="457200" algn="l" rtl="0">
              <a:spcBef>
                <a:spcPts val="0"/>
              </a:spcBef>
              <a:spcAft>
                <a:spcPts val="0"/>
              </a:spcAft>
              <a:buNone/>
            </a:pPr>
            <a:r>
              <a:rPr lang="en" sz="1800" b="1" dirty="0">
                <a:solidFill>
                  <a:srgbClr val="434343"/>
                </a:solidFill>
                <a:latin typeface="Century Gothic"/>
                <a:ea typeface="Century Gothic"/>
                <a:cs typeface="Century Gothic"/>
                <a:sym typeface="Century Gothic"/>
              </a:rPr>
              <a:t>children	</a:t>
            </a:r>
            <a:r>
              <a:rPr lang="en" sz="1800" b="1" dirty="0" smtClean="0">
                <a:solidFill>
                  <a:srgbClr val="434343"/>
                </a:solidFill>
                <a:latin typeface="Century Gothic"/>
                <a:ea typeface="Century Gothic"/>
                <a:cs typeface="Century Gothic"/>
                <a:sym typeface="Century Gothic"/>
              </a:rPr>
              <a:t>gloves</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broken</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linens</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sudden</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open</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brother</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mittens</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endParaRPr sz="1500" b="1" dirty="0">
              <a:solidFill>
                <a:srgbClr val="434343"/>
              </a:solidFill>
              <a:latin typeface="Century Gothic"/>
              <a:ea typeface="Century Gothic"/>
              <a:cs typeface="Century Gothic"/>
              <a:sym typeface="Century Gothic"/>
            </a:endParaRPr>
          </a:p>
          <a:p>
            <a:pPr marL="0" lvl="0" indent="0" algn="l" rtl="0">
              <a:spcBef>
                <a:spcPts val="0"/>
              </a:spcBef>
              <a:spcAft>
                <a:spcPts val="0"/>
              </a:spcAft>
              <a:buNone/>
            </a:pPr>
            <a:endParaRPr sz="1500" dirty="0">
              <a:solidFill>
                <a:schemeClr val="dk1"/>
              </a:solidFill>
              <a:latin typeface="Century Gothic"/>
              <a:ea typeface="Century Gothic"/>
              <a:cs typeface="Century Gothic"/>
              <a:sym typeface="Century Gothic"/>
            </a:endParaRPr>
          </a:p>
        </p:txBody>
      </p:sp>
      <p:pic>
        <p:nvPicPr>
          <p:cNvPr id="243" name="Google Shape;243;p40"/>
          <p:cNvPicPr preferRelativeResize="0"/>
          <p:nvPr/>
        </p:nvPicPr>
        <p:blipFill>
          <a:blip r:embed="rId3">
            <a:alphaModFix/>
          </a:blip>
          <a:stretch>
            <a:fillRect/>
          </a:stretch>
        </p:blipFill>
        <p:spPr>
          <a:xfrm rot="-1698307">
            <a:off x="252083" y="116830"/>
            <a:ext cx="618750" cy="499575"/>
          </a:xfrm>
          <a:prstGeom prst="rect">
            <a:avLst/>
          </a:prstGeom>
          <a:noFill/>
          <a:ln>
            <a:noFill/>
          </a:ln>
        </p:spPr>
      </p:pic>
      <p:pic>
        <p:nvPicPr>
          <p:cNvPr id="244" name="Google Shape;244;p40"/>
          <p:cNvPicPr preferRelativeResize="0"/>
          <p:nvPr/>
        </p:nvPicPr>
        <p:blipFill>
          <a:blip r:embed="rId4">
            <a:alphaModFix/>
          </a:blip>
          <a:stretch>
            <a:fillRect/>
          </a:stretch>
        </p:blipFill>
        <p:spPr>
          <a:xfrm rot="-482212">
            <a:off x="3974444" y="186473"/>
            <a:ext cx="541537" cy="515656"/>
          </a:xfrm>
          <a:prstGeom prst="rect">
            <a:avLst/>
          </a:prstGeom>
          <a:noFill/>
          <a:ln>
            <a:noFill/>
          </a:ln>
        </p:spPr>
      </p:pic>
      <p:pic>
        <p:nvPicPr>
          <p:cNvPr id="245" name="Google Shape;245;p40"/>
          <p:cNvPicPr preferRelativeResize="0"/>
          <p:nvPr/>
        </p:nvPicPr>
        <p:blipFill>
          <a:blip r:embed="rId5">
            <a:alphaModFix/>
          </a:blip>
          <a:stretch>
            <a:fillRect/>
          </a:stretch>
        </p:blipFill>
        <p:spPr>
          <a:xfrm>
            <a:off x="4742900" y="126803"/>
            <a:ext cx="3196501" cy="516325"/>
          </a:xfrm>
          <a:prstGeom prst="rect">
            <a:avLst/>
          </a:prstGeom>
          <a:noFill/>
          <a:ln>
            <a:noFill/>
          </a:ln>
        </p:spPr>
      </p:pic>
      <p:pic>
        <p:nvPicPr>
          <p:cNvPr id="246" name="Google Shape;246;p40"/>
          <p:cNvPicPr preferRelativeResize="0"/>
          <p:nvPr/>
        </p:nvPicPr>
        <p:blipFill>
          <a:blip r:embed="rId6">
            <a:alphaModFix/>
          </a:blip>
          <a:stretch>
            <a:fillRect/>
          </a:stretch>
        </p:blipFill>
        <p:spPr>
          <a:xfrm>
            <a:off x="3941050" y="737450"/>
            <a:ext cx="5202950" cy="385611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aphicFrame>
        <p:nvGraphicFramePr>
          <p:cNvPr id="251" name="Google Shape;251;p41"/>
          <p:cNvGraphicFramePr/>
          <p:nvPr>
            <p:extLst>
              <p:ext uri="{D42A27DB-BD31-4B8C-83A1-F6EECF244321}">
                <p14:modId xmlns:p14="http://schemas.microsoft.com/office/powerpoint/2010/main" val="1866367864"/>
              </p:ext>
            </p:extLst>
          </p:nvPr>
        </p:nvGraphicFramePr>
        <p:xfrm>
          <a:off x="91100" y="-25"/>
          <a:ext cx="8971900" cy="4968089"/>
        </p:xfrm>
        <a:graphic>
          <a:graphicData uri="http://schemas.openxmlformats.org/drawingml/2006/table">
            <a:tbl>
              <a:tblPr>
                <a:noFill/>
                <a:tableStyleId>{A1D4C772-69A1-4BD6-A046-B2F455850100}</a:tableStyleId>
              </a:tblPr>
              <a:tblGrid>
                <a:gridCol w="2242975"/>
                <a:gridCol w="2242975"/>
                <a:gridCol w="2242975"/>
                <a:gridCol w="2242975"/>
              </a:tblGrid>
              <a:tr h="3398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I Can Read:</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1. Not Yet Fluent</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2. Somewhat Fluent</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3. Fluent</a:t>
                      </a:r>
                      <a:endParaRPr sz="1400" b="1">
                        <a:latin typeface="Century Gothic"/>
                        <a:ea typeface="Century Gothic"/>
                        <a:cs typeface="Century Gothic"/>
                        <a:sym typeface="Century Gothic"/>
                      </a:endParaRPr>
                    </a:p>
                  </a:txBody>
                  <a:tcPr marL="91425" marR="91425" marT="91425" marB="91425"/>
                </a:tc>
              </a:tr>
              <a:tr h="6881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Smoothly</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Many errors and/or many pauses, sounds </a:t>
                      </a:r>
                      <a:r>
                        <a:rPr lang="en" sz="1400" dirty="0" smtClean="0">
                          <a:latin typeface="Century Gothic"/>
                          <a:ea typeface="Century Gothic"/>
                          <a:cs typeface="Century Gothic"/>
                          <a:sym typeface="Century Gothic"/>
                        </a:rPr>
                        <a:t>choppy</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 errors and/or pauses, sometimes sounds </a:t>
                      </a:r>
                      <a:r>
                        <a:rPr lang="en" sz="1400" dirty="0" smtClean="0">
                          <a:latin typeface="Century Gothic"/>
                          <a:ea typeface="Century Gothic"/>
                          <a:cs typeface="Century Gothic"/>
                          <a:sym typeface="Century Gothic"/>
                        </a:rPr>
                        <a:t>choppy</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Minimal or no errors </a:t>
                      </a:r>
                      <a:r>
                        <a:rPr lang="en" sz="1400" dirty="0" smtClean="0">
                          <a:latin typeface="Century Gothic"/>
                          <a:ea typeface="Century Gothic"/>
                          <a:cs typeface="Century Gothic"/>
                          <a:sym typeface="Century Gothic"/>
                        </a:rPr>
                        <a:t>and/or </a:t>
                      </a:r>
                      <a:r>
                        <a:rPr lang="en" sz="1400" dirty="0">
                          <a:latin typeface="Century Gothic"/>
                          <a:ea typeface="Century Gothic"/>
                          <a:cs typeface="Century Gothic"/>
                          <a:sym typeface="Century Gothic"/>
                        </a:rPr>
                        <a:t>pauses, sounds </a:t>
                      </a:r>
                      <a:r>
                        <a:rPr lang="en" sz="1400" dirty="0" smtClean="0">
                          <a:latin typeface="Century Gothic"/>
                          <a:ea typeface="Century Gothic"/>
                          <a:cs typeface="Century Gothic"/>
                          <a:sym typeface="Century Gothic"/>
                        </a:rPr>
                        <a:t>fluid</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r>
              <a:tr h="8184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With Expression</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Monotone, does not sound </a:t>
                      </a:r>
                      <a:r>
                        <a:rPr lang="en" sz="1400" dirty="0" smtClean="0">
                          <a:latin typeface="Century Gothic"/>
                          <a:ea typeface="Century Gothic"/>
                          <a:cs typeface="Century Gothic"/>
                          <a:sym typeface="Century Gothic"/>
                        </a:rPr>
                        <a:t>natural</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Sometimes Monotone, sounds like natural talking </a:t>
                      </a:r>
                      <a:r>
                        <a:rPr lang="en" sz="1400" dirty="0" smtClean="0">
                          <a:latin typeface="Century Gothic"/>
                          <a:ea typeface="Century Gothic"/>
                          <a:cs typeface="Century Gothic"/>
                          <a:sym typeface="Century Gothic"/>
                        </a:rPr>
                        <a:t>sometimes</a:t>
                      </a:r>
                      <a:r>
                        <a:rPr lang="en-US" sz="1400" dirty="0" smtClean="0">
                          <a:latin typeface="Century Gothic"/>
                          <a:ea typeface="Century Gothic"/>
                          <a:cs typeface="Century Gothic"/>
                          <a:sym typeface="Century Gothic"/>
                        </a:rPr>
                        <a:t>.</a:t>
                      </a:r>
                      <a:r>
                        <a:rPr lang="en" sz="1400" dirty="0" smtClean="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Sounds like natural talking while </a:t>
                      </a:r>
                      <a:r>
                        <a:rPr lang="en" sz="1400" dirty="0" smtClean="0">
                          <a:latin typeface="Century Gothic"/>
                          <a:ea typeface="Century Gothic"/>
                          <a:cs typeface="Century Gothic"/>
                          <a:sym typeface="Century Gothic"/>
                        </a:rPr>
                        <a:t>reading</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r>
              <a:tr h="15975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With Meaning</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-Not yet attending to</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punctuation.</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-Some Intonation that reflects the tone/ mood of the text.</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-Little or no self-</a:t>
                      </a:r>
                      <a:br>
                        <a:rPr lang="en" sz="1400" dirty="0">
                          <a:latin typeface="Century Gothic"/>
                          <a:ea typeface="Century Gothic"/>
                          <a:cs typeface="Century Gothic"/>
                          <a:sym typeface="Century Gothic"/>
                        </a:rPr>
                      </a:br>
                      <a:r>
                        <a:rPr lang="en" sz="1400" dirty="0" smtClean="0">
                          <a:latin typeface="Century Gothic"/>
                          <a:ea typeface="Century Gothic"/>
                          <a:cs typeface="Century Gothic"/>
                          <a:sym typeface="Century Gothic"/>
                        </a:rPr>
                        <a:t>monitoring</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 attention to</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punctuation.</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a:t>
                      </a:r>
                      <a:r>
                        <a:rPr lang="en" sz="1400" dirty="0" smtClean="0">
                          <a:latin typeface="Century Gothic"/>
                          <a:ea typeface="Century Gothic"/>
                          <a:cs typeface="Century Gothic"/>
                          <a:sym typeface="Century Gothic"/>
                        </a:rPr>
                        <a:t>Some</a:t>
                      </a:r>
                      <a:r>
                        <a:rPr lang="en-US" sz="1400" baseline="0" dirty="0" smtClean="0">
                          <a:latin typeface="Century Gothic"/>
                          <a:ea typeface="Century Gothic"/>
                          <a:cs typeface="Century Gothic"/>
                          <a:sym typeface="Century Gothic"/>
                        </a:rPr>
                        <a:t> intonation </a:t>
                      </a:r>
                      <a:r>
                        <a:rPr lang="en" sz="1400" dirty="0" smtClean="0">
                          <a:latin typeface="Century Gothic"/>
                          <a:ea typeface="Century Gothic"/>
                          <a:cs typeface="Century Gothic"/>
                          <a:sym typeface="Century Gothic"/>
                        </a:rPr>
                        <a:t>that </a:t>
                      </a:r>
                      <a:r>
                        <a:rPr lang="en" sz="1400" dirty="0">
                          <a:latin typeface="Century Gothic"/>
                          <a:ea typeface="Century Gothic"/>
                          <a:cs typeface="Century Gothic"/>
                          <a:sym typeface="Century Gothic"/>
                        </a:rPr>
                        <a:t>reflects the tone/ mood of the text.</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-Some self-monitoring.</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Attention to punctuation.</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Intonation that reflects</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the tone/ mood of the</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text.</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-Self- monitoring.</a:t>
                      </a:r>
                      <a:endParaRPr sz="1400">
                        <a:latin typeface="Century Gothic"/>
                        <a:ea typeface="Century Gothic"/>
                        <a:cs typeface="Century Gothic"/>
                        <a:sym typeface="Century Gothic"/>
                      </a:endParaRPr>
                    </a:p>
                    <a:p>
                      <a:pPr marL="0" lvl="0" indent="0" algn="l" rtl="0">
                        <a:spcBef>
                          <a:spcPts val="0"/>
                        </a:spcBef>
                        <a:spcAft>
                          <a:spcPts val="0"/>
                        </a:spcAft>
                        <a:buNone/>
                      </a:pPr>
                      <a:endParaRPr sz="1400">
                        <a:latin typeface="Century Gothic"/>
                        <a:ea typeface="Century Gothic"/>
                        <a:cs typeface="Century Gothic"/>
                        <a:sym typeface="Century Gothic"/>
                      </a:endParaRPr>
                    </a:p>
                  </a:txBody>
                  <a:tcPr marL="91425" marR="91425" marT="91425" marB="91425"/>
                </a:tc>
              </a:tr>
              <a:tr h="9603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Just the Right Speed</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Slow and labored OR rushed throughout the text.</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Somewhat slow OR</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smtClean="0">
                          <a:latin typeface="Century Gothic"/>
                          <a:ea typeface="Century Gothic"/>
                          <a:cs typeface="Century Gothic"/>
                          <a:sym typeface="Century Gothic"/>
                        </a:rPr>
                        <a:t>r</a:t>
                      </a:r>
                      <a:r>
                        <a:rPr lang="en" sz="1400" dirty="0" smtClean="0">
                          <a:latin typeface="Century Gothic"/>
                          <a:ea typeface="Century Gothic"/>
                          <a:cs typeface="Century Gothic"/>
                          <a:sym typeface="Century Gothic"/>
                        </a:rPr>
                        <a:t>ushed </a:t>
                      </a:r>
                      <a:r>
                        <a:rPr lang="en" sz="1400" dirty="0">
                          <a:latin typeface="Century Gothic"/>
                          <a:ea typeface="Century Gothic"/>
                          <a:cs typeface="Century Gothic"/>
                          <a:sym typeface="Century Gothic"/>
                        </a:rPr>
                        <a:t>throughout the text.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Varies from slow to fast as appropriate throughout</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the text.</a:t>
                      </a:r>
                      <a:endParaRPr sz="1400"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2"/>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257" name="Google Shape;257;p42"/>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58" name="Google Shape;258;p42"/>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59" name="Google Shape;259;p42"/>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60" name="Google Shape;260;p42"/>
          <p:cNvGraphicFramePr/>
          <p:nvPr>
            <p:extLst>
              <p:ext uri="{D42A27DB-BD31-4B8C-83A1-F6EECF244321}">
                <p14:modId xmlns:p14="http://schemas.microsoft.com/office/powerpoint/2010/main" val="1602156743"/>
              </p:ext>
            </p:extLst>
          </p:nvPr>
        </p:nvGraphicFramePr>
        <p:xfrm>
          <a:off x="4572000" y="19125"/>
          <a:ext cx="4328900" cy="4743374"/>
        </p:xfrm>
        <a:graphic>
          <a:graphicData uri="http://schemas.openxmlformats.org/drawingml/2006/table">
            <a:tbl>
              <a:tblPr>
                <a:noFill/>
                <a:tableStyleId>{A1D4C772-69A1-4BD6-A046-B2F455850100}</a:tableStyleId>
              </a:tblPr>
              <a:tblGrid>
                <a:gridCol w="537150"/>
                <a:gridCol w="3791750"/>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 Frequency Words: </a:t>
                      </a:r>
                      <a:r>
                        <a:rPr lang="en" sz="1300" dirty="0">
                          <a:latin typeface="Century Gothic"/>
                          <a:ea typeface="Century Gothic"/>
                          <a:cs typeface="Century Gothic"/>
                          <a:sym typeface="Century Gothic"/>
                        </a:rPr>
                        <a:t>Read high frequency words in a SNAP.  Look to the </a:t>
                      </a:r>
                      <a:r>
                        <a:rPr lang="en" sz="1300" b="1" dirty="0">
                          <a:latin typeface="Century Gothic"/>
                          <a:ea typeface="Century Gothic"/>
                          <a:cs typeface="Century Gothic"/>
                          <a:sym typeface="Century Gothic"/>
                        </a:rPr>
                        <a:t>Interactive Word Wall </a:t>
                      </a:r>
                      <a:r>
                        <a:rPr lang="en" sz="1300" dirty="0">
                          <a:latin typeface="Century Gothic"/>
                          <a:ea typeface="Century Gothic"/>
                          <a:cs typeface="Century Gothic"/>
                          <a:sym typeface="Century Gothic"/>
                        </a:rPr>
                        <a:t>for help, then try to read the word.</a:t>
                      </a:r>
                      <a:endParaRPr sz="1300" dirty="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 </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261" name="Google Shape;261;p42"/>
          <p:cNvPicPr preferRelativeResize="0"/>
          <p:nvPr/>
        </p:nvPicPr>
        <p:blipFill>
          <a:blip r:embed="rId4">
            <a:alphaModFix/>
          </a:blip>
          <a:stretch>
            <a:fillRect/>
          </a:stretch>
        </p:blipFill>
        <p:spPr>
          <a:xfrm>
            <a:off x="4572000" y="4526475"/>
            <a:ext cx="449825" cy="381000"/>
          </a:xfrm>
          <a:prstGeom prst="rect">
            <a:avLst/>
          </a:prstGeom>
          <a:noFill/>
          <a:ln>
            <a:noFill/>
          </a:ln>
        </p:spPr>
      </p:pic>
      <p:pic>
        <p:nvPicPr>
          <p:cNvPr id="262" name="Google Shape;262;p42"/>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63" name="Google Shape;263;p42"/>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264" name="Google Shape;264;p42"/>
          <p:cNvPicPr preferRelativeResize="0"/>
          <p:nvPr/>
        </p:nvPicPr>
        <p:blipFill>
          <a:blip r:embed="rId4">
            <a:alphaModFix/>
          </a:blip>
          <a:stretch>
            <a:fillRect/>
          </a:stretch>
        </p:blipFill>
        <p:spPr>
          <a:xfrm rot="-10799989">
            <a:off x="4572012" y="3526112"/>
            <a:ext cx="449825" cy="381000"/>
          </a:xfrm>
          <a:prstGeom prst="rect">
            <a:avLst/>
          </a:prstGeom>
          <a:noFill/>
          <a:ln>
            <a:noFill/>
          </a:ln>
        </p:spPr>
      </p:pic>
      <p:pic>
        <p:nvPicPr>
          <p:cNvPr id="265" name="Google Shape;265;p42"/>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(see Notes)</a:t>
            </a:r>
            <a:endParaRPr dirty="0">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dirty="0"/>
              <a:t>Enlarged poem: “Nighttime Fun”</a:t>
            </a:r>
            <a:endParaRPr sz="2000" dirty="0"/>
          </a:p>
          <a:p>
            <a:pPr marL="914400" lvl="1" indent="-355600" algn="l" rtl="0">
              <a:lnSpc>
                <a:spcPct val="115000"/>
              </a:lnSpc>
              <a:spcBef>
                <a:spcPts val="0"/>
              </a:spcBef>
              <a:spcAft>
                <a:spcPts val="0"/>
              </a:spcAft>
              <a:buClr>
                <a:schemeClr val="dk1"/>
              </a:buClr>
              <a:buSzPts val="2000"/>
              <a:buChar char="•"/>
            </a:pPr>
            <a:r>
              <a:rPr lang="en" sz="2000" b="1" dirty="0"/>
              <a:t>Enlarged Schwa T-chart </a:t>
            </a:r>
            <a:endParaRPr sz="2000" b="1" dirty="0"/>
          </a:p>
          <a:p>
            <a:pPr marL="914400" lvl="1" indent="-355600" algn="l" rtl="0">
              <a:lnSpc>
                <a:spcPct val="115000"/>
              </a:lnSpc>
              <a:spcBef>
                <a:spcPts val="0"/>
              </a:spcBef>
              <a:spcAft>
                <a:spcPts val="0"/>
              </a:spcAft>
              <a:buClr>
                <a:schemeClr val="dk1"/>
              </a:buClr>
              <a:buSzPts val="2000"/>
              <a:buChar char="•"/>
            </a:pPr>
            <a:r>
              <a:rPr lang="en" sz="2000" b="1" dirty="0"/>
              <a:t>Words Rule Word Cards or Word List</a:t>
            </a:r>
            <a:endParaRPr sz="2000" b="1" dirty="0"/>
          </a:p>
          <a:p>
            <a:pPr marL="914400" lvl="1" indent="-355600" algn="l" rtl="0">
              <a:lnSpc>
                <a:spcPct val="115000"/>
              </a:lnSpc>
              <a:spcBef>
                <a:spcPts val="0"/>
              </a:spcBef>
              <a:spcAft>
                <a:spcPts val="0"/>
              </a:spcAft>
              <a:buClr>
                <a:schemeClr val="dk1"/>
              </a:buClr>
              <a:buSzPts val="2000"/>
              <a:buChar char="•"/>
            </a:pPr>
            <a:r>
              <a:rPr lang="en" sz="2000" b="1" dirty="0"/>
              <a:t>Words Rule T-chart</a:t>
            </a:r>
            <a:endParaRPr sz="2000" b="1" dirty="0"/>
          </a:p>
          <a:p>
            <a:pPr marL="914400" lvl="1" indent="-355600" algn="l" rtl="0">
              <a:lnSpc>
                <a:spcPct val="115000"/>
              </a:lnSpc>
              <a:spcBef>
                <a:spcPts val="0"/>
              </a:spcBef>
              <a:spcAft>
                <a:spcPts val="0"/>
              </a:spcAft>
              <a:buClr>
                <a:schemeClr val="dk1"/>
              </a:buClr>
              <a:buSzPts val="2000"/>
              <a:buChar char="•"/>
            </a:pPr>
            <a:r>
              <a:rPr lang="en" sz="2000" b="1" dirty="0"/>
              <a:t>Cycle 22 Assessment </a:t>
            </a:r>
            <a:r>
              <a:rPr lang="en" sz="2000" dirty="0"/>
              <a:t>(Optional)</a:t>
            </a:r>
            <a:endParaRPr sz="2000" dirty="0"/>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dirty="0"/>
              <a:t>White board, white board markers and erasers (one per pair) or paper and pencils</a:t>
            </a:r>
            <a:endParaRPr sz="20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22: </a:t>
            </a:r>
            <a:r>
              <a:rPr lang="en" sz="2800" dirty="0" smtClean="0"/>
              <a:t>Lesson </a:t>
            </a:r>
            <a:r>
              <a:rPr lang="en" sz="2800" dirty="0"/>
              <a:t>106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106</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Read </a:t>
            </a:r>
            <a:r>
              <a:rPr lang="en" b="1" dirty="0">
                <a:solidFill>
                  <a:schemeClr val="dk1"/>
                </a:solidFill>
              </a:rPr>
              <a:t>Cycle </a:t>
            </a:r>
            <a:r>
              <a:rPr lang="en" b="1" dirty="0"/>
              <a:t>22 </a:t>
            </a:r>
            <a:r>
              <a:rPr lang="en" b="1" dirty="0">
                <a:solidFill>
                  <a:schemeClr val="dk1"/>
                </a:solidFill>
              </a:rPr>
              <a:t>Overview </a:t>
            </a:r>
            <a:r>
              <a:rPr lang="en" dirty="0">
                <a:solidFill>
                  <a:schemeClr val="dk1"/>
                </a:solidFill>
              </a:rPr>
              <a:t>(pages </a:t>
            </a:r>
            <a:r>
              <a:rPr lang="en" dirty="0"/>
              <a:t>178-186 </a:t>
            </a:r>
            <a:r>
              <a:rPr lang="en" dirty="0">
                <a:solidFill>
                  <a:schemeClr val="dk1"/>
                </a:solidFill>
              </a:rPr>
              <a:t>in </a:t>
            </a:r>
            <a:r>
              <a:rPr lang="en" b="1" dirty="0">
                <a:solidFill>
                  <a:schemeClr val="dk1"/>
                </a:solidFill>
              </a:rPr>
              <a:t>Teacher Guide</a:t>
            </a:r>
            <a:r>
              <a:rPr lang="en" dirty="0">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dirty="0"/>
              <a:t>Review the </a:t>
            </a:r>
            <a:r>
              <a:rPr lang="en" b="1" dirty="0"/>
              <a:t>Syllabication Guidance Document </a:t>
            </a:r>
            <a:r>
              <a:rPr lang="en" dirty="0"/>
              <a:t>(pages 27-29 in </a:t>
            </a:r>
            <a:r>
              <a:rPr lang="en" b="1" dirty="0"/>
              <a:t>Skills Block Resource Manual</a:t>
            </a:r>
            <a:r>
              <a:rPr lang="en" dirty="0"/>
              <a:t>)</a:t>
            </a:r>
            <a:endParaRPr dirty="0"/>
          </a:p>
          <a:p>
            <a:pPr marL="457200" lvl="0" indent="-361950" algn="l" rtl="0">
              <a:spcBef>
                <a:spcPts val="0"/>
              </a:spcBef>
              <a:spcAft>
                <a:spcPts val="0"/>
              </a:spcAft>
              <a:buSzPts val="2100"/>
              <a:buChar char="•"/>
            </a:pPr>
            <a:r>
              <a:rPr lang="en" dirty="0"/>
              <a:t>Review </a:t>
            </a:r>
            <a:r>
              <a:rPr lang="en" b="1" dirty="0"/>
              <a:t>Independent and Small Group Work guidance </a:t>
            </a:r>
            <a:r>
              <a:rPr lang="en" dirty="0"/>
              <a:t>(</a:t>
            </a:r>
            <a:r>
              <a:rPr lang="en" b="1" dirty="0"/>
              <a:t>Skills Block Resource Manual</a:t>
            </a:r>
            <a:r>
              <a:rPr lang="en" dirty="0"/>
              <a:t>)</a:t>
            </a: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highlight>
                <a:srgbClr val="FFFF00"/>
              </a:highlight>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22: Lesson 106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22: Lesson 106</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2933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200" b="1" i="1">
                <a:solidFill>
                  <a:srgbClr val="FF0000"/>
                </a:solidFill>
              </a:rPr>
              <a:t>“Now let’s read the poem, line by line.                                 Open up your ears to find the rhyme.                                    When we read together, we sound great.</a:t>
            </a:r>
            <a:br>
              <a:rPr lang="en" sz="2200" b="1" i="1">
                <a:solidFill>
                  <a:srgbClr val="FF0000"/>
                </a:solidFill>
              </a:rPr>
            </a:br>
            <a:r>
              <a:rPr lang="en" sz="2200" b="1" i="1">
                <a:solidFill>
                  <a:srgbClr val="FF0000"/>
                </a:solidFill>
              </a:rPr>
              <a:t>Listen up to the rhymes we make.”</a:t>
            </a:r>
            <a:endParaRPr sz="2200" b="1"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identify one- and two-syllable /ə/ words spelled with “e” and “o” in a shared text.</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75" name="Google Shape;175;p31"/>
          <p:cNvPicPr preferRelativeResize="0"/>
          <p:nvPr/>
        </p:nvPicPr>
        <p:blipFill>
          <a:blip r:embed="rId3">
            <a:alphaModFix/>
          </a:blip>
          <a:stretch>
            <a:fillRect/>
          </a:stretch>
        </p:blipFill>
        <p:spPr>
          <a:xfrm>
            <a:off x="8305802" y="4299858"/>
            <a:ext cx="788372" cy="62410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32"/>
          <p:cNvPicPr preferRelativeResize="0"/>
          <p:nvPr/>
        </p:nvPicPr>
        <p:blipFill rotWithShape="1">
          <a:blip r:embed="rId3">
            <a:alphaModFix/>
          </a:blip>
          <a:srcRect l="7020" r="5355"/>
          <a:stretch/>
        </p:blipFill>
        <p:spPr>
          <a:xfrm rot="-5400000">
            <a:off x="-1792062" y="2089015"/>
            <a:ext cx="4365174" cy="781050"/>
          </a:xfrm>
          <a:prstGeom prst="rect">
            <a:avLst/>
          </a:prstGeom>
          <a:noFill/>
          <a:ln>
            <a:noFill/>
          </a:ln>
        </p:spPr>
      </p:pic>
      <p:pic>
        <p:nvPicPr>
          <p:cNvPr id="181" name="Google Shape;181;p32"/>
          <p:cNvPicPr preferRelativeResize="0"/>
          <p:nvPr/>
        </p:nvPicPr>
        <p:blipFill>
          <a:blip r:embed="rId4">
            <a:alphaModFix/>
          </a:blip>
          <a:stretch>
            <a:fillRect/>
          </a:stretch>
        </p:blipFill>
        <p:spPr>
          <a:xfrm>
            <a:off x="781050" y="80938"/>
            <a:ext cx="6158300" cy="4591050"/>
          </a:xfrm>
          <a:prstGeom prst="rect">
            <a:avLst/>
          </a:prstGeom>
          <a:noFill/>
          <a:ln>
            <a:noFill/>
          </a:ln>
        </p:spPr>
      </p:pic>
      <p:pic>
        <p:nvPicPr>
          <p:cNvPr id="182" name="Google Shape;182;p32"/>
          <p:cNvPicPr preferRelativeResize="0"/>
          <p:nvPr/>
        </p:nvPicPr>
        <p:blipFill>
          <a:blip r:embed="rId5">
            <a:alphaModFix/>
          </a:blip>
          <a:stretch>
            <a:fillRect/>
          </a:stretch>
        </p:blipFill>
        <p:spPr>
          <a:xfrm>
            <a:off x="6858000" y="4029025"/>
            <a:ext cx="667075" cy="642975"/>
          </a:xfrm>
          <a:prstGeom prst="rect">
            <a:avLst/>
          </a:prstGeom>
          <a:noFill/>
          <a:ln>
            <a:noFill/>
          </a:ln>
        </p:spPr>
      </p:pic>
      <p:pic>
        <p:nvPicPr>
          <p:cNvPr id="183" name="Google Shape;183;p32"/>
          <p:cNvPicPr preferRelativeResize="0"/>
          <p:nvPr/>
        </p:nvPicPr>
        <p:blipFill>
          <a:blip r:embed="rId6">
            <a:alphaModFix/>
          </a:blip>
          <a:stretch>
            <a:fillRect/>
          </a:stretch>
        </p:blipFill>
        <p:spPr>
          <a:xfrm>
            <a:off x="6857993" y="80943"/>
            <a:ext cx="2308525" cy="1563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3"/>
          <p:cNvSpPr txBox="1">
            <a:spLocks noGrp="1"/>
          </p:cNvSpPr>
          <p:nvPr>
            <p:ph type="title"/>
          </p:nvPr>
        </p:nvSpPr>
        <p:spPr>
          <a:xfrm>
            <a:off x="311700" y="315686"/>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189" name="Google Shape;189;p33"/>
          <p:cNvSpPr txBox="1">
            <a:spLocks noGrp="1"/>
          </p:cNvSpPr>
          <p:nvPr>
            <p:ph type="body" idx="1"/>
          </p:nvPr>
        </p:nvSpPr>
        <p:spPr>
          <a:xfrm>
            <a:off x="311700" y="1124571"/>
            <a:ext cx="8520600" cy="3207943"/>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b="1" dirty="0">
                <a:solidFill>
                  <a:srgbClr val="FF0000"/>
                </a:solidFill>
              </a:rPr>
              <a:t>Teacher: </a:t>
            </a:r>
            <a:r>
              <a:rPr lang="en" sz="2400" i="1" dirty="0">
                <a:solidFill>
                  <a:srgbClr val="FF0000"/>
                </a:solidFill>
              </a:rPr>
              <a:t>“Can  you take a closer look, a closer look, a closer look? Can you take a closer look at some words today?”</a:t>
            </a:r>
            <a:endParaRPr sz="2400" i="1" dirty="0">
              <a:solidFill>
                <a:srgbClr val="FF0000"/>
              </a:solidFill>
            </a:endParaRPr>
          </a:p>
          <a:p>
            <a:pPr marL="0" lvl="0" indent="0" algn="ctr" rtl="0">
              <a:lnSpc>
                <a:spcPct val="150000"/>
              </a:lnSpc>
              <a:spcBef>
                <a:spcPts val="800"/>
              </a:spcBef>
              <a:spcAft>
                <a:spcPts val="0"/>
              </a:spcAft>
              <a:buNone/>
            </a:pPr>
            <a:r>
              <a:rPr lang="en" sz="2400" b="1" dirty="0">
                <a:solidFill>
                  <a:srgbClr val="FF0000"/>
                </a:solidFill>
              </a:rPr>
              <a:t>Students: </a:t>
            </a:r>
            <a:r>
              <a:rPr lang="en" sz="2400" dirty="0">
                <a:solidFill>
                  <a:srgbClr val="FF0000"/>
                </a:solidFill>
              </a:rPr>
              <a:t>“</a:t>
            </a:r>
            <a:r>
              <a:rPr lang="en" sz="2400" i="1" dirty="0">
                <a:solidFill>
                  <a:srgbClr val="FF0000"/>
                </a:solidFill>
              </a:rPr>
              <a:t>Yes, we’ll take a closer look, a closer look.  Yes, we’ll take a closer look to group the words today.”</a:t>
            </a:r>
            <a:endParaRPr sz="2400" i="1"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95" name="Google Shape;195;p34"/>
          <p:cNvSpPr txBox="1">
            <a:spLocks noGrp="1"/>
          </p:cNvSpPr>
          <p:nvPr>
            <p:ph type="body" idx="1"/>
          </p:nvPr>
        </p:nvSpPr>
        <p:spPr>
          <a:xfrm>
            <a:off x="183525" y="3341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a:p>
          <a:p>
            <a:pPr marL="457200" lvl="0" indent="-393700" algn="l" rtl="0">
              <a:lnSpc>
                <a:spcPct val="115000"/>
              </a:lnSpc>
              <a:spcBef>
                <a:spcPts val="1700"/>
              </a:spcBef>
              <a:spcAft>
                <a:spcPts val="0"/>
              </a:spcAft>
              <a:buSzPts val="2600"/>
              <a:buChar char="•"/>
            </a:pPr>
            <a:r>
              <a:rPr lang="en" sz="2600"/>
              <a:t>I can read, identify the /ə/ sound, and spell two-syllable /ə/ words spelled with “e” or “o.”</a:t>
            </a:r>
            <a:endParaRPr sz="2600"/>
          </a:p>
          <a:p>
            <a:pPr marL="177800" lvl="0" indent="0" algn="l" rtl="0">
              <a:lnSpc>
                <a:spcPct val="150000"/>
              </a:lnSpc>
              <a:spcBef>
                <a:spcPts val="1700"/>
              </a:spcBef>
              <a:spcAft>
                <a:spcPts val="0"/>
              </a:spcAft>
              <a:buNone/>
            </a:pPr>
            <a:endParaRPr sz="2400"/>
          </a:p>
        </p:txBody>
      </p:sp>
      <p:pic>
        <p:nvPicPr>
          <p:cNvPr id="196" name="Google Shape;196;p34"/>
          <p:cNvPicPr preferRelativeResize="0"/>
          <p:nvPr/>
        </p:nvPicPr>
        <p:blipFill>
          <a:blip r:embed="rId3">
            <a:alphaModFix/>
          </a:blip>
          <a:stretch>
            <a:fillRect/>
          </a:stretch>
        </p:blipFill>
        <p:spPr>
          <a:xfrm>
            <a:off x="8273144" y="4267200"/>
            <a:ext cx="785014" cy="634993"/>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F633E4B-0D68-43D0-8F77-D8C4F796C2CE}"/>
</file>

<file path=customXml/itemProps2.xml><?xml version="1.0" encoding="utf-8"?>
<ds:datastoreItem xmlns:ds="http://schemas.openxmlformats.org/officeDocument/2006/customXml" ds:itemID="{4F165A49-9E54-4E42-8465-3BE3AB6A5BD1}"/>
</file>

<file path=customXml/itemProps3.xml><?xml version="1.0" encoding="utf-8"?>
<ds:datastoreItem xmlns:ds="http://schemas.openxmlformats.org/officeDocument/2006/customXml" ds:itemID="{945083ED-E77D-4051-BCAF-685B005545ED}"/>
</file>

<file path=docProps/app.xml><?xml version="1.0" encoding="utf-8"?>
<Properties xmlns="http://schemas.openxmlformats.org/officeDocument/2006/extended-properties" xmlns:vt="http://schemas.openxmlformats.org/officeDocument/2006/docPropsVTypes">
  <TotalTime>26</TotalTime>
  <Words>4324</Words>
  <Application>Microsoft Macintosh PowerPoint</Application>
  <PresentationFormat>On-screen Show (16:9)</PresentationFormat>
  <Paragraphs>449</Paragraphs>
  <Slides>17</Slides>
  <Notes>17</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Office Theme</vt:lpstr>
      <vt:lpstr>Simple Light</vt:lpstr>
      <vt:lpstr>Grade 2: Module 4: Part 1: Cycle 22: Lesson 106 Teacher slide, before teaching.</vt:lpstr>
      <vt:lpstr>Grade 2: Module 4: Part 1: Cycle 22: Lesson 106 Teacher slide, before teaching.</vt:lpstr>
      <vt:lpstr>Grade 2: Module 4: Part 1: Cycle 22: Lesson 106 Teacher slide, before teaching.</vt:lpstr>
      <vt:lpstr>PowerPoint Presentation</vt:lpstr>
      <vt:lpstr>Transition Song</vt:lpstr>
      <vt:lpstr>Opening Learning Targets   </vt:lpstr>
      <vt:lpstr>PowerPoint Presentation</vt:lpstr>
      <vt:lpstr>Transition Song</vt:lpstr>
      <vt:lpstr>Work Time Learning Targets   </vt:lpstr>
      <vt:lpstr>PowerPoint Presentation</vt:lpstr>
      <vt:lpstr>Reflection Time </vt:lpstr>
      <vt:lpstr>Transition Song</vt:lpstr>
      <vt:lpstr>Independent Work Learning Targets</vt:lpstr>
      <vt:lpstr>PowerPoint Presentation</vt:lpstr>
      <vt:lpstr>PowerPoint Presentation</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22: Lesson 106 Teacher slide, before teaching.</dc:title>
  <dc:creator>nbravo</dc:creator>
  <cp:lastModifiedBy>Alexander Specht</cp:lastModifiedBy>
  <cp:revision>7</cp:revision>
  <dcterms:modified xsi:type="dcterms:W3CDTF">2019-01-08T01:15:22Z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