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0B2F6A-A795-4E5B-8645-63DE51E046D0}" v="14" dt="2018-10-09T14:13:45.958"/>
  </p1510:revLst>
</p1510:revInfo>
</file>

<file path=ppt/tableStyles.xml><?xml version="1.0" encoding="utf-8"?>
<a:tblStyleLst xmlns:a="http://schemas.openxmlformats.org/drawingml/2006/main" def="{03EC6FAC-3D37-4AC9-B648-80C06AE56FF4}">
  <a:tblStyle styleId="{03EC6FAC-3D37-4AC9-B648-80C06AE56FF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79" autoAdjust="0"/>
    <p:restoredTop sz="73028" autoAdjust="0"/>
  </p:normalViewPr>
  <p:slideViewPr>
    <p:cSldViewPr snapToGrid="0">
      <p:cViewPr varScale="1">
        <p:scale>
          <a:sx n="82" d="100"/>
          <a:sy n="82" d="100"/>
        </p:scale>
        <p:origin x="188"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F80B2F6A-A795-4E5B-8645-63DE51E046D0}"/>
    <pc:docChg chg="modSld modMainMaster">
      <pc:chgData name="Steven Benson" userId="7888f041-e9c4-484d-a793-6a135ed92492" providerId="ADAL" clId="{F80B2F6A-A795-4E5B-8645-63DE51E046D0}" dt="2018-10-09T14:13:45.958" v="13" actId="14100"/>
      <pc:docMkLst>
        <pc:docMk/>
      </pc:docMkLst>
      <pc:sldChg chg="addSp modSp">
        <pc:chgData name="Steven Benson" userId="7888f041-e9c4-484d-a793-6a135ed92492" providerId="ADAL" clId="{F80B2F6A-A795-4E5B-8645-63DE51E046D0}" dt="2018-10-09T14:13:30.251" v="10" actId="1076"/>
        <pc:sldMkLst>
          <pc:docMk/>
          <pc:sldMk cId="0" sldId="259"/>
        </pc:sldMkLst>
        <pc:picChg chg="add mod">
          <ac:chgData name="Steven Benson" userId="7888f041-e9c4-484d-a793-6a135ed92492" providerId="ADAL" clId="{F80B2F6A-A795-4E5B-8645-63DE51E046D0}" dt="2018-10-09T14:13:30.251" v="10" actId="1076"/>
          <ac:picMkLst>
            <pc:docMk/>
            <pc:sldMk cId="0" sldId="259"/>
            <ac:picMk id="3" creationId="{FB28C415-542B-4122-9374-9C27222431DB}"/>
          </ac:picMkLst>
        </pc:picChg>
      </pc:sldChg>
      <pc:sldChg chg="modSp">
        <pc:chgData name="Steven Benson" userId="7888f041-e9c4-484d-a793-6a135ed92492" providerId="ADAL" clId="{F80B2F6A-A795-4E5B-8645-63DE51E046D0}" dt="2018-10-09T14:13:37.960" v="11" actId="14100"/>
        <pc:sldMkLst>
          <pc:docMk/>
          <pc:sldMk cId="0" sldId="265"/>
        </pc:sldMkLst>
        <pc:picChg chg="mod">
          <ac:chgData name="Steven Benson" userId="7888f041-e9c4-484d-a793-6a135ed92492" providerId="ADAL" clId="{F80B2F6A-A795-4E5B-8645-63DE51E046D0}" dt="2018-10-09T14:13:37.960" v="11" actId="14100"/>
          <ac:picMkLst>
            <pc:docMk/>
            <pc:sldMk cId="0" sldId="265"/>
            <ac:picMk id="191" creationId="{00000000-0000-0000-0000-000000000000}"/>
          </ac:picMkLst>
        </pc:picChg>
      </pc:sldChg>
      <pc:sldChg chg="modSp">
        <pc:chgData name="Steven Benson" userId="7888f041-e9c4-484d-a793-6a135ed92492" providerId="ADAL" clId="{F80B2F6A-A795-4E5B-8645-63DE51E046D0}" dt="2018-10-09T14:13:42.843" v="12" actId="14100"/>
        <pc:sldMkLst>
          <pc:docMk/>
          <pc:sldMk cId="0" sldId="267"/>
        </pc:sldMkLst>
        <pc:picChg chg="mod">
          <ac:chgData name="Steven Benson" userId="7888f041-e9c4-484d-a793-6a135ed92492" providerId="ADAL" clId="{F80B2F6A-A795-4E5B-8645-63DE51E046D0}" dt="2018-10-09T14:13:42.843" v="12" actId="14100"/>
          <ac:picMkLst>
            <pc:docMk/>
            <pc:sldMk cId="0" sldId="267"/>
            <ac:picMk id="205" creationId="{00000000-0000-0000-0000-000000000000}"/>
          </ac:picMkLst>
        </pc:picChg>
      </pc:sldChg>
      <pc:sldChg chg="modSp">
        <pc:chgData name="Steven Benson" userId="7888f041-e9c4-484d-a793-6a135ed92492" providerId="ADAL" clId="{F80B2F6A-A795-4E5B-8645-63DE51E046D0}" dt="2018-10-09T14:13:45.958" v="13" actId="14100"/>
        <pc:sldMkLst>
          <pc:docMk/>
          <pc:sldMk cId="0" sldId="268"/>
        </pc:sldMkLst>
        <pc:picChg chg="mod">
          <ac:chgData name="Steven Benson" userId="7888f041-e9c4-484d-a793-6a135ed92492" providerId="ADAL" clId="{F80B2F6A-A795-4E5B-8645-63DE51E046D0}" dt="2018-10-09T14:13:45.958" v="13" actId="14100"/>
          <ac:picMkLst>
            <pc:docMk/>
            <pc:sldMk cId="0" sldId="268"/>
            <ac:picMk id="212" creationId="{00000000-0000-0000-0000-000000000000}"/>
          </ac:picMkLst>
        </pc:picChg>
      </pc:sldChg>
      <pc:sldMasterChg chg="addSp modSp">
        <pc:chgData name="Steven Benson" userId="7888f041-e9c4-484d-a793-6a135ed92492" providerId="ADAL" clId="{F80B2F6A-A795-4E5B-8645-63DE51E046D0}" dt="2018-10-09T14:13:13.369" v="6" actId="1076"/>
        <pc:sldMasterMkLst>
          <pc:docMk/>
          <pc:sldMasterMk cId="0" sldId="2147483670"/>
        </pc:sldMasterMkLst>
        <pc:picChg chg="add mod">
          <ac:chgData name="Steven Benson" userId="7888f041-e9c4-484d-a793-6a135ed92492" providerId="ADAL" clId="{F80B2F6A-A795-4E5B-8645-63DE51E046D0}" dt="2018-10-09T14:13:13.369" v="6" actId="1076"/>
          <ac:picMkLst>
            <pc:docMk/>
            <pc:sldMasterMk cId="0" sldId="2147483670"/>
            <ac:picMk id="5" creationId="{46BA56D1-13F5-4964-B390-AAC02E746DC2}"/>
          </ac:picMkLst>
        </pc:picChg>
        <pc:picChg chg="add mod">
          <ac:chgData name="Steven Benson" userId="7888f041-e9c4-484d-a793-6a135ed92492" providerId="ADAL" clId="{F80B2F6A-A795-4E5B-8645-63DE51E046D0}" dt="2018-10-09T14:13:13.369" v="6" actId="1076"/>
          <ac:picMkLst>
            <pc:docMk/>
            <pc:sldMasterMk cId="0" sldId="2147483670"/>
            <ac:picMk id="9" creationId="{A9052AFA-33ED-4013-AD22-E3935D824F1B}"/>
          </ac:picMkLst>
        </pc:picChg>
        <pc:picChg chg="add mod">
          <ac:chgData name="Steven Benson" userId="7888f041-e9c4-484d-a793-6a135ed92492" providerId="ADAL" clId="{F80B2F6A-A795-4E5B-8645-63DE51E046D0}" dt="2018-10-09T14:13:13.369" v="6" actId="1076"/>
          <ac:picMkLst>
            <pc:docMk/>
            <pc:sldMasterMk cId="0" sldId="2147483670"/>
            <ac:picMk id="10" creationId="{E7815B0B-65F0-47ED-8BFF-2D2713930B8E}"/>
          </ac:picMkLst>
        </pc:picChg>
      </pc:sldMasterChg>
      <pc:sldMasterChg chg="addSp modSp">
        <pc:chgData name="Steven Benson" userId="7888f041-e9c4-484d-a793-6a135ed92492" providerId="ADAL" clId="{F80B2F6A-A795-4E5B-8645-63DE51E046D0}" dt="2018-10-09T14:13:17.989" v="8" actId="1076"/>
        <pc:sldMasterMkLst>
          <pc:docMk/>
          <pc:sldMasterMk cId="0" sldId="2147483671"/>
        </pc:sldMasterMkLst>
        <pc:picChg chg="add mod">
          <ac:chgData name="Steven Benson" userId="7888f041-e9c4-484d-a793-6a135ed92492" providerId="ADAL" clId="{F80B2F6A-A795-4E5B-8645-63DE51E046D0}" dt="2018-10-09T14:13:17.989" v="8" actId="1076"/>
          <ac:picMkLst>
            <pc:docMk/>
            <pc:sldMasterMk cId="0" sldId="2147483671"/>
            <ac:picMk id="7" creationId="{46BA56D1-13F5-4964-B390-AAC02E746DC2}"/>
          </ac:picMkLst>
        </pc:picChg>
        <pc:picChg chg="add mod">
          <ac:chgData name="Steven Benson" userId="7888f041-e9c4-484d-a793-6a135ed92492" providerId="ADAL" clId="{F80B2F6A-A795-4E5B-8645-63DE51E046D0}" dt="2018-10-09T14:13:17.989" v="8" actId="1076"/>
          <ac:picMkLst>
            <pc:docMk/>
            <pc:sldMasterMk cId="0" sldId="2147483671"/>
            <ac:picMk id="8" creationId="{A9052AFA-33ED-4013-AD22-E3935D824F1B}"/>
          </ac:picMkLst>
        </pc:picChg>
        <pc:picChg chg="add mod">
          <ac:chgData name="Steven Benson" userId="7888f041-e9c4-484d-a793-6a135ed92492" providerId="ADAL" clId="{F80B2F6A-A795-4E5B-8645-63DE51E046D0}" dt="2018-10-09T14:13:17.989" v="8"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517289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Share Homework Summaries (3-5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Chalk Talk: Questioning Texts, Perspective (20-25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Close Reading: Analyzing Conflicting Viewpoints (18-20 minutes</a:t>
            </a:r>
            <a:r>
              <a:rPr lang="en" sz="1200" dirty="0">
                <a:latin typeface="Calibri" panose="020F0502020204030204" pitchFamily="34" charset="0"/>
                <a:sym typeface="Calibri"/>
              </a:rPr>
              <a:t>) *Note: The title for Work Time B in the lesson's Supporting Documents on pages 13-14 is labeled "Text Dependent Questions" and not "Close Reading: Analyzing Conflicting Viewpoints".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Revisit Learning Targets and Reflect on Close Reading (5-7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Preview Homework: Take your copy of “Equal Rights for Women” home with you and complete the vocabulary task. (1-2 minutes)</a:t>
            </a:r>
            <a:endParaRPr sz="1200" dirty="0">
              <a:latin typeface="Calibri"/>
              <a:ea typeface="Calibri"/>
              <a:cs typeface="Calibri"/>
              <a:sym typeface="Calibri"/>
            </a:endParaRPr>
          </a:p>
        </p:txBody>
      </p:sp>
    </p:spTree>
    <p:extLst>
      <p:ext uri="{BB962C8B-B14F-4D97-AF65-F5344CB8AC3E}">
        <p14:creationId xmlns:p14="http://schemas.microsoft.com/office/powerpoint/2010/main" val="1571914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18-20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Close Reading: Analyzing Conflicting Viewpoints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three remaining text-dependent questions using these steps:</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Invite students to read the next question on their Note-catcher. Have students reread the speech with their partner by paired reading and take notes on their thinking as they work on answering the question.</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As students are working, circulate and check for understanding. Make sure students are referring often to their texts.</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Refocus the class and cold call on pairs to share their answers. Encourage students to revise their notes as others share.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this answer to </a:t>
            </a:r>
            <a:r>
              <a:rPr lang="en" sz="1200" b="0" dirty="0">
                <a:solidFill>
                  <a:schemeClr val="dk1"/>
                </a:solidFill>
                <a:latin typeface="Calibri"/>
                <a:ea typeface="Calibri"/>
                <a:cs typeface="Calibri"/>
                <a:sym typeface="Calibri"/>
              </a:rPr>
              <a:t>Question 4: Chisholm acknowledges two other viewpoints:</a:t>
            </a:r>
            <a:r>
              <a:rPr lang="en-US" sz="1200" b="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“One is that women are already protected under the law and do not need legislation.” (Paragraph 13). “A second argument often heard against the Equal Rights Amendment is that it would eliminate legislation that many States and the Federal Government have enacted giving special protection to women and that it would throw the marriage and divorce laws into chaos.” (Paragraph 15)</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this answer to Question 6:</a:t>
            </a:r>
            <a:r>
              <a:rPr lang="en-US" sz="1200" b="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By acknowledging the other viewpoints, Chisholm strengthens her claim because she uses evidence to show why those who disagree with her are wrong.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this answer to Question 5: Chisholm’s </a:t>
            </a:r>
            <a:r>
              <a:rPr lang="en" sz="1200" dirty="0">
                <a:solidFill>
                  <a:schemeClr val="dk1"/>
                </a:solidFill>
                <a:latin typeface="Calibri"/>
                <a:ea typeface="Calibri"/>
                <a:cs typeface="Calibri"/>
                <a:sym typeface="Calibri"/>
              </a:rPr>
              <a:t>response is: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“Existing laws are not adequate to secure equal rights for women.” She lists examples in Paragraphs 13 and 14:</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Women have lower-paying jobs.</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Women are not in upper-level jobs.</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Women do not have the opportunities men do.</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Women who do not conform are stigmatized.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“As for the marriage laws, they are due for a sweeping reform, and an excellent beginning would be to wipe the existing ones off the books.” She continues:</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Women don’t need special protection.</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United States needs laws to protect all workers, not just women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282348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5-7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(Slide 1) Revisit Learning Targets and Reflect on Close Reading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 of 2 for the Closing and Assessment section.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preparation for reviewing the learning targets, collect some informal observational data from the close readings in previous lessons and the Chalk Talk and close reading in this lesson to prepare a few points of praise for students around these two learning targets.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 student volunteer to read both learning targets aloud as others follow along in their head.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Give students specific positive praise for strong thinking you noticed as they worked with the Shirley Chisholm speech (in this lesson as well as based on your observational data from previous lessons).</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4227065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029490a5c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4029490a5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(Slide 2) Revisit Learning Targets and Reflect on Close Reading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N</a:t>
            </a:r>
            <a:r>
              <a:rPr lang="en" sz="1200" i="1" dirty="0">
                <a:solidFill>
                  <a:schemeClr val="dk1"/>
                </a:solidFill>
                <a:latin typeface="Calibri"/>
                <a:ea typeface="Calibri"/>
                <a:cs typeface="Calibri"/>
                <a:sym typeface="Calibri"/>
              </a:rPr>
              <a:t>ow you have a chance to reflect on what you have done over the past four lessons.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pull out their </a:t>
            </a:r>
            <a:r>
              <a:rPr lang="en" sz="1200" b="1" dirty="0">
                <a:solidFill>
                  <a:schemeClr val="dk1"/>
                </a:solidFill>
                <a:latin typeface="Calibri"/>
                <a:ea typeface="Calibri"/>
                <a:cs typeface="Calibri"/>
                <a:sym typeface="Calibri"/>
              </a:rPr>
              <a:t>Reading Closely: Guiding Questions document </a:t>
            </a:r>
            <a:r>
              <a:rPr lang="en" sz="1200" dirty="0">
                <a:solidFill>
                  <a:schemeClr val="dk1"/>
                </a:solidFill>
                <a:latin typeface="Calibri"/>
                <a:ea typeface="Calibri"/>
                <a:cs typeface="Calibri"/>
                <a:sym typeface="Calibri"/>
              </a:rPr>
              <a:t>(or distribute a fresh handout).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worked with this resource during Module 1 as well.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if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this resource is something they can continue using throughout the year as a form of coaching for themselves on the many questions close readers ask themselves as they work with complex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with students about which of these questions felt particularly helpful as they dug into analyzing Chisholm’s speech, </a:t>
            </a:r>
            <a:r>
              <a:rPr lang="en" sz="1200" b="0" dirty="0">
                <a:solidFill>
                  <a:schemeClr val="dk1"/>
                </a:solidFill>
                <a:latin typeface="Calibri"/>
                <a:ea typeface="Calibri"/>
                <a:cs typeface="Calibri"/>
                <a:sym typeface="Calibri"/>
              </a:rPr>
              <a:t>and why.</a:t>
            </a:r>
            <a:endParaRPr sz="1200" b="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place stars by the following:</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Who is the author?</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is the title?</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type of text is it?</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Why has the author structured the sentences and paragraphs this way?</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key words or phrases do I notice as I read?</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words or phrases are critical for my understanding of the text?</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is the author thinking and saying about the topic or theme?</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Who is the intended audience of the text?</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What is the author’s personal role in the topic or themes?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a:t>
            </a:r>
            <a:r>
              <a:rPr lang="en" sz="1200" dirty="0">
                <a:latin typeface="Calibri"/>
                <a:ea typeface="Calibri"/>
                <a:cs typeface="Calibri"/>
                <a:sym typeface="Calibri"/>
              </a:rPr>
              <a:t>one</a:t>
            </a:r>
            <a:endParaRPr sz="1200" dirty="0">
              <a:latin typeface="Calibri"/>
              <a:ea typeface="Calibri"/>
              <a:cs typeface="Calibri"/>
              <a:sym typeface="Calibri"/>
            </a:endParaRPr>
          </a:p>
        </p:txBody>
      </p:sp>
    </p:spTree>
    <p:extLst>
      <p:ext uri="{BB962C8B-B14F-4D97-AF65-F5344CB8AC3E}">
        <p14:creationId xmlns:p14="http://schemas.microsoft.com/office/powerpoint/2010/main" val="4130781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761005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a4895b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g409a4895b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216" name="Google Shape;216;g409a4895b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3607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for Chalk Talk with questions prepared (new; teacher-created; see supporting material </a:t>
            </a:r>
            <a:r>
              <a:rPr lang="en" sz="1200" b="1" dirty="0">
                <a:solidFill>
                  <a:schemeClr val="dk1"/>
                </a:solidFill>
                <a:latin typeface="Calibri"/>
                <a:ea typeface="Calibri"/>
                <a:cs typeface="Calibri"/>
                <a:sym typeface="Calibri"/>
              </a:rPr>
              <a:t>“Equal Rights for Women Lesson 5 Close Reading Note-catcher</a:t>
            </a:r>
            <a:r>
              <a:rPr lang="en" sz="1200" dirty="0">
                <a:solidFill>
                  <a:schemeClr val="dk1"/>
                </a:solidFill>
                <a:latin typeface="Calibri"/>
                <a:ea typeface="Calibri"/>
                <a:cs typeface="Calibri"/>
                <a:sym typeface="Calibri"/>
              </a:rPr>
              <a:t> for the Chalk Talk questions)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“Equal Rights for Women”: Lesson 5 Close Reading Note-cat</a:t>
            </a:r>
            <a:r>
              <a:rPr lang="en" sz="1200" dirty="0">
                <a:solidFill>
                  <a:schemeClr val="dk1"/>
                </a:solidFill>
                <a:latin typeface="Calibri"/>
                <a:ea typeface="Calibri"/>
                <a:cs typeface="Calibri"/>
                <a:sym typeface="Calibri"/>
              </a:rPr>
              <a:t>cher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Lesson 5 homework: Vocabulary in “Equal Rights for Women”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document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6, students will engage in a World Café protocol (see Appendix 1). At the end of this lesson, review this protocol in advance to visualize necessary preparation.</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8090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“Equal Rights for Women”: Lesson 5 Close Reading Guide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Chalk Talk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7792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Analyzing the Author’s Perspective:</a:t>
            </a:r>
            <a:endParaRPr sz="1200">
              <a:solidFill>
                <a:schemeClr val="dk1"/>
              </a:solidFill>
              <a:latin typeface="Calibri"/>
              <a:ea typeface="Calibri"/>
              <a:cs typeface="Calibri"/>
              <a:sym typeface="Calibri"/>
            </a:endParaRPr>
          </a:p>
          <a:p>
            <a:pPr marL="0" lvl="0" indent="0">
              <a:spcBef>
                <a:spcPts val="0"/>
              </a:spcBef>
              <a:spcAft>
                <a:spcPts val="0"/>
              </a:spcAft>
              <a:buNone/>
            </a:pPr>
            <a:r>
              <a:rPr lang="en" sz="1200">
                <a:solidFill>
                  <a:schemeClr val="dk1"/>
                </a:solidFill>
                <a:latin typeface="Calibri"/>
                <a:ea typeface="Calibri"/>
                <a:cs typeface="Calibri"/>
                <a:sym typeface="Calibri"/>
              </a:rPr>
              <a:t>“Equal Rights for Women” by Shirley Chisholm</a:t>
            </a:r>
            <a:endParaRPr sz="1200">
              <a:latin typeface="Calibri"/>
              <a:ea typeface="Calibri"/>
              <a:cs typeface="Calibri"/>
              <a:sym typeface="Calibri"/>
            </a:endParaRPr>
          </a:p>
        </p:txBody>
      </p:sp>
    </p:spTree>
    <p:extLst>
      <p:ext uri="{BB962C8B-B14F-4D97-AF65-F5344CB8AC3E}">
        <p14:creationId xmlns:p14="http://schemas.microsoft.com/office/powerpoint/2010/main" val="981522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few key words that may be unfamiliar to students (analyze, perspective, conflicting, viewpoints) can be addressed when learning targets are reviewed. These words do not need to be defined and/or discussed at this point.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as students read silently in their head.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7691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Share Homework Summaries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the classroom, ask them to meet with their Buffalo Discussion Appointment and share their summaries from their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students are unclear about their appointment, refer them back to their Discussion Appointment map.</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Use Equity Sticks to have several students share out their summaries. </a:t>
            </a:r>
            <a:endParaRPr sz="1200" dirty="0">
              <a:latin typeface="Calibri" panose="020F0502020204030204" pitchFamily="34" charset="0"/>
              <a:sym typeface="Calibri"/>
            </a:endParaRPr>
          </a:p>
          <a:p>
            <a:pPr marL="228600" lvl="0" indent="-15240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Listen for students who summarize the speech instead of retelling all the events.</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956774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talk to their partner about what perspective means.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minute, refocus the class and cold call on one pair. Clarify if necessary, ensuring that students understand that perspective and point of view mean the same thing.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Ask: </a:t>
            </a:r>
            <a:r>
              <a:rPr lang="en-US" sz="1200" dirty="0">
                <a:latin typeface="Calibri" panose="020F0502020204030204" pitchFamily="34" charset="0"/>
                <a:sym typeface="Calibri"/>
              </a:rPr>
              <a:t>“</a:t>
            </a:r>
            <a:r>
              <a:rPr lang="en" sz="1200" i="1" dirty="0">
                <a:latin typeface="Calibri" panose="020F0502020204030204" pitchFamily="34" charset="0"/>
                <a:sym typeface="Calibri"/>
              </a:rPr>
              <a:t>What is similar about the word</a:t>
            </a:r>
            <a:r>
              <a:rPr lang="en-US" sz="1200" i="1" dirty="0">
                <a:latin typeface="Calibri" panose="020F0502020204030204" pitchFamily="34" charset="0"/>
                <a:sym typeface="Calibri"/>
              </a:rPr>
              <a:t>s</a:t>
            </a:r>
            <a:r>
              <a:rPr lang="en" sz="1200" i="1" dirty="0">
                <a:latin typeface="Calibri" panose="020F0502020204030204" pitchFamily="34" charset="0"/>
                <a:sym typeface="Calibri"/>
              </a:rPr>
              <a:t> perspective and viewpoints?</a:t>
            </a:r>
            <a:r>
              <a:rPr lang="en-US" sz="1200" i="1" dirty="0">
                <a:latin typeface="Calibri" panose="020F0502020204030204" pitchFamily="34" charset="0"/>
                <a:sym typeface="Calibri"/>
              </a:rPr>
              <a:t>”</a:t>
            </a:r>
            <a:endParaRPr sz="1200" i="1"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their partner and compare the two learning targets: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they have in common?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if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US" sz="1200" dirty="0">
                <a:solidFill>
                  <a:schemeClr val="dk1"/>
                </a:solidFill>
                <a:latin typeface="Calibri"/>
                <a:ea typeface="Calibri"/>
                <a:cs typeface="Calibri"/>
                <a:sym typeface="Calibri"/>
              </a:rPr>
              <a:t>:</a:t>
            </a:r>
            <a:r>
              <a:rPr lang="en-US" sz="1200" baseline="0" dirty="0">
                <a:solidFill>
                  <a:schemeClr val="dk1"/>
                </a:solidFill>
                <a:latin typeface="Calibri"/>
                <a:ea typeface="Calibri"/>
                <a:cs typeface="Calibri"/>
                <a:sym typeface="Calibri"/>
              </a:rPr>
              <a:t> “</a:t>
            </a:r>
            <a:r>
              <a:rPr lang="en-US" sz="1200" i="1" baseline="0" dirty="0">
                <a:solidFill>
                  <a:schemeClr val="dk1"/>
                </a:solidFill>
                <a:latin typeface="Calibri"/>
                <a:ea typeface="Calibri"/>
                <a:cs typeface="Calibri"/>
                <a:sym typeface="Calibri"/>
              </a:rPr>
              <a:t>T</a:t>
            </a:r>
            <a:r>
              <a:rPr lang="en" sz="1200" i="1" dirty="0">
                <a:solidFill>
                  <a:schemeClr val="dk1"/>
                </a:solidFill>
                <a:latin typeface="Calibri"/>
                <a:ea typeface="Calibri"/>
                <a:cs typeface="Calibri"/>
                <a:sym typeface="Calibri"/>
              </a:rPr>
              <a:t>oday, we will be rereading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Equal Rights for Women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and analyzing the different perspectives in it.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first turn and talk, listen for students to say: </a:t>
            </a:r>
            <a:r>
              <a:rPr lang="en" sz="1200" b="0" dirty="0">
                <a:solidFill>
                  <a:schemeClr val="dk1"/>
                </a:solidFill>
                <a:latin typeface="Calibri"/>
                <a:ea typeface="Calibri"/>
                <a:cs typeface="Calibri"/>
                <a:sym typeface="Calibri"/>
              </a:rPr>
              <a:t>“Perspective means point of view.”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second turn and talk, listen for: “Both learning targets are about viewpoints.” </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632381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Chalk Talk: Questioning Texts, Perspective</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Chalk Talk. On the next slide, students will debrief the Chalk Talk with their Buffalo partner.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the chart paper with Chalk Talk questions are posted around the 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Equal Rights for Women” Lesson 5 Close Reading Note-catcher</a:t>
            </a:r>
            <a:r>
              <a:rPr lang="en" sz="1200" dirty="0">
                <a:solidFill>
                  <a:schemeClr val="dk1"/>
                </a:solidFill>
                <a:latin typeface="Calibri"/>
                <a:ea typeface="Calibri"/>
                <a:cs typeface="Calibri"/>
                <a:sym typeface="Calibri"/>
              </a:rPr>
              <a:t> to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“Equal Rights for Women”: Lesson 5 Close Reading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in supporting materials) </a:t>
            </a:r>
            <a:r>
              <a:rPr lang="en" sz="1200" dirty="0">
                <a:solidFill>
                  <a:schemeClr val="dk1"/>
                </a:solidFill>
                <a:latin typeface="Calibri"/>
                <a:ea typeface="Calibri"/>
                <a:cs typeface="Calibri"/>
                <a:sym typeface="Calibri"/>
              </a:rPr>
              <a:t>to guide students through a Chalk Talk on text-dependent questions related to “Equal Rights for Women.” following the steps below:</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students will engage in a Chalk Talk.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expectations that students should do this silently; the goal of silence is for everyone to get a chance to think and contribute to the “discussion.” Let students know that they will have a chance to talk afterward.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the chart paper for Chalk Talk with questions prepared and let students know that they will have 10 minutes for this Chalk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markers and invite students to get started.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writing, circulate. Feel free to guide the students by writing questions on the chart paper for students to consider, especially:</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 How do you know?</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 Why does it matter?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comments or questions that build off of others’ questions and comments.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include details or vocabulary directly from the speech in their comments.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Chalk Talk protocol supports students who need more time to process information as well as students who are less likely to participate in whole group discussions.</a:t>
            </a:r>
            <a:endParaRPr sz="1200" dirty="0">
              <a:latin typeface="Calibri"/>
              <a:ea typeface="Calibri"/>
              <a:cs typeface="Calibri"/>
              <a:sym typeface="Calibri"/>
            </a:endParaRPr>
          </a:p>
        </p:txBody>
      </p:sp>
    </p:spTree>
    <p:extLst>
      <p:ext uri="{BB962C8B-B14F-4D97-AF65-F5344CB8AC3E}">
        <p14:creationId xmlns:p14="http://schemas.microsoft.com/office/powerpoint/2010/main" val="1926890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029490a5c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029490a5c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(Buffalo partners)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Chalk Talk: Questioning Texts, Perspective</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Chalk Talk. On the last slide, students engaged independently in the Chalk Talk protocol to prepare for a partner debrief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R</a:t>
            </a:r>
            <a:r>
              <a:rPr lang="en" sz="1200" i="1" dirty="0">
                <a:solidFill>
                  <a:schemeClr val="dk1"/>
                </a:solidFill>
                <a:latin typeface="Calibri"/>
                <a:ea typeface="Calibri"/>
                <a:cs typeface="Calibri"/>
                <a:sym typeface="Calibri"/>
              </a:rPr>
              <a:t>eturn to your seat with your Buffalo Discussion Appointment partner.</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a:t>
            </a:r>
            <a:r>
              <a:rPr lang="en-US" sz="1200" i="1" dirty="0">
                <a:solidFill>
                  <a:schemeClr val="dk1"/>
                </a:solidFill>
                <a:latin typeface="Calibri"/>
                <a:ea typeface="Calibri"/>
                <a:cs typeface="Calibri"/>
                <a:sym typeface="Calibri"/>
              </a:rPr>
              <a:t>“Y</a:t>
            </a:r>
            <a:r>
              <a:rPr lang="en" sz="1200" i="1" dirty="0">
                <a:solidFill>
                  <a:schemeClr val="dk1"/>
                </a:solidFill>
                <a:latin typeface="Calibri"/>
                <a:ea typeface="Calibri"/>
                <a:cs typeface="Calibri"/>
                <a:sym typeface="Calibri"/>
              </a:rPr>
              <a:t>ou will begin the debrief from the Chalk Talk by first discussing each question with your Buffalo partner and jotting down notes on your Note-catcher.</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5 minutes for this partner debrief. Students will be able to add to their notes with the whole class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Lead a debrief with the class. Continue to push students by asking: </a:t>
            </a:r>
            <a:r>
              <a:rPr lang="en" sz="1200" i="1" dirty="0">
                <a:solidFill>
                  <a:schemeClr val="dk1"/>
                </a:solidFill>
                <a:latin typeface="Calibri"/>
                <a:ea typeface="Calibri"/>
                <a:cs typeface="Calibri"/>
                <a:sym typeface="Calibri"/>
              </a:rPr>
              <a:t>“How do you know?”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“Why does it matter?”</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things like: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“Chisholm’s perspective on discrimination against women is that it is common and people aren’t aware of it yet.”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“Chisholm believes an Equal Rights Amendment will help people recognize that women aren’t treated equally and start to change that.”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intended audience is Congress because they are the ones who would need to pass the Equal Rights Amendment.”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“Chisholm’s personal role is that she has faced discrimination as a woman.”</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providing students with the section/paragraph that they should focus on to help them identify textual evidence for each Text-Dependent Question.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325410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4173"/>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2264"/>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22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a:t>Teacher slide, before teaching.</a:t>
            </a:r>
            <a:endParaRPr sz="1800"/>
          </a:p>
        </p:txBody>
      </p:sp>
      <p:sp>
        <p:nvSpPr>
          <p:cNvPr id="130" name="Google Shape;130;p25"/>
          <p:cNvSpPr txBox="1">
            <a:spLocks noGrp="1"/>
          </p:cNvSpPr>
          <p:nvPr>
            <p:ph type="body" idx="1"/>
          </p:nvPr>
        </p:nvSpPr>
        <p:spPr>
          <a:xfrm>
            <a:off x="311700" y="1399775"/>
            <a:ext cx="8520600" cy="3743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Provide a whole group space for all students to share their thoughts, ask questions, and respond to text-dependent questions related to “Equal Rights for Women.”</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Use the </a:t>
            </a:r>
            <a:r>
              <a:rPr lang="en" sz="1600" b="1" dirty="0">
                <a:solidFill>
                  <a:schemeClr val="dk1"/>
                </a:solidFill>
              </a:rPr>
              <a:t>“Equal Rights for Women”: Lesson 5 Close Reading Guide </a:t>
            </a:r>
            <a:r>
              <a:rPr lang="en" sz="1600" dirty="0">
                <a:solidFill>
                  <a:schemeClr val="dk1"/>
                </a:solidFill>
              </a:rPr>
              <a:t>to guide students through the analysis of perspective in the text.</a:t>
            </a:r>
            <a:endParaRPr sz="1600" dirty="0">
              <a:solidFill>
                <a:schemeClr val="dk1"/>
              </a:solidFill>
            </a:endParaRPr>
          </a:p>
          <a:p>
            <a:pPr marL="45720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Shirley Chisholm’s perspective in “Equal Rights for Women.”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Shirley Chisholm acknowledges and responds to conflicting viewpoints.  </a:t>
            </a: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50100" y="120600"/>
            <a:ext cx="9043800" cy="121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closely to answer text dependent questions about the speech.</a:t>
            </a:r>
            <a:endParaRPr/>
          </a:p>
        </p:txBody>
      </p:sp>
      <p:pic>
        <p:nvPicPr>
          <p:cNvPr id="191" name="Google Shape;191;p34"/>
          <p:cNvPicPr preferRelativeResize="0"/>
          <p:nvPr/>
        </p:nvPicPr>
        <p:blipFill>
          <a:blip r:embed="rId3">
            <a:alphaModFix/>
          </a:blip>
          <a:stretch>
            <a:fillRect/>
          </a:stretch>
        </p:blipFill>
        <p:spPr>
          <a:xfrm>
            <a:off x="1466813" y="1339500"/>
            <a:ext cx="5705475" cy="3247998"/>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197" name="Google Shape;197;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analyze Shirley Chisholm’s perspective in “Equal Rights for Women.”</a:t>
            </a:r>
          </a:p>
          <a:p>
            <a:pPr marL="457200" lvl="0" indent="-342900" rtl="0">
              <a:lnSpc>
                <a:spcPct val="9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analyze how Shirley Chisholm acknowledges and responds to conflicting viewpoints.  </a:t>
            </a:r>
            <a:endParaRPr dirty="0">
              <a:solidFill>
                <a:schemeClr val="dk1"/>
              </a:solidFill>
            </a:endParaRPr>
          </a:p>
          <a:p>
            <a:pPr marL="0" lvl="0" indent="0" rtl="0">
              <a:spcBef>
                <a:spcPts val="0"/>
              </a:spcBef>
              <a:spcAft>
                <a:spcPts val="0"/>
              </a:spcAft>
              <a:buNone/>
            </a:pPr>
            <a:endParaRPr dirty="0"/>
          </a:p>
        </p:txBody>
      </p:sp>
      <p:pic>
        <p:nvPicPr>
          <p:cNvPr id="198" name="Google Shape;198;p35"/>
          <p:cNvPicPr preferRelativeResize="0"/>
          <p:nvPr/>
        </p:nvPicPr>
        <p:blipFill>
          <a:blip r:embed="rId3">
            <a:alphaModFix/>
          </a:blip>
          <a:stretch>
            <a:fillRect/>
          </a:stretch>
        </p:blipFill>
        <p:spPr>
          <a:xfrm>
            <a:off x="8256571" y="4441371"/>
            <a:ext cx="724143" cy="52960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311725" y="0"/>
            <a:ext cx="8520600" cy="11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reflect on the Close Reading we have done!</a:t>
            </a:r>
            <a:endParaRPr/>
          </a:p>
        </p:txBody>
      </p:sp>
      <p:sp>
        <p:nvSpPr>
          <p:cNvPr id="204" name="Google Shape;204;p36"/>
          <p:cNvSpPr txBox="1">
            <a:spLocks noGrp="1"/>
          </p:cNvSpPr>
          <p:nvPr>
            <p:ph type="body" idx="1"/>
          </p:nvPr>
        </p:nvSpPr>
        <p:spPr>
          <a:xfrm>
            <a:off x="311725" y="1327900"/>
            <a:ext cx="8520600" cy="30390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Read over the </a:t>
            </a:r>
            <a:r>
              <a:rPr lang="en" b="1" dirty="0">
                <a:solidFill>
                  <a:schemeClr val="dk1"/>
                </a:solidFill>
              </a:rPr>
              <a:t>Reading Closely: Guiding Questions hand-out</a:t>
            </a:r>
            <a:r>
              <a:rPr lang="en"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Place a star next to questions you have worked on in the past four lessons with Chisholm’s speech.</a:t>
            </a:r>
            <a:endParaRPr dirty="0">
              <a:solidFill>
                <a:schemeClr val="dk1"/>
              </a:solidFill>
            </a:endParaRPr>
          </a:p>
          <a:p>
            <a:pPr marL="0" lvl="0" indent="0" rtl="0">
              <a:spcBef>
                <a:spcPts val="0"/>
              </a:spcBef>
              <a:spcAft>
                <a:spcPts val="0"/>
              </a:spcAft>
              <a:buNone/>
            </a:pPr>
            <a:endParaRPr dirty="0"/>
          </a:p>
        </p:txBody>
      </p:sp>
      <p:pic>
        <p:nvPicPr>
          <p:cNvPr id="205" name="Google Shape;205;p36"/>
          <p:cNvPicPr preferRelativeResize="0"/>
          <p:nvPr/>
        </p:nvPicPr>
        <p:blipFill>
          <a:blip r:embed="rId3">
            <a:alphaModFix/>
          </a:blip>
          <a:stretch>
            <a:fillRect/>
          </a:stretch>
        </p:blipFill>
        <p:spPr>
          <a:xfrm>
            <a:off x="1826925" y="2390375"/>
            <a:ext cx="4613025" cy="21476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1" name="Google Shape;211;p37"/>
          <p:cNvSpPr txBox="1">
            <a:spLocks noGrp="1"/>
          </p:cNvSpPr>
          <p:nvPr>
            <p:ph type="body" idx="1"/>
          </p:nvPr>
        </p:nvSpPr>
        <p:spPr>
          <a:xfrm>
            <a:off x="311700" y="57270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600" i="1" dirty="0">
                <a:solidFill>
                  <a:schemeClr val="dk1"/>
                </a:solidFill>
              </a:rPr>
              <a:t>Assignment:</a:t>
            </a:r>
            <a:r>
              <a:rPr lang="en" sz="1600" dirty="0">
                <a:solidFill>
                  <a:schemeClr val="dk1"/>
                </a:solidFill>
              </a:rPr>
              <a:t> Take your copy of “Equal Rights for Women” home with you and complete the </a:t>
            </a:r>
            <a:r>
              <a:rPr lang="en" sz="1600" b="1" dirty="0">
                <a:solidFill>
                  <a:schemeClr val="dk1"/>
                </a:solidFill>
              </a:rPr>
              <a:t>vocabulary in “Equal Rights for Women” chart</a:t>
            </a:r>
            <a:r>
              <a:rPr lang="en" sz="1600" dirty="0">
                <a:solidFill>
                  <a:schemeClr val="dk1"/>
                </a:solidFill>
              </a:rPr>
              <a:t>.</a:t>
            </a:r>
            <a:endParaRPr sz="1600" dirty="0">
              <a:solidFill>
                <a:schemeClr val="dk1"/>
              </a:solidFill>
            </a:endParaRPr>
          </a:p>
          <a:p>
            <a:pPr marL="0" lvl="0" indent="0">
              <a:spcBef>
                <a:spcPts val="0"/>
              </a:spcBef>
              <a:spcAft>
                <a:spcPts val="0"/>
              </a:spcAft>
              <a:buClr>
                <a:schemeClr val="dk1"/>
              </a:buClr>
              <a:buSzPts val="1100"/>
              <a:buFont typeface="Arial"/>
              <a:buNone/>
            </a:pPr>
            <a:endParaRPr sz="1600" b="1" dirty="0">
              <a:solidFill>
                <a:schemeClr val="dk1"/>
              </a:solidFill>
            </a:endParaRPr>
          </a:p>
          <a:p>
            <a:pPr marL="0" lvl="0" indent="0" rtl="0">
              <a:lnSpc>
                <a:spcPct val="145454"/>
              </a:lnSpc>
              <a:spcBef>
                <a:spcPts val="300"/>
              </a:spcBef>
              <a:spcAft>
                <a:spcPts val="0"/>
              </a:spcAft>
              <a:buClr>
                <a:schemeClr val="dk1"/>
              </a:buClr>
              <a:buSzPts val="1100"/>
              <a:buFont typeface="Arial"/>
              <a:buNone/>
            </a:pPr>
            <a:r>
              <a:rPr lang="en" sz="1600" i="1" dirty="0">
                <a:solidFill>
                  <a:schemeClr val="dk1"/>
                </a:solidFill>
              </a:rPr>
              <a:t>Directions: </a:t>
            </a:r>
            <a:r>
              <a:rPr lang="en" sz="1600" dirty="0">
                <a:solidFill>
                  <a:schemeClr val="dk1"/>
                </a:solidFill>
              </a:rPr>
              <a:t>In the chart below, write the words you circled in “Equal Rights for Women.” Do your best to infer the meaning of the word from the context and write it in the second column. Then, using a dictionary, check your inferred meaning and write the dictionary definition in the third column.</a:t>
            </a:r>
            <a:endParaRPr sz="1600" dirty="0">
              <a:solidFill>
                <a:schemeClr val="dk1"/>
              </a:solidFill>
            </a:endParaRPr>
          </a:p>
          <a:p>
            <a:pPr marL="0" lvl="0" indent="0">
              <a:spcBef>
                <a:spcPts val="300"/>
              </a:spcBef>
              <a:spcAft>
                <a:spcPts val="0"/>
              </a:spcAft>
              <a:buNone/>
            </a:pPr>
            <a:endParaRPr sz="2400" dirty="0"/>
          </a:p>
        </p:txBody>
      </p:sp>
      <p:pic>
        <p:nvPicPr>
          <p:cNvPr id="212" name="Google Shape;212;p37"/>
          <p:cNvPicPr preferRelativeResize="0"/>
          <p:nvPr/>
        </p:nvPicPr>
        <p:blipFill>
          <a:blip r:embed="rId3">
            <a:alphaModFix/>
          </a:blip>
          <a:stretch>
            <a:fillRect/>
          </a:stretch>
        </p:blipFill>
        <p:spPr>
          <a:xfrm>
            <a:off x="2246800" y="2963550"/>
            <a:ext cx="4378375" cy="16072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19" name="Google Shape;21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20" name="Google Shape;220;p38"/>
          <p:cNvGraphicFramePr/>
          <p:nvPr/>
        </p:nvGraphicFramePr>
        <p:xfrm>
          <a:off x="577216" y="1385887"/>
          <a:ext cx="7989600" cy="3230175"/>
        </p:xfrm>
        <a:graphic>
          <a:graphicData uri="http://schemas.openxmlformats.org/drawingml/2006/table">
            <a:tbl>
              <a:tblPr firstRow="1" bandRow="1">
                <a:noFill/>
                <a:tableStyleId>{03EC6FAC-3D37-4AC9-B648-80C06AE56FF4}</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5</a:t>
            </a:r>
            <a:r>
              <a:rPr lang="en" sz="3400"/>
              <a:t> </a:t>
            </a:r>
            <a:endParaRPr sz="3400"/>
          </a:p>
          <a:p>
            <a:pPr marL="0" lvl="0" indent="0" rtl="0">
              <a:lnSpc>
                <a:spcPct val="90000"/>
              </a:lnSpc>
              <a:spcBef>
                <a:spcPts val="0"/>
              </a:spcBef>
              <a:spcAft>
                <a:spcPts val="0"/>
              </a:spcAft>
              <a:buNone/>
            </a:pPr>
            <a:r>
              <a:rPr lang="en" sz="1800"/>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dirty="0">
                <a:solidFill>
                  <a:schemeClr val="dk1"/>
                </a:solidFill>
              </a:rPr>
              <a:t>Preparing for Lesson 5:</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115000"/>
              </a:lnSpc>
              <a:spcBef>
                <a:spcPts val="0"/>
              </a:spcBef>
              <a:spcAft>
                <a:spcPts val="0"/>
              </a:spcAft>
              <a:buClr>
                <a:schemeClr val="dk1"/>
              </a:buClr>
              <a:buSzPts val="1800"/>
              <a:buFont typeface="Calibri"/>
              <a:buChar char="●"/>
            </a:pPr>
            <a:r>
              <a:rPr lang="en" dirty="0">
                <a:solidFill>
                  <a:schemeClr val="dk1"/>
                </a:solidFill>
              </a:rPr>
              <a:t>Hang or place the 3 questions for Chalk Talk around the room on a surface that is conducive for students to write. Alternative</a:t>
            </a:r>
            <a:r>
              <a:rPr lang="en" b="1" dirty="0">
                <a:solidFill>
                  <a:schemeClr val="dk1"/>
                </a:solidFill>
              </a:rPr>
              <a:t>: </a:t>
            </a:r>
            <a:r>
              <a:rPr lang="en" dirty="0">
                <a:solidFill>
                  <a:schemeClr val="dk1"/>
                </a:solidFill>
              </a:rPr>
              <a:t>If you have a larger class size, consider posting two (or three) of each question around the classroom so students can easily see the paper.</a:t>
            </a:r>
            <a:endParaRPr dirty="0">
              <a:solidFill>
                <a:schemeClr val="dk1"/>
              </a:solidFill>
            </a:endParaRPr>
          </a:p>
          <a:p>
            <a:pPr marL="457200" lvl="0" indent="-342900" rtl="0">
              <a:lnSpc>
                <a:spcPct val="115000"/>
              </a:lnSpc>
              <a:spcBef>
                <a:spcPts val="0"/>
              </a:spcBef>
              <a:spcAft>
                <a:spcPts val="0"/>
              </a:spcAft>
              <a:buClr>
                <a:schemeClr val="dk1"/>
              </a:buClr>
              <a:buSzPts val="1800"/>
              <a:buFont typeface="Century Gothic"/>
              <a:buChar char="●"/>
            </a:pPr>
            <a:r>
              <a:rPr lang="en" dirty="0">
                <a:solidFill>
                  <a:schemeClr val="dk1"/>
                </a:solidFill>
              </a:rPr>
              <a:t>Prepare new materials, one per student:</a:t>
            </a:r>
            <a:endParaRPr dirty="0">
              <a:solidFill>
                <a:schemeClr val="dk1"/>
              </a:solidFill>
            </a:endParaRPr>
          </a:p>
          <a:p>
            <a:pPr marL="914400" lvl="1" indent="-342900" rtl="0">
              <a:lnSpc>
                <a:spcPct val="115000"/>
              </a:lnSpc>
              <a:spcBef>
                <a:spcPts val="0"/>
              </a:spcBef>
              <a:spcAft>
                <a:spcPts val="0"/>
              </a:spcAft>
              <a:buClr>
                <a:schemeClr val="dk1"/>
              </a:buClr>
              <a:buSzPts val="1800"/>
              <a:buFont typeface="Arial"/>
              <a:buChar char="○"/>
            </a:pPr>
            <a:r>
              <a:rPr lang="en" sz="1800" b="1" dirty="0">
                <a:solidFill>
                  <a:schemeClr val="dk1"/>
                </a:solidFill>
              </a:rPr>
              <a:t>Equal Rights for Women”: Lesson 5 Close Reading Note-catcher</a:t>
            </a:r>
            <a:endParaRPr sz="1800" b="1" dirty="0">
              <a:solidFill>
                <a:schemeClr val="dk1"/>
              </a:solidFill>
            </a:endParaRPr>
          </a:p>
          <a:p>
            <a:pPr marL="914400" lvl="1" indent="-342900" rtl="0">
              <a:lnSpc>
                <a:spcPct val="115000"/>
              </a:lnSpc>
              <a:spcBef>
                <a:spcPts val="0"/>
              </a:spcBef>
              <a:spcAft>
                <a:spcPts val="0"/>
              </a:spcAft>
              <a:buClr>
                <a:schemeClr val="dk1"/>
              </a:buClr>
              <a:buSzPts val="1800"/>
              <a:buFont typeface="Arial"/>
              <a:buChar char="○"/>
            </a:pPr>
            <a:r>
              <a:rPr lang="en" sz="1800" b="1" dirty="0">
                <a:solidFill>
                  <a:schemeClr val="dk1"/>
                </a:solidFill>
              </a:rPr>
              <a:t>Lesson 5 homework: Vocabulary in “Equal Rights for Women”</a:t>
            </a:r>
            <a:endParaRPr sz="1800" b="1"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22860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8</a:t>
            </a:r>
            <a:r>
              <a:rPr lang="en" sz="3400" dirty="0"/>
              <a:t>: Module </a:t>
            </a:r>
            <a:r>
              <a:rPr lang="en" dirty="0"/>
              <a:t>2</a:t>
            </a:r>
            <a:r>
              <a:rPr lang="en" sz="3400" dirty="0"/>
              <a:t>: Unit </a:t>
            </a:r>
            <a:r>
              <a:rPr lang="en" dirty="0"/>
              <a:t>1</a:t>
            </a:r>
            <a:r>
              <a:rPr lang="en" sz="3400" dirty="0"/>
              <a:t>: Lesson </a:t>
            </a:r>
            <a:r>
              <a:rPr lang="en" dirty="0"/>
              <a:t>5</a:t>
            </a:r>
            <a:r>
              <a:rPr lang="en" sz="3400" dirty="0"/>
              <a:t> </a:t>
            </a:r>
            <a:endParaRPr sz="3400" dirty="0"/>
          </a:p>
          <a:p>
            <a:pPr marL="0" lvl="0" indent="0" rtl="0">
              <a:lnSpc>
                <a:spcPct val="90000"/>
              </a:lnSpc>
              <a:spcBef>
                <a:spcPts val="0"/>
              </a:spcBef>
              <a:spcAft>
                <a:spcPts val="0"/>
              </a:spcAft>
              <a:buNone/>
            </a:pPr>
            <a:r>
              <a:rPr lang="en" sz="1800" dirty="0"/>
              <a:t>Teacher slide, before teaching.</a:t>
            </a:r>
            <a:endParaRPr sz="1800" dirty="0"/>
          </a:p>
        </p:txBody>
      </p:sp>
      <p:sp>
        <p:nvSpPr>
          <p:cNvPr id="142" name="Google Shape;142;p27"/>
          <p:cNvSpPr txBox="1">
            <a:spLocks noGrp="1"/>
          </p:cNvSpPr>
          <p:nvPr>
            <p:ph type="body" idx="1"/>
          </p:nvPr>
        </p:nvSpPr>
        <p:spPr>
          <a:xfrm>
            <a:off x="311700" y="1404257"/>
            <a:ext cx="8520600" cy="3657418"/>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dirty="0">
                <a:solidFill>
                  <a:schemeClr val="dk1"/>
                </a:solidFill>
              </a:rPr>
              <a:t>Preparing for Lesson 5: Reading and protocols to read in preparation:</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Review Chalk Talk protocol (Appendix 1).</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advance: Prepare chart paper for the Chalk Talk. On each paper, write one of the following questions and post around the classroom:</a:t>
            </a:r>
            <a:endParaRPr sz="1600" dirty="0">
              <a:solidFill>
                <a:schemeClr val="dk1"/>
              </a:solidFill>
            </a:endParaRPr>
          </a:p>
          <a:p>
            <a:pPr marL="457200" lvl="0" indent="0" rtl="0">
              <a:lnSpc>
                <a:spcPct val="90000"/>
              </a:lnSpc>
              <a:spcBef>
                <a:spcPts val="0"/>
              </a:spcBef>
              <a:spcAft>
                <a:spcPts val="0"/>
              </a:spcAft>
              <a:buNone/>
            </a:pPr>
            <a:r>
              <a:rPr lang="en" sz="1600" dirty="0">
                <a:solidFill>
                  <a:schemeClr val="dk1"/>
                </a:solidFill>
              </a:rPr>
              <a:t>*What is Shirley Chisholm thinking and saying about discrimination against women?</a:t>
            </a:r>
            <a:endParaRPr sz="1600" dirty="0">
              <a:solidFill>
                <a:schemeClr val="dk1"/>
              </a:solidFill>
            </a:endParaRPr>
          </a:p>
          <a:p>
            <a:pPr marL="457200" lvl="0" indent="0" rtl="0">
              <a:lnSpc>
                <a:spcPct val="90000"/>
              </a:lnSpc>
              <a:spcBef>
                <a:spcPts val="0"/>
              </a:spcBef>
              <a:spcAft>
                <a:spcPts val="0"/>
              </a:spcAft>
              <a:buNone/>
            </a:pPr>
            <a:r>
              <a:rPr lang="en" sz="1600" dirty="0">
                <a:solidFill>
                  <a:schemeClr val="dk1"/>
                </a:solidFill>
              </a:rPr>
              <a:t>*Who is the intended audience of the speech?</a:t>
            </a:r>
            <a:endParaRPr sz="1600" dirty="0">
              <a:solidFill>
                <a:schemeClr val="dk1"/>
              </a:solidFill>
            </a:endParaRPr>
          </a:p>
          <a:p>
            <a:pPr marL="457200" lvl="0" indent="0" rtl="0">
              <a:lnSpc>
                <a:spcPct val="90000"/>
              </a:lnSpc>
              <a:spcBef>
                <a:spcPts val="0"/>
              </a:spcBef>
              <a:spcAft>
                <a:spcPts val="0"/>
              </a:spcAft>
              <a:buNone/>
            </a:pPr>
            <a:r>
              <a:rPr lang="en" sz="1600" dirty="0">
                <a:solidFill>
                  <a:schemeClr val="dk1"/>
                </a:solidFill>
              </a:rPr>
              <a:t>*What is Shirley Chisholm’s personal role in discrimination against women?</a:t>
            </a:r>
            <a:endParaRPr sz="1600" dirty="0">
              <a:solidFill>
                <a:schemeClr val="dk1"/>
              </a:solidFill>
            </a:endParaRPr>
          </a:p>
          <a:p>
            <a:pPr marL="457200" lvl="0" indent="-330200" rtl="0">
              <a:lnSpc>
                <a:spcPct val="115000"/>
              </a:lnSpc>
              <a:spcBef>
                <a:spcPts val="0"/>
              </a:spcBef>
              <a:spcAft>
                <a:spcPts val="0"/>
              </a:spcAft>
              <a:buClr>
                <a:schemeClr val="dk1"/>
              </a:buClr>
              <a:buSzPts val="1600"/>
              <a:buChar char="●"/>
            </a:pPr>
            <a:r>
              <a:rPr lang="en" sz="1600" dirty="0">
                <a:solidFill>
                  <a:schemeClr val="dk1"/>
                </a:solidFill>
              </a:rPr>
              <a:t>In preparation of effectively facilitating Work Time B, read and annotate the </a:t>
            </a:r>
            <a:r>
              <a:rPr lang="en" sz="1600" b="1" dirty="0">
                <a:solidFill>
                  <a:schemeClr val="dk1"/>
                </a:solidFill>
              </a:rPr>
              <a:t>“Equal Rights for Women”: Lesson 5 Close Reading Guide (for teacher </a:t>
            </a:r>
            <a:r>
              <a:rPr lang="en" sz="1600" b="1" dirty="0"/>
              <a:t>reference)</a:t>
            </a:r>
            <a:r>
              <a:rPr lang="en-US" sz="1600" b="1" dirty="0"/>
              <a:t>.</a:t>
            </a:r>
            <a:endParaRPr sz="1600" b="1" dirty="0"/>
          </a:p>
          <a:p>
            <a:pPr marL="457200" lvl="0" indent="-330200" rtl="0">
              <a:lnSpc>
                <a:spcPct val="115000"/>
              </a:lnSpc>
              <a:spcBef>
                <a:spcPts val="0"/>
              </a:spcBef>
              <a:spcAft>
                <a:spcPts val="0"/>
              </a:spcAft>
              <a:buSzPts val="1600"/>
              <a:buChar char="●"/>
            </a:pPr>
            <a:r>
              <a:rPr lang="en" sz="1600" dirty="0">
                <a:highlight>
                  <a:srgbClr val="FFFFFF"/>
                </a:highlight>
              </a:rPr>
              <a:t>As students enter the classroom, they will be asked to meet with their Buffalo Discussion Appointment and share their summaries from their homework.</a:t>
            </a:r>
            <a:endParaRPr sz="1600" dirty="0"/>
          </a:p>
          <a:p>
            <a:pPr marL="457200" lvl="0" indent="0" rtl="0">
              <a:lnSpc>
                <a:spcPct val="115000"/>
              </a:lnSpc>
              <a:spcBef>
                <a:spcPts val="0"/>
              </a:spcBef>
              <a:spcAft>
                <a:spcPts val="0"/>
              </a:spcAft>
              <a:buNone/>
            </a:pPr>
            <a:endParaRPr sz="1600" dirty="0"/>
          </a:p>
          <a:p>
            <a:pPr marL="457200" lvl="0" indent="0" rtl="0">
              <a:lnSpc>
                <a:spcPct val="115000"/>
              </a:lnSpc>
              <a:spcBef>
                <a:spcPts val="0"/>
              </a:spcBef>
              <a:spcAft>
                <a:spcPts val="0"/>
              </a:spcAft>
              <a:buNone/>
            </a:pPr>
            <a:endParaRPr dirty="0">
              <a:solidFill>
                <a:schemeClr val="dk1"/>
              </a:solidFill>
            </a:endParaRPr>
          </a:p>
          <a:p>
            <a:pPr marL="0" lvl="0" indent="0" rtl="0">
              <a:lnSpc>
                <a:spcPct val="90000"/>
              </a:lnSpc>
              <a:spcBef>
                <a:spcPts val="0"/>
              </a:spcBef>
              <a:spcAft>
                <a:spcPts val="0"/>
              </a:spcAft>
              <a:buNone/>
            </a:pP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8</a:t>
            </a:r>
            <a:r>
              <a:rPr lang="en" sz="4000">
                <a:solidFill>
                  <a:srgbClr val="000000"/>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a:solidFill>
                  <a:srgbClr val="000000"/>
                </a:solidFill>
                <a:latin typeface="Century Gothic"/>
                <a:ea typeface="Century Gothic"/>
                <a:cs typeface="Century Gothic"/>
                <a:sym typeface="Century Gothic"/>
              </a:rPr>
              <a:t>: </a:t>
            </a:r>
            <a:endParaRPr sz="400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Unit </a:t>
            </a:r>
            <a:r>
              <a:rPr lang="en" sz="4000">
                <a:latin typeface="Century Gothic"/>
                <a:ea typeface="Century Gothic"/>
                <a:cs typeface="Century Gothic"/>
                <a:sym typeface="Century Gothic"/>
              </a:rPr>
              <a:t>1</a:t>
            </a:r>
            <a:r>
              <a:rPr lang="en" sz="4000">
                <a:solidFill>
                  <a:srgbClr val="000000"/>
                </a:solidFill>
                <a:latin typeface="Century Gothic"/>
                <a:ea typeface="Century Gothic"/>
                <a:cs typeface="Century Gothic"/>
                <a:sym typeface="Century Gothic"/>
              </a:rPr>
              <a:t>: Lesson </a:t>
            </a:r>
            <a:r>
              <a:rPr lang="en" sz="4000">
                <a:latin typeface="Century Gothic"/>
                <a:ea typeface="Century Gothic"/>
                <a:cs typeface="Century Gothic"/>
                <a:sym typeface="Century Gothic"/>
              </a:rPr>
              <a:t>5</a:t>
            </a:r>
            <a:r>
              <a:rPr lang="en" sz="4000">
                <a:solidFill>
                  <a:srgbClr val="000000"/>
                </a:solidFill>
                <a:latin typeface="Century Gothic"/>
                <a:ea typeface="Century Gothic"/>
                <a:cs typeface="Century Gothic"/>
                <a:sym typeface="Century Gothic"/>
              </a:rPr>
              <a:t> </a:t>
            </a:r>
            <a:endParaRPr sz="4000">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917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Analyzing the Author’s Perspective:</a:t>
            </a:r>
            <a:endParaRPr sz="2400"/>
          </a:p>
          <a:p>
            <a:pPr marL="0" lvl="0" indent="0">
              <a:spcBef>
                <a:spcPts val="0"/>
              </a:spcBef>
              <a:spcAft>
                <a:spcPts val="0"/>
              </a:spcAft>
              <a:buNone/>
            </a:pPr>
            <a:r>
              <a:rPr lang="en" sz="2400"/>
              <a:t>“Equal Rights for Women” by Shirley Chisholm</a:t>
            </a:r>
            <a:endParaRPr sz="2400"/>
          </a:p>
        </p:txBody>
      </p:sp>
      <p:pic>
        <p:nvPicPr>
          <p:cNvPr id="3" name="Picture 2">
            <a:extLst>
              <a:ext uri="{FF2B5EF4-FFF2-40B4-BE49-F238E27FC236}">
                <a16:creationId xmlns:a16="http://schemas.microsoft.com/office/drawing/2014/main" id="{FB28C415-542B-4122-9374-9C27222431DB}"/>
              </a:ext>
            </a:extLst>
          </p:cNvPr>
          <p:cNvPicPr>
            <a:picLocks noChangeAspect="1"/>
          </p:cNvPicPr>
          <p:nvPr/>
        </p:nvPicPr>
        <p:blipFill>
          <a:blip r:embed="rId3"/>
          <a:stretch>
            <a:fillRect/>
          </a:stretch>
        </p:blipFill>
        <p:spPr>
          <a:xfrm>
            <a:off x="3316137" y="2968501"/>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1600">
                <a:solidFill>
                  <a:schemeClr val="dk1"/>
                </a:solidFill>
              </a:rPr>
              <a:t>Today you will have an opportunity to share your thoughts, ask questions, and respond to text-dependent questions related to “Equal Rights for Women.” You’ll also continue to closely read the speech, this time to analyze perspective and conflicting viewpoints.</a:t>
            </a:r>
            <a:endParaRPr sz="16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Here’s what you’ll be learning and doing today:</a:t>
            </a:r>
            <a:endParaRPr/>
          </a:p>
          <a:p>
            <a:pPr marL="457200" lvl="0" indent="-342900" rtl="0">
              <a:lnSpc>
                <a:spcPct val="100000"/>
              </a:lnSpc>
              <a:spcBef>
                <a:spcPts val="0"/>
              </a:spcBef>
              <a:spcAft>
                <a:spcPts val="0"/>
              </a:spcAft>
              <a:buSzPts val="1800"/>
              <a:buChar char="●"/>
            </a:pPr>
            <a:r>
              <a:rPr lang="en"/>
              <a:t>Briefly share your summary from the homework.</a:t>
            </a:r>
            <a:endParaRPr/>
          </a:p>
          <a:p>
            <a:pPr marL="457200" lvl="0" indent="-342900" rtl="0">
              <a:lnSpc>
                <a:spcPct val="100000"/>
              </a:lnSpc>
              <a:spcBef>
                <a:spcPts val="0"/>
              </a:spcBef>
              <a:spcAft>
                <a:spcPts val="0"/>
              </a:spcAft>
              <a:buSzPts val="1800"/>
              <a:buChar char="●"/>
            </a:pPr>
            <a:r>
              <a:rPr lang="en"/>
              <a:t>Participate in a Chalk Talk to respond to text-dependent questions to analyze Shirley Chisholm’s perspective in her speech.</a:t>
            </a:r>
            <a:endParaRPr/>
          </a:p>
          <a:p>
            <a:pPr marL="457200" lvl="0" indent="-342900" rtl="0">
              <a:lnSpc>
                <a:spcPct val="100000"/>
              </a:lnSpc>
              <a:spcBef>
                <a:spcPts val="0"/>
              </a:spcBef>
              <a:spcAft>
                <a:spcPts val="0"/>
              </a:spcAft>
              <a:buSzPts val="1800"/>
              <a:buChar char="●"/>
            </a:pPr>
            <a:r>
              <a:rPr lang="en"/>
              <a:t>Closely read the speech to look at how Shirley Chrisholm handles conflicting viewpoints.</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17275"/>
            <a:ext cx="8382000" cy="1684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our summaries of Shirley Chisholm’s speech, “Equal Rights for Women”</a:t>
            </a:r>
            <a:endParaRPr/>
          </a:p>
        </p:txBody>
      </p:sp>
      <p:sp>
        <p:nvSpPr>
          <p:cNvPr id="160" name="Google Shape;160;p30"/>
          <p:cNvSpPr txBox="1">
            <a:spLocks noGrp="1"/>
          </p:cNvSpPr>
          <p:nvPr>
            <p:ph type="body" idx="1"/>
          </p:nvPr>
        </p:nvSpPr>
        <p:spPr>
          <a:xfrm>
            <a:off x="311700" y="2285738"/>
            <a:ext cx="4493400" cy="2178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As you enter the room:</a:t>
            </a:r>
            <a:endParaRPr dirty="0"/>
          </a:p>
          <a:p>
            <a:pPr marL="0" lvl="0" indent="0" rtl="0">
              <a:spcBef>
                <a:spcPts val="0"/>
              </a:spcBef>
              <a:spcAft>
                <a:spcPts val="0"/>
              </a:spcAft>
              <a:buNone/>
            </a:pPr>
            <a:endParaRPr dirty="0"/>
          </a:p>
          <a:p>
            <a:pPr marL="457200" lvl="0" indent="-342900" rtl="0">
              <a:spcBef>
                <a:spcPts val="0"/>
              </a:spcBef>
              <a:spcAft>
                <a:spcPts val="0"/>
              </a:spcAft>
              <a:buSzPts val="1800"/>
              <a:buAutoNum type="arabicPeriod"/>
            </a:pPr>
            <a:r>
              <a:rPr lang="en" dirty="0"/>
              <a:t>Find your Buffalo appointment.</a:t>
            </a:r>
          </a:p>
          <a:p>
            <a:pPr marL="457200" lvl="0" indent="-342900" rtl="0">
              <a:spcBef>
                <a:spcPts val="0"/>
              </a:spcBef>
              <a:spcAft>
                <a:spcPts val="0"/>
              </a:spcAft>
              <a:buSzPts val="1800"/>
              <a:buAutoNum type="arabicPeriod"/>
            </a:pPr>
            <a:endParaRPr lang="en" dirty="0"/>
          </a:p>
          <a:p>
            <a:pPr marL="457200" lvl="0" indent="-342900" rtl="0">
              <a:spcBef>
                <a:spcPts val="0"/>
              </a:spcBef>
              <a:spcAft>
                <a:spcPts val="0"/>
              </a:spcAft>
              <a:buSzPts val="1800"/>
              <a:buAutoNum type="arabicPeriod"/>
            </a:pPr>
            <a:r>
              <a:rPr lang="en" dirty="0"/>
              <a:t>With your partner, share your </a:t>
            </a:r>
            <a:endParaRPr dirty="0"/>
          </a:p>
          <a:p>
            <a:pPr marL="457200" lvl="0" indent="0" rtl="0">
              <a:spcBef>
                <a:spcPts val="0"/>
              </a:spcBef>
              <a:spcAft>
                <a:spcPts val="0"/>
              </a:spcAft>
              <a:buNone/>
            </a:pPr>
            <a:r>
              <a:rPr lang="en" dirty="0"/>
              <a:t>summary from your homework.</a:t>
            </a:r>
            <a:endParaRPr dirty="0"/>
          </a:p>
        </p:txBody>
      </p:sp>
      <p:pic>
        <p:nvPicPr>
          <p:cNvPr id="161" name="Google Shape;161;p30"/>
          <p:cNvPicPr preferRelativeResize="0"/>
          <p:nvPr/>
        </p:nvPicPr>
        <p:blipFill>
          <a:blip r:embed="rId3">
            <a:alphaModFix/>
          </a:blip>
          <a:stretch>
            <a:fillRect/>
          </a:stretch>
        </p:blipFill>
        <p:spPr>
          <a:xfrm>
            <a:off x="5212975" y="2092225"/>
            <a:ext cx="2769525" cy="2565325"/>
          </a:xfrm>
          <a:prstGeom prst="rect">
            <a:avLst/>
          </a:prstGeom>
          <a:noFill/>
          <a:ln w="19050" cap="flat" cmpd="sng">
            <a:solidFill>
              <a:schemeClr val="dk2"/>
            </a:solidFill>
            <a:prstDash val="solid"/>
            <a:round/>
            <a:headEnd type="none" w="sm" len="sm"/>
            <a:tailEnd type="none" w="sm" len="sm"/>
          </a:ln>
        </p:spPr>
      </p:pic>
      <p:pic>
        <p:nvPicPr>
          <p:cNvPr id="162" name="Google Shape;162;p30"/>
          <p:cNvPicPr preferRelativeResize="0"/>
          <p:nvPr/>
        </p:nvPicPr>
        <p:blipFill>
          <a:blip r:embed="rId4">
            <a:alphaModFix/>
          </a:blip>
          <a:stretch>
            <a:fillRect/>
          </a:stretch>
        </p:blipFill>
        <p:spPr>
          <a:xfrm>
            <a:off x="8333247" y="4478978"/>
            <a:ext cx="677361" cy="6619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today’s Learning Targets.</a:t>
            </a:r>
            <a:endParaRPr/>
          </a:p>
        </p:txBody>
      </p:sp>
      <p:sp>
        <p:nvSpPr>
          <p:cNvPr id="168" name="Google Shape;16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analyze Shirley Chisholm’s </a:t>
            </a:r>
            <a:r>
              <a:rPr lang="en" i="1" dirty="0">
                <a:solidFill>
                  <a:schemeClr val="dk1"/>
                </a:solidFill>
              </a:rPr>
              <a:t>perspective</a:t>
            </a:r>
            <a:r>
              <a:rPr lang="en" dirty="0">
                <a:solidFill>
                  <a:schemeClr val="dk1"/>
                </a:solidFill>
              </a:rPr>
              <a:t> in “Equal Rights for Women.”</a:t>
            </a:r>
          </a:p>
          <a:p>
            <a:pPr marL="457200" lvl="0" indent="-342900" rtl="0">
              <a:lnSpc>
                <a:spcPct val="9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analyze how Shirley Chisholm acknowledges and responds to conflicting </a:t>
            </a:r>
            <a:r>
              <a:rPr lang="en" i="1" dirty="0">
                <a:solidFill>
                  <a:schemeClr val="dk1"/>
                </a:solidFill>
              </a:rPr>
              <a:t>viewpoints</a:t>
            </a:r>
            <a:r>
              <a:rPr lang="en" dirty="0">
                <a:solidFill>
                  <a:schemeClr val="dk1"/>
                </a:solidFill>
              </a:rPr>
              <a:t>.  </a:t>
            </a:r>
            <a:endParaRPr dirty="0">
              <a:solidFill>
                <a:schemeClr val="dk1"/>
              </a:solidFill>
            </a:endParaRPr>
          </a:p>
          <a:p>
            <a:pPr marL="0" lvl="0" indent="0" rtl="0">
              <a:spcBef>
                <a:spcPts val="0"/>
              </a:spcBef>
              <a:spcAft>
                <a:spcPts val="0"/>
              </a:spcAft>
              <a:buNone/>
            </a:pPr>
            <a:endParaRPr dirty="0"/>
          </a:p>
        </p:txBody>
      </p:sp>
      <p:pic>
        <p:nvPicPr>
          <p:cNvPr id="169" name="Google Shape;169;p31"/>
          <p:cNvPicPr preferRelativeResize="0"/>
          <p:nvPr/>
        </p:nvPicPr>
        <p:blipFill>
          <a:blip r:embed="rId3">
            <a:alphaModFix/>
          </a:blip>
          <a:stretch>
            <a:fillRect/>
          </a:stretch>
        </p:blipFill>
        <p:spPr>
          <a:xfrm>
            <a:off x="8273144" y="4397829"/>
            <a:ext cx="772886" cy="58403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0"/>
            <a:ext cx="8520600" cy="1068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Analyze Shirley Chrisholm’s Perspective</a:t>
            </a:r>
            <a:endParaRPr dirty="0"/>
          </a:p>
        </p:txBody>
      </p:sp>
      <p:pic>
        <p:nvPicPr>
          <p:cNvPr id="175" name="Google Shape;175;p32"/>
          <p:cNvPicPr preferRelativeResize="0"/>
          <p:nvPr/>
        </p:nvPicPr>
        <p:blipFill>
          <a:blip r:embed="rId3">
            <a:alphaModFix/>
          </a:blip>
          <a:stretch>
            <a:fillRect/>
          </a:stretch>
        </p:blipFill>
        <p:spPr>
          <a:xfrm>
            <a:off x="8338457" y="4441371"/>
            <a:ext cx="689791" cy="702129"/>
          </a:xfrm>
          <a:prstGeom prst="rect">
            <a:avLst/>
          </a:prstGeom>
          <a:noFill/>
          <a:ln>
            <a:noFill/>
          </a:ln>
        </p:spPr>
      </p:pic>
      <p:pic>
        <p:nvPicPr>
          <p:cNvPr id="176" name="Google Shape;176;p32"/>
          <p:cNvPicPr preferRelativeResize="0"/>
          <p:nvPr/>
        </p:nvPicPr>
        <p:blipFill>
          <a:blip r:embed="rId4">
            <a:alphaModFix/>
          </a:blip>
          <a:stretch>
            <a:fillRect/>
          </a:stretch>
        </p:blipFill>
        <p:spPr>
          <a:xfrm>
            <a:off x="126000" y="1845650"/>
            <a:ext cx="3095650" cy="2748150"/>
          </a:xfrm>
          <a:prstGeom prst="rect">
            <a:avLst/>
          </a:prstGeom>
          <a:noFill/>
          <a:ln w="28575" cap="flat" cmpd="sng">
            <a:solidFill>
              <a:schemeClr val="dk2"/>
            </a:solidFill>
            <a:prstDash val="solid"/>
            <a:round/>
            <a:headEnd type="none" w="sm" len="sm"/>
            <a:tailEnd type="none" w="sm" len="sm"/>
          </a:ln>
        </p:spPr>
      </p:pic>
      <p:sp>
        <p:nvSpPr>
          <p:cNvPr id="177" name="Google Shape;177;p32"/>
          <p:cNvSpPr txBox="1"/>
          <p:nvPr/>
        </p:nvSpPr>
        <p:spPr>
          <a:xfrm>
            <a:off x="3221650" y="1068600"/>
            <a:ext cx="5490000" cy="381675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latin typeface="Century Gothic"/>
                <a:ea typeface="Century Gothic"/>
                <a:cs typeface="Century Gothic"/>
                <a:sym typeface="Century Gothic"/>
              </a:rPr>
              <a:t>Follow these steps to participate in the Chalk Talk protocol:</a:t>
            </a:r>
            <a:endParaRPr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Focus on one of the questions displayed on a piece of chart paper and read the question. </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You’ll move through all of the questions one at a time until you’ve visited all.</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Leave a comment, read others’ comments, and respond to at least one comment on every chart paper.</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During this protocol, everyone should be responding throughout the entire time period and remain silent.</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Opinions must be freely expressed and honored. No personal attacks allowed.</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Comments should be thoughtful and further the discussion. </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When your teacher signals, read all the postings with a partner to look for patterns or “notice/wonder</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Record the patterns you notice on your note-catcher.</a:t>
            </a:r>
            <a:endParaRPr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145575" y="0"/>
            <a:ext cx="8520600" cy="1068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discuss the Chalk Talk questions with a partner</a:t>
            </a:r>
            <a:endParaRPr dirty="0"/>
          </a:p>
        </p:txBody>
      </p:sp>
      <p:pic>
        <p:nvPicPr>
          <p:cNvPr id="184" name="Google Shape;184;p33"/>
          <p:cNvPicPr preferRelativeResize="0"/>
          <p:nvPr/>
        </p:nvPicPr>
        <p:blipFill>
          <a:blip r:embed="rId3">
            <a:alphaModFix/>
          </a:blip>
          <a:stretch>
            <a:fillRect/>
          </a:stretch>
        </p:blipFill>
        <p:spPr>
          <a:xfrm>
            <a:off x="222348" y="1721675"/>
            <a:ext cx="3108376" cy="2604350"/>
          </a:xfrm>
          <a:prstGeom prst="rect">
            <a:avLst/>
          </a:prstGeom>
          <a:noFill/>
          <a:ln w="28575" cap="flat" cmpd="sng">
            <a:solidFill>
              <a:schemeClr val="dk2"/>
            </a:solidFill>
            <a:prstDash val="solid"/>
            <a:round/>
            <a:headEnd type="none" w="sm" len="sm"/>
            <a:tailEnd type="none" w="sm" len="sm"/>
          </a:ln>
        </p:spPr>
      </p:pic>
      <p:sp>
        <p:nvSpPr>
          <p:cNvPr id="185" name="Google Shape;185;p33"/>
          <p:cNvSpPr txBox="1"/>
          <p:nvPr/>
        </p:nvSpPr>
        <p:spPr>
          <a:xfrm>
            <a:off x="3407496" y="904200"/>
            <a:ext cx="5258679" cy="4239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latin typeface="Century Gothic"/>
                <a:ea typeface="Century Gothic"/>
                <a:cs typeface="Century Gothic"/>
                <a:sym typeface="Century Gothic"/>
              </a:rPr>
              <a:t>Follow these steps to participate in the Chalk Talk protocol:</a:t>
            </a:r>
            <a:endParaRPr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Focus on one of the questions displayed on a piece of chart paper and read the question. </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You’ll move through all of the questions one at a time until you’ve visited all.</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Leave a comment, read others’ comments, and respond to at least one comment on every chart paper.</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During this protocol, everyone should be responding throughout the entire time period and remain silent.</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Opinions must be freely expressed and honored. No personal attacks allowed.</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Comments should be thoughtful and further the discussion. </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When your teacher signals, read all the postings with a partner to look for patterns or “notice/wonder</a:t>
            </a:r>
            <a:r>
              <a:rPr lang="en-US" dirty="0">
                <a:solidFill>
                  <a:schemeClr val="dk1"/>
                </a:solidFill>
                <a:latin typeface="Century Gothic"/>
                <a:ea typeface="Century Gothic"/>
                <a:cs typeface="Century Gothic"/>
                <a:sym typeface="Century Gothic"/>
              </a:rPr>
              <a:t>.</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AutoNum type="arabicPeriod"/>
            </a:pPr>
            <a:r>
              <a:rPr lang="en" dirty="0">
                <a:solidFill>
                  <a:schemeClr val="dk1"/>
                </a:solidFill>
                <a:latin typeface="Century Gothic"/>
                <a:ea typeface="Century Gothic"/>
                <a:cs typeface="Century Gothic"/>
                <a:sym typeface="Century Gothic"/>
              </a:rPr>
              <a:t>Record the patterns you notice on your note-catcher.</a:t>
            </a:r>
            <a:endParaRPr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dirty="0"/>
          </a:p>
        </p:txBody>
      </p:sp>
      <p:pic>
        <p:nvPicPr>
          <p:cNvPr id="6" name="Google Shape;175;p32"/>
          <p:cNvPicPr preferRelativeResize="0"/>
          <p:nvPr/>
        </p:nvPicPr>
        <p:blipFill>
          <a:blip r:embed="rId4">
            <a:alphaModFix/>
          </a:blip>
          <a:stretch>
            <a:fillRect/>
          </a:stretch>
        </p:blipFill>
        <p:spPr>
          <a:xfrm>
            <a:off x="8338457" y="4441371"/>
            <a:ext cx="689791" cy="7021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Kelly Paton</DisplayName>
        <AccountId>1093</AccountId>
        <AccountType/>
      </UserInfo>
    </SharedWithUsers>
  </documentManagement>
</p:properties>
</file>

<file path=customXml/itemProps1.xml><?xml version="1.0" encoding="utf-8"?>
<ds:datastoreItem xmlns:ds="http://schemas.openxmlformats.org/officeDocument/2006/customXml" ds:itemID="{14127FD4-891C-40A7-A495-800D2D207BFD}">
  <ds:schemaRefs>
    <ds:schemaRef ds:uri="http://schemas.microsoft.com/sharepoint/v3/contenttype/forms"/>
  </ds:schemaRefs>
</ds:datastoreItem>
</file>

<file path=customXml/itemProps2.xml><?xml version="1.0" encoding="utf-8"?>
<ds:datastoreItem xmlns:ds="http://schemas.openxmlformats.org/officeDocument/2006/customXml" ds:itemID="{1E706F7E-A1B5-40BD-B8E4-2DF536BF2147}"/>
</file>

<file path=customXml/itemProps3.xml><?xml version="1.0" encoding="utf-8"?>
<ds:datastoreItem xmlns:ds="http://schemas.openxmlformats.org/officeDocument/2006/customXml" ds:itemID="{3BB777AD-20ED-42F3-BD05-3CA11E6E72AD}">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26</TotalTime>
  <Words>3538</Words>
  <Application>Microsoft Office PowerPoint</Application>
  <PresentationFormat>On-screen Show (16:9)</PresentationFormat>
  <Paragraphs>336</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Overlock</vt:lpstr>
      <vt:lpstr>Century Gothic</vt:lpstr>
      <vt:lpstr>Calibri</vt:lpstr>
      <vt:lpstr>Simple Light</vt:lpstr>
      <vt:lpstr>Office Theme</vt:lpstr>
      <vt:lpstr>Grade 8: Module 2: Unit 1: Lesson 5 Teacher slide, before teaching.</vt:lpstr>
      <vt:lpstr>Grade 8: Module 2: Unit 1: Lesson 5  Teacher slide, before teaching.</vt:lpstr>
      <vt:lpstr>Grade 8: Module 2: Unit 1: Lesson 5  Teacher slide, before teaching.</vt:lpstr>
      <vt:lpstr>Analyzing the Author’s Perspective: “Equal Rights for Women” by Shirley Chisholm</vt:lpstr>
      <vt:lpstr>Hello, Students!</vt:lpstr>
      <vt:lpstr>Let’s share our summaries of Shirley Chisholm’s speech, “Equal Rights for Women”</vt:lpstr>
      <vt:lpstr>Let’s look at today’s Learning Targets.</vt:lpstr>
      <vt:lpstr>Let’s Analyze Shirley Chrisholm’s Perspective</vt:lpstr>
      <vt:lpstr>Let’s discuss the Chalk Talk questions with a partner</vt:lpstr>
      <vt:lpstr>Let’s read closely to answer text dependent questions about the speech.</vt:lpstr>
      <vt:lpstr>Let’s review our Learning Targets.</vt:lpstr>
      <vt:lpstr>Let’s reflect on the Close Reading we have done!</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5 Teacher slide, before teaching.</dc:title>
  <dc:creator>nbravo</dc:creator>
  <cp:lastModifiedBy>Steven Benson</cp:lastModifiedBy>
  <cp:revision>3</cp:revision>
  <dcterms:modified xsi:type="dcterms:W3CDTF">2018-10-09T14:13:51Z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