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E38718A-E3FF-4ED3-B4B0-9E389C44C2B4}">
  <a:tblStyle styleId="{FE38718A-E3FF-4ED3-B4B0-9E389C44C2B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20" autoAdjust="0"/>
  </p:normalViewPr>
  <p:slideViewPr>
    <p:cSldViewPr snapToGrid="0">
      <p:cViewPr varScale="1">
        <p:scale>
          <a:sx n="104" d="100"/>
          <a:sy n="104" d="100"/>
        </p:scale>
        <p:origin x="-1232" y="-112"/>
      </p:cViewPr>
      <p:guideLst>
        <p:guide orient="horz" pos="1620"/>
        <p:guide pos="2880"/>
      </p:guideLst>
    </p:cSldViewPr>
  </p:slideViewPr>
  <p:notesTextViewPr>
    <p:cViewPr>
      <p:scale>
        <a:sx n="1" d="1"/>
        <a:sy n="1" d="1"/>
      </p:scale>
      <p:origin x="0" y="134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3C079C8C-145F-FA4B-436C-E2905D61154C}"/>
    <pc:docChg chg="addSld">
      <pc:chgData name="Jennifer Snapp" userId="S::jennifer.snapp@detroitk12.org::42622253-5fe4-47d2-9c8f-1ef2d995c939" providerId="AD" clId="Web-{3C079C8C-145F-FA4B-436C-E2905D61154C}" dt="2019-03-25T19:36:32.325" v="0"/>
      <pc:docMkLst>
        <pc:docMk/>
      </pc:docMkLst>
      <pc:sldChg chg="add">
        <pc:chgData name="Jennifer Snapp" userId="S::jennifer.snapp@detroitk12.org::42622253-5fe4-47d2-9c8f-1ef2d995c939" providerId="AD" clId="Web-{3C079C8C-145F-FA4B-436C-E2905D61154C}" dt="2019-03-25T19:36:32.325" v="0"/>
        <pc:sldMkLst>
          <pc:docMk/>
          <pc:sldMk cId="2504855125" sldId="267"/>
        </pc:sldMkLst>
      </pc:sldChg>
      <pc:sldMasterChg chg="addSldLayout">
        <pc:chgData name="Jennifer Snapp" userId="S::jennifer.snapp@detroitk12.org::42622253-5fe4-47d2-9c8f-1ef2d995c939" providerId="AD" clId="Web-{3C079C8C-145F-FA4B-436C-E2905D61154C}" dt="2019-03-25T19:36:32.325" v="0"/>
        <pc:sldMasterMkLst>
          <pc:docMk/>
          <pc:sldMasterMk cId="0" sldId="2147483671"/>
        </pc:sldMasterMkLst>
        <pc:sldLayoutChg chg="add replId">
          <pc:chgData name="Jennifer Snapp" userId="S::jennifer.snapp@detroitk12.org::42622253-5fe4-47d2-9c8f-1ef2d995c939" providerId="AD" clId="Web-{3C079C8C-145F-FA4B-436C-E2905D61154C}" dt="2019-03-25T19:36:32.325" v="0"/>
          <pc:sldLayoutMkLst>
            <pc:docMk/>
            <pc:sldMasterMk cId="0" sldId="2147483671"/>
            <pc:sldLayoutMk cId="3502869835"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947456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start their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which involves writing an essay about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Before they begin writing, they will re-familiarize themselves with the rubric and use it to assess the </a:t>
            </a:r>
            <a:r>
              <a:rPr lang="en" sz="1200" b="1" dirty="0">
                <a:solidFill>
                  <a:schemeClr val="dk1"/>
                </a:solidFill>
                <a:latin typeface="Calibri"/>
                <a:ea typeface="Calibri"/>
                <a:cs typeface="Calibri"/>
                <a:sym typeface="Calibri"/>
              </a:rPr>
              <a:t>Model Essay: “Telling the Truth about Slavery.”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rubric for this essay is the </a:t>
            </a:r>
            <a:r>
              <a:rPr lang="en" sz="1200" b="1" dirty="0">
                <a:solidFill>
                  <a:schemeClr val="dk1"/>
                </a:solidFill>
                <a:latin typeface="Calibri"/>
                <a:ea typeface="Calibri"/>
                <a:cs typeface="Calibri"/>
                <a:sym typeface="Calibri"/>
              </a:rPr>
              <a:t>New York State Grade 6–8 Expository Writing Evaluation Rubric.</a:t>
            </a:r>
            <a:r>
              <a:rPr lang="en" sz="1200" dirty="0">
                <a:solidFill>
                  <a:schemeClr val="dk1"/>
                </a:solidFill>
                <a:latin typeface="Calibri"/>
                <a:ea typeface="Calibri"/>
                <a:cs typeface="Calibri"/>
                <a:sym typeface="Calibri"/>
              </a:rPr>
              <a:t> The students should be familiar with it from Modules 1 and 2, so Work Time B is meant to be a review only. It’s also an opportunity for students to have a brief physical release before they begin writing.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whether to let students refer to the rubric as they write.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 is provided during Work Time A to hand back the </a:t>
            </a:r>
            <a:r>
              <a:rPr lang="en" sz="1200" b="1" dirty="0">
                <a:solidFill>
                  <a:schemeClr val="dk1"/>
                </a:solidFill>
                <a:latin typeface="Calibri"/>
                <a:ea typeface="Calibri"/>
                <a:cs typeface="Calibri"/>
                <a:sym typeface="Calibri"/>
              </a:rPr>
              <a:t>Mid-Unit 2 Assessment Part 2</a:t>
            </a:r>
            <a:r>
              <a:rPr lang="en" sz="1200" dirty="0">
                <a:solidFill>
                  <a:schemeClr val="dk1"/>
                </a:solidFill>
                <a:latin typeface="Calibri"/>
                <a:ea typeface="Calibri"/>
                <a:cs typeface="Calibri"/>
                <a:sym typeface="Calibri"/>
              </a:rPr>
              <a:t>. Decide ahead of time how best to utilize this time. You may want to make a list of common errors and correct them together, or you may wish to work with a group of struggling students while you give the other students a chance to correct their mistakes.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 is also provided for you to return and discuss the optional </a:t>
            </a:r>
            <a:r>
              <a:rPr lang="en" sz="1200" b="1" dirty="0">
                <a:solidFill>
                  <a:schemeClr val="dk1"/>
                </a:solidFill>
                <a:latin typeface="Calibri"/>
                <a:ea typeface="Calibri"/>
                <a:cs typeface="Calibri"/>
                <a:sym typeface="Calibri"/>
              </a:rPr>
              <a:t>Quote Sandwich </a:t>
            </a:r>
            <a:r>
              <a:rPr lang="en" sz="1200" dirty="0">
                <a:solidFill>
                  <a:schemeClr val="dk1"/>
                </a:solidFill>
                <a:latin typeface="Calibri"/>
                <a:ea typeface="Calibri"/>
                <a:cs typeface="Calibri"/>
                <a:sym typeface="Calibri"/>
              </a:rPr>
              <a:t>from Lesson 14, Closing and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hand in their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Frederick Douglass Essay Planner</a:t>
            </a:r>
            <a:r>
              <a:rPr lang="en" sz="1200" dirty="0">
                <a:solidFill>
                  <a:schemeClr val="dk1"/>
                </a:solidFill>
                <a:latin typeface="Calibri"/>
                <a:ea typeface="Calibri"/>
                <a:cs typeface="Calibri"/>
                <a:sym typeface="Calibri"/>
              </a:rPr>
              <a:t> at the end of class. You will return them in the next lesson so they can finish their essays. It is likely that some students will not finish writing the essay within the time allotted in the next lesson. Consider giving them extra time after class or during another time such as lunch.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students will participate in an independent reading check-in. Remind them to bring their books with them.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908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2" name="Google Shape;21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520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0" name="Google Shape;22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7187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Combining Sentences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answers, for teacher reference</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New York State Grades 6–8 Expository Writing Evaluation Rubric</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End of Unit 2 Assessment: Analyzing Douglass’s Purpose in </a:t>
            </a:r>
            <a:r>
              <a:rPr lang="en" sz="1200" b="1"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Quote Sandwich</a:t>
            </a:r>
            <a:r>
              <a:rPr lang="en" sz="1200" dirty="0">
                <a:solidFill>
                  <a:schemeClr val="dk1"/>
                </a:solidFill>
                <a:latin typeface="Calibri"/>
                <a:ea typeface="Calibri"/>
                <a:cs typeface="Calibri"/>
                <a:sym typeface="Calibri"/>
              </a:rPr>
              <a:t> (optional; from Lesson 14; returned this lesson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2</a:t>
            </a:r>
            <a:r>
              <a:rPr lang="en" sz="1200" dirty="0">
                <a:solidFill>
                  <a:schemeClr val="dk1"/>
                </a:solidFill>
                <a:latin typeface="Calibri"/>
                <a:ea typeface="Calibri"/>
                <a:cs typeface="Calibri"/>
                <a:sym typeface="Calibri"/>
              </a:rPr>
              <a:t> (from Lesson 11; returned this lesson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Essay: “Telling the Truth about Slavery” </a:t>
            </a:r>
            <a:r>
              <a:rPr lang="en" sz="1200" dirty="0">
                <a:solidFill>
                  <a:schemeClr val="dk1"/>
                </a:solidFill>
                <a:latin typeface="Calibri"/>
                <a:ea typeface="Calibri"/>
                <a:cs typeface="Calibri"/>
                <a:sym typeface="Calibri"/>
              </a:rPr>
              <a:t>(from Lesson 13;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Frederick Douglass Essay Planner </a:t>
            </a:r>
            <a:r>
              <a:rPr lang="en" sz="1200" dirty="0">
                <a:solidFill>
                  <a:schemeClr val="dk1"/>
                </a:solidFill>
                <a:latin typeface="Calibri"/>
                <a:ea typeface="Calibri"/>
                <a:cs typeface="Calibri"/>
                <a:sym typeface="Calibri"/>
              </a:rPr>
              <a:t>(from Lesson 14;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Quote Sandwich worksheet</a:t>
            </a:r>
            <a:r>
              <a:rPr lang="en" sz="1200" dirty="0">
                <a:solidFill>
                  <a:schemeClr val="dk1"/>
                </a:solidFill>
                <a:latin typeface="Calibri"/>
                <a:ea typeface="Calibri"/>
                <a:cs typeface="Calibri"/>
                <a:sym typeface="Calibri"/>
              </a:rPr>
              <a:t> (from Lesson 14;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729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Evaluate the </a:t>
            </a:r>
            <a:r>
              <a:rPr lang="en" sz="1200" b="1">
                <a:solidFill>
                  <a:schemeClr val="dk1"/>
                </a:solidFill>
                <a:latin typeface="Calibri"/>
                <a:ea typeface="Calibri"/>
                <a:cs typeface="Calibri"/>
                <a:sym typeface="Calibri"/>
              </a:rPr>
              <a:t>Mid-Unit 2 Assessment Part 2 </a:t>
            </a:r>
            <a:r>
              <a:rPr lang="en" sz="1200">
                <a:solidFill>
                  <a:schemeClr val="dk1"/>
                </a:solidFill>
                <a:latin typeface="Calibri"/>
                <a:ea typeface="Calibri"/>
                <a:cs typeface="Calibri"/>
                <a:sym typeface="Calibri"/>
              </a:rPr>
              <a:t>and decide what kind of feedback would be most helpful to your students. You may wish to focus on items related to Douglass’s purpose, since that is central to the essay.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Please see Slide 8 for changes made to the appearance of the rubric and, prior to photocopying the rubric for students, white out or strike out the grades and the fifth column if possible.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Concentric Circles</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5656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9453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2104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5-7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Entry Task: Checking Combining Sentences Homework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your convenience, the </a:t>
            </a:r>
            <a:r>
              <a:rPr lang="en" sz="1200" b="1">
                <a:solidFill>
                  <a:schemeClr val="dk1"/>
                </a:solidFill>
                <a:latin typeface="Calibri"/>
                <a:ea typeface="Calibri"/>
                <a:cs typeface="Calibri"/>
                <a:sym typeface="Calibri"/>
              </a:rPr>
              <a:t>Entry Task: Combining Sentences (answers, for teacher references) </a:t>
            </a:r>
            <a:r>
              <a:rPr lang="en" sz="1200">
                <a:solidFill>
                  <a:schemeClr val="dk1"/>
                </a:solidFill>
                <a:latin typeface="Calibri"/>
                <a:ea typeface="Calibri"/>
                <a:cs typeface="Calibri"/>
                <a:sym typeface="Calibri"/>
              </a:rPr>
              <a:t>are displayed on this slide. If you would prefer to use a document camera and demonstrate writing the answers, you may do so.</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displayed </a:t>
            </a:r>
            <a:r>
              <a:rPr lang="en" sz="1200" b="1">
                <a:solidFill>
                  <a:schemeClr val="dk1"/>
                </a:solidFill>
                <a:latin typeface="Calibri"/>
                <a:ea typeface="Calibri"/>
                <a:cs typeface="Calibri"/>
                <a:sym typeface="Calibri"/>
              </a:rPr>
              <a:t>Entry Task: Combining Sentences (answers, for teacher reference)</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instructions on the slide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work, return their </a:t>
            </a:r>
            <a:r>
              <a:rPr lang="en" sz="1200" b="1">
                <a:solidFill>
                  <a:schemeClr val="dk1"/>
                </a:solidFill>
                <a:latin typeface="Calibri"/>
                <a:ea typeface="Calibri"/>
                <a:cs typeface="Calibri"/>
                <a:sym typeface="Calibri"/>
              </a:rPr>
              <a:t>Quote Sandwich </a:t>
            </a:r>
            <a:r>
              <a:rPr lang="en" sz="1200">
                <a:solidFill>
                  <a:schemeClr val="dk1"/>
                </a:solidFill>
                <a:latin typeface="Calibri"/>
                <a:ea typeface="Calibri"/>
                <a:cs typeface="Calibri"/>
                <a:sym typeface="Calibri"/>
              </a:rPr>
              <a:t>with teacher feedback (if you had students write them in Lesson 14, Closing and Assessment).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Answer any questions.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be shifting their attention from their work to the slide and making notes and corrections as needed.</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reading the answers aloud for students who would benefit from the audio support.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5810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10-15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Reviewing the Mid-Unit 2 Assessment Part 2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Timely feedback allows students to reflect on their learning and correct errors effectively in the future. It is particularly helpful for them to review this </a:t>
            </a:r>
            <a:r>
              <a:rPr lang="en" sz="1200" b="1">
                <a:solidFill>
                  <a:schemeClr val="dk1"/>
                </a:solidFill>
                <a:latin typeface="Calibri"/>
                <a:ea typeface="Calibri"/>
                <a:cs typeface="Calibri"/>
                <a:sym typeface="Calibri"/>
              </a:rPr>
              <a:t>Mid-Unit 2 Assessment, Part 2 </a:t>
            </a:r>
            <a:r>
              <a:rPr lang="en" sz="1200">
                <a:solidFill>
                  <a:schemeClr val="dk1"/>
                </a:solidFill>
                <a:latin typeface="Calibri"/>
                <a:ea typeface="Calibri"/>
                <a:cs typeface="Calibri"/>
                <a:sym typeface="Calibri"/>
              </a:rPr>
              <a:t>right before they embark on writing their essay.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are pressed for time, consider having students write any questions they might have on a sticky note.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Give students a few minutes to read over your feedback and ask any clarifying questions.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on their individual </a:t>
            </a:r>
            <a:r>
              <a:rPr lang="en" sz="1200" b="1">
                <a:solidFill>
                  <a:schemeClr val="dk1"/>
                </a:solidFill>
                <a:latin typeface="Calibri"/>
                <a:ea typeface="Calibri"/>
                <a:cs typeface="Calibri"/>
                <a:sym typeface="Calibri"/>
              </a:rPr>
              <a:t>Mid-Unit 2 Assessment, Part 2. </a:t>
            </a:r>
            <a:r>
              <a:rPr lang="en" sz="1200">
                <a:solidFill>
                  <a:schemeClr val="dk1"/>
                </a:solidFill>
                <a:latin typeface="Calibri"/>
                <a:ea typeface="Calibri"/>
                <a:cs typeface="Calibri"/>
                <a:sym typeface="Calibri"/>
              </a:rPr>
              <a:t>They might record notes or questions.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You may wish to work with a group of struggling students while others review their assessments.</a:t>
            </a:r>
            <a:endParaRPr sz="1200">
              <a:latin typeface="Calibri"/>
              <a:ea typeface="Calibri"/>
              <a:cs typeface="Calibri"/>
              <a:sym typeface="Calibri"/>
            </a:endParaRPr>
          </a:p>
        </p:txBody>
      </p:sp>
    </p:spTree>
    <p:extLst>
      <p:ext uri="{BB962C8B-B14F-4D97-AF65-F5344CB8AC3E}">
        <p14:creationId xmlns:p14="http://schemas.microsoft.com/office/powerpoint/2010/main" val="1845910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Looking at the Rubric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the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is important because it allows students to read and listen to exemplary language, and helps them connect specifically to the rubric that will be used to evaluate their own essay.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rubric displayed on this slide has been altered to fit with the lesson instructions, which note numbers (4, 3, 2, 1) instead of grades. Ask students to disregard the letter grades and to focus instead on the descriptors (“Exceeds Expectations”, etc.). Also, the expository writing rubric used by EL has a fifth column (F-Unacceptable), which should be disregarded. It has been whited out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New York State Grades 6–8 Expository Writing Evaluation Rubric</a:t>
            </a:r>
            <a:r>
              <a:rPr lang="en" sz="1200" dirty="0">
                <a:solidFill>
                  <a:schemeClr val="dk1"/>
                </a:solidFill>
                <a:latin typeface="Calibri"/>
                <a:ea typeface="Calibri"/>
                <a:cs typeface="Calibri"/>
                <a:sym typeface="Calibri"/>
              </a:rPr>
              <a:t> and ask students to take out the </a:t>
            </a:r>
            <a:r>
              <a:rPr lang="en" sz="1200" b="1" dirty="0">
                <a:solidFill>
                  <a:schemeClr val="dk1"/>
                </a:solidFill>
                <a:latin typeface="Calibri"/>
                <a:ea typeface="Calibri"/>
                <a:cs typeface="Calibri"/>
                <a:sym typeface="Calibri"/>
              </a:rPr>
              <a:t>Model Essay: “Telling the Truth about Slavery.”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using the same rubric you used to evaluate the essay from Module 1, and very similar to the rubric you used to evaluate the essay from Module 2, so you are already familiar with it.”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few volunteers to read each box in the 4 column.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if desired, assign each of the students a number from 1 to 4. Ask students to put their finger on the box of the rubric they will concentrate 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what the students will do next by saying something like: </a:t>
            </a:r>
            <a:r>
              <a:rPr lang="en" sz="1200" i="1" dirty="0">
                <a:solidFill>
                  <a:schemeClr val="dk1"/>
                </a:solidFill>
                <a:latin typeface="Calibri"/>
                <a:ea typeface="Calibri"/>
                <a:cs typeface="Calibri"/>
                <a:sym typeface="Calibri"/>
              </a:rPr>
              <a:t>“If I was a 1, and I was looking at Control of Conventions, I would have noticed that the author capitalized the word ‘Northerners.’ Because this is a specific group of people, it should be capitalized. Therefore, this shows a proper use of conventions.”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 students a moment to find an example that shows why the model essay earns a 4 in their particular category.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the next five minutes, instruct the students to move around and talk to each other about their findings, using the </a:t>
            </a:r>
            <a:r>
              <a:rPr lang="en" sz="1200" b="0" dirty="0">
                <a:solidFill>
                  <a:schemeClr val="dk1"/>
                </a:solidFill>
                <a:latin typeface="Calibri"/>
                <a:ea typeface="Calibri"/>
                <a:cs typeface="Calibri"/>
                <a:sym typeface="Calibri"/>
              </a:rPr>
              <a:t>Concentric Circles </a:t>
            </a:r>
            <a:r>
              <a:rPr lang="en" sz="1200" dirty="0">
                <a:solidFill>
                  <a:schemeClr val="dk1"/>
                </a:solidFill>
                <a:latin typeface="Calibri"/>
                <a:ea typeface="Calibri"/>
                <a:cs typeface="Calibri"/>
                <a:sym typeface="Calibri"/>
              </a:rPr>
              <a:t>protocol.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8, listen for students to share specific references to the </a:t>
            </a:r>
            <a:r>
              <a:rPr lang="en" sz="1200" b="1" dirty="0">
                <a:solidFill>
                  <a:schemeClr val="dk1"/>
                </a:solidFill>
                <a:latin typeface="Calibri"/>
                <a:ea typeface="Calibri"/>
                <a:cs typeface="Calibri"/>
                <a:sym typeface="Calibri"/>
              </a:rPr>
              <a:t>Model Essay.</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to write down their example in Teacher Action Step 7, either by recording their own explanation or by circling and underlining relevant portions in the text.</a:t>
            </a:r>
            <a:endParaRPr dirty="0"/>
          </a:p>
        </p:txBody>
      </p:sp>
    </p:spTree>
    <p:extLst>
      <p:ext uri="{BB962C8B-B14F-4D97-AF65-F5344CB8AC3E}">
        <p14:creationId xmlns:p14="http://schemas.microsoft.com/office/powerpoint/2010/main" val="1323981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End of Unit 2 Assessment: Writing the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 and get out their </a:t>
            </a:r>
            <a:r>
              <a:rPr lang="en" sz="1200" b="1" dirty="0">
                <a:solidFill>
                  <a:schemeClr val="dk1"/>
                </a:solidFill>
                <a:latin typeface="Calibri"/>
                <a:ea typeface="Calibri"/>
                <a:cs typeface="Calibri"/>
                <a:sym typeface="Calibri"/>
              </a:rPr>
              <a:t>Frederick Douglass Essay Planner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Quote Sandwich worksheet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Model Essay: Telling the Truth About Slavery. </a:t>
            </a:r>
            <a:r>
              <a:rPr lang="en" sz="1200" dirty="0">
                <a:solidFill>
                  <a:schemeClr val="dk1"/>
                </a:solidFill>
                <a:latin typeface="Calibri"/>
                <a:ea typeface="Calibri"/>
                <a:cs typeface="Calibri"/>
                <a:sym typeface="Calibri"/>
              </a:rPr>
              <a:t>Students should not have access to them as they write their essays (see Lesson 13,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2 Assessment: Analyzing Douglass’s Purpose in </a:t>
            </a:r>
            <a:r>
              <a:rPr lang="en" sz="1200" b="1"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Encourage the students to do their best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Frederick Douglass Essay Planners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End of Unit 2 Assessments</a:t>
            </a:r>
            <a:r>
              <a:rPr lang="en" sz="1200" dirty="0">
                <a:solidFill>
                  <a:schemeClr val="dk1"/>
                </a:solidFill>
                <a:latin typeface="Calibri"/>
                <a:ea typeface="Calibri"/>
                <a:cs typeface="Calibri"/>
                <a:sym typeface="Calibri"/>
              </a:rPr>
              <a:t> at the end of class. Let students know they will have time to finish their essays tomorrow.</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collect all papers as appropriate, and will focus their attention first on the slide for instructions, then on their </a:t>
            </a:r>
            <a:r>
              <a:rPr lang="en" sz="1200" b="1" dirty="0">
                <a:solidFill>
                  <a:schemeClr val="dk1"/>
                </a:solidFill>
                <a:latin typeface="Calibri"/>
                <a:ea typeface="Calibri"/>
                <a:cs typeface="Calibri"/>
                <a:sym typeface="Calibri"/>
              </a:rPr>
              <a:t>End of Unit 2 Assessments.</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4489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02869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45-50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today’s lesson is for students to start their </a:t>
            </a:r>
            <a:r>
              <a:rPr lang="en" sz="1600" b="1" dirty="0"/>
              <a:t>End of Unit 2 Assessment,</a:t>
            </a:r>
            <a:r>
              <a:rPr lang="en" sz="1600" dirty="0"/>
              <a:t> which involves writing an essay about </a:t>
            </a:r>
            <a:r>
              <a:rPr lang="en" sz="1600" i="1" dirty="0"/>
              <a:t>Narrative of the Life of Frederick Douglass.</a:t>
            </a:r>
            <a:endParaRPr sz="1600" i="1"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00000"/>
              </a:lnSpc>
              <a:spcBef>
                <a:spcPts val="1000"/>
              </a:spcBef>
              <a:spcAft>
                <a:spcPts val="0"/>
              </a:spcAft>
              <a:buClr>
                <a:srgbClr val="000000"/>
              </a:buClr>
              <a:buSzPts val="1600"/>
              <a:buChar char="•"/>
            </a:pPr>
            <a:r>
              <a:rPr lang="en" sz="1600" dirty="0"/>
              <a:t>I can write an organized essay that explains the position of Frederick Douglass with relevant and well-chosen examples. </a:t>
            </a:r>
            <a:endParaRPr sz="1600" dirty="0"/>
          </a:p>
          <a:p>
            <a:pPr marL="457200" lvl="0" indent="-330200" algn="l" rtl="0">
              <a:lnSpc>
                <a:spcPct val="100000"/>
              </a:lnSpc>
              <a:spcBef>
                <a:spcPts val="0"/>
              </a:spcBef>
              <a:spcAft>
                <a:spcPts val="0"/>
              </a:spcAft>
              <a:buClr>
                <a:srgbClr val="000000"/>
              </a:buClr>
              <a:buSzPts val="1600"/>
              <a:buChar char="•"/>
            </a:pPr>
            <a:r>
              <a:rPr lang="en" sz="1600" dirty="0"/>
              <a:t>In my essay, I can analyze how Frederick Douglass distinguished his position from those of his audience. </a:t>
            </a:r>
            <a:endParaRPr sz="1600" dirty="0"/>
          </a:p>
          <a:p>
            <a:pPr marL="457200" lvl="0" indent="-330200" algn="l" rtl="0">
              <a:lnSpc>
                <a:spcPct val="100000"/>
              </a:lnSpc>
              <a:spcBef>
                <a:spcPts val="0"/>
              </a:spcBef>
              <a:spcAft>
                <a:spcPts val="0"/>
              </a:spcAft>
              <a:buClr>
                <a:srgbClr val="000000"/>
              </a:buClr>
              <a:buSzPts val="1600"/>
              <a:buChar char="•"/>
            </a:pPr>
            <a:r>
              <a:rPr lang="en" sz="1600" dirty="0"/>
              <a:t>In my essay, I can use evidence effectively.</a:t>
            </a:r>
            <a:endParaRPr sz="1600" dirty="0"/>
          </a:p>
          <a:p>
            <a:pPr marL="457200" lvl="0" indent="0" algn="l" rtl="0">
              <a:lnSpc>
                <a:spcPct val="90000"/>
              </a:lnSpc>
              <a:spcBef>
                <a:spcPts val="1000"/>
              </a:spcBef>
              <a:spcAft>
                <a:spcPts val="0"/>
              </a:spcAft>
              <a:buNone/>
            </a:pPr>
            <a:endParaRPr sz="1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5" name="Google Shape;21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6" name="Google Shape;216;p34"/>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t>Read your independent reading book. There will be a check-in tomorrow.</a:t>
            </a:r>
            <a:endParaRPr sz="1800" b="1"/>
          </a:p>
        </p:txBody>
      </p:sp>
      <p:pic>
        <p:nvPicPr>
          <p:cNvPr id="6" name="Google Shape;167;p29"/>
          <p:cNvPicPr preferRelativeResize="0"/>
          <p:nvPr/>
        </p:nvPicPr>
        <p:blipFill>
          <a:blip r:embed="rId3">
            <a:alphaModFix/>
          </a:blip>
          <a:stretch>
            <a:fillRect/>
          </a:stretch>
        </p:blipFill>
        <p:spPr>
          <a:xfrm>
            <a:off x="8175172" y="73468"/>
            <a:ext cx="868715"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4" name="Google Shape;224;p35"/>
          <p:cNvGraphicFramePr/>
          <p:nvPr/>
        </p:nvGraphicFramePr>
        <p:xfrm>
          <a:off x="577191" y="1248212"/>
          <a:ext cx="7989600" cy="3230175"/>
        </p:xfrm>
        <a:graphic>
          <a:graphicData uri="http://schemas.openxmlformats.org/drawingml/2006/table">
            <a:tbl>
              <a:tblPr firstRow="1" bandRow="1">
                <a:noFill/>
                <a:tableStyleId>{FE38718A-E3FF-4ED3-B4B0-9E389C44C2B4}</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50485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15:</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Combining Sentences </a:t>
            </a:r>
            <a:r>
              <a:rPr lang="en" dirty="0">
                <a:solidFill>
                  <a:schemeClr val="dk1"/>
                </a:solidFill>
                <a:latin typeface="Century Gothic"/>
                <a:ea typeface="Century Gothic"/>
                <a:cs typeface="Century Gothic"/>
                <a:sym typeface="Century Gothic"/>
              </a:rPr>
              <a:t>(</a:t>
            </a:r>
            <a:r>
              <a:rPr lang="en" b="1" dirty="0">
                <a:solidFill>
                  <a:schemeClr val="dk1"/>
                </a:solidFill>
                <a:latin typeface="Century Gothic"/>
                <a:ea typeface="Century Gothic"/>
                <a:cs typeface="Century Gothic"/>
                <a:sym typeface="Century Gothic"/>
              </a:rPr>
              <a:t>answers, for teacher reference</a:t>
            </a:r>
            <a:r>
              <a:rPr lang="en" dirty="0">
                <a:solidFill>
                  <a:schemeClr val="dk1"/>
                </a:solidFill>
                <a:latin typeface="Century Gothic"/>
                <a:ea typeface="Century Gothic"/>
                <a:cs typeface="Century Gothic"/>
                <a:sym typeface="Century Gothic"/>
              </a:rPr>
              <a:t>;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Quote Sandwich</a:t>
            </a:r>
            <a:r>
              <a:rPr lang="en" dirty="0">
                <a:solidFill>
                  <a:schemeClr val="dk1"/>
                </a:solidFill>
                <a:latin typeface="Century Gothic"/>
                <a:ea typeface="Century Gothic"/>
                <a:cs typeface="Century Gothic"/>
                <a:sym typeface="Century Gothic"/>
              </a:rPr>
              <a:t> (optional; from Lesson 14; returned this lesson with teacher feedback)</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Mid-Unit 2 Assessment, Part 2</a:t>
            </a:r>
            <a:r>
              <a:rPr lang="en" dirty="0">
                <a:solidFill>
                  <a:schemeClr val="dk1"/>
                </a:solidFill>
                <a:latin typeface="Century Gothic"/>
                <a:ea typeface="Century Gothic"/>
                <a:cs typeface="Century Gothic"/>
                <a:sym typeface="Century Gothic"/>
              </a:rPr>
              <a:t> (from Lesson 11; returned this lesson with teacher feedback)</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New York State Grades 6–8 Expository Writing Evaluation Rubric</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Essay: “Telling the Truth about Slavery” </a:t>
            </a:r>
            <a:r>
              <a:rPr lang="en" dirty="0">
                <a:solidFill>
                  <a:schemeClr val="dk1"/>
                </a:solidFill>
                <a:latin typeface="Century Gothic"/>
                <a:ea typeface="Century Gothic"/>
                <a:cs typeface="Century Gothic"/>
                <a:sym typeface="Century Gothic"/>
              </a:rPr>
              <a:t>(from Lesson 13;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Sticky notes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Frederick Douglass Essay Planner </a:t>
            </a:r>
            <a:r>
              <a:rPr lang="en" dirty="0">
                <a:solidFill>
                  <a:schemeClr val="dk1"/>
                </a:solidFill>
                <a:latin typeface="Century Gothic"/>
                <a:ea typeface="Century Gothic"/>
                <a:cs typeface="Century Gothic"/>
                <a:sym typeface="Century Gothic"/>
              </a:rPr>
              <a:t>(from Lesson 14;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Quote Sandwich worksheet</a:t>
            </a:r>
            <a:r>
              <a:rPr lang="en" dirty="0">
                <a:solidFill>
                  <a:schemeClr val="dk1"/>
                </a:solidFill>
                <a:latin typeface="Century Gothic"/>
                <a:ea typeface="Century Gothic"/>
                <a:cs typeface="Century Gothic"/>
                <a:sym typeface="Century Gothic"/>
              </a:rPr>
              <a:t> (from Lesson 14;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End of Unit 2 Assessment: Analyzing Douglass’s Purpose in </a:t>
            </a:r>
            <a:r>
              <a:rPr lang="en" b="1" i="1" dirty="0">
                <a:solidFill>
                  <a:schemeClr val="dk1"/>
                </a:solidFill>
                <a:latin typeface="Century Gothic"/>
                <a:ea typeface="Century Gothic"/>
                <a:cs typeface="Century Gothic"/>
                <a:sym typeface="Century Gothic"/>
              </a:rPr>
              <a:t>Narrative of the Life of Frederick Douglass </a:t>
            </a:r>
            <a:r>
              <a:rPr lang="en" dirty="0">
                <a:solidFill>
                  <a:schemeClr val="dk1"/>
                </a:solidFill>
                <a:latin typeface="Century Gothic"/>
                <a:ea typeface="Century Gothic"/>
                <a:cs typeface="Century Gothic"/>
                <a:sym typeface="Century Gothic"/>
              </a:rPr>
              <a:t>(one per student)</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15</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Evaluate the </a:t>
            </a:r>
            <a:r>
              <a:rPr lang="en" sz="1600" b="1">
                <a:solidFill>
                  <a:schemeClr val="dk1"/>
                </a:solidFill>
                <a:latin typeface="Century Gothic"/>
                <a:ea typeface="Century Gothic"/>
                <a:cs typeface="Century Gothic"/>
                <a:sym typeface="Century Gothic"/>
              </a:rPr>
              <a:t>Mid-Unit 2 Assessment Part 2 </a:t>
            </a:r>
            <a:r>
              <a:rPr lang="en" sz="1600">
                <a:solidFill>
                  <a:schemeClr val="dk1"/>
                </a:solidFill>
                <a:latin typeface="Century Gothic"/>
                <a:ea typeface="Century Gothic"/>
                <a:cs typeface="Century Gothic"/>
                <a:sym typeface="Century Gothic"/>
              </a:rPr>
              <a:t>and decide what kind of feedback would be most helpful to your students. You may wish to focus on items related to Douglass’s purpose, since that is central to the essay.</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Please see Slide 8 for changes made to the appearance of the rubric and, prior to photocopying the rubric for students, white out or strike out the grades and the fifth column if possible. </a:t>
            </a:r>
            <a:endParaRPr sz="16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Reviewing our homework and </a:t>
            </a:r>
            <a:r>
              <a:rPr lang="en" sz="1800" b="1">
                <a:latin typeface="Century Gothic"/>
                <a:ea typeface="Century Gothic"/>
                <a:cs typeface="Century Gothic"/>
                <a:sym typeface="Century Gothic"/>
              </a:rPr>
              <a:t>Mid-Unit 2 Assessments</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Reviewing our rubric</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Beginning to write the essay</a:t>
            </a:r>
            <a:endParaRPr sz="1800">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You have done so much important work to prepare for your essay on </a:t>
            </a:r>
            <a:r>
              <a:rPr lang="en" sz="1800" b="1" i="1">
                <a:latin typeface="Century Gothic"/>
                <a:ea typeface="Century Gothic"/>
                <a:cs typeface="Century Gothic"/>
                <a:sym typeface="Century Gothic"/>
              </a:rPr>
              <a:t>Narrative of the Life of Frederick Douglass. </a:t>
            </a:r>
            <a:r>
              <a:rPr lang="en" sz="1800" b="1">
                <a:latin typeface="Century Gothic"/>
                <a:ea typeface="Century Gothic"/>
                <a:cs typeface="Century Gothic"/>
                <a:sym typeface="Century Gothic"/>
              </a:rPr>
              <a:t>Now it’s time to demonstrate your skills and begin writing!</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75172" y="73468"/>
            <a:ext cx="868715"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check our sentence combining homework</a:t>
            </a:r>
            <a:endParaRPr sz="2800" i="1" dirty="0"/>
          </a:p>
        </p:txBody>
      </p:sp>
      <p:sp>
        <p:nvSpPr>
          <p:cNvPr id="174" name="Google Shape;174;p30"/>
          <p:cNvSpPr txBox="1"/>
          <p:nvPr/>
        </p:nvSpPr>
        <p:spPr>
          <a:xfrm>
            <a:off x="4054350" y="1496600"/>
            <a:ext cx="4174800" cy="30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Please take out your </a:t>
            </a:r>
            <a:r>
              <a:rPr lang="en" b="1">
                <a:latin typeface="Century Gothic"/>
                <a:ea typeface="Century Gothic"/>
                <a:cs typeface="Century Gothic"/>
                <a:sym typeface="Century Gothic"/>
              </a:rPr>
              <a:t>Entry task: Combining Sentences</a:t>
            </a:r>
            <a:r>
              <a:rPr lang="en">
                <a:latin typeface="Century Gothic"/>
                <a:ea typeface="Century Gothic"/>
                <a:cs typeface="Century Gothic"/>
                <a:sym typeface="Century Gothic"/>
              </a:rPr>
              <a:t> from our previous lesson. </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Check your answers against the display, and make a note of changes or any questions you might have. </a:t>
            </a:r>
            <a:endParaRPr b="1">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714303" y="1268050"/>
            <a:ext cx="3104750" cy="3466262"/>
          </a:xfrm>
          <a:prstGeom prst="rect">
            <a:avLst/>
          </a:prstGeom>
          <a:noFill/>
          <a:ln>
            <a:noFill/>
          </a:ln>
        </p:spPr>
      </p:pic>
      <p:pic>
        <p:nvPicPr>
          <p:cNvPr id="6" name="Google Shape;167;p29"/>
          <p:cNvPicPr preferRelativeResize="0"/>
          <p:nvPr/>
        </p:nvPicPr>
        <p:blipFill>
          <a:blip r:embed="rId4">
            <a:alphaModFix/>
          </a:blip>
          <a:stretch>
            <a:fillRect/>
          </a:stretch>
        </p:blipFill>
        <p:spPr>
          <a:xfrm>
            <a:off x="8175172" y="73468"/>
            <a:ext cx="868715"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a:t>
            </a:r>
            <a:r>
              <a:rPr lang="en" sz="2800" b="1" dirty="0"/>
              <a:t>Mid-Unit 2 Assessment, Part 2</a:t>
            </a:r>
            <a:endParaRPr sz="2800" b="1" i="1" dirty="0"/>
          </a:p>
        </p:txBody>
      </p:sp>
      <p:sp>
        <p:nvSpPr>
          <p:cNvPr id="181" name="Google Shape;181;p31"/>
          <p:cNvSpPr txBox="1">
            <a:spLocks noGrp="1"/>
          </p:cNvSpPr>
          <p:nvPr>
            <p:ph type="body" idx="1"/>
          </p:nvPr>
        </p:nvSpPr>
        <p:spPr>
          <a:xfrm>
            <a:off x="628650" y="1391750"/>
            <a:ext cx="7115400" cy="3310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1700"/>
          </a:p>
          <a:p>
            <a:pPr marL="0" lvl="0" indent="0" algn="l" rtl="0">
              <a:lnSpc>
                <a:spcPct val="100000"/>
              </a:lnSpc>
              <a:spcBef>
                <a:spcPts val="0"/>
              </a:spcBef>
              <a:spcAft>
                <a:spcPts val="0"/>
              </a:spcAft>
              <a:buNone/>
            </a:pPr>
            <a:r>
              <a:rPr lang="en" sz="1700"/>
              <a:t>Your teacher will return the </a:t>
            </a:r>
            <a:r>
              <a:rPr lang="en" sz="1700" b="1"/>
              <a:t>Mid-Unit 2 Assessment, Part 2 </a:t>
            </a:r>
            <a:r>
              <a:rPr lang="en" sz="1700"/>
              <a:t>to you, with feedback. Please look over it and note any questions you might have.</a:t>
            </a:r>
            <a:endParaRPr sz="1700"/>
          </a:p>
          <a:p>
            <a:pPr marL="0" lvl="0" indent="0" algn="l" rtl="0">
              <a:lnSpc>
                <a:spcPct val="100000"/>
              </a:lnSpc>
              <a:spcBef>
                <a:spcPts val="0"/>
              </a:spcBef>
              <a:spcAft>
                <a:spcPts val="0"/>
              </a:spcAft>
              <a:buNone/>
            </a:pPr>
            <a:endParaRPr sz="1800"/>
          </a:p>
        </p:txBody>
      </p:sp>
      <p:pic>
        <p:nvPicPr>
          <p:cNvPr id="5" name="Google Shape;167;p29"/>
          <p:cNvPicPr preferRelativeResize="0"/>
          <p:nvPr/>
        </p:nvPicPr>
        <p:blipFill>
          <a:blip r:embed="rId3">
            <a:alphaModFix/>
          </a:blip>
          <a:stretch>
            <a:fillRect/>
          </a:stretch>
        </p:blipFill>
        <p:spPr>
          <a:xfrm>
            <a:off x="8175172" y="73468"/>
            <a:ext cx="868715" cy="10762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the rubric</a:t>
            </a:r>
            <a:endParaRPr sz="2800" b="1" dirty="0"/>
          </a:p>
        </p:txBody>
      </p:sp>
      <p:sp>
        <p:nvSpPr>
          <p:cNvPr id="189" name="Google Shape;189;p32"/>
          <p:cNvSpPr txBox="1"/>
          <p:nvPr/>
        </p:nvSpPr>
        <p:spPr>
          <a:xfrm>
            <a:off x="628650" y="1150425"/>
            <a:ext cx="4480500" cy="359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As your teacher reads the </a:t>
            </a:r>
            <a:r>
              <a:rPr lang="en" sz="1600" b="1">
                <a:latin typeface="Century Gothic"/>
                <a:ea typeface="Century Gothic"/>
                <a:cs typeface="Century Gothic"/>
                <a:sym typeface="Century Gothic"/>
              </a:rPr>
              <a:t>Model Essay</a:t>
            </a:r>
            <a:r>
              <a:rPr lang="en" sz="1600">
                <a:latin typeface="Century Gothic"/>
                <a:ea typeface="Century Gothic"/>
                <a:cs typeface="Century Gothic"/>
                <a:sym typeface="Century Gothic"/>
              </a:rPr>
              <a:t> aloud, please follow along and think about what the writer has done well, according to the rubric.</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Your teacher will assign you a number from 1-4. Your number indicates which row of the rubric to focus on as you look for reasons why the </a:t>
            </a:r>
            <a:r>
              <a:rPr lang="en" sz="1600" b="1">
                <a:latin typeface="Century Gothic"/>
                <a:ea typeface="Century Gothic"/>
                <a:cs typeface="Century Gothic"/>
                <a:sym typeface="Century Gothic"/>
              </a:rPr>
              <a:t>Model Essay</a:t>
            </a:r>
            <a:r>
              <a:rPr lang="en" sz="1600">
                <a:latin typeface="Century Gothic"/>
                <a:ea typeface="Century Gothic"/>
                <a:cs typeface="Century Gothic"/>
                <a:sym typeface="Century Gothic"/>
              </a:rPr>
              <a:t> earns a 4:</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1: Control of Conventions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2: Coherence, Organization, and Style</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3: Command of Evidence</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4: Content and Analysis</a:t>
            </a:r>
            <a:endParaRPr sz="1600">
              <a:latin typeface="Century Gothic"/>
              <a:ea typeface="Century Gothic"/>
              <a:cs typeface="Century Gothic"/>
              <a:sym typeface="Century Gothic"/>
            </a:endParaRPr>
          </a:p>
        </p:txBody>
      </p:sp>
      <p:pic>
        <p:nvPicPr>
          <p:cNvPr id="190" name="Google Shape;190;p32"/>
          <p:cNvPicPr preferRelativeResize="0"/>
          <p:nvPr/>
        </p:nvPicPr>
        <p:blipFill rotWithShape="1">
          <a:blip r:embed="rId3">
            <a:alphaModFix/>
          </a:blip>
          <a:srcRect/>
          <a:stretch/>
        </p:blipFill>
        <p:spPr>
          <a:xfrm>
            <a:off x="5109150" y="2935425"/>
            <a:ext cx="3730100" cy="1834975"/>
          </a:xfrm>
          <a:prstGeom prst="rect">
            <a:avLst/>
          </a:prstGeom>
          <a:noFill/>
          <a:ln>
            <a:noFill/>
          </a:ln>
        </p:spPr>
      </p:pic>
      <p:pic>
        <p:nvPicPr>
          <p:cNvPr id="191" name="Google Shape;191;p32"/>
          <p:cNvPicPr preferRelativeResize="0"/>
          <p:nvPr/>
        </p:nvPicPr>
        <p:blipFill>
          <a:blip r:embed="rId4">
            <a:alphaModFix/>
          </a:blip>
          <a:stretch>
            <a:fillRect/>
          </a:stretch>
        </p:blipFill>
        <p:spPr>
          <a:xfrm>
            <a:off x="5109150" y="1402338"/>
            <a:ext cx="2693825" cy="1533087"/>
          </a:xfrm>
          <a:prstGeom prst="rect">
            <a:avLst/>
          </a:prstGeom>
          <a:noFill/>
          <a:ln>
            <a:noFill/>
          </a:ln>
        </p:spPr>
      </p:pic>
      <p:sp>
        <p:nvSpPr>
          <p:cNvPr id="192" name="Google Shape;192;p32"/>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2"/>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2"/>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2"/>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2"/>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2"/>
          <p:cNvSpPr txBox="1"/>
          <p:nvPr/>
        </p:nvSpPr>
        <p:spPr>
          <a:xfrm>
            <a:off x="5734050" y="3267075"/>
            <a:ext cx="247500" cy="2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4</a:t>
            </a:r>
            <a:endParaRPr sz="1200"/>
          </a:p>
        </p:txBody>
      </p:sp>
      <p:sp>
        <p:nvSpPr>
          <p:cNvPr id="198" name="Google Shape;198;p32"/>
          <p:cNvSpPr txBox="1"/>
          <p:nvPr/>
        </p:nvSpPr>
        <p:spPr>
          <a:xfrm>
            <a:off x="6332325" y="3267075"/>
            <a:ext cx="247500" cy="2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3</a:t>
            </a:r>
            <a:endParaRPr sz="1200"/>
          </a:p>
        </p:txBody>
      </p:sp>
      <p:sp>
        <p:nvSpPr>
          <p:cNvPr id="199" name="Google Shape;199;p32"/>
          <p:cNvSpPr txBox="1"/>
          <p:nvPr/>
        </p:nvSpPr>
        <p:spPr>
          <a:xfrm>
            <a:off x="6896100" y="3267075"/>
            <a:ext cx="247500" cy="2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2</a:t>
            </a:r>
            <a:endParaRPr sz="1200"/>
          </a:p>
        </p:txBody>
      </p:sp>
      <p:sp>
        <p:nvSpPr>
          <p:cNvPr id="200" name="Google Shape;200;p32"/>
          <p:cNvSpPr txBox="1"/>
          <p:nvPr/>
        </p:nvSpPr>
        <p:spPr>
          <a:xfrm>
            <a:off x="7477125" y="3267075"/>
            <a:ext cx="247500" cy="2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1</a:t>
            </a:r>
            <a:endParaRPr sz="1200"/>
          </a:p>
        </p:txBody>
      </p:sp>
      <p:pic>
        <p:nvPicPr>
          <p:cNvPr id="16" name="Google Shape;167;p29"/>
          <p:cNvPicPr preferRelativeResize="0"/>
          <p:nvPr/>
        </p:nvPicPr>
        <p:blipFill>
          <a:blip r:embed="rId5">
            <a:alphaModFix/>
          </a:blip>
          <a:stretch>
            <a:fillRect/>
          </a:stretch>
        </p:blipFill>
        <p:spPr>
          <a:xfrm>
            <a:off x="8175172" y="73468"/>
            <a:ext cx="868715"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3"/>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begin writing our essays</a:t>
            </a:r>
            <a:endParaRPr sz="2800" b="1" dirty="0"/>
          </a:p>
        </p:txBody>
      </p:sp>
      <p:sp>
        <p:nvSpPr>
          <p:cNvPr id="207" name="Google Shape;207;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8" name="Google Shape;208;p33"/>
          <p:cNvSpPr txBox="1"/>
          <p:nvPr/>
        </p:nvSpPr>
        <p:spPr>
          <a:xfrm>
            <a:off x="628650" y="1031700"/>
            <a:ext cx="49977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take out your </a:t>
            </a:r>
            <a:r>
              <a:rPr lang="en" sz="1600" b="1" dirty="0">
                <a:solidFill>
                  <a:schemeClr val="dk1"/>
                </a:solidFill>
                <a:latin typeface="Century Gothic"/>
                <a:ea typeface="Century Gothic"/>
                <a:cs typeface="Century Gothic"/>
                <a:sym typeface="Century Gothic"/>
              </a:rPr>
              <a:t>Frederick Douglass Essay Planner </a:t>
            </a:r>
            <a:r>
              <a:rPr lang="en" sz="1600" dirty="0">
                <a:solidFill>
                  <a:schemeClr val="dk1"/>
                </a:solidFill>
                <a:latin typeface="Century Gothic"/>
                <a:ea typeface="Century Gothic"/>
                <a:cs typeface="Century Gothic"/>
                <a:sym typeface="Century Gothic"/>
              </a:rPr>
              <a:t>and </a:t>
            </a:r>
            <a:r>
              <a:rPr lang="en" sz="1600" b="1" dirty="0">
                <a:solidFill>
                  <a:schemeClr val="dk1"/>
                </a:solidFill>
                <a:latin typeface="Century Gothic"/>
                <a:ea typeface="Century Gothic"/>
                <a:cs typeface="Century Gothic"/>
                <a:sym typeface="Century Gothic"/>
              </a:rPr>
              <a:t>Quote Sandwich worksheet</a:t>
            </a:r>
            <a:r>
              <a:rPr lang="en" sz="1600" dirty="0">
                <a:solidFill>
                  <a:schemeClr val="dk1"/>
                </a:solidFill>
                <a:latin typeface="Century Gothic"/>
                <a:ea typeface="Century Gothic"/>
                <a:cs typeface="Century Gothic"/>
                <a:sym typeface="Century Gothic"/>
              </a:rPr>
              <a:t>, then turn in your </a:t>
            </a:r>
            <a:r>
              <a:rPr lang="en" sz="1600" b="1" dirty="0">
                <a:solidFill>
                  <a:schemeClr val="dk1"/>
                </a:solidFill>
                <a:latin typeface="Century Gothic"/>
                <a:ea typeface="Century Gothic"/>
                <a:cs typeface="Century Gothic"/>
                <a:sym typeface="Century Gothic"/>
              </a:rPr>
              <a:t>Model Essay: Telling the Truth About Slavery.</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Your teacher will give you the</a:t>
            </a:r>
            <a:r>
              <a:rPr lang="en" sz="1600" b="1" dirty="0">
                <a:solidFill>
                  <a:schemeClr val="dk1"/>
                </a:solidFill>
                <a:latin typeface="Century Gothic"/>
                <a:ea typeface="Century Gothic"/>
                <a:cs typeface="Century Gothic"/>
                <a:sym typeface="Century Gothic"/>
              </a:rPr>
              <a:t> End of Unit 2 Assessment: Analyzing Douglass’s Purpose in </a:t>
            </a:r>
            <a:r>
              <a:rPr lang="en" sz="1600" b="1" i="1" dirty="0">
                <a:solidFill>
                  <a:schemeClr val="dk1"/>
                </a:solidFill>
                <a:latin typeface="Century Gothic"/>
                <a:ea typeface="Century Gothic"/>
                <a:cs typeface="Century Gothic"/>
                <a:sym typeface="Century Gothic"/>
              </a:rPr>
              <a:t>Narrative of the Life of Frederick Douglass</a:t>
            </a:r>
            <a:r>
              <a:rPr lang="en" sz="1600" dirty="0">
                <a:solidFill>
                  <a:schemeClr val="dk1"/>
                </a:solidFill>
                <a:latin typeface="Century Gothic"/>
                <a:ea typeface="Century Gothic"/>
                <a:cs typeface="Century Gothic"/>
                <a:sym typeface="Century Gothic"/>
              </a:rPr>
              <a:t>. Please read it in your heads as your teacher reads aloud, then use this time to work productively.</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Remember to turn in your </a:t>
            </a:r>
            <a:r>
              <a:rPr lang="en" sz="1600" b="1" dirty="0">
                <a:solidFill>
                  <a:schemeClr val="dk1"/>
                </a:solidFill>
                <a:latin typeface="Century Gothic"/>
                <a:ea typeface="Century Gothic"/>
                <a:cs typeface="Century Gothic"/>
                <a:sym typeface="Century Gothic"/>
              </a:rPr>
              <a:t>Frederick Douglass Essay Planners</a:t>
            </a:r>
            <a:r>
              <a:rPr lang="en" sz="1600" dirty="0">
                <a:solidFill>
                  <a:schemeClr val="dk1"/>
                </a:solidFill>
                <a:latin typeface="Century Gothic"/>
                <a:ea typeface="Century Gothic"/>
                <a:cs typeface="Century Gothic"/>
                <a:sym typeface="Century Gothic"/>
              </a:rPr>
              <a:t> and </a:t>
            </a:r>
            <a:r>
              <a:rPr lang="en" sz="1600" b="1" dirty="0">
                <a:solidFill>
                  <a:schemeClr val="dk1"/>
                </a:solidFill>
                <a:latin typeface="Century Gothic"/>
                <a:ea typeface="Century Gothic"/>
                <a:cs typeface="Century Gothic"/>
                <a:sym typeface="Century Gothic"/>
              </a:rPr>
              <a:t>End of Unit 2 Assessments.</a:t>
            </a:r>
            <a:endParaRPr sz="1600" dirty="0">
              <a:solidFill>
                <a:schemeClr val="dk1"/>
              </a:solidFill>
              <a:latin typeface="Century Gothic"/>
              <a:ea typeface="Century Gothic"/>
              <a:cs typeface="Century Gothic"/>
              <a:sym typeface="Century Gothic"/>
            </a:endParaRPr>
          </a:p>
        </p:txBody>
      </p:sp>
      <p:pic>
        <p:nvPicPr>
          <p:cNvPr id="209" name="Google Shape;209;p33"/>
          <p:cNvPicPr preferRelativeResize="0"/>
          <p:nvPr/>
        </p:nvPicPr>
        <p:blipFill>
          <a:blip r:embed="rId3">
            <a:alphaModFix/>
          </a:blip>
          <a:stretch>
            <a:fillRect/>
          </a:stretch>
        </p:blipFill>
        <p:spPr>
          <a:xfrm>
            <a:off x="5626425" y="1511675"/>
            <a:ext cx="3212775" cy="2638671"/>
          </a:xfrm>
          <a:prstGeom prst="rect">
            <a:avLst/>
          </a:prstGeom>
          <a:noFill/>
          <a:ln>
            <a:noFill/>
          </a:ln>
        </p:spPr>
      </p:pic>
      <p:pic>
        <p:nvPicPr>
          <p:cNvPr id="7" name="Google Shape;167;p29"/>
          <p:cNvPicPr preferRelativeResize="0"/>
          <p:nvPr/>
        </p:nvPicPr>
        <p:blipFill>
          <a:blip r:embed="rId4">
            <a:alphaModFix/>
          </a:blip>
          <a:stretch>
            <a:fillRect/>
          </a:stretch>
        </p:blipFill>
        <p:spPr>
          <a:xfrm>
            <a:off x="8175172" y="73468"/>
            <a:ext cx="868715" cy="107628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8CF8E3-AD6C-4547-9BC6-5FD6EDB7D3D0}">
  <ds:schemaRefs>
    <ds:schemaRef ds:uri="http://schemas.microsoft.com/sharepoint/v3/contenttype/forms"/>
  </ds:schemaRefs>
</ds:datastoreItem>
</file>

<file path=customXml/itemProps2.xml><?xml version="1.0" encoding="utf-8"?>
<ds:datastoreItem xmlns:ds="http://schemas.openxmlformats.org/officeDocument/2006/customXml" ds:itemID="{2D47739B-9932-49F6-9C97-962D914789E4}"/>
</file>

<file path=customXml/itemProps3.xml><?xml version="1.0" encoding="utf-8"?>
<ds:datastoreItem xmlns:ds="http://schemas.openxmlformats.org/officeDocument/2006/customXml" ds:itemID="{64E18648-38C5-4D8D-8D36-DAB10ACE63C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23</TotalTime>
  <Words>2669</Words>
  <Application>Microsoft Office PowerPoint</Application>
  <PresentationFormat>On-screen Show (16:9)</PresentationFormat>
  <Paragraphs>229</Paragraphs>
  <Slides>12</Slides>
  <Notes>11</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Simple Light</vt:lpstr>
      <vt:lpstr>Office Theme</vt:lpstr>
      <vt:lpstr>PowerPoint Presentation</vt:lpstr>
      <vt:lpstr>PowerPoint Presentation</vt:lpstr>
      <vt:lpstr>PowerPoint Presentation</vt:lpstr>
      <vt:lpstr>Grade 7: Module 3:  Unit 2: Lesson 15</vt:lpstr>
      <vt:lpstr>PowerPoint Presentation</vt:lpstr>
      <vt:lpstr>Let’s check our sentence combining homework</vt:lpstr>
      <vt:lpstr>Let’s review our Mid-Unit 2 Assessment, Part 2</vt:lpstr>
      <vt:lpstr>Let’s review the rubric</vt:lpstr>
      <vt:lpstr>Let’s begin writing our essays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2019-03-25T19:36:34Z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