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1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1.xml" ContentType="application/vnd.openxmlformats-officedocument.presentationml.slideLayout+xml"/>
  <Override PartName="/ppt/slideLayouts/slideLayout29.xml" ContentType="application/vnd.openxmlformats-officedocument.presentationml.slideLayout+xml"/>
  <Override PartName="/ppt/slideLayouts/slideLayout31.xml" ContentType="application/vnd.openxmlformats-officedocument.presentationml.slideLayout+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6.xml" ContentType="application/vnd.openxmlformats-officedocument.presentationml.slideLayout+xml"/>
  <Override PartName="/ppt/slideLayouts/slideLayout30.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5"/>
  </p:notesMasterIdLst>
  <p:sldIdLst>
    <p:sldId id="256" r:id="rId4"/>
    <p:sldId id="257" r:id="rId5"/>
    <p:sldId id="258" r:id="rId6"/>
    <p:sldId id="259" r:id="rId7"/>
    <p:sldId id="260" r:id="rId8"/>
    <p:sldId id="261" r:id="rId9"/>
    <p:sldId id="262" r:id="rId10"/>
    <p:sldId id="263" r:id="rId11"/>
    <p:sldId id="264" r:id="rId12"/>
    <p:sldId id="265" r:id="rId13"/>
    <p:sldId id="266"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3FACF98-D06B-4BB6-B766-8D011D29E6DE}">
  <a:tblStyle styleId="{E3FACF98-D06B-4BB6-B766-8D011D29E6DE}"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840" autoAdjust="0"/>
  </p:normalViewPr>
  <p:slideViewPr>
    <p:cSldViewPr snapToGrid="0">
      <p:cViewPr varScale="1">
        <p:scale>
          <a:sx n="114" d="100"/>
          <a:sy n="114" d="100"/>
        </p:scale>
        <p:origin x="-944" y="-96"/>
      </p:cViewPr>
      <p:guideLst>
        <p:guide orient="horz" pos="1620"/>
        <p:guide pos="2880"/>
      </p:guideLst>
    </p:cSldViewPr>
  </p:slideViewPr>
  <p:notesTextViewPr>
    <p:cViewPr>
      <p:scale>
        <a:sx n="1" d="1"/>
        <a:sy n="1" d="1"/>
      </p:scale>
      <p:origin x="0" y="176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customXml" Target="../customXml/item1.xml"/><Relationship Id="rId12" Type="http://schemas.openxmlformats.org/officeDocument/2006/relationships/slide" Target="slides/slide9.xml"/><Relationship Id="rId17" Type="http://schemas.openxmlformats.org/officeDocument/2006/relationships/presProps" Target="presProps.xml"/><Relationship Id="rId7" Type="http://schemas.openxmlformats.org/officeDocument/2006/relationships/slide" Target="slides/slide4.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notesMaster" Target="notesMasters/notesMaster1.xml"/><Relationship Id="rId5" Type="http://schemas.openxmlformats.org/officeDocument/2006/relationships/slide" Target="slides/slide2.xml"/><Relationship Id="rId23"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theme" Target="theme/theme1.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8513974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2c3e4f4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298450" algn="l" rtl="0">
              <a:spcBef>
                <a:spcPts val="0"/>
              </a:spcBef>
              <a:spcAft>
                <a:spcPts val="0"/>
              </a:spcAft>
              <a:buSzPts val="11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298450" algn="l" rtl="0">
              <a:spcBef>
                <a:spcPts val="0"/>
              </a:spcBef>
              <a:spcAft>
                <a:spcPts val="0"/>
              </a:spcAft>
              <a:buSzPts val="1100"/>
              <a:buFont typeface="Calibri"/>
              <a:buAutoNum type="alphaLcPeriod"/>
            </a:pPr>
            <a:r>
              <a:rPr lang="en" sz="1200" dirty="0">
                <a:latin typeface="Calibri"/>
                <a:ea typeface="Calibri"/>
                <a:cs typeface="Calibri"/>
                <a:sym typeface="Calibri"/>
              </a:rPr>
              <a:t>Engaging the Writer: Review Feedback on Essay (15 minutes) </a:t>
            </a:r>
            <a:endParaRPr sz="1200" dirty="0">
              <a:latin typeface="Calibri"/>
              <a:ea typeface="Calibri"/>
              <a:cs typeface="Calibri"/>
              <a:sym typeface="Calibri"/>
            </a:endParaRPr>
          </a:p>
          <a:p>
            <a:pPr marL="457200" lvl="0" indent="-298450" algn="l" rtl="0">
              <a:spcBef>
                <a:spcPts val="0"/>
              </a:spcBef>
              <a:spcAft>
                <a:spcPts val="0"/>
              </a:spcAft>
              <a:buSzPts val="11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298450" algn="l" rtl="0">
              <a:spcBef>
                <a:spcPts val="0"/>
              </a:spcBef>
              <a:spcAft>
                <a:spcPts val="0"/>
              </a:spcAft>
              <a:buSzPts val="1100"/>
              <a:buFont typeface="Calibri"/>
              <a:buAutoNum type="alphaLcPeriod"/>
            </a:pPr>
            <a:r>
              <a:rPr lang="en" sz="1200" b="1" dirty="0">
                <a:latin typeface="Calibri"/>
                <a:ea typeface="Calibri"/>
                <a:cs typeface="Calibri"/>
                <a:sym typeface="Calibri"/>
              </a:rPr>
              <a:t>End-of-Unit Assessment</a:t>
            </a:r>
            <a:r>
              <a:rPr lang="en" sz="1200" dirty="0">
                <a:latin typeface="Calibri"/>
                <a:ea typeface="Calibri"/>
                <a:cs typeface="Calibri"/>
                <a:sym typeface="Calibri"/>
              </a:rPr>
              <a:t>, Part 2: Complete Final Draft of Essay (35-45 minutes)</a:t>
            </a:r>
            <a:endParaRPr sz="1200" dirty="0">
              <a:latin typeface="Calibri"/>
              <a:ea typeface="Calibri"/>
              <a:cs typeface="Calibri"/>
              <a:sym typeface="Calibri"/>
            </a:endParaRPr>
          </a:p>
          <a:p>
            <a:pPr marL="457200" lvl="0" indent="-298450" algn="l" rtl="0">
              <a:spcBef>
                <a:spcPts val="0"/>
              </a:spcBef>
              <a:spcAft>
                <a:spcPts val="0"/>
              </a:spcAft>
              <a:buSzPts val="11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298450" algn="l" rtl="0">
              <a:spcBef>
                <a:spcPts val="0"/>
              </a:spcBef>
              <a:spcAft>
                <a:spcPts val="0"/>
              </a:spcAft>
              <a:buSzPts val="1100"/>
              <a:buFont typeface="Calibri"/>
              <a:buAutoNum type="alphaLcPeriod"/>
            </a:pPr>
            <a:r>
              <a:rPr lang="en" sz="1200" dirty="0">
                <a:latin typeface="Calibri"/>
                <a:ea typeface="Calibri"/>
                <a:cs typeface="Calibri"/>
                <a:sym typeface="Calibri"/>
              </a:rPr>
              <a:t>Preview Homework (2 minute)</a:t>
            </a:r>
            <a:endParaRPr sz="1200" dirty="0">
              <a:latin typeface="Calibri"/>
              <a:ea typeface="Calibri"/>
              <a:cs typeface="Calibri"/>
              <a:sym typeface="Calibri"/>
            </a:endParaRPr>
          </a:p>
          <a:p>
            <a:pPr marL="457200" lvl="0" indent="-298450" algn="l" rtl="0">
              <a:spcBef>
                <a:spcPts val="0"/>
              </a:spcBef>
              <a:spcAft>
                <a:spcPts val="0"/>
              </a:spcAft>
              <a:buSzPts val="11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298450" algn="l" rtl="0">
              <a:spcBef>
                <a:spcPts val="0"/>
              </a:spcBef>
              <a:spcAft>
                <a:spcPts val="0"/>
              </a:spcAft>
              <a:buSzPts val="1100"/>
              <a:buFont typeface="Calibri"/>
              <a:buAutoNum type="alphaLcPeriod"/>
            </a:pPr>
            <a:r>
              <a:rPr lang="en" sz="1200" dirty="0">
                <a:latin typeface="Calibri"/>
                <a:ea typeface="Calibri"/>
                <a:cs typeface="Calibri"/>
                <a:sym typeface="Calibri"/>
              </a:rPr>
              <a:t>Read pages 354–356 (top), the summary of pages 356–361, and pages 363–376 and 377–380 in </a:t>
            </a:r>
            <a:r>
              <a:rPr lang="en" sz="1200" i="1" dirty="0">
                <a:latin typeface="Calibri"/>
                <a:ea typeface="Calibri"/>
                <a:cs typeface="Calibri"/>
                <a:sym typeface="Calibri"/>
              </a:rPr>
              <a:t>Unbroken</a:t>
            </a:r>
            <a:r>
              <a:rPr lang="en" sz="1200" dirty="0">
                <a:latin typeface="Calibri"/>
                <a:ea typeface="Calibri"/>
                <a:cs typeface="Calibri"/>
                <a:sym typeface="Calibri"/>
              </a:rPr>
              <a:t>. Complete the </a:t>
            </a:r>
            <a:r>
              <a:rPr lang="en" sz="1200" b="1" dirty="0">
                <a:latin typeface="Calibri"/>
                <a:ea typeface="Calibri"/>
                <a:cs typeface="Calibri"/>
                <a:sym typeface="Calibri"/>
              </a:rPr>
              <a:t>structured notes</a:t>
            </a:r>
            <a:r>
              <a:rPr lang="en" sz="1200" dirty="0">
                <a:latin typeface="Calibri"/>
                <a:ea typeface="Calibri"/>
                <a:cs typeface="Calibri"/>
                <a:sym typeface="Calibri"/>
              </a:rPr>
              <a:t>.</a:t>
            </a:r>
            <a:r>
              <a:rPr lang="en" dirty="0">
                <a:latin typeface="Calibri"/>
                <a:ea typeface="Calibri"/>
                <a:cs typeface="Calibri"/>
                <a:sym typeface="Calibri"/>
              </a:rPr>
              <a:t/>
            </a:r>
            <a:br>
              <a:rPr lang="en" dirty="0">
                <a:latin typeface="Calibri"/>
                <a:ea typeface="Calibri"/>
                <a:cs typeface="Calibri"/>
                <a:sym typeface="Calibri"/>
              </a:rPr>
            </a:br>
            <a:endParaRPr dirty="0">
              <a:latin typeface="Calibri"/>
              <a:ea typeface="Calibri"/>
              <a:cs typeface="Calibri"/>
              <a:sym typeface="Calibri"/>
            </a:endParaRPr>
          </a:p>
        </p:txBody>
      </p:sp>
      <p:sp>
        <p:nvSpPr>
          <p:cNvPr id="208" name="Google Shape;208;g432c3e4f4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2006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32c3e4f4f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their hard work, and remind them that this final draft marks the end of Unit 2. In Unit 3, students will continue to explore the idea of “becoming visible again,” which they began thinking about in Lessons 17 and 18.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354–380.</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that students will read only certain sections of a longer part of the text (not all 35 pages).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354–380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p:txBody>
      </p:sp>
      <p:sp>
        <p:nvSpPr>
          <p:cNvPr id="269" name="Google Shape;269;g432c3e4f4f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0713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651df7a10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g4651df7a10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76" name="Google Shape;276;g4651df7a10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7591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2c3e4f4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354–380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354–380</a:t>
            </a:r>
            <a:r>
              <a:rPr lang="en" sz="1200" dirty="0">
                <a:solidFill>
                  <a:schemeClr val="dk1"/>
                </a:solidFill>
                <a:latin typeface="Calibri"/>
                <a:ea typeface="Calibri"/>
                <a:cs typeface="Calibri"/>
                <a:sym typeface="Calibri"/>
              </a:rPr>
              <a:t> (optional; only for students who need more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354–380</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Grade students’ first essay drafts using the rubric.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draft Informational Essays </a:t>
            </a:r>
            <a:r>
              <a:rPr lang="en" sz="1200" dirty="0">
                <a:solidFill>
                  <a:schemeClr val="dk1"/>
                </a:solidFill>
                <a:latin typeface="Calibri"/>
                <a:ea typeface="Calibri"/>
                <a:cs typeface="Calibri"/>
                <a:sym typeface="Calibri"/>
              </a:rPr>
              <a:t>(from Lesson 16, returned in this lesson with teacher feedback; see Teaching Notes at the end of Lessons 16–18)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2 Assessment, Part 2: Informational Essay Prompt</a:t>
            </a:r>
            <a:r>
              <a:rPr lang="en" sz="1200" dirty="0">
                <a:solidFill>
                  <a:schemeClr val="dk1"/>
                </a:solidFill>
                <a:latin typeface="Calibri"/>
                <a:ea typeface="Calibri"/>
                <a:cs typeface="Calibri"/>
                <a:sym typeface="Calibri"/>
              </a:rPr>
              <a:t> (from Lesson 16;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Informational Essay Prompt and New York State Grade 6–8 Expository Writing Evaluation Rubric</a:t>
            </a:r>
            <a:r>
              <a:rPr lang="en" sz="1200" dirty="0">
                <a:solidFill>
                  <a:schemeClr val="dk1"/>
                </a:solidFill>
                <a:latin typeface="Calibri"/>
                <a:ea typeface="Calibri"/>
                <a:cs typeface="Calibri"/>
                <a:sym typeface="Calibri"/>
              </a:rPr>
              <a:t> (from Lesson 15; use this to score students’ essays)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(three per student; ideally three different colors)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Computers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arranging the classroom in a manner that is conducive to computer use.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32c3e4f4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6407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2c3e4f4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t>
            </a:r>
            <a:r>
              <a:rPr lang="en" sz="1200" b="0" dirty="0">
                <a:solidFill>
                  <a:schemeClr val="dk1"/>
                </a:solidFill>
                <a:latin typeface="Calibri"/>
                <a:ea typeface="Calibri"/>
                <a:cs typeface="Calibri"/>
                <a:sym typeface="Calibri"/>
              </a:rPr>
              <a:t>students’ draft Informational Essays </a:t>
            </a:r>
            <a:r>
              <a:rPr lang="en" sz="1200" dirty="0">
                <a:solidFill>
                  <a:schemeClr val="dk1"/>
                </a:solidFill>
                <a:latin typeface="Calibri"/>
                <a:ea typeface="Calibri"/>
                <a:cs typeface="Calibri"/>
                <a:sym typeface="Calibri"/>
              </a:rPr>
              <a:t>and provide feedback (from Lesson 16, returned in this lesson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b="0" i="1" dirty="0">
                <a:solidFill>
                  <a:schemeClr val="dk1"/>
                </a:solidFill>
                <a:latin typeface="Calibri"/>
                <a:ea typeface="Calibri"/>
                <a:cs typeface="Calibri"/>
                <a:sym typeface="Calibri"/>
              </a:rPr>
              <a:t>Unbroken </a:t>
            </a:r>
            <a:r>
              <a:rPr lang="en" sz="1200" b="0" dirty="0">
                <a:solidFill>
                  <a:schemeClr val="dk1"/>
                </a:solidFill>
                <a:latin typeface="Calibri"/>
                <a:ea typeface="Calibri"/>
                <a:cs typeface="Calibri"/>
                <a:sym typeface="Calibri"/>
              </a:rPr>
              <a:t>pages 354–380 </a:t>
            </a:r>
            <a:r>
              <a:rPr lang="en" sz="1200" dirty="0">
                <a:solidFill>
                  <a:schemeClr val="dk1"/>
                </a:solidFill>
                <a:latin typeface="Calibri"/>
                <a:ea typeface="Calibri"/>
                <a:cs typeface="Calibri"/>
                <a:sym typeface="Calibri"/>
              </a:rPr>
              <a:t>(in preparation for student homework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354–380</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Informational Essay Prompt and New York State Grade 6–8 Expository Writing Evaluation Rubric</a:t>
            </a:r>
            <a:r>
              <a:rPr lang="en" sz="1200" dirty="0">
                <a:solidFill>
                  <a:schemeClr val="dk1"/>
                </a:solidFill>
                <a:latin typeface="Calibri"/>
                <a:ea typeface="Calibri"/>
                <a:cs typeface="Calibri"/>
                <a:sym typeface="Calibri"/>
              </a:rPr>
              <a:t> (from Lesson 15; use this to score students’ essays)</a:t>
            </a:r>
            <a:br>
              <a:rPr lang="en" sz="1200" dirty="0">
                <a:solidFill>
                  <a:schemeClr val="dk1"/>
                </a:solidFill>
                <a:latin typeface="Calibri"/>
                <a:ea typeface="Calibri"/>
                <a:cs typeface="Calibri"/>
                <a:sym typeface="Calibri"/>
              </a:rPr>
            </a:b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32c3e4f4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0164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c3e4f4f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32c3e4f4f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4304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32c3e4f4f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32c3e4f4f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1980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32c3e4f4f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Review Learning Targets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this activity is not included in the original lesson but has been added to further support students understanding of the writing process and to guide their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32c3e4f4f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6412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32c3e4f4f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4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Engaging the Writer: Review Feedback on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“edit” and “revise” on the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offer these ideas, list them on the board underneath the words “revise” and “edit.”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work on both of these skills to improve their essays today.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a:t>
            </a:r>
            <a:r>
              <a:rPr lang="en" sz="1200" b="0" dirty="0">
                <a:solidFill>
                  <a:schemeClr val="dk1"/>
                </a:solidFill>
                <a:latin typeface="Calibri"/>
                <a:ea typeface="Calibri"/>
                <a:cs typeface="Calibri"/>
                <a:sym typeface="Calibri"/>
              </a:rPr>
              <a:t>revising is making changes to the essay’s ideas, organization, evidence, etc., while editing is making changes to spelling, grammar, punctuation, etc.</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8" name="Google Shape;248;g432c3e4f4f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7265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521b78ab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Engaging the Writer: Review Feedback on Essay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a:t>
            </a:r>
            <a:r>
              <a:rPr lang="en" sz="1200" dirty="0" smtClean="0">
                <a:solidFill>
                  <a:schemeClr val="dk1"/>
                </a:solidFill>
                <a:latin typeface="Calibri"/>
                <a:ea typeface="Calibri"/>
                <a:cs typeface="Calibri"/>
                <a:sym typeface="Calibri"/>
              </a:rPr>
              <a:t>need </a:t>
            </a:r>
            <a:r>
              <a:rPr lang="en" sz="1200" dirty="0">
                <a:solidFill>
                  <a:schemeClr val="dk1"/>
                </a:solidFill>
                <a:latin typeface="Calibri"/>
                <a:ea typeface="Calibri"/>
                <a:cs typeface="Calibri"/>
                <a:sym typeface="Calibri"/>
              </a:rPr>
              <a:t>three sticky notes per student for this part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students’ draft Informational Essays </a:t>
            </a:r>
            <a:r>
              <a:rPr lang="en" sz="1200" dirty="0">
                <a:solidFill>
                  <a:schemeClr val="dk1"/>
                </a:solidFill>
                <a:latin typeface="Calibri"/>
                <a:ea typeface="Calibri"/>
                <a:cs typeface="Calibri"/>
                <a:sym typeface="Calibri"/>
              </a:rPr>
              <a:t>with teacher feedback and three sticky notes 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indicating edits and revisions that correlate with the feedback you provided on their essays.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SPED or ELL students may need more scaffolding to revise and edit. Consider giving their feedback as a set of step-by-step instructions. For instance: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REVISE: Your essay is missing transitions. Add a transition sentence at the end of each paragraph that leads into the next paragraph.</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1. EDIT: The circled words are misspelled. Get a dictionary and use it to correct the circled words.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2. EDIT: The underlined sentences are run-ons. Find them and correct them by adding a full stop and capitalizing the first letter of the new sentence.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4" name="Google Shape;254;g4521b78ab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5752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32c3e4f4f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35-40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End-of-Unit Assessment, Part 2: Complete Final Draft of Essay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computers ready for students to type their final draft.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the classroom is organized in a way that is conducive to computer use.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 “Help List” on the whiteboard for students that need assistance as they revise.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independent activities ready for students who finish working early.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b="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come around to check in with them as they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their revision is due at the end of class today.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Revisit expectations for using computers.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computers, and then prompt students to open the word processing program and make revisions and edits.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circulating, converse with students based on what they wrote on their sticky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a few minutes are left, ask students to print or email their work to you.</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making appropriate revisions and edits to their drafts.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checking in first with students needing extra support to ensure they use their time well.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more time, consider focusing their revisions and edits on just one paragraph or just one section of the rubric.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deadline for students who need extra processing or writing time; give them an opportunity to finish at home or come in after school to complete their revision.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0" name="Google Shape;260;g432c3e4f4f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7739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19</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50-65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revise and edit the </a:t>
            </a:r>
            <a:r>
              <a:rPr lang="en" sz="1600" b="1" dirty="0">
                <a:latin typeface="Century Gothic"/>
                <a:ea typeface="Century Gothic"/>
                <a:cs typeface="Century Gothic"/>
                <a:sym typeface="Century Gothic"/>
              </a:rPr>
              <a:t>End-of-Unit 2 Assessment </a:t>
            </a:r>
            <a:r>
              <a:rPr lang="en" sz="1600" dirty="0">
                <a:latin typeface="Century Gothic"/>
                <a:ea typeface="Century Gothic"/>
                <a:cs typeface="Century Gothic"/>
                <a:sym typeface="Century Gothic"/>
              </a:rPr>
              <a:t>based on teacher feedback.</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use feedback from others to revise, edit, and improve my essay.</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use correct grammar and punctuation in my essay.</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72" name="Google Shape;272;p46"/>
          <p:cNvSpPr txBox="1">
            <a:spLocks noGrp="1"/>
          </p:cNvSpPr>
          <p:nvPr>
            <p:ph type="body" idx="1"/>
          </p:nvPr>
        </p:nvSpPr>
        <p:spPr>
          <a:xfrm>
            <a:off x="628649" y="1369219"/>
            <a:ext cx="8330293"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Read the following for tonight’s homework:</a:t>
            </a:r>
            <a:endParaRPr sz="2000" dirty="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dirty="0">
                <a:latin typeface="Century Gothic"/>
                <a:ea typeface="Century Gothic"/>
                <a:cs typeface="Century Gothic"/>
                <a:sym typeface="Century Gothic"/>
              </a:rPr>
              <a:t>Pages 362–364 (top).</a:t>
            </a: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The summary of pages 364–369.</a:t>
            </a: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Pages 370-383 and 384-387 in </a:t>
            </a:r>
            <a:r>
              <a:rPr lang="en" sz="2000" i="1" dirty="0">
                <a:latin typeface="Century Gothic"/>
                <a:ea typeface="Century Gothic"/>
                <a:cs typeface="Century Gothic"/>
                <a:sym typeface="Century Gothic"/>
              </a:rPr>
              <a:t>Unbroken</a:t>
            </a:r>
            <a:r>
              <a:rPr lang="en" sz="2000" dirty="0">
                <a:latin typeface="Century Gothic"/>
                <a:ea typeface="Century Gothic"/>
                <a:cs typeface="Century Gothic"/>
                <a:sym typeface="Century Gothic"/>
              </a:rPr>
              <a:t>. </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Complete the focus question and vocabulary on the </a:t>
            </a:r>
            <a:r>
              <a:rPr lang="en" sz="2000" b="1" dirty="0">
                <a:latin typeface="Century Gothic"/>
                <a:ea typeface="Century Gothic"/>
                <a:cs typeface="Century Gothic"/>
                <a:sym typeface="Century Gothic"/>
              </a:rPr>
              <a:t>structured notes</a:t>
            </a:r>
            <a:r>
              <a:rPr lang="en" sz="2000" dirty="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On page 365, Hillenbrand writes, “No one could reach Louie because he had never really come home.” What finally brings Louie home?</a:t>
            </a:r>
            <a:endParaRPr sz="2000"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79" name="Google Shape;279;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0" name="Google Shape;280;p47"/>
          <p:cNvGraphicFramePr/>
          <p:nvPr/>
        </p:nvGraphicFramePr>
        <p:xfrm>
          <a:off x="577216" y="1385887"/>
          <a:ext cx="7989600" cy="3230175"/>
        </p:xfrm>
        <a:graphic>
          <a:graphicData uri="http://schemas.openxmlformats.org/drawingml/2006/table">
            <a:tbl>
              <a:tblPr firstRow="1" bandRow="1">
                <a:noFill/>
                <a:tableStyleId>{E3FACF98-D06B-4BB6-B766-8D011D29E6DE}</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19</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19: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Students’ draft Informational Essays (from Lesson 16, returned in this lesson with teacher feedback; see Teaching Notes at the end of Lessons 16–18)</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Sticky notes (three per student; ideally three different colors)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Computers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pages 354–380</a:t>
            </a:r>
            <a:r>
              <a:rPr lang="en" sz="1800" dirty="0">
                <a:latin typeface="Century Gothic"/>
                <a:ea typeface="Century Gothic"/>
                <a:cs typeface="Century Gothic"/>
                <a:sym typeface="Century Gothic"/>
              </a:rPr>
              <a:t> (one per student)</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19</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19: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Students’ draft Informational Essays and provide feedback (from Lesson 16, returned in this lesson)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Reread</a:t>
            </a:r>
            <a:r>
              <a:rPr lang="en" sz="1800" b="1" dirty="0">
                <a:latin typeface="Century Gothic"/>
                <a:ea typeface="Century Gothic"/>
                <a:cs typeface="Century Gothic"/>
                <a:sym typeface="Century Gothic"/>
              </a:rPr>
              <a:t> </a:t>
            </a:r>
            <a:r>
              <a:rPr lang="en" sz="1800" i="1" dirty="0" smtClean="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pages 354–380 (in preparation for student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Teacher Guide, pages 354–380 (for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dirty="0">
                <a:latin typeface="Century Gothic"/>
                <a:ea typeface="Century Gothic"/>
                <a:cs typeface="Century Gothic"/>
                <a:sym typeface="Century Gothic"/>
              </a:rPr>
              <a:t>Informational Essay Prompt and New York State Grade 6–8 Expository Writing Evaluation Rubric </a:t>
            </a:r>
            <a:r>
              <a:rPr lang="en" sz="1800" dirty="0">
                <a:latin typeface="Century Gothic"/>
                <a:ea typeface="Century Gothic"/>
                <a:cs typeface="Century Gothic"/>
                <a:sym typeface="Century Gothic"/>
              </a:rPr>
              <a:t>(from Lesson 15; use this to score students’ essays)</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be completing the </a:t>
            </a:r>
            <a:r>
              <a:rPr lang="en" sz="1800" b="1" dirty="0">
                <a:latin typeface="Century Gothic"/>
                <a:ea typeface="Century Gothic"/>
                <a:cs typeface="Century Gothic"/>
                <a:sym typeface="Century Gothic"/>
              </a:rPr>
              <a:t>End-of-Unit 2 Assessment </a:t>
            </a:r>
            <a:r>
              <a:rPr lang="en" sz="1800" dirty="0">
                <a:latin typeface="Century Gothic"/>
                <a:ea typeface="Century Gothic"/>
                <a:cs typeface="Century Gothic"/>
                <a:sym typeface="Century Gothic"/>
              </a:rPr>
              <a:t>by making edits and revisions to your first draft of the informational essay based on your teacher’s feedback.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difference between editing and revising.</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your essay’s feedback and make a plan for revising and editing.</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Edit and revise to create your final draft of the </a:t>
            </a:r>
            <a:r>
              <a:rPr lang="en" sz="1800" b="1" dirty="0">
                <a:latin typeface="Century Gothic"/>
                <a:ea typeface="Century Gothic"/>
                <a:cs typeface="Century Gothic"/>
                <a:sym typeface="Century Gothic"/>
              </a:rPr>
              <a:t>End-of-Unit 2 Assessment</a:t>
            </a:r>
            <a:r>
              <a:rPr lang="en" sz="1800" dirty="0">
                <a:latin typeface="Century Gothic"/>
                <a:ea typeface="Century Gothic"/>
                <a:cs typeface="Century Gothic"/>
                <a:sym typeface="Century Gothic"/>
              </a:rPr>
              <a:t> essay.</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ct val="100000"/>
              <a:buFont typeface="Arial"/>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use feedback from others to revise, edit, and improve </a:t>
            </a:r>
            <a:r>
              <a:rPr lang="en" sz="2400" dirty="0">
                <a:latin typeface="Century Gothic"/>
                <a:ea typeface="Century Gothic"/>
                <a:cs typeface="Century Gothic"/>
                <a:sym typeface="Century Gothic"/>
              </a:rPr>
              <a:t>my essay.</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a:t>
            </a:r>
            <a:r>
              <a:rPr lang="en" sz="2400" i="1" dirty="0">
                <a:latin typeface="Century Gothic"/>
                <a:ea typeface="Century Gothic"/>
                <a:cs typeface="Century Gothic"/>
                <a:sym typeface="Century Gothic"/>
              </a:rPr>
              <a:t> use correct grammar and punctuation </a:t>
            </a:r>
            <a:r>
              <a:rPr lang="en" sz="2400" dirty="0">
                <a:latin typeface="Century Gothic"/>
                <a:ea typeface="Century Gothic"/>
                <a:cs typeface="Century Gothic"/>
                <a:sym typeface="Century Gothic"/>
              </a:rPr>
              <a:t>in my essay.</a:t>
            </a:r>
            <a:endParaRPr sz="2400" dirty="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413961" y="4383594"/>
            <a:ext cx="615775" cy="49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Writing Techniques</a:t>
            </a:r>
            <a:endParaRPr sz="3300" i="0" u="none" strike="noStrike" cap="none">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39700" marR="0" lvl="0" indent="0" algn="ctr" rtl="0">
              <a:lnSpc>
                <a:spcPct val="90000"/>
              </a:lnSpc>
              <a:spcBef>
                <a:spcPts val="0"/>
              </a:spcBef>
              <a:spcAft>
                <a:spcPts val="0"/>
              </a:spcAft>
              <a:buClr>
                <a:schemeClr val="dk1"/>
              </a:buClr>
              <a:buSzPts val="2100"/>
              <a:buFont typeface="Arial"/>
              <a:buNone/>
            </a:pPr>
            <a:r>
              <a:rPr lang="en" sz="3600" dirty="0" smtClean="0">
                <a:latin typeface="Century Gothic"/>
                <a:ea typeface="Century Gothic"/>
                <a:cs typeface="Century Gothic"/>
                <a:sym typeface="Century Gothic"/>
              </a:rPr>
              <a:t>Edit  vs</a:t>
            </a:r>
            <a:r>
              <a:rPr lang="en" sz="3600" dirty="0">
                <a:latin typeface="Century Gothic"/>
                <a:ea typeface="Century Gothic"/>
                <a:cs typeface="Century Gothic"/>
                <a:sym typeface="Century Gothic"/>
              </a:rPr>
              <a:t>.	</a:t>
            </a:r>
            <a:r>
              <a:rPr lang="en" sz="3600" dirty="0" smtClean="0">
                <a:latin typeface="Century Gothic"/>
                <a:ea typeface="Century Gothic"/>
                <a:cs typeface="Century Gothic"/>
                <a:sym typeface="Century Gothic"/>
              </a:rPr>
              <a:t> Revise</a:t>
            </a:r>
            <a:endParaRPr sz="3600" dirty="0">
              <a:latin typeface="Century Gothic"/>
              <a:ea typeface="Century Gothic"/>
              <a:cs typeface="Century Gothic"/>
              <a:sym typeface="Century Gothic"/>
            </a:endParaRPr>
          </a:p>
          <a:p>
            <a:pPr marL="139700" marR="0" lvl="0" indent="0" algn="ctr" rtl="0">
              <a:lnSpc>
                <a:spcPct val="90000"/>
              </a:lnSpc>
              <a:spcBef>
                <a:spcPts val="0"/>
              </a:spcBef>
              <a:spcAft>
                <a:spcPts val="0"/>
              </a:spcAft>
              <a:buClr>
                <a:schemeClr val="dk1"/>
              </a:buClr>
              <a:buSzPts val="2100"/>
              <a:buFont typeface="Arial"/>
              <a:buNone/>
            </a:pPr>
            <a:endParaRPr sz="36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400" dirty="0">
                <a:latin typeface="Century Gothic"/>
                <a:ea typeface="Century Gothic"/>
                <a:cs typeface="Century Gothic"/>
                <a:sym typeface="Century Gothic"/>
              </a:rPr>
              <a:t>What is the difference between revising and editing?</a:t>
            </a:r>
            <a:endParaRPr sz="2400" dirty="0">
              <a:latin typeface="Century Gothic"/>
              <a:ea typeface="Century Gothic"/>
              <a:cs typeface="Century Gothic"/>
              <a:sym typeface="Century Gothic"/>
            </a:endParaRPr>
          </a:p>
          <a:p>
            <a:pPr marL="139700" marR="0" lvl="0" indent="0" algn="ctr" rtl="0">
              <a:lnSpc>
                <a:spcPct val="90000"/>
              </a:lnSpc>
              <a:spcBef>
                <a:spcPts val="0"/>
              </a:spcBef>
              <a:spcAft>
                <a:spcPts val="0"/>
              </a:spcAft>
              <a:buClr>
                <a:schemeClr val="dk1"/>
              </a:buClr>
              <a:buSzPts val="2100"/>
              <a:buFont typeface="Arial"/>
              <a:buNone/>
            </a:pPr>
            <a:endParaRPr sz="3600" dirty="0">
              <a:latin typeface="Century Gothic"/>
              <a:ea typeface="Century Gothic"/>
              <a:cs typeface="Century Gothic"/>
              <a:sym typeface="Century Gothic"/>
            </a:endParaRPr>
          </a:p>
          <a:p>
            <a:pPr marL="139700" marR="0" lvl="0" indent="0" algn="ctr" rtl="0">
              <a:lnSpc>
                <a:spcPct val="90000"/>
              </a:lnSpc>
              <a:spcBef>
                <a:spcPts val="0"/>
              </a:spcBef>
              <a:spcAft>
                <a:spcPts val="0"/>
              </a:spcAft>
              <a:buClr>
                <a:schemeClr val="dk1"/>
              </a:buClr>
              <a:buSzPts val="2100"/>
              <a:buFont typeface="Arial"/>
              <a:buNone/>
            </a:pPr>
            <a:endParaRPr sz="36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Plan How to Improve Writing</a:t>
            </a:r>
            <a:endParaRPr sz="3300" i="0" u="none" strike="noStrike" cap="none">
              <a:solidFill>
                <a:schemeClr val="dk1"/>
              </a:solidFill>
              <a:latin typeface="Century Gothic"/>
              <a:ea typeface="Century Gothic"/>
              <a:cs typeface="Century Gothic"/>
              <a:sym typeface="Century Gothic"/>
            </a:endParaRPr>
          </a:p>
        </p:txBody>
      </p:sp>
      <p:sp>
        <p:nvSpPr>
          <p:cNvPr id="257" name="Google Shape;257;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Silently review the feedback on your first draft.</a:t>
            </a:r>
            <a:endParaRPr sz="18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Then, follow these instructions:</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On one sticky note, make a list of the top three things you must revise in your essay. </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On another sticky note, make a list of the top three things you must edit in your essay. </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On the last sticky note, write down any questions you have for me about your essay.</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Stick the sticky notes to your desk so I can see them when I come around to help you.</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Write a Final Draft</a:t>
            </a:r>
            <a:endParaRPr sz="3300" i="0" u="none" strike="noStrike" cap="none">
              <a:solidFill>
                <a:schemeClr val="dk1"/>
              </a:solidFill>
              <a:latin typeface="Century Gothic"/>
              <a:ea typeface="Century Gothic"/>
              <a:cs typeface="Century Gothic"/>
              <a:sym typeface="Century Gothic"/>
            </a:endParaRPr>
          </a:p>
        </p:txBody>
      </p:sp>
      <p:sp>
        <p:nvSpPr>
          <p:cNvPr id="263" name="Google Shape;263;p45"/>
          <p:cNvSpPr txBox="1">
            <a:spLocks noGrp="1"/>
          </p:cNvSpPr>
          <p:nvPr>
            <p:ph type="body" idx="1"/>
          </p:nvPr>
        </p:nvSpPr>
        <p:spPr>
          <a:xfrm>
            <a:off x="628650" y="2464598"/>
            <a:ext cx="7886700" cy="21681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You have the rest of the class period to work on revising and editing your essay.</a:t>
            </a:r>
            <a:endParaRPr sz="1800"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If you need help, add your name to the “Help List” on the board.</a:t>
            </a:r>
            <a:endParaRPr sz="1800"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Be sure </a:t>
            </a:r>
            <a:r>
              <a:rPr lang="en-US" sz="1800" dirty="0" smtClean="0">
                <a:latin typeface="Century Gothic"/>
                <a:ea typeface="Century Gothic"/>
                <a:cs typeface="Century Gothic"/>
                <a:sym typeface="Century Gothic"/>
              </a:rPr>
              <a:t>to </a:t>
            </a:r>
            <a:r>
              <a:rPr lang="en" sz="1800" dirty="0" smtClean="0">
                <a:latin typeface="Century Gothic"/>
                <a:ea typeface="Century Gothic"/>
                <a:cs typeface="Century Gothic"/>
                <a:sym typeface="Century Gothic"/>
              </a:rPr>
              <a:t>use </a:t>
            </a:r>
            <a:r>
              <a:rPr lang="en" sz="1800" dirty="0">
                <a:latin typeface="Century Gothic"/>
                <a:ea typeface="Century Gothic"/>
                <a:cs typeface="Century Gothic"/>
                <a:sym typeface="Century Gothic"/>
              </a:rPr>
              <a:t>your resources and feedback to write your best final draft!</a:t>
            </a:r>
            <a:endParaRPr sz="18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p:txBody>
      </p:sp>
      <p:pic>
        <p:nvPicPr>
          <p:cNvPr id="264" name="Google Shape;264;p45"/>
          <p:cNvPicPr preferRelativeResize="0"/>
          <p:nvPr/>
        </p:nvPicPr>
        <p:blipFill>
          <a:blip r:embed="rId3">
            <a:alphaModFix/>
          </a:blip>
          <a:stretch>
            <a:fillRect/>
          </a:stretch>
        </p:blipFill>
        <p:spPr>
          <a:xfrm>
            <a:off x="184624" y="1369225"/>
            <a:ext cx="8959376" cy="994200"/>
          </a:xfrm>
          <a:prstGeom prst="rect">
            <a:avLst/>
          </a:prstGeom>
          <a:noFill/>
          <a:ln>
            <a:noFill/>
          </a:ln>
        </p:spPr>
      </p:pic>
      <p:sp>
        <p:nvSpPr>
          <p:cNvPr id="265" name="Google Shape;265;p45"/>
          <p:cNvSpPr txBox="1"/>
          <p:nvPr/>
        </p:nvSpPr>
        <p:spPr>
          <a:xfrm>
            <a:off x="268800" y="1427875"/>
            <a:ext cx="8746800" cy="876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66" name="Google Shape;266;p45"/>
          <p:cNvPicPr preferRelativeResize="0"/>
          <p:nvPr/>
        </p:nvPicPr>
        <p:blipFill>
          <a:blip r:embed="rId4">
            <a:alphaModFix/>
          </a:blip>
          <a:stretch>
            <a:fillRect/>
          </a:stretch>
        </p:blipFill>
        <p:spPr>
          <a:xfrm>
            <a:off x="8493578" y="4465994"/>
            <a:ext cx="500250" cy="44226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B5C26F8-AB4E-41BB-8176-F6FA2A7FCE0E}"/>
</file>

<file path=customXml/itemProps2.xml><?xml version="1.0" encoding="utf-8"?>
<ds:datastoreItem xmlns:ds="http://schemas.openxmlformats.org/officeDocument/2006/customXml" ds:itemID="{994F55EA-F59B-458E-B64A-E0DBC9973F22}"/>
</file>

<file path=customXml/itemProps3.xml><?xml version="1.0" encoding="utf-8"?>
<ds:datastoreItem xmlns:ds="http://schemas.openxmlformats.org/officeDocument/2006/customXml" ds:itemID="{CF0E545F-562D-4C24-A8ED-67E1FF60D34C}"/>
</file>

<file path=docProps/app.xml><?xml version="1.0" encoding="utf-8"?>
<Properties xmlns="http://schemas.openxmlformats.org/officeDocument/2006/extended-properties" xmlns:vt="http://schemas.openxmlformats.org/officeDocument/2006/docPropsVTypes">
  <TotalTime>7</TotalTime>
  <Words>1352</Words>
  <Application>Microsoft Macintosh PowerPoint</Application>
  <PresentationFormat>On-screen Show (16:9)</PresentationFormat>
  <Paragraphs>228</Paragraphs>
  <Slides>11</Slides>
  <Notes>11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11</vt:i4>
      </vt:variant>
    </vt:vector>
  </HeadingPairs>
  <TitlesOfParts>
    <vt:vector size="17" baseType="lpstr">
      <vt:lpstr>Calibri</vt:lpstr>
      <vt:lpstr>Century Gothic</vt:lpstr>
      <vt:lpstr>Overlock</vt:lpstr>
      <vt:lpstr>Simple Light</vt:lpstr>
      <vt:lpstr>Office Theme</vt:lpstr>
      <vt:lpstr>Office Theme</vt:lpstr>
      <vt:lpstr>  Grade 8: Module 3: Unit 2: Lesson 19 Teacher slide, before teaching. </vt:lpstr>
      <vt:lpstr>  Grade 8: Module 3: Unit 2: Lesson 19 Teacher slide, before teaching. </vt:lpstr>
      <vt:lpstr>  Grade 8: Module 3: Unit 2: Lesson 19 Teacher slide, before teaching. </vt:lpstr>
      <vt:lpstr>Grade 8: Module 3:  Unit 2: Lesson 19</vt:lpstr>
      <vt:lpstr>Hello, Students!</vt:lpstr>
      <vt:lpstr>Let’s Review the Learning Targets</vt:lpstr>
      <vt:lpstr>Let’s Review Writing Techniques</vt:lpstr>
      <vt:lpstr>Let’s Plan How to Improve Writing</vt:lpstr>
      <vt:lpstr>Let’s Write a Final Draft</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19 Teacher slide, before teaching. </dc:title>
  <dc:creator>nbravo</dc:creator>
  <cp:lastModifiedBy>Alexander Specht</cp:lastModifiedBy>
  <cp:revision>2</cp:revision>
  <dcterms:modified xsi:type="dcterms:W3CDTF">2018-10-28T14:33:30Z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