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9AE5E0-A858-472E-B2FF-125EE00D1949}">
  <a:tblStyle styleId="{699AE5E0-A858-472E-B2FF-125EE00D1949}"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05F6659-8E41-418A-B22D-1B7D5FA008E4}"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0BEB8C48-C0E7-F789-70E2-C5B266B84ED8}"/>
    <pc:docChg chg="addSld">
      <pc:chgData name="Jennifer Snapp" userId="S::jennifer.snapp@detroitk12.org::42622253-5fe4-47d2-9c8f-1ef2d995c939" providerId="AD" clId="Web-{0BEB8C48-C0E7-F789-70E2-C5B266B84ED8}" dt="2019-03-25T19:30:07.033" v="0"/>
      <pc:docMkLst>
        <pc:docMk/>
      </pc:docMkLst>
      <pc:sldChg chg="add">
        <pc:chgData name="Jennifer Snapp" userId="S::jennifer.snapp@detroitk12.org::42622253-5fe4-47d2-9c8f-1ef2d995c939" providerId="AD" clId="Web-{0BEB8C48-C0E7-F789-70E2-C5B266B84ED8}" dt="2019-03-25T19:30:07.033" v="0"/>
        <pc:sldMkLst>
          <pc:docMk/>
          <pc:sldMk cId="301388621" sldId="273"/>
        </pc:sldMkLst>
      </pc:sldChg>
      <pc:sldMasterChg chg="addSldLayout">
        <pc:chgData name="Jennifer Snapp" userId="S::jennifer.snapp@detroitk12.org::42622253-5fe4-47d2-9c8f-1ef2d995c939" providerId="AD" clId="Web-{0BEB8C48-C0E7-F789-70E2-C5B266B84ED8}" dt="2019-03-25T19:30:07.033" v="0"/>
        <pc:sldMasterMkLst>
          <pc:docMk/>
          <pc:sldMasterMk cId="0" sldId="2147483671"/>
        </pc:sldMasterMkLst>
        <pc:sldLayoutChg chg="add">
          <pc:chgData name="Jennifer Snapp" userId="S::jennifer.snapp@detroitk12.org::42622253-5fe4-47d2-9c8f-1ef2d995c939" providerId="AD" clId="Web-{0BEB8C48-C0E7-F789-70E2-C5B266B84ED8}" dt="2019-03-25T19:30:07.033" v="0"/>
          <pc:sldLayoutMkLst>
            <pc:docMk/>
            <pc:sldMasterMk cId="0" sldId="2147483671"/>
            <pc:sldLayoutMk cId="2943146745" sldId="214748367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5537704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Teacher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has two purposes: to analyze </a:t>
            </a:r>
            <a:r>
              <a:rPr lang="en-US" sz="1200">
                <a:solidFill>
                  <a:schemeClr val="dk1"/>
                </a:solidFill>
                <a:latin typeface="Calibri"/>
                <a:ea typeface="Calibri"/>
                <a:cs typeface="Calibri"/>
                <a:sym typeface="Calibri"/>
              </a:rPr>
              <a:t>what the</a:t>
            </a:r>
            <a:r>
              <a:rPr lang="en-US" sz="1200" baseline="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heart of this lesson addresses by asking students to analyze how a particular excerpt conveys Douglass’s position about slavery (RI.7.6), and to work with sentence structure. The </a:t>
            </a:r>
            <a:r>
              <a:rPr lang="en" sz="1200" b="1">
                <a:solidFill>
                  <a:schemeClr val="dk1"/>
                </a:solidFill>
                <a:latin typeface="Calibri"/>
                <a:ea typeface="Calibri"/>
                <a:cs typeface="Calibri"/>
                <a:sym typeface="Calibri"/>
              </a:rPr>
              <a:t>Excerpt Analysis note-catcher </a:t>
            </a:r>
            <a:r>
              <a:rPr lang="en" sz="1200">
                <a:solidFill>
                  <a:schemeClr val="dk1"/>
                </a:solidFill>
                <a:latin typeface="Calibri"/>
                <a:ea typeface="Calibri"/>
                <a:cs typeface="Calibri"/>
                <a:sym typeface="Calibri"/>
              </a:rPr>
              <a:t>(introduced in Lesson 9, Unit 1) provides students with a place to fully develop this analysis. Students identify how the excerpt supports both of Douglass’s positions about slavery (that they are tracking; he has many, of course), provide evidence from the text, and analyze how that evidence disproves the position of those who defend slavery. The note-catcher will be a crucial support for the </a:t>
            </a:r>
            <a:r>
              <a:rPr lang="en" sz="1200" b="1">
                <a:solidFill>
                  <a:schemeClr val="dk1"/>
                </a:solidFill>
                <a:latin typeface="Calibri"/>
                <a:ea typeface="Calibri"/>
                <a:cs typeface="Calibri"/>
                <a:sym typeface="Calibri"/>
              </a:rPr>
              <a:t>Mid- </a:t>
            </a:r>
            <a:r>
              <a:rPr lang="en" sz="1200" b="0">
                <a:solidFill>
                  <a:schemeClr val="dk1"/>
                </a:solidFill>
                <a:latin typeface="Calibri"/>
                <a:ea typeface="Calibri"/>
                <a:cs typeface="Calibri"/>
                <a:sym typeface="Calibri"/>
              </a:rPr>
              <a:t>and</a:t>
            </a:r>
            <a:r>
              <a:rPr lang="en" sz="1200" b="1">
                <a:solidFill>
                  <a:schemeClr val="dk1"/>
                </a:solidFill>
                <a:latin typeface="Calibri"/>
                <a:ea typeface="Calibri"/>
                <a:cs typeface="Calibri"/>
                <a:sym typeface="Calibri"/>
              </a:rPr>
              <a:t> End of Unit 2 Assessments</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narrative arc (introduced in Lesson 1) is applied to the </a:t>
            </a:r>
            <a:r>
              <a:rPr lang="en" sz="1200" i="1">
                <a:solidFill>
                  <a:schemeClr val="dk1"/>
                </a:solidFill>
                <a:latin typeface="Calibri"/>
                <a:ea typeface="Calibri"/>
                <a:cs typeface="Calibri"/>
                <a:sym typeface="Calibri"/>
              </a:rPr>
              <a:t>Narrative </a:t>
            </a:r>
            <a:r>
              <a:rPr lang="en" sz="1200">
                <a:solidFill>
                  <a:schemeClr val="dk1"/>
                </a:solidFill>
                <a:latin typeface="Calibri"/>
                <a:ea typeface="Calibri"/>
                <a:cs typeface="Calibri"/>
                <a:sym typeface="Calibri"/>
              </a:rPr>
              <a:t>as a part of the note-catcher. The narrative arc will help students understand the key components of each excerpt and prepare them to write their own narratives in Unit 3.</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students use the discussion and collaboration skills they have built through pair work and begin to work in groups of three. Each </a:t>
            </a:r>
            <a:r>
              <a:rPr lang="en" sz="1200" b="1">
                <a:solidFill>
                  <a:schemeClr val="dk1"/>
                </a:solidFill>
                <a:latin typeface="Calibri"/>
                <a:ea typeface="Calibri"/>
                <a:cs typeface="Calibri"/>
                <a:sym typeface="Calibri"/>
              </a:rPr>
              <a:t>Excerpt Analysis note-catcher </a:t>
            </a:r>
            <a:r>
              <a:rPr lang="en" sz="1200">
                <a:solidFill>
                  <a:schemeClr val="dk1"/>
                </a:solidFill>
                <a:latin typeface="Calibri"/>
                <a:ea typeface="Calibri"/>
                <a:cs typeface="Calibri"/>
                <a:sym typeface="Calibri"/>
              </a:rPr>
              <a:t>for Excerpts 3–5 will be completed in standing groups of three.  They will work in groups of three often for the rest of the module.</a:t>
            </a:r>
            <a:endParaRPr sz="120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7230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3383e6903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10-15 minutes (this slide, 3-5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3 of 5</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Preparing for Small Group Work</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that these roles will help their groups be effective. Before they start working, they will spend a few minutes reading some skits that will help them notice what an effective group looks and sounds like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a:t>
            </a:r>
            <a:r>
              <a:rPr lang="en" sz="1200" b="1">
                <a:solidFill>
                  <a:schemeClr val="dk1"/>
                </a:solidFill>
                <a:latin typeface="Calibri"/>
                <a:ea typeface="Calibri"/>
                <a:cs typeface="Calibri"/>
                <a:sym typeface="Calibri"/>
              </a:rPr>
              <a:t>Group Work Skits</a:t>
            </a:r>
            <a:r>
              <a:rPr lang="en" b="0">
                <a:solidFill>
                  <a:schemeClr val="dk1"/>
                </a:solidFill>
                <a:latin typeface="Calibri"/>
                <a:ea typeface="Calibri"/>
                <a:cs typeface="Calibri"/>
                <a:sym typeface="Calibri"/>
              </a:rPr>
              <a:t>.</a:t>
            </a:r>
            <a:endParaRPr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for three volunteers to read Scene 1.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read along as their peers perform, and ask them to underline examples of the group not working well together.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Scene 1 is over, ask: </a:t>
            </a:r>
            <a:r>
              <a:rPr lang="en" sz="1200" i="1">
                <a:solidFill>
                  <a:schemeClr val="dk1"/>
                </a:solidFill>
                <a:latin typeface="Calibri"/>
                <a:ea typeface="Calibri"/>
                <a:cs typeface="Calibri"/>
                <a:sym typeface="Calibri"/>
              </a:rPr>
              <a:t>“What did you notice that did not go well during the small group work? Use specific details from the text to explain your answer.”</a:t>
            </a:r>
            <a:endParaRPr sz="1200" i="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these answers about what didn’t go well</a:t>
            </a:r>
            <a:r>
              <a:rPr lang="en" sz="1200" b="0">
                <a:solidFill>
                  <a:schemeClr val="dk1"/>
                </a:solidFill>
                <a:latin typeface="Calibri"/>
                <a:ea typeface="Calibri"/>
                <a:cs typeface="Calibri"/>
                <a:sym typeface="Calibri"/>
              </a:rPr>
              <a:t>: “One student did all of the work,” “One student was stuck and no one helped him/her,” “One student continued to talk off topic,” and “They did not use time well.”</a:t>
            </a: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Circulate to determine if students understand what didn’t work well in this skit.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5" name="Google Shape;205;g43383e6903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1233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383e6903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10 -15 minutes (this sliden 3-5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4 of 5</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Preparing for Small Group Work</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for three volunteers to read Scene 2.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read along as their peers perform, but this time ask them to underline examples of the group working well together.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Scene 2 is over, ask:  </a:t>
            </a:r>
            <a:r>
              <a:rPr lang="en" sz="1200" i="1">
                <a:solidFill>
                  <a:schemeClr val="dk1"/>
                </a:solidFill>
                <a:latin typeface="Calibri"/>
                <a:ea typeface="Calibri"/>
                <a:cs typeface="Calibri"/>
                <a:sym typeface="Calibri"/>
              </a:rPr>
              <a:t>“What did you notice that made small group work successful? Use specific details from the text to explain your answer.”</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 students share each of these ideas, record them on the </a:t>
            </a:r>
            <a:r>
              <a:rPr lang="en" sz="1200" b="1">
                <a:solidFill>
                  <a:schemeClr val="dk1"/>
                </a:solidFill>
                <a:latin typeface="Calibri"/>
                <a:ea typeface="Calibri"/>
                <a:cs typeface="Calibri"/>
                <a:sym typeface="Calibri"/>
              </a:rPr>
              <a:t>Group Work anchor chart</a:t>
            </a:r>
            <a:r>
              <a:rPr lang="en" sz="1200">
                <a:solidFill>
                  <a:schemeClr val="dk1"/>
                </a:solidFill>
                <a:latin typeface="Calibri"/>
                <a:ea typeface="Calibri"/>
                <a:cs typeface="Calibri"/>
                <a:sym typeface="Calibri"/>
              </a:rPr>
              <a:t> (found on next slide)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these answer to question about what went well: </a:t>
            </a:r>
            <a:r>
              <a:rPr lang="en" sz="1200" b="0">
                <a:solidFill>
                  <a:schemeClr val="dk1"/>
                </a:solidFill>
                <a:latin typeface="Calibri"/>
                <a:ea typeface="Calibri"/>
                <a:cs typeface="Calibri"/>
                <a:sym typeface="Calibri"/>
              </a:rPr>
              <a:t>“One student paused to help another student get started,” “Each student did his or her own portion of the work,” “Students shared their work with each other,” “One student helped another fix a mistake,” “They spoke to each other respectfully and on topic,” and “They used their time well.”</a:t>
            </a: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214" name="Google Shape;214;g43383e6903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41917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3383e6903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10 -15 minutes (this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group/groups of 3</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5 of 5</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Work time A: Preparing for Small Group Work</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is the answer key to show students what they should record on their class </a:t>
            </a:r>
            <a:r>
              <a:rPr lang="en" sz="1200" b="1">
                <a:solidFill>
                  <a:schemeClr val="dk1"/>
                </a:solidFill>
                <a:latin typeface="Calibri"/>
                <a:ea typeface="Calibri"/>
                <a:cs typeface="Calibri"/>
                <a:sym typeface="Calibri"/>
              </a:rPr>
              <a:t>Group Work Anchor chart.</a:t>
            </a:r>
            <a:endParaRPr sz="1200" b="1">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Before you release students to groups, check to make sure they understand the process they will use.  If students are clear on their task and the different roles, ask for a thumbs-up.</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students think they can get questions clarified by a group member, ask for a thumbs-sideways.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students need an independent check in with the teacher, ask for a thumbs-down. If many students have their thumbs down, take clarifying questions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a:t>
            </a:r>
            <a:r>
              <a:rPr lang="en" sz="1200" b="1">
                <a:solidFill>
                  <a:schemeClr val="dk1"/>
                </a:solidFill>
                <a:latin typeface="Calibri"/>
                <a:ea typeface="Calibri"/>
                <a:cs typeface="Calibri"/>
                <a:sym typeface="Calibri"/>
              </a:rPr>
              <a:t>Excerpt Analysis group assignments</a:t>
            </a:r>
            <a:r>
              <a:rPr lang="en" sz="1200">
                <a:solidFill>
                  <a:schemeClr val="dk1"/>
                </a:solidFill>
                <a:latin typeface="Calibri"/>
                <a:ea typeface="Calibri"/>
                <a:cs typeface="Calibri"/>
                <a:sym typeface="Calibri"/>
              </a:rPr>
              <a:t> on a document camera or on the board.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Designate a space in the room for each group and ask students to move to their groups.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a:t>
            </a:r>
            <a:r>
              <a:rPr lang="en-US" sz="1200">
                <a:solidFill>
                  <a:schemeClr val="dk1"/>
                </a:solidFill>
                <a:latin typeface="Calibri"/>
                <a:ea typeface="Calibri"/>
                <a:cs typeface="Calibri"/>
                <a:sym typeface="Calibri"/>
              </a:rPr>
              <a:t>whether </a:t>
            </a:r>
            <a:r>
              <a:rPr lang="en" sz="1200">
                <a:solidFill>
                  <a:schemeClr val="dk1"/>
                </a:solidFill>
                <a:latin typeface="Calibri"/>
                <a:ea typeface="Calibri"/>
                <a:cs typeface="Calibri"/>
                <a:sym typeface="Calibri"/>
              </a:rPr>
              <a:t>only a few students have their thumbs down, note who they are and make sure to check in with them after the transition to small groups.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Clarify for students what they don’t understand before sending them to work with groups.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4" name="Google Shape;224;g43383e6903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2135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3383e6903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groups of 3 pre-assigned</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Work time B: Excerpt 3 Analysis</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need extra time to complete this task.  Adjust accordingly.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You may also decide to model answering the narrative arc section of the note-catcher.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analysis section - how the evidence disproves the position that many people hold - is complex. Consider debriefing this with the whole class to make sure everyone understands.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 groups work, walk around and provide support as needed.  See the </a:t>
            </a:r>
            <a:r>
              <a:rPr lang="en" sz="1200" b="1">
                <a:solidFill>
                  <a:schemeClr val="dk1"/>
                </a:solidFill>
                <a:latin typeface="Calibri"/>
                <a:ea typeface="Calibri"/>
                <a:cs typeface="Calibri"/>
                <a:sym typeface="Calibri"/>
              </a:rPr>
              <a:t>Excerpt 3: Analysis note-catcher (answers, for teacher reference)</a:t>
            </a:r>
            <a:r>
              <a:rPr lang="en" sz="1200">
                <a:solidFill>
                  <a:schemeClr val="dk1"/>
                </a:solidFill>
                <a:latin typeface="Calibri"/>
                <a:ea typeface="Calibri"/>
                <a:cs typeface="Calibri"/>
                <a:sym typeface="Calibri"/>
              </a:rPr>
              <a:t> for possible answers.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Once most students are finished with their individual tasks, prompt them to begin sharing their work with their group members. Group members should ask clarifying questions and give feedback to each person, noting if something is missing or needs to be corrected.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Once most groups finish debriefing, congratulate the class on successfully working in groups of three today.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Name examples of students following the norms from the </a:t>
            </a:r>
            <a:r>
              <a:rPr lang="en" sz="1200" b="1">
                <a:solidFill>
                  <a:schemeClr val="dk1"/>
                </a:solidFill>
                <a:latin typeface="Calibri"/>
                <a:ea typeface="Calibri"/>
                <a:cs typeface="Calibri"/>
                <a:sym typeface="Calibri"/>
              </a:rPr>
              <a:t>Group Work anchor chart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share out ideas for each box on the chart and the narrative arc. Multiple examples could be used for the “how “column.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Focus on having students explain how they analyzed their evidence. This analysis—not just how evidence supports a position, but how it disproves another position—is complex and the foundation for the essay they will write later in the unit.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Scribe answers for students on the displayed </a:t>
            </a:r>
            <a:r>
              <a:rPr lang="en" sz="1200" b="1">
                <a:solidFill>
                  <a:schemeClr val="dk1"/>
                </a:solidFill>
                <a:latin typeface="Calibri"/>
                <a:ea typeface="Calibri"/>
                <a:cs typeface="Calibri"/>
                <a:sym typeface="Calibri"/>
              </a:rPr>
              <a:t>Excerpt 3 Analysis note-catcher</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examples of strong group work.</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Circulate to see if groups need support staying focused and understand the task. If many students seem to be misunderstanding, consider modeling filing in the first part, narrative arc,  of the chart.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4" name="Google Shape;234;g43383e6903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37195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327d98486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7-10  minutes (this slide, 4-5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1 of 3</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Closing and Assessment A: Reviewing Short Constructed Responses</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Exemplars provide a clear vision of expectations for students. The exemplar on the slide is a strong example. If you have one from your own class, consider using that instead.</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Return students’ </a:t>
            </a:r>
            <a:r>
              <a:rPr lang="en" sz="1200" b="1">
                <a:solidFill>
                  <a:schemeClr val="dk1"/>
                </a:solidFill>
                <a:latin typeface="Calibri"/>
                <a:ea typeface="Calibri"/>
                <a:cs typeface="Calibri"/>
                <a:sym typeface="Calibri"/>
              </a:rPr>
              <a:t>Excerpt 1 constructed responses</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and distribute the </a:t>
            </a:r>
            <a:r>
              <a:rPr lang="en" sz="1200" b="1">
                <a:solidFill>
                  <a:schemeClr val="dk1"/>
                </a:solidFill>
                <a:latin typeface="Calibri"/>
                <a:ea typeface="Calibri"/>
                <a:cs typeface="Calibri"/>
                <a:sym typeface="Calibri"/>
              </a:rPr>
              <a:t>exemplar short constructed response</a:t>
            </a:r>
            <a:r>
              <a:rPr lang="en" sz="1200">
                <a:solidFill>
                  <a:schemeClr val="dk1"/>
                </a:solidFill>
                <a:latin typeface="Calibri"/>
                <a:ea typeface="Calibri"/>
                <a:cs typeface="Calibri"/>
                <a:sym typeface="Calibri"/>
              </a:rPr>
              <a:t> that was chosen from student responses in Lesson 8, Unit 1. (Note:  the exemplar on the slide is from the support materials.)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the </a:t>
            </a:r>
            <a:r>
              <a:rPr lang="en" sz="1200" b="1">
                <a:solidFill>
                  <a:schemeClr val="dk1"/>
                </a:solidFill>
                <a:latin typeface="Calibri"/>
                <a:ea typeface="Calibri"/>
                <a:cs typeface="Calibri"/>
                <a:sym typeface="Calibri"/>
              </a:rPr>
              <a:t>Short Constructed Response Rubric</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the left side bar on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to students that for homework they are going to respond to the prompt, “How did learning to read affect Douglass's feelings about being a slave and why? What specific examples from the text support your thinking?” by writing a short written response. In order to write exemplary responses, they are going to look at a student exemplar (or teacher exemplar) that was written in Unit 1, after they had just begun reading the </a:t>
            </a:r>
            <a:r>
              <a:rPr lang="en" sz="1200" i="1">
                <a:solidFill>
                  <a:schemeClr val="dk1"/>
                </a:solidFill>
                <a:latin typeface="Calibri"/>
                <a:ea typeface="Calibri"/>
                <a:cs typeface="Calibri"/>
                <a:sym typeface="Calibri"/>
              </a:rPr>
              <a:t>Narrative.</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read silently  as a volunteer reads the exemplar aloud.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Instruct students to read the 2-point column on the rubric.</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a volunteer to read the exemplar aloud for a second time. As students read along, encourage them to annotate the exemplar based on whether or not the writer makes valid claims from the text that respond to the prompt, uses evidence from the text to support their claim, and writes in complete sentences.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 Look for students to notice how the rubric matches the constructed responses.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seem confused by this, consider guiding the process with a small group, or even the whole class.</a:t>
            </a:r>
            <a:endParaRPr sz="1200">
              <a:solidFill>
                <a:schemeClr val="dk1"/>
              </a:solidFill>
              <a:latin typeface="Calibri"/>
              <a:ea typeface="Calibri"/>
              <a:cs typeface="Calibri"/>
              <a:sym typeface="Calibri"/>
            </a:endParaRPr>
          </a:p>
        </p:txBody>
      </p:sp>
      <p:sp>
        <p:nvSpPr>
          <p:cNvPr id="243" name="Google Shape;243;g4327d98486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4410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327d98486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7-10  minutes (this, slide 3-4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Slide 2 of 3</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Reviewing Short Constructed Responses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There is a sample response for this task included in the teacher support materials. Do not share this with students - it is for your use. However, do consider using it to prompt students who may be confused.</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the</a:t>
            </a:r>
            <a:r>
              <a:rPr lang="en" sz="1200" b="1">
                <a:solidFill>
                  <a:schemeClr val="dk1"/>
                </a:solidFill>
                <a:latin typeface="Calibri"/>
                <a:ea typeface="Calibri"/>
                <a:cs typeface="Calibri"/>
                <a:sym typeface="Calibri"/>
              </a:rPr>
              <a:t> Excerpt 3 constructed response</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to students that the prompt they respond to </a:t>
            </a:r>
            <a:r>
              <a:rPr lang="en-US" sz="1200">
                <a:solidFill>
                  <a:schemeClr val="dk1"/>
                </a:solidFill>
                <a:latin typeface="Calibri"/>
                <a:ea typeface="Calibri"/>
                <a:cs typeface="Calibri"/>
                <a:sym typeface="Calibri"/>
              </a:rPr>
              <a:t>today </a:t>
            </a:r>
            <a:r>
              <a:rPr lang="en" sz="1200">
                <a:solidFill>
                  <a:schemeClr val="dk1"/>
                </a:solidFill>
                <a:latin typeface="Calibri"/>
                <a:ea typeface="Calibri"/>
                <a:cs typeface="Calibri"/>
                <a:sym typeface="Calibri"/>
              </a:rPr>
              <a:t>is similar to the prompt from Unit 1 because it requires them to support their thinking with evidence from the text.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Clarify any directions, consider giving a paraphrase example of how to get started on the written prompt.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2" name="Google Shape;252;g4327d98486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30571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327d98486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3 of 3</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Reviewing Homework </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marR="88900" lvl="0" indent="-304800" algn="l" rtl="0">
              <a:lnSpc>
                <a:spcPct val="115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understanding of homework expectation.</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Clarify any additional questions students may have about constructed response. </a:t>
            </a:r>
            <a:endParaRPr sz="1200">
              <a:solidFill>
                <a:schemeClr val="dk1"/>
              </a:solidFill>
              <a:latin typeface="Calibri"/>
              <a:ea typeface="Calibri"/>
              <a:cs typeface="Calibri"/>
              <a:sym typeface="Calibri"/>
            </a:endParaRPr>
          </a:p>
        </p:txBody>
      </p:sp>
      <p:sp>
        <p:nvSpPr>
          <p:cNvPr id="261" name="Google Shape;261;g4327d98486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2017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a:t>
            </a:r>
            <a:r>
              <a:rPr lang="en-US" sz="1200" b="1">
                <a:solidFill>
                  <a:schemeClr val="dk1"/>
                </a:solidFill>
                <a:latin typeface="Calibri"/>
                <a:ea typeface="Calibri"/>
                <a:cs typeface="Calibri"/>
                <a:sym typeface="Calibri"/>
              </a:rPr>
              <a:t>W</a:t>
            </a:r>
            <a:r>
              <a:rPr lang="en" sz="1200" b="1">
                <a:solidFill>
                  <a:schemeClr val="dk1"/>
                </a:solidFill>
                <a:latin typeface="Calibri"/>
                <a:ea typeface="Calibri"/>
                <a:cs typeface="Calibri"/>
                <a:sym typeface="Calibri"/>
              </a:rPr>
              <a:t>ill vary, but 30-50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p:txBody>
      </p:sp>
      <p:sp>
        <p:nvSpPr>
          <p:cNvPr id="268" name="Google Shape;268;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9966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Excerpt 3 Analysis note-catcher </a:t>
            </a:r>
            <a:r>
              <a:rPr lang="en" sz="1200">
                <a:solidFill>
                  <a:schemeClr val="dk1"/>
                </a:solidFill>
                <a:latin typeface="Calibri"/>
                <a:ea typeface="Calibri"/>
                <a:cs typeface="Calibri"/>
                <a:sym typeface="Calibri"/>
              </a:rPr>
              <a:t>(one per student and one to display</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Excerpt analysis roles </a:t>
            </a:r>
            <a:r>
              <a:rPr lang="en" sz="1200">
                <a:solidFill>
                  <a:schemeClr val="dk1"/>
                </a:solidFill>
                <a:latin typeface="Calibri"/>
                <a:ea typeface="Calibri"/>
                <a:cs typeface="Calibri"/>
                <a:sym typeface="Calibri"/>
              </a:rPr>
              <a:t>(one per student and one to display)</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Group work skits</a:t>
            </a:r>
            <a:r>
              <a:rPr lang="en" sz="1200">
                <a:solidFill>
                  <a:schemeClr val="dk1"/>
                </a:solidFill>
                <a:latin typeface="Calibri"/>
                <a:ea typeface="Calibri"/>
                <a:cs typeface="Calibri"/>
                <a:sym typeface="Calibri"/>
              </a:rPr>
              <a:t> (one per student and one to display)</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Group Work anchor chart </a:t>
            </a:r>
            <a:r>
              <a:rPr lang="en" sz="1200">
                <a:solidFill>
                  <a:schemeClr val="dk1"/>
                </a:solidFill>
                <a:latin typeface="Calibri"/>
                <a:ea typeface="Calibri"/>
                <a:cs typeface="Calibri"/>
                <a:sym typeface="Calibri"/>
              </a:rPr>
              <a:t>(new; co-created with students during Work Time A)</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Excerpt analysis group assignments </a:t>
            </a:r>
            <a:r>
              <a:rPr lang="en" sz="1200">
                <a:solidFill>
                  <a:schemeClr val="dk1"/>
                </a:solidFill>
                <a:latin typeface="Calibri"/>
                <a:ea typeface="Calibri"/>
                <a:cs typeface="Calibri"/>
                <a:sym typeface="Calibri"/>
              </a:rPr>
              <a:t>(one to display)</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Excerpt 3 Analysis note-catcher (answers, for teacher reference)</a:t>
            </a:r>
            <a:endParaRPr sz="1200" b="1">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Excerpt 3 constructed response </a:t>
            </a:r>
            <a:r>
              <a:rPr lang="en" sz="1200">
                <a:solidFill>
                  <a:schemeClr val="dk1"/>
                </a:solidFill>
                <a:latin typeface="Calibri"/>
                <a:ea typeface="Calibri"/>
                <a:cs typeface="Calibri"/>
                <a:sym typeface="Calibri"/>
              </a:rPr>
              <a:t>(one per student)</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Excerpt 3 constructed response (answers, for teacher reference)</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Document camera</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Sentence Structure homework </a:t>
            </a:r>
            <a:r>
              <a:rPr lang="en" sz="1200">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answers, for teacher reference</a:t>
            </a:r>
            <a:r>
              <a:rPr lang="en" sz="1200">
                <a:solidFill>
                  <a:schemeClr val="dk1"/>
                </a:solidFill>
                <a:latin typeface="Calibri"/>
                <a:ea typeface="Calibri"/>
                <a:cs typeface="Calibri"/>
                <a:sym typeface="Calibri"/>
              </a:rPr>
              <a:t>; from Lesson 3; one to display) </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Excerpt 1 constructed response </a:t>
            </a:r>
            <a:r>
              <a:rPr lang="en" sz="1200">
                <a:solidFill>
                  <a:schemeClr val="dk1"/>
                </a:solidFill>
                <a:latin typeface="Calibri"/>
                <a:ea typeface="Calibri"/>
                <a:cs typeface="Calibri"/>
                <a:sym typeface="Calibri"/>
              </a:rPr>
              <a:t>(from Unit 1, Lesson 8; returned this lesson with teacher feedback)</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Exemplar short constructed response </a:t>
            </a:r>
            <a:r>
              <a:rPr lang="en" sz="1200">
                <a:solidFill>
                  <a:schemeClr val="dk1"/>
                </a:solidFill>
                <a:latin typeface="Calibri"/>
                <a:ea typeface="Calibri"/>
                <a:cs typeface="Calibri"/>
                <a:sym typeface="Calibri"/>
              </a:rPr>
              <a:t>(from Unit 1, Lesson 8;  selected by teacher from student work)</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Excerpt 1 constructed response </a:t>
            </a:r>
            <a:r>
              <a:rPr lang="en" sz="1200">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answers, for teacher reference</a:t>
            </a:r>
            <a:r>
              <a:rPr lang="en" sz="1200">
                <a:solidFill>
                  <a:schemeClr val="dk1"/>
                </a:solidFill>
                <a:latin typeface="Calibri"/>
                <a:ea typeface="Calibri"/>
                <a:cs typeface="Calibri"/>
                <a:sym typeface="Calibri"/>
              </a:rPr>
              <a:t>;  an option if you do not have a student exemplar)</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Short Constructed Response Rubric </a:t>
            </a:r>
            <a:r>
              <a:rPr lang="en" sz="1200">
                <a:solidFill>
                  <a:schemeClr val="dk1"/>
                </a:solidFill>
                <a:latin typeface="Calibri"/>
                <a:ea typeface="Calibri"/>
                <a:cs typeface="Calibri"/>
                <a:sym typeface="Calibri"/>
              </a:rPr>
              <a:t>(from Unit 1, Lesson 8)</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7762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Read the group work skits and change them as needed based on your class.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Create mixed-ability standing groups of three to work on the </a:t>
            </a:r>
            <a:r>
              <a:rPr lang="en" sz="1200" b="1">
                <a:solidFill>
                  <a:schemeClr val="dk1"/>
                </a:solidFill>
                <a:latin typeface="Calibri"/>
                <a:ea typeface="Calibri"/>
                <a:cs typeface="Calibri"/>
                <a:sym typeface="Calibri"/>
              </a:rPr>
              <a:t>Excerpt Analysis note-catchers</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Assess the short written responses from Unit 1, Lesson 8 using the rubric you selected in Unit 1 (recommended: </a:t>
            </a:r>
            <a:r>
              <a:rPr lang="en" sz="1200" b="1">
                <a:solidFill>
                  <a:schemeClr val="dk1"/>
                </a:solidFill>
                <a:latin typeface="Calibri"/>
                <a:ea typeface="Calibri"/>
                <a:cs typeface="Calibri"/>
                <a:sym typeface="Calibri"/>
              </a:rPr>
              <a:t>Short Response Holistic Rubric from </a:t>
            </a:r>
            <a:r>
              <a:rPr lang="en" sz="1200" b="1" i="1">
                <a:solidFill>
                  <a:schemeClr val="dk1"/>
                </a:solidFill>
                <a:latin typeface="Calibri"/>
                <a:ea typeface="Calibri"/>
                <a:cs typeface="Calibri"/>
                <a:sym typeface="Calibri"/>
              </a:rPr>
              <a:t>Grade 7 Common Core English Language Arts Test Guide</a:t>
            </a:r>
            <a:r>
              <a:rPr lang="en" sz="1200">
                <a:solidFill>
                  <a:schemeClr val="dk1"/>
                </a:solidFill>
                <a:latin typeface="Calibri"/>
                <a:ea typeface="Calibri"/>
                <a:cs typeface="Calibri"/>
                <a:sym typeface="Calibri"/>
              </a:rPr>
              <a:t>, page 12; available online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a:t>
            </a:r>
            <a:r>
              <a:rPr lang="en" sz="1200" b="1">
                <a:solidFill>
                  <a:schemeClr val="dk1"/>
                </a:solidFill>
                <a:latin typeface="Calibri"/>
                <a:ea typeface="Calibri"/>
                <a:cs typeface="Calibri"/>
                <a:sym typeface="Calibri"/>
              </a:rPr>
              <a:t>Excerpt 3 Analysis note-catcher (answers, for teacher reference)</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Post: </a:t>
            </a:r>
            <a:r>
              <a:rPr lang="en" sz="1200" b="1">
                <a:solidFill>
                  <a:schemeClr val="dk1"/>
                </a:solidFill>
                <a:latin typeface="Calibri"/>
                <a:ea typeface="Calibri"/>
                <a:cs typeface="Calibri"/>
                <a:sym typeface="Calibri"/>
              </a:rPr>
              <a:t>Sentence Structure homework (answers, for teacher reference) </a:t>
            </a:r>
            <a:r>
              <a:rPr lang="en" sz="1200">
                <a:solidFill>
                  <a:schemeClr val="dk1"/>
                </a:solidFill>
                <a:latin typeface="Calibri"/>
                <a:ea typeface="Calibri"/>
                <a:cs typeface="Calibri"/>
                <a:sym typeface="Calibri"/>
              </a:rPr>
              <a:t>and learning targets</a:t>
            </a:r>
            <a:r>
              <a:rPr lang="en">
                <a:solidFill>
                  <a:schemeClr val="dk1"/>
                </a:solidFill>
              </a:rPr>
              <a:t>.</a:t>
            </a:r>
            <a:endParaRPr>
              <a:solidFill>
                <a:schemeClr val="dk1"/>
              </a:solidFill>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Use of Equity Sticks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 </a:t>
            </a:r>
            <a:endParaRPr sz="120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4322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0389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whole class</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or have the students take turns reading the bullets</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paying attention</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6356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a:t>
            </a:r>
            <a:r>
              <a:rPr lang="en-US" sz="1200" b="1">
                <a:solidFill>
                  <a:schemeClr val="dk1"/>
                </a:solidFill>
                <a:latin typeface="Calibri"/>
                <a:ea typeface="Calibri"/>
                <a:cs typeface="Calibri"/>
                <a:sym typeface="Calibri"/>
              </a:rPr>
              <a:t>-3</a:t>
            </a:r>
            <a:r>
              <a:rPr lang="en" sz="1200" b="1">
                <a:solidFill>
                  <a:schemeClr val="dk1"/>
                </a:solidFill>
                <a:latin typeface="Calibri"/>
                <a:ea typeface="Calibri"/>
                <a:cs typeface="Calibri"/>
                <a:sym typeface="Calibri"/>
              </a:rPr>
              <a:t>  minutes </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class</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Reviewing Targets</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Discussing and clarifying the language of learning targets helps build academic vocabulary.</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b="1">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a:latin typeface="Calibri"/>
                <a:ea typeface="Calibri"/>
                <a:cs typeface="Calibri"/>
                <a:sym typeface="Calibri"/>
              </a:rPr>
              <a:t>Direct students’ attention to the posted learning targets and read them aloud to the class</a:t>
            </a:r>
            <a:r>
              <a:rPr lang="en-US" sz="1200">
                <a:latin typeface="Calibri"/>
                <a:ea typeface="Calibri"/>
                <a:cs typeface="Calibri"/>
                <a:sym typeface="Calibri"/>
              </a:rPr>
              <a:t>.</a:t>
            </a:r>
            <a:endParaRPr sz="120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
        <p:nvSpPr>
          <p:cNvPr id="170" name="Google Shape;170;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2034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5</a:t>
            </a:r>
            <a:r>
              <a:rPr lang="en-US" sz="1200" b="1">
                <a:solidFill>
                  <a:schemeClr val="dk1"/>
                </a:solidFill>
                <a:latin typeface="Calibri"/>
                <a:ea typeface="Calibri"/>
                <a:cs typeface="Calibri"/>
                <a:sym typeface="Calibri"/>
              </a:rPr>
              <a:t>-7</a:t>
            </a:r>
            <a:r>
              <a:rPr lang="en" sz="1200" b="1">
                <a:solidFill>
                  <a:schemeClr val="dk1"/>
                </a:solidFill>
                <a:latin typeface="Calibri"/>
                <a:ea typeface="Calibri"/>
                <a:cs typeface="Calibri"/>
                <a:sym typeface="Calibri"/>
              </a:rPr>
              <a:t>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Opening: A:  Reviewing Homework</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begin the lesson by reviewing answers to the </a:t>
            </a:r>
            <a:r>
              <a:rPr lang="en" sz="1200" b="1">
                <a:solidFill>
                  <a:schemeClr val="dk1"/>
                </a:solidFill>
                <a:latin typeface="Calibri"/>
                <a:ea typeface="Calibri"/>
                <a:cs typeface="Calibri"/>
                <a:sym typeface="Calibri"/>
              </a:rPr>
              <a:t>Sentence Structure</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homework</a:t>
            </a:r>
            <a:r>
              <a:rPr lang="en" sz="1200">
                <a:solidFill>
                  <a:schemeClr val="dk1"/>
                </a:solidFill>
                <a:latin typeface="Calibri"/>
                <a:ea typeface="Calibri"/>
                <a:cs typeface="Calibri"/>
                <a:sym typeface="Calibri"/>
              </a:rPr>
              <a:t>, which focused on L.7.1. These standards will be addressed in the </a:t>
            </a:r>
            <a:r>
              <a:rPr lang="en" sz="1200" b="1">
                <a:solidFill>
                  <a:schemeClr val="dk1"/>
                </a:solidFill>
                <a:latin typeface="Calibri"/>
                <a:ea typeface="Calibri"/>
                <a:cs typeface="Calibri"/>
                <a:sym typeface="Calibri"/>
              </a:rPr>
              <a:t>Mid-Unit 3 Assessment</a:t>
            </a:r>
            <a:r>
              <a:rPr lang="en" sz="1200">
                <a:solidFill>
                  <a:schemeClr val="dk1"/>
                </a:solidFill>
                <a:latin typeface="Calibri"/>
                <a:ea typeface="Calibri"/>
                <a:cs typeface="Calibri"/>
                <a:sym typeface="Calibri"/>
              </a:rPr>
              <a:t> and the </a:t>
            </a:r>
            <a:r>
              <a:rPr lang="en" sz="1200" b="1">
                <a:solidFill>
                  <a:schemeClr val="dk1"/>
                </a:solidFill>
                <a:latin typeface="Calibri"/>
                <a:ea typeface="Calibri"/>
                <a:cs typeface="Calibri"/>
                <a:sym typeface="Calibri"/>
              </a:rPr>
              <a:t>performance task.</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By displaying this students can check their own answers.</a:t>
            </a:r>
            <a:endParaRPr sz="1200">
              <a:solidFill>
                <a:schemeClr val="dk1"/>
              </a:solidFill>
              <a:latin typeface="Calibri"/>
              <a:ea typeface="Calibri"/>
              <a:cs typeface="Calibri"/>
              <a:sym typeface="Calibri"/>
            </a:endParaRPr>
          </a:p>
          <a:p>
            <a:pPr marL="9144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take out their </a:t>
            </a:r>
            <a:r>
              <a:rPr lang="en" sz="1200" b="1">
                <a:solidFill>
                  <a:schemeClr val="dk1"/>
                </a:solidFill>
                <a:latin typeface="Calibri"/>
                <a:ea typeface="Calibri"/>
                <a:cs typeface="Calibri"/>
                <a:sym typeface="Calibri"/>
              </a:rPr>
              <a:t>Sentence Structure</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homework</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Post a copy of </a:t>
            </a:r>
            <a:r>
              <a:rPr lang="en" sz="1200" b="1">
                <a:solidFill>
                  <a:schemeClr val="dk1"/>
                </a:solidFill>
                <a:latin typeface="Calibri"/>
                <a:ea typeface="Calibri"/>
                <a:cs typeface="Calibri"/>
                <a:sym typeface="Calibri"/>
              </a:rPr>
              <a:t>Sentence Structure homework (answers, for teacher reference) </a:t>
            </a:r>
            <a:r>
              <a:rPr lang="en" sz="1200">
                <a:solidFill>
                  <a:schemeClr val="dk1"/>
                </a:solidFill>
                <a:latin typeface="Calibri"/>
                <a:ea typeface="Calibri"/>
                <a:cs typeface="Calibri"/>
                <a:sym typeface="Calibri"/>
              </a:rPr>
              <a:t>or use this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correct their own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which sentences were confusing and debrief a few of them as necessary. Questions 4–7 are from the </a:t>
            </a:r>
            <a:r>
              <a:rPr lang="en" sz="1200" i="1">
                <a:solidFill>
                  <a:schemeClr val="dk1"/>
                </a:solidFill>
                <a:latin typeface="Calibri"/>
                <a:ea typeface="Calibri"/>
                <a:cs typeface="Calibri"/>
                <a:sym typeface="Calibri"/>
              </a:rPr>
              <a:t>Narrative</a:t>
            </a:r>
            <a:r>
              <a:rPr lang="en" sz="1200">
                <a:solidFill>
                  <a:schemeClr val="dk1"/>
                </a:solidFill>
                <a:latin typeface="Calibri"/>
                <a:ea typeface="Calibri"/>
                <a:cs typeface="Calibri"/>
                <a:sym typeface="Calibri"/>
              </a:rPr>
              <a:t> and may be particularly challenging</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should apply these rules in their own writing, such as the short constructed response they will complete for homework tonight.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those who may be confused about main clauses to provide guidance.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Circulate to answer questions they may have about incorrect answers.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8" name="Google Shape;178;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8310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327d98486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10-15 minutes (this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1 of 5</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Preparing for Small Group Work</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a:t>
            </a:r>
            <a:r>
              <a:rPr lang="en" sz="1200" b="1">
                <a:solidFill>
                  <a:schemeClr val="dk1"/>
                </a:solidFill>
                <a:latin typeface="Calibri"/>
                <a:ea typeface="Calibri"/>
                <a:cs typeface="Calibri"/>
                <a:sym typeface="Calibri"/>
              </a:rPr>
              <a:t>Excerpt Analysis note-catcher</a:t>
            </a:r>
            <a:r>
              <a:rPr lang="en" sz="1200">
                <a:solidFill>
                  <a:schemeClr val="dk1"/>
                </a:solidFill>
                <a:latin typeface="Calibri"/>
                <a:ea typeface="Calibri"/>
                <a:cs typeface="Calibri"/>
                <a:sym typeface="Calibri"/>
              </a:rPr>
              <a:t> (introduced in Lesson 9, Unit 1) provides students with a place to fully develop this analysis. Students identify how the excerpt supports both of Douglass’s positions about slavery (that they are tracking; he has many, of course), provide evidence from the text, and analyze how that evidence disproves the position of those who defend slavery. The note-catcher will be a crucial support for the </a:t>
            </a:r>
            <a:r>
              <a:rPr lang="en" sz="1200" b="1">
                <a:solidFill>
                  <a:schemeClr val="dk1"/>
                </a:solidFill>
                <a:latin typeface="Calibri"/>
                <a:ea typeface="Calibri"/>
                <a:cs typeface="Calibri"/>
                <a:sym typeface="Calibri"/>
              </a:rPr>
              <a:t>Mid- and End of Unit 2 Assessments</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and display the </a:t>
            </a:r>
            <a:r>
              <a:rPr lang="en" sz="1200" b="1">
                <a:solidFill>
                  <a:schemeClr val="dk1"/>
                </a:solidFill>
                <a:latin typeface="Calibri"/>
                <a:ea typeface="Calibri"/>
                <a:cs typeface="Calibri"/>
                <a:sym typeface="Calibri"/>
              </a:rPr>
              <a:t>Excerpt 3 Analysis note-catcher</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did strong analysis using this note-catcher in Unit 1. This time, they will be completing it in groups of three.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a:t>
            </a:r>
            <a:r>
              <a:rPr lang="en" sz="1200" i="1">
                <a:solidFill>
                  <a:schemeClr val="dk1"/>
                </a:solidFill>
                <a:latin typeface="Calibri"/>
                <a:ea typeface="Calibri"/>
                <a:cs typeface="Calibri"/>
                <a:sym typeface="Calibri"/>
              </a:rPr>
              <a:t>“Why might it be useful to work in small groups on this task?”</a:t>
            </a:r>
            <a:endParaRPr sz="1200" i="1">
              <a:solidFill>
                <a:schemeClr val="dk1"/>
              </a:solidFill>
              <a:latin typeface="Calibri"/>
              <a:ea typeface="Calibri"/>
              <a:cs typeface="Calibri"/>
              <a:sym typeface="Calibri"/>
            </a:endParaRPr>
          </a:p>
          <a:p>
            <a:pPr marL="457200" lvl="0" indent="0" algn="l" rtl="0">
              <a:spcBef>
                <a:spcPts val="0"/>
              </a:spcBef>
              <a:spcAft>
                <a:spcPts val="0"/>
              </a:spcAft>
              <a:buNone/>
            </a:pPr>
            <a:endParaRPr sz="1200" i="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a:t>
            </a:r>
            <a:r>
              <a:rPr lang="en" sz="1200" b="0">
                <a:solidFill>
                  <a:schemeClr val="dk1"/>
                </a:solidFill>
                <a:latin typeface="Calibri"/>
                <a:ea typeface="Calibri"/>
                <a:cs typeface="Calibri"/>
                <a:sym typeface="Calibri"/>
              </a:rPr>
              <a:t>“To learn to work with others,” “to ease the workload,” “to build on each other’s ideas,” and “to focus on one part of the task at a time.”</a:t>
            </a: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86" name="Google Shape;186;g4327d98486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6109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3383e690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10-15  minutes (this slide, 2-3 minutes)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Work time A: Preparing for Small Group Work</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Slide 2 of 5</a:t>
            </a:r>
            <a:endParaRPr lang="en-US"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activity is likely to take more than 2-3 minutes.  Adjust accordingly.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Introduce the three roles students will take and point to the different sections that they will be responsible for. They will not always have the same role, so they need to understand each one.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the narrative arc person is in charge of summarizing the narrative. He or she identifies all key parts of the story by creating a narrative arc. Part of it is already filled out so it is clear how it works.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The other two group members are each responsible for one of Douglass’s two positions: slavery corrupts slave owners and slavery is terrible for slaves. Each person needs to explain how the excerpt supports one position, using evidence from the text and showing how this evidence disproves the position of those who defend slavery.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Tell </a:t>
            </a:r>
            <a:r>
              <a:rPr lang="en" sz="1200">
                <a:solidFill>
                  <a:schemeClr val="dk1"/>
                </a:solidFill>
                <a:latin typeface="Calibri"/>
                <a:ea typeface="Calibri"/>
                <a:cs typeface="Calibri"/>
                <a:sym typeface="Calibri"/>
              </a:rPr>
              <a:t>students that it will be helpful to use the third read purpose question to guide their thinking.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groups have had some time to work on their individual parts of the note-catcher, they will take turns leading a discussion on the section they completed, and getting feedback, questions, and ideas from other group members. At the end of the time, each student should have an accurate answer written down on his or her own note-catcher.</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understand the roles.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assigning less demanding roles to students who may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who struggle with following multiple-step directions benefit from having group work roles displayed on a document camera or on the board and having the roles typed up in a handout.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5" name="Google Shape;195;g43383e690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166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943146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7.png"/><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engageny.org/resource/test-guides-for-english-language-arts-and-mathematic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800" y="1238325"/>
            <a:ext cx="8520600" cy="3675000"/>
          </a:xfrm>
          <a:prstGeom prst="rect">
            <a:avLst/>
          </a:prstGeom>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Font typeface="Century Gothic"/>
              <a:buChar char="•"/>
            </a:pPr>
            <a:r>
              <a:rPr lang="en" sz="1800"/>
              <a:t>This lesson will take approximately  60 - 65  minutes to complete. </a:t>
            </a:r>
            <a:endParaRPr sz="1800"/>
          </a:p>
          <a:p>
            <a:pPr marL="457200" lvl="0" indent="-342900" algn="l" rtl="0">
              <a:lnSpc>
                <a:spcPct val="100000"/>
              </a:lnSpc>
              <a:spcBef>
                <a:spcPts val="0"/>
              </a:spcBef>
              <a:spcAft>
                <a:spcPts val="0"/>
              </a:spcAft>
              <a:buSzPts val="1800"/>
              <a:buFont typeface="Century Gothic"/>
              <a:buChar char="•"/>
            </a:pPr>
            <a:r>
              <a:rPr lang="en" sz="1800"/>
              <a:t>The purpose of today’s lesson is  to analyze how a particular excerpt conveys Douglass’s position about slavery. They will use an </a:t>
            </a:r>
            <a:r>
              <a:rPr lang="en" sz="1800" b="1"/>
              <a:t>Expert Analysis note-catcher </a:t>
            </a:r>
            <a:r>
              <a:rPr lang="en" sz="1800"/>
              <a:t>to do this. In addition, students will do some work with sentence structure.</a:t>
            </a:r>
            <a:endParaRPr sz="1800"/>
          </a:p>
          <a:p>
            <a:pPr marL="0" lvl="0" indent="0" algn="l" rtl="0">
              <a:lnSpc>
                <a:spcPct val="100000"/>
              </a:lnSpc>
              <a:spcBef>
                <a:spcPts val="0"/>
              </a:spcBef>
              <a:spcAft>
                <a:spcPts val="0"/>
              </a:spcAft>
              <a:buNone/>
            </a:pPr>
            <a:endParaRPr sz="1800" b="1"/>
          </a:p>
          <a:p>
            <a:pPr marL="0" lvl="0" indent="0" algn="l" rtl="0">
              <a:lnSpc>
                <a:spcPct val="100000"/>
              </a:lnSpc>
              <a:spcBef>
                <a:spcPts val="0"/>
              </a:spcBef>
              <a:spcAft>
                <a:spcPts val="0"/>
              </a:spcAft>
              <a:buNone/>
            </a:pPr>
            <a:r>
              <a:rPr lang="en" sz="1800" b="1"/>
              <a:t>The Learning Targets for today are:</a:t>
            </a:r>
            <a:endParaRPr sz="1800" b="1"/>
          </a:p>
          <a:p>
            <a:pPr marL="457200" lvl="0" indent="-342900" algn="l" rtl="0">
              <a:lnSpc>
                <a:spcPct val="100000"/>
              </a:lnSpc>
              <a:spcBef>
                <a:spcPts val="0"/>
              </a:spcBef>
              <a:spcAft>
                <a:spcPts val="0"/>
              </a:spcAft>
              <a:buSzPts val="1800"/>
              <a:buFont typeface="Century Gothic"/>
              <a:buChar char="•"/>
            </a:pPr>
            <a:r>
              <a:rPr lang="en" sz="1400"/>
              <a:t>I can identify the main clause in a sentence.</a:t>
            </a:r>
            <a:endParaRPr sz="1400"/>
          </a:p>
          <a:p>
            <a:pPr marL="457200" lvl="0" indent="-342900" algn="l" rtl="0">
              <a:lnSpc>
                <a:spcPct val="100000"/>
              </a:lnSpc>
              <a:spcBef>
                <a:spcPts val="0"/>
              </a:spcBef>
              <a:spcAft>
                <a:spcPts val="0"/>
              </a:spcAft>
              <a:buSzPts val="1800"/>
              <a:buFont typeface="Century Gothic"/>
              <a:buChar char="•"/>
            </a:pPr>
            <a:r>
              <a:rPr lang="en" sz="1400"/>
              <a:t>I can determine what is being modified in a sentence.</a:t>
            </a:r>
            <a:endParaRPr sz="1400"/>
          </a:p>
          <a:p>
            <a:pPr marL="457200" lvl="0" indent="-342900" algn="l" rtl="0">
              <a:lnSpc>
                <a:spcPct val="100000"/>
              </a:lnSpc>
              <a:spcBef>
                <a:spcPts val="0"/>
              </a:spcBef>
              <a:spcAft>
                <a:spcPts val="0"/>
              </a:spcAft>
              <a:buSzPts val="1800"/>
              <a:buFont typeface="Century Gothic"/>
              <a:buChar char="•"/>
            </a:pPr>
            <a:r>
              <a:rPr lang="en" sz="1400"/>
              <a:t>I can analyze how specific sections of </a:t>
            </a:r>
            <a:r>
              <a:rPr lang="en" sz="1400" i="1"/>
              <a:t>Narrative of the Life of Frederick Douglass</a:t>
            </a:r>
            <a:r>
              <a:rPr lang="en" sz="1400"/>
              <a:t> convey Douglass’s position on slavery.</a:t>
            </a:r>
            <a:endParaRPr sz="1400"/>
          </a:p>
          <a:p>
            <a:pPr marL="457200" lvl="0" indent="-342900" algn="l" rtl="0">
              <a:lnSpc>
                <a:spcPct val="100000"/>
              </a:lnSpc>
              <a:spcBef>
                <a:spcPts val="0"/>
              </a:spcBef>
              <a:spcAft>
                <a:spcPts val="0"/>
              </a:spcAft>
              <a:buSzPts val="1800"/>
              <a:buFont typeface="Century Gothic"/>
              <a:buChar char="•"/>
            </a:pPr>
            <a:r>
              <a:rPr lang="en" sz="1400"/>
              <a:t>I can work in a group of three to synthesize my understanding of an excerpt from the </a:t>
            </a:r>
            <a:r>
              <a:rPr lang="en" sz="1400" i="1"/>
              <a:t>Narrative</a:t>
            </a:r>
            <a:r>
              <a:rPr lang="en" sz="1400"/>
              <a:t>.</a:t>
            </a:r>
            <a:endParaRPr sz="1400"/>
          </a:p>
          <a:p>
            <a:pPr marL="0" lvl="0" indent="0" algn="l" rtl="0">
              <a:lnSpc>
                <a:spcPct val="100000"/>
              </a:lnSpc>
              <a:spcBef>
                <a:spcPts val="0"/>
              </a:spcBef>
              <a:spcAft>
                <a:spcPts val="0"/>
              </a:spcAft>
              <a:buNone/>
            </a:pPr>
            <a:endParaRPr sz="1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34"/>
          <p:cNvSpPr txBox="1"/>
          <p:nvPr/>
        </p:nvSpPr>
        <p:spPr>
          <a:xfrm>
            <a:off x="197025" y="153400"/>
            <a:ext cx="77169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think about working in a group</a:t>
            </a:r>
            <a:endParaRPr sz="3000">
              <a:latin typeface="Century Gothic"/>
              <a:ea typeface="Century Gothic"/>
              <a:cs typeface="Century Gothic"/>
              <a:sym typeface="Century Gothic"/>
            </a:endParaRPr>
          </a:p>
        </p:txBody>
      </p:sp>
      <p:pic>
        <p:nvPicPr>
          <p:cNvPr id="210" name="Google Shape;210;p34"/>
          <p:cNvPicPr preferRelativeResize="0"/>
          <p:nvPr/>
        </p:nvPicPr>
        <p:blipFill>
          <a:blip r:embed="rId3">
            <a:alphaModFix/>
          </a:blip>
          <a:stretch>
            <a:fillRect/>
          </a:stretch>
        </p:blipFill>
        <p:spPr>
          <a:xfrm>
            <a:off x="2597850" y="996275"/>
            <a:ext cx="5446225" cy="3531075"/>
          </a:xfrm>
          <a:prstGeom prst="rect">
            <a:avLst/>
          </a:prstGeom>
          <a:noFill/>
          <a:ln>
            <a:noFill/>
          </a:ln>
        </p:spPr>
      </p:pic>
      <p:sp>
        <p:nvSpPr>
          <p:cNvPr id="211" name="Google Shape;211;p34"/>
          <p:cNvSpPr txBox="1"/>
          <p:nvPr/>
        </p:nvSpPr>
        <p:spPr>
          <a:xfrm>
            <a:off x="378575" y="1229300"/>
            <a:ext cx="1853700" cy="318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Read along in your head as some of your classmates act out two different skits of what small group might sound like.</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First, read and listen to Scene 1.</a:t>
            </a:r>
            <a:endParaRPr>
              <a:latin typeface="Century Gothic"/>
              <a:ea typeface="Century Gothic"/>
              <a:cs typeface="Century Gothic"/>
              <a:sym typeface="Century Gothic"/>
            </a:endParaRPr>
          </a:p>
        </p:txBody>
      </p:sp>
      <p:pic>
        <p:nvPicPr>
          <p:cNvPr id="8" name="Google Shape;190;p32"/>
          <p:cNvPicPr preferRelativeResize="0"/>
          <p:nvPr/>
        </p:nvPicPr>
        <p:blipFill>
          <a:blip r:embed="rId4">
            <a:alphaModFix/>
          </a:blip>
          <a:stretch>
            <a:fillRect/>
          </a:stretch>
        </p:blipFill>
        <p:spPr>
          <a:xfrm>
            <a:off x="8512630" y="4397828"/>
            <a:ext cx="488984" cy="480418"/>
          </a:xfrm>
          <a:prstGeom prst="rect">
            <a:avLst/>
          </a:prstGeom>
          <a:noFill/>
          <a:ln>
            <a:noFill/>
          </a:ln>
        </p:spPr>
      </p:pic>
      <p:pic>
        <p:nvPicPr>
          <p:cNvPr id="9" name="Google Shape;167;p29"/>
          <p:cNvPicPr preferRelativeResize="0"/>
          <p:nvPr/>
        </p:nvPicPr>
        <p:blipFill>
          <a:blip r:embed="rId5">
            <a:alphaModFix/>
          </a:blip>
          <a:stretch>
            <a:fillRect/>
          </a:stretch>
        </p:blipFill>
        <p:spPr>
          <a:xfrm>
            <a:off x="8164286" y="84354"/>
            <a:ext cx="879601" cy="107628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7" name="Google Shape;217;p35"/>
          <p:cNvSpPr txBox="1"/>
          <p:nvPr/>
        </p:nvSpPr>
        <p:spPr>
          <a:xfrm>
            <a:off x="197025" y="153400"/>
            <a:ext cx="77169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think some more about group work</a:t>
            </a:r>
            <a:endParaRPr sz="3000">
              <a:latin typeface="Century Gothic"/>
              <a:ea typeface="Century Gothic"/>
              <a:cs typeface="Century Gothic"/>
              <a:sym typeface="Century Gothic"/>
            </a:endParaRPr>
          </a:p>
        </p:txBody>
      </p:sp>
      <p:sp>
        <p:nvSpPr>
          <p:cNvPr id="219" name="Google Shape;219;p35"/>
          <p:cNvSpPr txBox="1"/>
          <p:nvPr/>
        </p:nvSpPr>
        <p:spPr>
          <a:xfrm>
            <a:off x="197025" y="791188"/>
            <a:ext cx="1397100" cy="218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20" name="Google Shape;220;p35"/>
          <p:cNvPicPr preferRelativeResize="0"/>
          <p:nvPr/>
        </p:nvPicPr>
        <p:blipFill>
          <a:blip r:embed="rId3">
            <a:alphaModFix/>
          </a:blip>
          <a:stretch>
            <a:fillRect/>
          </a:stretch>
        </p:blipFill>
        <p:spPr>
          <a:xfrm>
            <a:off x="2482538" y="791200"/>
            <a:ext cx="4673123" cy="4047501"/>
          </a:xfrm>
          <a:prstGeom prst="rect">
            <a:avLst/>
          </a:prstGeom>
          <a:noFill/>
          <a:ln>
            <a:noFill/>
          </a:ln>
        </p:spPr>
      </p:pic>
      <p:sp>
        <p:nvSpPr>
          <p:cNvPr id="221" name="Google Shape;221;p35"/>
          <p:cNvSpPr txBox="1"/>
          <p:nvPr/>
        </p:nvSpPr>
        <p:spPr>
          <a:xfrm>
            <a:off x="473625" y="1046900"/>
            <a:ext cx="1853700" cy="344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Now, read and listen to Scene 2.</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Think about:</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How is this different from Scene 1?</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How did this approach make the students’ work more successful?</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b="1" i="1">
                <a:latin typeface="Century Gothic"/>
                <a:ea typeface="Century Gothic"/>
                <a:cs typeface="Century Gothic"/>
                <a:sym typeface="Century Gothic"/>
              </a:rPr>
              <a:t>What does this tell us about strong group work?</a:t>
            </a:r>
            <a:endParaRPr b="1" i="1">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pic>
        <p:nvPicPr>
          <p:cNvPr id="8" name="Google Shape;190;p32"/>
          <p:cNvPicPr preferRelativeResize="0"/>
          <p:nvPr/>
        </p:nvPicPr>
        <p:blipFill>
          <a:blip r:embed="rId4">
            <a:alphaModFix/>
          </a:blip>
          <a:stretch>
            <a:fillRect/>
          </a:stretch>
        </p:blipFill>
        <p:spPr>
          <a:xfrm>
            <a:off x="8512630" y="4397828"/>
            <a:ext cx="488984" cy="480418"/>
          </a:xfrm>
          <a:prstGeom prst="rect">
            <a:avLst/>
          </a:prstGeom>
          <a:noFill/>
          <a:ln>
            <a:noFill/>
          </a:ln>
        </p:spPr>
      </p:pic>
      <p:pic>
        <p:nvPicPr>
          <p:cNvPr id="9" name="Google Shape;167;p29"/>
          <p:cNvPicPr preferRelativeResize="0"/>
          <p:nvPr/>
        </p:nvPicPr>
        <p:blipFill>
          <a:blip r:embed="rId5">
            <a:alphaModFix/>
          </a:blip>
          <a:stretch>
            <a:fillRect/>
          </a:stretch>
        </p:blipFill>
        <p:spPr>
          <a:xfrm>
            <a:off x="8164286" y="84354"/>
            <a:ext cx="879601" cy="107628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7" name="Google Shape;227;p36"/>
          <p:cNvSpPr txBox="1"/>
          <p:nvPr/>
        </p:nvSpPr>
        <p:spPr>
          <a:xfrm>
            <a:off x="0" y="153400"/>
            <a:ext cx="80193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       Let’s record on our </a:t>
            </a:r>
            <a:r>
              <a:rPr lang="en" sz="2400" b="1">
                <a:latin typeface="Century Gothic"/>
                <a:ea typeface="Century Gothic"/>
                <a:cs typeface="Century Gothic"/>
                <a:sym typeface="Century Gothic"/>
              </a:rPr>
              <a:t>Group Work Anchor Chart</a:t>
            </a:r>
            <a:endParaRPr sz="2400" b="1">
              <a:latin typeface="Century Gothic"/>
              <a:ea typeface="Century Gothic"/>
              <a:cs typeface="Century Gothic"/>
              <a:sym typeface="Century Gothic"/>
            </a:endParaRPr>
          </a:p>
        </p:txBody>
      </p:sp>
      <p:graphicFrame>
        <p:nvGraphicFramePr>
          <p:cNvPr id="228" name="Google Shape;228;p36"/>
          <p:cNvGraphicFramePr/>
          <p:nvPr>
            <p:extLst>
              <p:ext uri="{D42A27DB-BD31-4B8C-83A1-F6EECF244321}">
                <p14:modId xmlns:p14="http://schemas.microsoft.com/office/powerpoint/2010/main" val="448388881"/>
              </p:ext>
            </p:extLst>
          </p:nvPr>
        </p:nvGraphicFramePr>
        <p:xfrm>
          <a:off x="2922400" y="1431363"/>
          <a:ext cx="5024171" cy="3078600"/>
        </p:xfrm>
        <a:graphic>
          <a:graphicData uri="http://schemas.openxmlformats.org/drawingml/2006/table">
            <a:tbl>
              <a:tblPr>
                <a:noFill/>
                <a:tableStyleId>{699AE5E0-A858-472E-B2FF-125EE00D1949}</a:tableStyleId>
              </a:tblPr>
              <a:tblGrid>
                <a:gridCol w="1525500">
                  <a:extLst>
                    <a:ext uri="{9D8B030D-6E8A-4147-A177-3AD203B41FA5}">
                      <a16:colId xmlns:a16="http://schemas.microsoft.com/office/drawing/2014/main" val="20000"/>
                    </a:ext>
                  </a:extLst>
                </a:gridCol>
                <a:gridCol w="3498671">
                  <a:extLst>
                    <a:ext uri="{9D8B030D-6E8A-4147-A177-3AD203B41FA5}">
                      <a16:colId xmlns:a16="http://schemas.microsoft.com/office/drawing/2014/main" val="20001"/>
                    </a:ext>
                  </a:extLst>
                </a:gridCol>
              </a:tblGrid>
              <a:tr h="439800">
                <a:tc rowSpan="7">
                  <a:txBody>
                    <a:bodyPr/>
                    <a:lstStyle/>
                    <a:p>
                      <a:pPr marL="0" lvl="0" indent="0" algn="l" rtl="0">
                        <a:lnSpc>
                          <a:spcPct val="145454"/>
                        </a:lnSpc>
                        <a:spcBef>
                          <a:spcPts val="0"/>
                        </a:spcBef>
                        <a:spcAft>
                          <a:spcPts val="0"/>
                        </a:spcAft>
                        <a:buNone/>
                      </a:pPr>
                      <a:r>
                        <a:rPr lang="en" sz="1100" b="1">
                          <a:latin typeface="Century Gothic" panose="020B0502020202020204" pitchFamily="34" charset="0"/>
                        </a:rPr>
                        <a:t>Use these ideas to make sure your class names important group work habits:</a:t>
                      </a:r>
                      <a:endParaRPr sz="1100" b="1">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215900" lvl="0" indent="0" algn="l" rtl="0">
                        <a:lnSpc>
                          <a:spcPct val="145454"/>
                        </a:lnSpc>
                        <a:spcBef>
                          <a:spcPts val="0"/>
                        </a:spcBef>
                        <a:spcAft>
                          <a:spcPts val="0"/>
                        </a:spcAft>
                        <a:buNone/>
                      </a:pPr>
                      <a:r>
                        <a:rPr lang="en">
                          <a:latin typeface="Century Gothic" panose="020B0502020202020204" pitchFamily="34" charset="0"/>
                        </a:rPr>
                        <a:t>·       Help each other get started.</a:t>
                      </a:r>
                      <a:endParaRPr>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39800">
                <a:tc vMerge="1">
                  <a:txBody>
                    <a:bodyPr/>
                    <a:lstStyle/>
                    <a:p>
                      <a:endParaRPr lang="en-US"/>
                    </a:p>
                  </a:txBody>
                  <a:tcPr/>
                </a:tc>
                <a:tc>
                  <a:txBody>
                    <a:bodyPr/>
                    <a:lstStyle/>
                    <a:p>
                      <a:pPr marL="215900" lvl="0" indent="0" algn="l" rtl="0">
                        <a:lnSpc>
                          <a:spcPct val="145454"/>
                        </a:lnSpc>
                        <a:spcBef>
                          <a:spcPts val="0"/>
                        </a:spcBef>
                        <a:spcAft>
                          <a:spcPts val="0"/>
                        </a:spcAft>
                        <a:buNone/>
                      </a:pPr>
                      <a:r>
                        <a:rPr lang="en">
                          <a:latin typeface="Century Gothic" panose="020B0502020202020204" pitchFamily="34" charset="0"/>
                        </a:rPr>
                        <a:t>·       Share the workload.</a:t>
                      </a:r>
                      <a:endParaRPr>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39800">
                <a:tc vMerge="1">
                  <a:txBody>
                    <a:bodyPr/>
                    <a:lstStyle/>
                    <a:p>
                      <a:endParaRPr lang="en-US"/>
                    </a:p>
                  </a:txBody>
                  <a:tcPr/>
                </a:tc>
                <a:tc>
                  <a:txBody>
                    <a:bodyPr/>
                    <a:lstStyle/>
                    <a:p>
                      <a:pPr marL="215900" lvl="0" indent="0" algn="l" rtl="0">
                        <a:lnSpc>
                          <a:spcPct val="145454"/>
                        </a:lnSpc>
                        <a:spcBef>
                          <a:spcPts val="0"/>
                        </a:spcBef>
                        <a:spcAft>
                          <a:spcPts val="0"/>
                        </a:spcAft>
                        <a:buNone/>
                      </a:pPr>
                      <a:r>
                        <a:rPr lang="en">
                          <a:latin typeface="Century Gothic" panose="020B0502020202020204" pitchFamily="34" charset="0"/>
                        </a:rPr>
                        <a:t>·       Check over each other’s work.</a:t>
                      </a:r>
                      <a:endParaRPr>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39800">
                <a:tc vMerge="1">
                  <a:txBody>
                    <a:bodyPr/>
                    <a:lstStyle/>
                    <a:p>
                      <a:endParaRPr lang="en-US"/>
                    </a:p>
                  </a:txBody>
                  <a:tcPr/>
                </a:tc>
                <a:tc>
                  <a:txBody>
                    <a:bodyPr/>
                    <a:lstStyle/>
                    <a:p>
                      <a:pPr marL="215900" lvl="0" indent="0" algn="l" rtl="0">
                        <a:lnSpc>
                          <a:spcPct val="145454"/>
                        </a:lnSpc>
                        <a:spcBef>
                          <a:spcPts val="0"/>
                        </a:spcBef>
                        <a:spcAft>
                          <a:spcPts val="0"/>
                        </a:spcAft>
                        <a:buNone/>
                      </a:pPr>
                      <a:r>
                        <a:rPr lang="en">
                          <a:latin typeface="Century Gothic" panose="020B0502020202020204" pitchFamily="34" charset="0"/>
                        </a:rPr>
                        <a:t>·       Speak respectfully.</a:t>
                      </a:r>
                      <a:endParaRPr>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39800">
                <a:tc vMerge="1">
                  <a:txBody>
                    <a:bodyPr/>
                    <a:lstStyle/>
                    <a:p>
                      <a:endParaRPr lang="en-US"/>
                    </a:p>
                  </a:txBody>
                  <a:tcPr/>
                </a:tc>
                <a:tc>
                  <a:txBody>
                    <a:bodyPr/>
                    <a:lstStyle/>
                    <a:p>
                      <a:pPr marL="215900" lvl="0" indent="0" algn="l" rtl="0">
                        <a:lnSpc>
                          <a:spcPct val="145454"/>
                        </a:lnSpc>
                        <a:spcBef>
                          <a:spcPts val="0"/>
                        </a:spcBef>
                        <a:spcAft>
                          <a:spcPts val="0"/>
                        </a:spcAft>
                        <a:buNone/>
                      </a:pPr>
                      <a:r>
                        <a:rPr lang="en">
                          <a:latin typeface="Century Gothic" panose="020B0502020202020204" pitchFamily="34" charset="0"/>
                        </a:rPr>
                        <a:t>·       Keep talk on topic.</a:t>
                      </a:r>
                      <a:endParaRPr>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39800">
                <a:tc vMerge="1">
                  <a:txBody>
                    <a:bodyPr/>
                    <a:lstStyle/>
                    <a:p>
                      <a:endParaRPr lang="en-US"/>
                    </a:p>
                  </a:txBody>
                  <a:tcPr/>
                </a:tc>
                <a:tc>
                  <a:txBody>
                    <a:bodyPr/>
                    <a:lstStyle/>
                    <a:p>
                      <a:pPr marL="215900" lvl="0" indent="0" algn="l" rtl="0">
                        <a:lnSpc>
                          <a:spcPct val="145454"/>
                        </a:lnSpc>
                        <a:spcBef>
                          <a:spcPts val="0"/>
                        </a:spcBef>
                        <a:spcAft>
                          <a:spcPts val="0"/>
                        </a:spcAft>
                        <a:buNone/>
                      </a:pPr>
                      <a:r>
                        <a:rPr lang="en">
                          <a:latin typeface="Century Gothic" panose="020B0502020202020204" pitchFamily="34" charset="0"/>
                        </a:rPr>
                        <a:t>·       Find and fix mistakes together.</a:t>
                      </a:r>
                      <a:endParaRPr>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39800">
                <a:tc vMerge="1">
                  <a:txBody>
                    <a:bodyPr/>
                    <a:lstStyle/>
                    <a:p>
                      <a:endParaRPr lang="en-US"/>
                    </a:p>
                  </a:txBody>
                  <a:tcPr/>
                </a:tc>
                <a:tc>
                  <a:txBody>
                    <a:bodyPr/>
                    <a:lstStyle/>
                    <a:p>
                      <a:pPr marL="215900" lvl="0" indent="0" algn="l" rtl="0">
                        <a:lnSpc>
                          <a:spcPct val="145454"/>
                        </a:lnSpc>
                        <a:spcBef>
                          <a:spcPts val="0"/>
                        </a:spcBef>
                        <a:spcAft>
                          <a:spcPts val="0"/>
                        </a:spcAft>
                        <a:buNone/>
                      </a:pPr>
                      <a:r>
                        <a:rPr lang="en">
                          <a:latin typeface="Century Gothic" panose="020B0502020202020204" pitchFamily="34" charset="0"/>
                        </a:rPr>
                        <a:t>·       Use time well</a:t>
                      </a:r>
                      <a:endParaRPr>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229" name="Google Shape;229;p36"/>
          <p:cNvPicPr preferRelativeResize="0"/>
          <p:nvPr/>
        </p:nvPicPr>
        <p:blipFill>
          <a:blip r:embed="rId3">
            <a:alphaModFix/>
          </a:blip>
          <a:stretch>
            <a:fillRect/>
          </a:stretch>
        </p:blipFill>
        <p:spPr>
          <a:xfrm>
            <a:off x="8301700" y="2571750"/>
            <a:ext cx="637800" cy="637800"/>
          </a:xfrm>
          <a:prstGeom prst="rect">
            <a:avLst/>
          </a:prstGeom>
          <a:noFill/>
          <a:ln>
            <a:noFill/>
          </a:ln>
        </p:spPr>
      </p:pic>
      <p:pic>
        <p:nvPicPr>
          <p:cNvPr id="230" name="Google Shape;230;p36"/>
          <p:cNvPicPr preferRelativeResize="0"/>
          <p:nvPr/>
        </p:nvPicPr>
        <p:blipFill>
          <a:blip r:embed="rId3">
            <a:alphaModFix/>
          </a:blip>
          <a:stretch>
            <a:fillRect/>
          </a:stretch>
        </p:blipFill>
        <p:spPr>
          <a:xfrm rot="10800000">
            <a:off x="8232150" y="3519600"/>
            <a:ext cx="674025" cy="674025"/>
          </a:xfrm>
          <a:prstGeom prst="rect">
            <a:avLst/>
          </a:prstGeom>
          <a:noFill/>
          <a:ln>
            <a:noFill/>
          </a:ln>
        </p:spPr>
      </p:pic>
      <p:sp>
        <p:nvSpPr>
          <p:cNvPr id="231" name="Google Shape;231;p36"/>
          <p:cNvSpPr txBox="1"/>
          <p:nvPr/>
        </p:nvSpPr>
        <p:spPr>
          <a:xfrm>
            <a:off x="328650" y="1300950"/>
            <a:ext cx="2399100" cy="335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We just gathered what we know about strong group work on a </a:t>
            </a:r>
            <a:r>
              <a:rPr lang="en" b="1">
                <a:latin typeface="Century Gothic"/>
                <a:ea typeface="Century Gothic"/>
                <a:cs typeface="Century Gothic"/>
                <a:sym typeface="Century Gothic"/>
              </a:rPr>
              <a:t>Group Anchor chart</a:t>
            </a:r>
            <a:r>
              <a:rPr lang="en">
                <a:latin typeface="Century Gothic"/>
                <a:ea typeface="Century Gothic"/>
                <a:cs typeface="Century Gothic"/>
                <a:sym typeface="Century Gothic"/>
              </a:rPr>
              <a:t>, like this.</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In a moment, your teacher will place you in groups of three.</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First, its’ important that we check to make sure everyone understands the process we will follow.</a:t>
            </a:r>
            <a:endParaRPr>
              <a:latin typeface="Century Gothic"/>
              <a:ea typeface="Century Gothic"/>
              <a:cs typeface="Century Gothic"/>
              <a:sym typeface="Century Gothic"/>
            </a:endParaRPr>
          </a:p>
        </p:txBody>
      </p:sp>
      <p:pic>
        <p:nvPicPr>
          <p:cNvPr id="8" name="Google Shape;167;p29"/>
          <p:cNvPicPr preferRelativeResize="0"/>
          <p:nvPr/>
        </p:nvPicPr>
        <p:blipFill>
          <a:blip r:embed="rId4">
            <a:alphaModFix/>
          </a:blip>
          <a:stretch>
            <a:fillRect/>
          </a:stretch>
        </p:blipFill>
        <p:spPr>
          <a:xfrm>
            <a:off x="8164286" y="84354"/>
            <a:ext cx="879601" cy="107628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7" name="Google Shape;237;p37"/>
          <p:cNvSpPr txBox="1"/>
          <p:nvPr/>
        </p:nvSpPr>
        <p:spPr>
          <a:xfrm>
            <a:off x="197025" y="153400"/>
            <a:ext cx="86436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work in our groups</a:t>
            </a:r>
            <a:endParaRPr sz="3000">
              <a:latin typeface="Century Gothic"/>
              <a:ea typeface="Century Gothic"/>
              <a:cs typeface="Century Gothic"/>
              <a:sym typeface="Century Gothic"/>
            </a:endParaRPr>
          </a:p>
        </p:txBody>
      </p:sp>
      <p:pic>
        <p:nvPicPr>
          <p:cNvPr id="238" name="Google Shape;238;p37"/>
          <p:cNvPicPr preferRelativeResize="0"/>
          <p:nvPr/>
        </p:nvPicPr>
        <p:blipFill>
          <a:blip r:embed="rId3">
            <a:alphaModFix/>
          </a:blip>
          <a:stretch>
            <a:fillRect/>
          </a:stretch>
        </p:blipFill>
        <p:spPr>
          <a:xfrm>
            <a:off x="358300" y="1307000"/>
            <a:ext cx="4344774" cy="2728074"/>
          </a:xfrm>
          <a:prstGeom prst="rect">
            <a:avLst/>
          </a:prstGeom>
          <a:noFill/>
          <a:ln>
            <a:noFill/>
          </a:ln>
        </p:spPr>
      </p:pic>
      <p:pic>
        <p:nvPicPr>
          <p:cNvPr id="240" name="Google Shape;240;p37"/>
          <p:cNvPicPr preferRelativeResize="0"/>
          <p:nvPr/>
        </p:nvPicPr>
        <p:blipFill>
          <a:blip r:embed="rId4">
            <a:alphaModFix/>
          </a:blip>
          <a:stretch>
            <a:fillRect/>
          </a:stretch>
        </p:blipFill>
        <p:spPr>
          <a:xfrm>
            <a:off x="4855474" y="1287825"/>
            <a:ext cx="3154102" cy="3004455"/>
          </a:xfrm>
          <a:prstGeom prst="rect">
            <a:avLst/>
          </a:prstGeom>
          <a:noFill/>
          <a:ln>
            <a:noFill/>
          </a:ln>
        </p:spPr>
      </p:pic>
      <p:pic>
        <p:nvPicPr>
          <p:cNvPr id="7" name="Google Shape;190;p32"/>
          <p:cNvPicPr preferRelativeResize="0"/>
          <p:nvPr/>
        </p:nvPicPr>
        <p:blipFill>
          <a:blip r:embed="rId5">
            <a:alphaModFix/>
          </a:blip>
          <a:stretch>
            <a:fillRect/>
          </a:stretch>
        </p:blipFill>
        <p:spPr>
          <a:xfrm>
            <a:off x="8512630" y="4397828"/>
            <a:ext cx="488984" cy="480418"/>
          </a:xfrm>
          <a:prstGeom prst="rect">
            <a:avLst/>
          </a:prstGeom>
          <a:noFill/>
          <a:ln>
            <a:noFill/>
          </a:ln>
        </p:spPr>
      </p:pic>
      <p:pic>
        <p:nvPicPr>
          <p:cNvPr id="8" name="Google Shape;167;p29"/>
          <p:cNvPicPr preferRelativeResize="0"/>
          <p:nvPr/>
        </p:nvPicPr>
        <p:blipFill>
          <a:blip r:embed="rId6">
            <a:alphaModFix/>
          </a:blip>
          <a:stretch>
            <a:fillRect/>
          </a:stretch>
        </p:blipFill>
        <p:spPr>
          <a:xfrm>
            <a:off x="8164286" y="84354"/>
            <a:ext cx="879601" cy="107628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6" name="Google Shape;246;p38"/>
          <p:cNvSpPr txBox="1"/>
          <p:nvPr/>
        </p:nvSpPr>
        <p:spPr>
          <a:xfrm>
            <a:off x="412325" y="71500"/>
            <a:ext cx="7483200" cy="8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Let’s get ready to write a Constructed Response </a:t>
            </a:r>
            <a:endParaRPr sz="2400">
              <a:latin typeface="Century Gothic"/>
              <a:ea typeface="Century Gothic"/>
              <a:cs typeface="Century Gothic"/>
              <a:sym typeface="Century Gothic"/>
            </a:endParaRPr>
          </a:p>
        </p:txBody>
      </p:sp>
      <p:graphicFrame>
        <p:nvGraphicFramePr>
          <p:cNvPr id="247" name="Google Shape;247;p38"/>
          <p:cNvGraphicFramePr/>
          <p:nvPr/>
        </p:nvGraphicFramePr>
        <p:xfrm>
          <a:off x="2258525" y="928300"/>
          <a:ext cx="3494800" cy="3681730"/>
        </p:xfrm>
        <a:graphic>
          <a:graphicData uri="http://schemas.openxmlformats.org/drawingml/2006/table">
            <a:tbl>
              <a:tblPr>
                <a:noFill/>
                <a:tableStyleId>{699AE5E0-A858-472E-B2FF-125EE00D1949}</a:tableStyleId>
              </a:tblPr>
              <a:tblGrid>
                <a:gridCol w="3494800">
                  <a:extLst>
                    <a:ext uri="{9D8B030D-6E8A-4147-A177-3AD203B41FA5}">
                      <a16:colId xmlns:a16="http://schemas.microsoft.com/office/drawing/2014/main" val="20000"/>
                    </a:ext>
                  </a:extLst>
                </a:gridCol>
              </a:tblGrid>
              <a:tr h="2910625">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     </a:t>
                      </a:r>
                      <a:r>
                        <a:rPr lang="en" sz="1000">
                          <a:latin typeface="Century Gothic"/>
                          <a:ea typeface="Century Gothic"/>
                          <a:cs typeface="Century Gothic"/>
                          <a:sym typeface="Century Gothic"/>
                        </a:rPr>
                        <a:t>Douglass was </a:t>
                      </a:r>
                      <a:r>
                        <a:rPr lang="en" sz="1000" b="1">
                          <a:latin typeface="Century Gothic"/>
                          <a:ea typeface="Century Gothic"/>
                          <a:cs typeface="Century Gothic"/>
                          <a:sym typeface="Century Gothic"/>
                        </a:rPr>
                        <a:t>deprived</a:t>
                      </a:r>
                      <a:r>
                        <a:rPr lang="en" sz="1000">
                          <a:latin typeface="Century Gothic"/>
                          <a:ea typeface="Century Gothic"/>
                          <a:cs typeface="Century Gothic"/>
                          <a:sym typeface="Century Gothic"/>
                        </a:rPr>
                        <a:t> of two things that his audience likely believed every child should have: parents and knowledge of one’s birthday. Douglass did not live on the same plantation as his mother and as a result rarely got to see her. He wrote, “My mother and I were separated when I was but an infant—before I knew her as my mother.” His mother tried to visit Douglass as often as she could, but she risked getting caught and had a to make a long trek to see her son. Douglass equated his mother to a stranger. Another thing that Douglass was deprived of was knowledge of his birthday. Slaves were banned from knowing such information, which served as a mechanism of control. Douglass stated, “By far the larger part of the slaves know as little of their ages as horses know of theirs, and it is the wish of most masters … to keep their slaves thus ignorant.” Slaveholders wanted to keep slaves ignorant of as much information as possible, including their birthdays. Separation from family and being deprived knowledge of one’s birthday allowed slaveholders to prevent slaves from forming identities, and thereby gave them greater control.</a:t>
                      </a:r>
                      <a:endParaRPr sz="1000">
                        <a:latin typeface="Century Gothic"/>
                        <a:ea typeface="Century Gothic"/>
                        <a:cs typeface="Century Gothic"/>
                        <a:sym typeface="Century Gothic"/>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248" name="Google Shape;248;p38"/>
          <p:cNvPicPr preferRelativeResize="0"/>
          <p:nvPr/>
        </p:nvPicPr>
        <p:blipFill>
          <a:blip r:embed="rId3">
            <a:alphaModFix/>
          </a:blip>
          <a:stretch>
            <a:fillRect/>
          </a:stretch>
        </p:blipFill>
        <p:spPr>
          <a:xfrm>
            <a:off x="5947500" y="1165375"/>
            <a:ext cx="2886625" cy="2598625"/>
          </a:xfrm>
          <a:prstGeom prst="rect">
            <a:avLst/>
          </a:prstGeom>
          <a:noFill/>
          <a:ln>
            <a:noFill/>
          </a:ln>
        </p:spPr>
      </p:pic>
      <p:sp>
        <p:nvSpPr>
          <p:cNvPr id="249" name="Google Shape;249;p38"/>
          <p:cNvSpPr txBox="1"/>
          <p:nvPr/>
        </p:nvSpPr>
        <p:spPr>
          <a:xfrm>
            <a:off x="219050" y="768450"/>
            <a:ext cx="1937700" cy="393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In Unit One, you wrote a constructed response about what Douglass had been deprived of as a child.</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Here is an example of a strong answer.</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You and your partner will use the rubric to explore what makes this response strong - </a:t>
            </a:r>
            <a:r>
              <a:rPr lang="en" b="1">
                <a:latin typeface="Century Gothic"/>
                <a:ea typeface="Century Gothic"/>
                <a:cs typeface="Century Gothic"/>
                <a:sym typeface="Century Gothic"/>
              </a:rPr>
              <a:t>before </a:t>
            </a:r>
            <a:r>
              <a:rPr lang="en">
                <a:latin typeface="Century Gothic"/>
                <a:ea typeface="Century Gothic"/>
                <a:cs typeface="Century Gothic"/>
                <a:sym typeface="Century Gothic"/>
              </a:rPr>
              <a:t>you write another one!</a:t>
            </a:r>
            <a:endParaRPr>
              <a:latin typeface="Century Gothic"/>
              <a:ea typeface="Century Gothic"/>
              <a:cs typeface="Century Gothic"/>
              <a:sym typeface="Century Gothic"/>
            </a:endParaRPr>
          </a:p>
        </p:txBody>
      </p:sp>
      <p:pic>
        <p:nvPicPr>
          <p:cNvPr id="7" name="Google Shape;167;p29"/>
          <p:cNvPicPr preferRelativeResize="0"/>
          <p:nvPr/>
        </p:nvPicPr>
        <p:blipFill>
          <a:blip r:embed="rId4">
            <a:alphaModFix/>
          </a:blip>
          <a:stretch>
            <a:fillRect/>
          </a:stretch>
        </p:blipFill>
        <p:spPr>
          <a:xfrm>
            <a:off x="8164286" y="84354"/>
            <a:ext cx="879601" cy="107628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5" name="Google Shape;255;p39"/>
          <p:cNvSpPr txBox="1"/>
          <p:nvPr/>
        </p:nvSpPr>
        <p:spPr>
          <a:xfrm>
            <a:off x="0" y="153400"/>
            <a:ext cx="8206500" cy="8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Let’s learn about our Excerpt 3 Constructed Response</a:t>
            </a:r>
            <a:endParaRPr sz="2400">
              <a:latin typeface="Century Gothic"/>
              <a:ea typeface="Century Gothic"/>
              <a:cs typeface="Century Gothic"/>
              <a:sym typeface="Century Gothic"/>
            </a:endParaRPr>
          </a:p>
        </p:txBody>
      </p:sp>
      <p:graphicFrame>
        <p:nvGraphicFramePr>
          <p:cNvPr id="256" name="Google Shape;256;p39"/>
          <p:cNvGraphicFramePr/>
          <p:nvPr/>
        </p:nvGraphicFramePr>
        <p:xfrm>
          <a:off x="2555625" y="1311838"/>
          <a:ext cx="2988725" cy="3120050"/>
        </p:xfrm>
        <a:graphic>
          <a:graphicData uri="http://schemas.openxmlformats.org/drawingml/2006/table">
            <a:tbl>
              <a:tblPr>
                <a:noFill/>
                <a:tableStyleId>{699AE5E0-A858-472E-B2FF-125EE00D1949}</a:tableStyleId>
              </a:tblPr>
              <a:tblGrid>
                <a:gridCol w="971300">
                  <a:extLst>
                    <a:ext uri="{9D8B030D-6E8A-4147-A177-3AD203B41FA5}">
                      <a16:colId xmlns:a16="http://schemas.microsoft.com/office/drawing/2014/main" val="20000"/>
                    </a:ext>
                  </a:extLst>
                </a:gridCol>
                <a:gridCol w="2017425">
                  <a:extLst>
                    <a:ext uri="{9D8B030D-6E8A-4147-A177-3AD203B41FA5}">
                      <a16:colId xmlns:a16="http://schemas.microsoft.com/office/drawing/2014/main" val="20001"/>
                    </a:ext>
                  </a:extLst>
                </a:gridCol>
              </a:tblGrid>
              <a:tr h="3120050">
                <a:tc>
                  <a:txBody>
                    <a:bodyPr/>
                    <a:lstStyle/>
                    <a:p>
                      <a:pPr marL="0" lvl="0" indent="0" algn="l" rtl="0">
                        <a:lnSpc>
                          <a:spcPct val="145454"/>
                        </a:lnSpc>
                        <a:spcBef>
                          <a:spcPts val="0"/>
                        </a:spcBef>
                        <a:spcAft>
                          <a:spcPts val="0"/>
                        </a:spcAft>
                        <a:buNone/>
                      </a:pPr>
                      <a:r>
                        <a:rPr lang="en" sz="1200" b="1">
                          <a:latin typeface="Century Gothic"/>
                          <a:ea typeface="Century Gothic"/>
                          <a:cs typeface="Century Gothic"/>
                          <a:sym typeface="Century Gothic"/>
                        </a:rPr>
                        <a:t>Directions:</a:t>
                      </a:r>
                      <a:endParaRPr sz="1200" b="1">
                        <a:latin typeface="Century Gothic"/>
                        <a:ea typeface="Century Gothic"/>
                        <a:cs typeface="Century Gothic"/>
                        <a:sym typeface="Century Gothic"/>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45454"/>
                        </a:lnSpc>
                        <a:spcBef>
                          <a:spcPts val="0"/>
                        </a:spcBef>
                        <a:spcAft>
                          <a:spcPts val="0"/>
                        </a:spcAft>
                        <a:buNone/>
                      </a:pPr>
                      <a:r>
                        <a:rPr lang="en" sz="1200" b="1">
                          <a:latin typeface="Century Gothic"/>
                          <a:ea typeface="Century Gothic"/>
                          <a:cs typeface="Century Gothic"/>
                          <a:sym typeface="Century Gothic"/>
                        </a:rPr>
                        <a:t>Reread Excerpt 3 from </a:t>
                      </a:r>
                      <a:r>
                        <a:rPr lang="en" sz="1200" b="1" i="1">
                          <a:latin typeface="Century Gothic"/>
                          <a:ea typeface="Century Gothic"/>
                          <a:cs typeface="Century Gothic"/>
                          <a:sym typeface="Century Gothic"/>
                        </a:rPr>
                        <a:t>Narrative of the Life of Frederick Douglass.</a:t>
                      </a:r>
                      <a:r>
                        <a:rPr lang="en" sz="1200" b="1">
                          <a:latin typeface="Century Gothic"/>
                          <a:ea typeface="Century Gothic"/>
                          <a:cs typeface="Century Gothic"/>
                          <a:sym typeface="Century Gothic"/>
                        </a:rPr>
                        <a:t> Answer the question, “How did learning to read affect Douglass's feelings about being a slave and why? What specific examples from the text support your thinking?”</a:t>
                      </a:r>
                      <a:endParaRPr sz="1200" b="1">
                        <a:latin typeface="Century Gothic"/>
                        <a:ea typeface="Century Gothic"/>
                        <a:cs typeface="Century Gothic"/>
                        <a:sym typeface="Century Gothic"/>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257" name="Google Shape;257;p39"/>
          <p:cNvGraphicFramePr/>
          <p:nvPr>
            <p:extLst>
              <p:ext uri="{D42A27DB-BD31-4B8C-83A1-F6EECF244321}">
                <p14:modId xmlns:p14="http://schemas.microsoft.com/office/powerpoint/2010/main" val="1077665327"/>
              </p:ext>
            </p:extLst>
          </p:nvPr>
        </p:nvGraphicFramePr>
        <p:xfrm>
          <a:off x="5738475" y="1229687"/>
          <a:ext cx="2785675" cy="3489027"/>
        </p:xfrm>
        <a:graphic>
          <a:graphicData uri="http://schemas.openxmlformats.org/drawingml/2006/table">
            <a:tbl>
              <a:tblPr>
                <a:noFill/>
                <a:tableStyleId>{699AE5E0-A858-472E-B2FF-125EE00D1949}</a:tableStyleId>
              </a:tblPr>
              <a:tblGrid>
                <a:gridCol w="917175">
                  <a:extLst>
                    <a:ext uri="{9D8B030D-6E8A-4147-A177-3AD203B41FA5}">
                      <a16:colId xmlns:a16="http://schemas.microsoft.com/office/drawing/2014/main" val="20000"/>
                    </a:ext>
                  </a:extLst>
                </a:gridCol>
                <a:gridCol w="1868500">
                  <a:extLst>
                    <a:ext uri="{9D8B030D-6E8A-4147-A177-3AD203B41FA5}">
                      <a16:colId xmlns:a16="http://schemas.microsoft.com/office/drawing/2014/main" val="20001"/>
                    </a:ext>
                  </a:extLst>
                </a:gridCol>
              </a:tblGrid>
              <a:tr h="721900">
                <a:tc rowSpan="4">
                  <a:txBody>
                    <a:bodyPr/>
                    <a:lstStyle/>
                    <a:p>
                      <a:pPr marL="0" lvl="0" indent="0" algn="l" rtl="0">
                        <a:lnSpc>
                          <a:spcPct val="145454"/>
                        </a:lnSpc>
                        <a:spcBef>
                          <a:spcPts val="0"/>
                        </a:spcBef>
                        <a:spcAft>
                          <a:spcPts val="0"/>
                        </a:spcAft>
                        <a:buNone/>
                      </a:pPr>
                      <a:r>
                        <a:rPr lang="en" sz="1100" b="1">
                          <a:latin typeface="Century Gothic" panose="020B0502020202020204" pitchFamily="34" charset="0"/>
                        </a:rPr>
                        <a:t>Reminders:</a:t>
                      </a:r>
                      <a:endParaRPr sz="1100" b="1">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45454"/>
                        </a:lnSpc>
                        <a:spcBef>
                          <a:spcPts val="0"/>
                        </a:spcBef>
                        <a:spcAft>
                          <a:spcPts val="0"/>
                        </a:spcAft>
                        <a:buNone/>
                      </a:pPr>
                      <a:r>
                        <a:rPr lang="en">
                          <a:latin typeface="Century Gothic" panose="020B0502020202020204" pitchFamily="34" charset="0"/>
                        </a:rPr>
                        <a:t>Recycle the prompt.</a:t>
                      </a:r>
                      <a:endParaRPr>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999000">
                <a:tc vMerge="1">
                  <a:txBody>
                    <a:bodyPr/>
                    <a:lstStyle/>
                    <a:p>
                      <a:endParaRPr lang="en-US"/>
                    </a:p>
                  </a:txBody>
                  <a:tcPr/>
                </a:tc>
                <a:tc>
                  <a:txBody>
                    <a:bodyPr/>
                    <a:lstStyle/>
                    <a:p>
                      <a:pPr marL="0" lvl="0" indent="0" algn="l" rtl="0">
                        <a:lnSpc>
                          <a:spcPct val="145454"/>
                        </a:lnSpc>
                        <a:spcBef>
                          <a:spcPts val="0"/>
                        </a:spcBef>
                        <a:spcAft>
                          <a:spcPts val="0"/>
                        </a:spcAft>
                        <a:buNone/>
                      </a:pPr>
                      <a:r>
                        <a:rPr lang="en">
                          <a:latin typeface="Century Gothic" panose="020B0502020202020204" pitchFamily="34" charset="0"/>
                        </a:rPr>
                        <a:t>Give detailed examples from the text</a:t>
                      </a:r>
                      <a:r>
                        <a:rPr lang="en-US">
                          <a:latin typeface="Century Gothic" panose="020B0502020202020204" pitchFamily="34" charset="0"/>
                        </a:rPr>
                        <a:t>.</a:t>
                      </a:r>
                      <a:endParaRPr>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999000">
                <a:tc vMerge="1">
                  <a:txBody>
                    <a:bodyPr/>
                    <a:lstStyle/>
                    <a:p>
                      <a:endParaRPr lang="en-US"/>
                    </a:p>
                  </a:txBody>
                  <a:tcPr/>
                </a:tc>
                <a:tc>
                  <a:txBody>
                    <a:bodyPr/>
                    <a:lstStyle/>
                    <a:p>
                      <a:pPr marL="0" lvl="0" indent="0" algn="l" rtl="0">
                        <a:lnSpc>
                          <a:spcPct val="145454"/>
                        </a:lnSpc>
                        <a:spcBef>
                          <a:spcPts val="0"/>
                        </a:spcBef>
                        <a:spcAft>
                          <a:spcPts val="0"/>
                        </a:spcAft>
                        <a:buNone/>
                      </a:pPr>
                      <a:r>
                        <a:rPr lang="en">
                          <a:latin typeface="Century Gothic" panose="020B0502020202020204" pitchFamily="34" charset="0"/>
                        </a:rPr>
                        <a:t>Answer all parts of the question.</a:t>
                      </a:r>
                      <a:endParaRPr>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62350">
                <a:tc vMerge="1">
                  <a:txBody>
                    <a:bodyPr/>
                    <a:lstStyle/>
                    <a:p>
                      <a:endParaRPr lang="en-US"/>
                    </a:p>
                  </a:txBody>
                  <a:tcPr/>
                </a:tc>
                <a:tc>
                  <a:txBody>
                    <a:bodyPr/>
                    <a:lstStyle/>
                    <a:p>
                      <a:pPr marL="0" lvl="0" indent="0" algn="l" rtl="0">
                        <a:lnSpc>
                          <a:spcPct val="145454"/>
                        </a:lnSpc>
                        <a:spcBef>
                          <a:spcPts val="0"/>
                        </a:spcBef>
                        <a:spcAft>
                          <a:spcPts val="0"/>
                        </a:spcAft>
                        <a:buNone/>
                      </a:pPr>
                      <a:r>
                        <a:rPr lang="en">
                          <a:latin typeface="Century Gothic" panose="020B0502020202020204" pitchFamily="34" charset="0"/>
                        </a:rPr>
                        <a:t>Write in complete sentences.</a:t>
                      </a:r>
                      <a:endParaRPr>
                        <a:latin typeface="Century Gothic" panose="020B0502020202020204" pitchFamily="34" charset="0"/>
                      </a:endParaRPr>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58" name="Google Shape;258;p39"/>
          <p:cNvSpPr txBox="1"/>
          <p:nvPr/>
        </p:nvSpPr>
        <p:spPr>
          <a:xfrm>
            <a:off x="311725" y="1440300"/>
            <a:ext cx="2164800" cy="322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Here is the prompt you will respond to for homework.</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With a partner, read the prompt and the reminders about writing a strong response.</a:t>
            </a:r>
            <a:endParaRPr>
              <a:latin typeface="Century Gothic"/>
              <a:ea typeface="Century Gothic"/>
              <a:cs typeface="Century Gothic"/>
              <a:sym typeface="Century Gothic"/>
            </a:endParaRPr>
          </a:p>
        </p:txBody>
      </p:sp>
      <p:pic>
        <p:nvPicPr>
          <p:cNvPr id="7" name="Google Shape;167;p29"/>
          <p:cNvPicPr preferRelativeResize="0"/>
          <p:nvPr/>
        </p:nvPicPr>
        <p:blipFill>
          <a:blip r:embed="rId3">
            <a:alphaModFix/>
          </a:blip>
          <a:stretch>
            <a:fillRect/>
          </a:stretch>
        </p:blipFill>
        <p:spPr>
          <a:xfrm>
            <a:off x="8164286" y="84354"/>
            <a:ext cx="879601" cy="107628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0"/>
          <p:cNvSpPr txBox="1">
            <a:spLocks noGrp="1"/>
          </p:cNvSpPr>
          <p:nvPr>
            <p:ph type="body" idx="1"/>
          </p:nvPr>
        </p:nvSpPr>
        <p:spPr>
          <a:xfrm>
            <a:off x="628650" y="1369221"/>
            <a:ext cx="7886700" cy="1203000"/>
          </a:xfrm>
          <a:prstGeom prst="rect">
            <a:avLst/>
          </a:prstGeom>
          <a:noFill/>
          <a:ln>
            <a:noFill/>
          </a:ln>
        </p:spPr>
        <p:txBody>
          <a:bodyPr spcFirstLastPara="1" wrap="square" lIns="68575" tIns="34275" rIns="68575" bIns="34275" anchor="t" anchorCtr="0">
            <a:noAutofit/>
          </a:bodyPr>
          <a:lstStyle/>
          <a:p>
            <a:pPr marL="0" marR="88900" lvl="0" indent="0" algn="l" rtl="0">
              <a:lnSpc>
                <a:spcPct val="115000"/>
              </a:lnSpc>
              <a:spcBef>
                <a:spcPts val="0"/>
              </a:spcBef>
              <a:spcAft>
                <a:spcPts val="0"/>
              </a:spcAft>
              <a:buNone/>
            </a:pPr>
            <a:r>
              <a:rPr lang="en" sz="2400"/>
              <a:t>Write Excerpt 3 Response</a:t>
            </a:r>
            <a:endParaRPr sz="2400">
              <a:solidFill>
                <a:srgbClr val="000000"/>
              </a:solidFill>
            </a:endParaRPr>
          </a:p>
          <a:p>
            <a:pPr marL="0" marR="88900" lvl="0" indent="0" algn="l" rtl="0">
              <a:lnSpc>
                <a:spcPct val="115000"/>
              </a:lnSpc>
              <a:spcBef>
                <a:spcPts val="0"/>
              </a:spcBef>
              <a:spcAft>
                <a:spcPts val="0"/>
              </a:spcAft>
              <a:buNone/>
            </a:pPr>
            <a:endParaRPr sz="1400">
              <a:solidFill>
                <a:srgbClr val="000000"/>
              </a:solidFill>
              <a:latin typeface="Arial"/>
              <a:ea typeface="Arial"/>
              <a:cs typeface="Arial"/>
              <a:sym typeface="Arial"/>
            </a:endParaRPr>
          </a:p>
          <a:p>
            <a:pPr marL="0" marR="0" lvl="0" indent="0" algn="l" rtl="0">
              <a:lnSpc>
                <a:spcPct val="90000"/>
              </a:lnSpc>
              <a:spcBef>
                <a:spcPts val="0"/>
              </a:spcBef>
              <a:spcAft>
                <a:spcPts val="0"/>
              </a:spcAft>
              <a:buNone/>
            </a:pPr>
            <a:endParaRPr sz="3000"/>
          </a:p>
        </p:txBody>
      </p:sp>
      <p:sp>
        <p:nvSpPr>
          <p:cNvPr id="264" name="Google Shape;264;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164286" y="84354"/>
            <a:ext cx="879601" cy="107628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1" name="Google Shape;271;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72" name="Google Shape;272;p41"/>
          <p:cNvGraphicFramePr/>
          <p:nvPr/>
        </p:nvGraphicFramePr>
        <p:xfrm>
          <a:off x="577191" y="1248212"/>
          <a:ext cx="7989600" cy="3230175"/>
        </p:xfrm>
        <a:graphic>
          <a:graphicData uri="http://schemas.openxmlformats.org/drawingml/2006/table">
            <a:tbl>
              <a:tblPr firstRow="1" bandRow="1">
                <a:noFill/>
                <a:tableStyleId>{105F6659-8E41-418A-B22D-1B7D5FA008E4}</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01388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311700" y="1451800"/>
            <a:ext cx="8725800" cy="3352200"/>
          </a:xfrm>
          <a:prstGeom prst="rect">
            <a:avLst/>
          </a:prstGeom>
          <a:noFill/>
          <a:ln>
            <a:noFill/>
          </a:ln>
        </p:spPr>
        <p:txBody>
          <a:bodyPr spcFirstLastPara="1" wrap="square" lIns="68575" tIns="34275" rIns="68575" bIns="34275" anchor="t" anchorCtr="0">
            <a:noAutofit/>
          </a:bodyPr>
          <a:lstStyle/>
          <a:p>
            <a:pPr marL="457200" lvl="0" indent="-304800" algn="l" rtl="0">
              <a:lnSpc>
                <a:spcPct val="115000"/>
              </a:lnSpc>
              <a:spcBef>
                <a:spcPts val="0"/>
              </a:spcBef>
              <a:spcAft>
                <a:spcPts val="0"/>
              </a:spcAft>
              <a:buSzPts val="1200"/>
              <a:buChar char="•"/>
            </a:pPr>
            <a:r>
              <a:rPr lang="en" sz="1200"/>
              <a:t>Document camera</a:t>
            </a:r>
            <a:endParaRPr sz="1200"/>
          </a:p>
          <a:p>
            <a:pPr marL="457200" lvl="0" indent="-304800" algn="l" rtl="0">
              <a:lnSpc>
                <a:spcPct val="115000"/>
              </a:lnSpc>
              <a:spcBef>
                <a:spcPts val="0"/>
              </a:spcBef>
              <a:spcAft>
                <a:spcPts val="0"/>
              </a:spcAft>
              <a:buSzPts val="1200"/>
              <a:buChar char="•"/>
            </a:pPr>
            <a:r>
              <a:rPr lang="en" sz="1200" b="1"/>
              <a:t>Sentence Structure homework </a:t>
            </a:r>
            <a:r>
              <a:rPr lang="en" sz="1200"/>
              <a:t>(</a:t>
            </a:r>
            <a:r>
              <a:rPr lang="en" sz="1200" b="1"/>
              <a:t>answers, for teacher reference</a:t>
            </a:r>
            <a:r>
              <a:rPr lang="en" sz="1200"/>
              <a:t>; from Lesson 3; one to display) </a:t>
            </a:r>
            <a:endParaRPr sz="1200"/>
          </a:p>
          <a:p>
            <a:pPr marL="457200" lvl="0" indent="-304800" algn="l" rtl="0">
              <a:lnSpc>
                <a:spcPct val="115000"/>
              </a:lnSpc>
              <a:spcBef>
                <a:spcPts val="0"/>
              </a:spcBef>
              <a:spcAft>
                <a:spcPts val="0"/>
              </a:spcAft>
              <a:buSzPts val="1200"/>
              <a:buChar char="•"/>
            </a:pPr>
            <a:r>
              <a:rPr lang="en" sz="1200" b="1"/>
              <a:t>Excerpt 3 Analysis note-catcher </a:t>
            </a:r>
            <a:r>
              <a:rPr lang="en" sz="1200"/>
              <a:t>(one per student and one to display</a:t>
            </a:r>
            <a:r>
              <a:rPr lang="en-US" sz="1200"/>
              <a:t>)</a:t>
            </a:r>
            <a:endParaRPr sz="1200"/>
          </a:p>
          <a:p>
            <a:pPr marL="457200" lvl="0" indent="-304800" algn="l" rtl="0">
              <a:lnSpc>
                <a:spcPct val="115000"/>
              </a:lnSpc>
              <a:spcBef>
                <a:spcPts val="0"/>
              </a:spcBef>
              <a:spcAft>
                <a:spcPts val="0"/>
              </a:spcAft>
              <a:buSzPts val="1200"/>
              <a:buChar char="•"/>
            </a:pPr>
            <a:r>
              <a:rPr lang="en" sz="1200" b="1"/>
              <a:t>Excerpt analysis roles </a:t>
            </a:r>
            <a:r>
              <a:rPr lang="en" sz="1200"/>
              <a:t>(one per student and one to display)</a:t>
            </a:r>
            <a:endParaRPr sz="1200"/>
          </a:p>
          <a:p>
            <a:pPr marL="457200" lvl="0" indent="-304800" algn="l" rtl="0">
              <a:lnSpc>
                <a:spcPct val="115000"/>
              </a:lnSpc>
              <a:spcBef>
                <a:spcPts val="0"/>
              </a:spcBef>
              <a:spcAft>
                <a:spcPts val="0"/>
              </a:spcAft>
              <a:buSzPts val="1200"/>
              <a:buChar char="•"/>
            </a:pPr>
            <a:r>
              <a:rPr lang="en" sz="1200" b="1"/>
              <a:t>Group work skits </a:t>
            </a:r>
            <a:r>
              <a:rPr lang="en" sz="1200"/>
              <a:t>(one per student and one to display)</a:t>
            </a:r>
            <a:endParaRPr sz="1200"/>
          </a:p>
          <a:p>
            <a:pPr marL="457200" lvl="0" indent="-304800" algn="l" rtl="0">
              <a:lnSpc>
                <a:spcPct val="115000"/>
              </a:lnSpc>
              <a:spcBef>
                <a:spcPts val="0"/>
              </a:spcBef>
              <a:spcAft>
                <a:spcPts val="0"/>
              </a:spcAft>
              <a:buSzPts val="1200"/>
              <a:buChar char="•"/>
            </a:pPr>
            <a:r>
              <a:rPr lang="en" sz="1200" b="1"/>
              <a:t>Group Work anchor chart </a:t>
            </a:r>
            <a:r>
              <a:rPr lang="en" sz="1200"/>
              <a:t>(new; co-created with students during Work Time A)</a:t>
            </a:r>
            <a:endParaRPr sz="1200"/>
          </a:p>
          <a:p>
            <a:pPr marL="457200" lvl="0" indent="-304800" algn="l" rtl="0">
              <a:lnSpc>
                <a:spcPct val="115000"/>
              </a:lnSpc>
              <a:spcBef>
                <a:spcPts val="0"/>
              </a:spcBef>
              <a:spcAft>
                <a:spcPts val="0"/>
              </a:spcAft>
              <a:buSzPts val="1200"/>
              <a:buChar char="•"/>
            </a:pPr>
            <a:r>
              <a:rPr lang="en" sz="1200" b="1"/>
              <a:t>Excerpt analysis group assignments </a:t>
            </a:r>
            <a:r>
              <a:rPr lang="en" sz="1200"/>
              <a:t>(one to display)</a:t>
            </a:r>
            <a:endParaRPr sz="1200"/>
          </a:p>
          <a:p>
            <a:pPr marL="457200" lvl="0" indent="-304800" algn="l" rtl="0">
              <a:lnSpc>
                <a:spcPct val="115000"/>
              </a:lnSpc>
              <a:spcBef>
                <a:spcPts val="0"/>
              </a:spcBef>
              <a:spcAft>
                <a:spcPts val="0"/>
              </a:spcAft>
              <a:buSzPts val="1200"/>
              <a:buChar char="•"/>
            </a:pPr>
            <a:r>
              <a:rPr lang="en" sz="1200" b="1"/>
              <a:t>Excerpt 3 Analysis note-catcher (answers, for teacher reference)</a:t>
            </a:r>
            <a:endParaRPr sz="1200" b="1"/>
          </a:p>
          <a:p>
            <a:pPr marL="457200" lvl="0" indent="-304800" algn="l" rtl="0">
              <a:lnSpc>
                <a:spcPct val="115000"/>
              </a:lnSpc>
              <a:spcBef>
                <a:spcPts val="0"/>
              </a:spcBef>
              <a:spcAft>
                <a:spcPts val="0"/>
              </a:spcAft>
              <a:buSzPts val="1200"/>
              <a:buChar char="•"/>
            </a:pPr>
            <a:r>
              <a:rPr lang="en" sz="1200" b="1"/>
              <a:t>Excerpt 1 constructed response </a:t>
            </a:r>
            <a:r>
              <a:rPr lang="en" sz="1200"/>
              <a:t>(from Unit 1, Lesson 8; returned this lesson with teacher feedback)</a:t>
            </a:r>
            <a:endParaRPr sz="1200"/>
          </a:p>
          <a:p>
            <a:pPr marL="457200" lvl="0" indent="-304800" algn="l" rtl="0">
              <a:lnSpc>
                <a:spcPct val="115000"/>
              </a:lnSpc>
              <a:spcBef>
                <a:spcPts val="0"/>
              </a:spcBef>
              <a:spcAft>
                <a:spcPts val="0"/>
              </a:spcAft>
              <a:buSzPts val="1200"/>
              <a:buChar char="•"/>
            </a:pPr>
            <a:r>
              <a:rPr lang="en" sz="1200" b="1"/>
              <a:t>Exemplar short constructed response </a:t>
            </a:r>
            <a:r>
              <a:rPr lang="en" sz="1200"/>
              <a:t>(from Unit 1, Lesson 8;  selected by teacher from student work)</a:t>
            </a:r>
            <a:endParaRPr sz="1200"/>
          </a:p>
          <a:p>
            <a:pPr marL="457200" lvl="0" indent="-304800" algn="l" rtl="0">
              <a:lnSpc>
                <a:spcPct val="115000"/>
              </a:lnSpc>
              <a:spcBef>
                <a:spcPts val="0"/>
              </a:spcBef>
              <a:spcAft>
                <a:spcPts val="0"/>
              </a:spcAft>
              <a:buSzPts val="1200"/>
              <a:buChar char="•"/>
            </a:pPr>
            <a:r>
              <a:rPr lang="en" sz="1200" b="1"/>
              <a:t>Excerpt 1 constructed response</a:t>
            </a:r>
            <a:r>
              <a:rPr lang="en" sz="1200"/>
              <a:t> (</a:t>
            </a:r>
            <a:r>
              <a:rPr lang="en" sz="1200" b="1"/>
              <a:t>answers, for teacher reference</a:t>
            </a:r>
            <a:r>
              <a:rPr lang="en" sz="1200"/>
              <a:t>;  an option if you do not have a student exemplar)</a:t>
            </a:r>
            <a:endParaRPr sz="1200"/>
          </a:p>
          <a:p>
            <a:pPr marL="457200" lvl="0" indent="-304800" algn="l" rtl="0">
              <a:lnSpc>
                <a:spcPct val="115000"/>
              </a:lnSpc>
              <a:spcBef>
                <a:spcPts val="0"/>
              </a:spcBef>
              <a:spcAft>
                <a:spcPts val="0"/>
              </a:spcAft>
              <a:buSzPts val="1200"/>
              <a:buChar char="•"/>
            </a:pPr>
            <a:r>
              <a:rPr lang="en" sz="1200" b="1"/>
              <a:t>Short Constructed Response Rubric </a:t>
            </a:r>
            <a:r>
              <a:rPr lang="en" sz="1200"/>
              <a:t>(from Unit 1, Lesson 8)</a:t>
            </a:r>
            <a:endParaRPr sz="1200"/>
          </a:p>
          <a:p>
            <a:pPr marL="457200" lvl="0" indent="-304800" algn="l" rtl="0">
              <a:lnSpc>
                <a:spcPct val="115000"/>
              </a:lnSpc>
              <a:spcBef>
                <a:spcPts val="0"/>
              </a:spcBef>
              <a:spcAft>
                <a:spcPts val="0"/>
              </a:spcAft>
              <a:buSzPts val="1200"/>
              <a:buChar char="•"/>
            </a:pPr>
            <a:r>
              <a:rPr lang="en" sz="1200" b="1"/>
              <a:t>Excerpt 3 constructed response </a:t>
            </a:r>
            <a:r>
              <a:rPr lang="en" sz="1200"/>
              <a:t>(one per student)</a:t>
            </a:r>
            <a:endParaRPr sz="1200"/>
          </a:p>
          <a:p>
            <a:pPr marL="457200" lvl="0" indent="-304800" algn="l" rtl="0">
              <a:lnSpc>
                <a:spcPct val="115000"/>
              </a:lnSpc>
              <a:spcBef>
                <a:spcPts val="0"/>
              </a:spcBef>
              <a:spcAft>
                <a:spcPts val="0"/>
              </a:spcAft>
              <a:buSzPts val="1200"/>
              <a:buChar char="•"/>
            </a:pPr>
            <a:r>
              <a:rPr lang="en" sz="1200" b="1"/>
              <a:t>Excerpt 3 constructed response (answers, for teacher reference)</a:t>
            </a:r>
            <a:br>
              <a:rPr lang="en" sz="1200" b="1"/>
            </a:br>
            <a:endParaRPr sz="1200" b="1"/>
          </a:p>
          <a:p>
            <a:pPr marL="0" lvl="0" indent="0" algn="l" rtl="0">
              <a:spcBef>
                <a:spcPts val="800"/>
              </a:spcBef>
              <a:spcAft>
                <a:spcPts val="0"/>
              </a:spcAft>
              <a:buNone/>
            </a:pPr>
            <a:endParaRPr sz="1200"/>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r>
              <a:rPr lang="en" b="1">
                <a:solidFill>
                  <a:schemeClr val="dk1"/>
                </a:solidFill>
                <a:latin typeface="Century Gothic"/>
                <a:ea typeface="Century Gothic"/>
                <a:cs typeface="Century Gothic"/>
                <a:sym typeface="Century Gothic"/>
              </a:rPr>
              <a:t>Preparing for Lesson 4</a:t>
            </a: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a:solidFill>
                  <a:schemeClr val="dk1"/>
                </a:solidFill>
                <a:latin typeface="Century Gothic"/>
                <a:ea typeface="Century Gothic"/>
                <a:cs typeface="Century Gothic"/>
                <a:sym typeface="Century Gothic"/>
              </a:rPr>
              <a:t>Materials and classroom preparation:</a:t>
            </a:r>
            <a:endParaRPr>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4</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rgbClr val="000000"/>
              </a:buClr>
              <a:buSzPts val="1800"/>
              <a:buFont typeface="Century Gothic"/>
              <a:buAutoNum type="arabicPeriod"/>
            </a:pPr>
            <a:r>
              <a:rPr lang="en" sz="1800">
                <a:latin typeface="Century Gothic"/>
                <a:ea typeface="Century Gothic"/>
                <a:cs typeface="Century Gothic"/>
                <a:sym typeface="Century Gothic"/>
              </a:rPr>
              <a:t>Assess written responses from Unit 1 Lesson 8; rubric available online at </a:t>
            </a:r>
            <a:r>
              <a:rPr lang="en" sz="1800" u="sng">
                <a:solidFill>
                  <a:schemeClr val="hlink"/>
                </a:solidFill>
                <a:latin typeface="Century Gothic" panose="020B0502020202020204" pitchFamily="34" charset="0"/>
                <a:ea typeface="Calibri"/>
                <a:cs typeface="Calibri"/>
                <a:sym typeface="Calibri"/>
                <a:hlinkClick r:id="rId3"/>
              </a:rPr>
              <a:t>http://www.engageny.org/resource/test-guides-for-english-language-arts-and-mathematics</a:t>
            </a:r>
            <a:r>
              <a:rPr lang="en" sz="1800">
                <a:solidFill>
                  <a:schemeClr val="dk1"/>
                </a:solidFill>
                <a:latin typeface="Century Gothic" panose="020B0502020202020204" pitchFamily="34" charset="0"/>
                <a:ea typeface="Calibri"/>
                <a:cs typeface="Calibri"/>
                <a:sym typeface="Calibri"/>
              </a:rPr>
              <a:t>).</a:t>
            </a:r>
            <a:endParaRPr sz="1800">
              <a:latin typeface="Century Gothic" panose="020B0502020202020204" pitchFamily="34" charset="0"/>
              <a:ea typeface="Century Gothic"/>
              <a:cs typeface="Century Gothic"/>
              <a:sym typeface="Century Gothic"/>
            </a:endParaRPr>
          </a:p>
          <a:p>
            <a:pPr marL="457200" lvl="0" indent="-342900" algn="l" rtl="0">
              <a:lnSpc>
                <a:spcPct val="90000"/>
              </a:lnSpc>
              <a:spcBef>
                <a:spcPts val="0"/>
              </a:spcBef>
              <a:spcAft>
                <a:spcPts val="0"/>
              </a:spcAft>
              <a:buClr>
                <a:srgbClr val="000000"/>
              </a:buClr>
              <a:buSzPts val="1800"/>
              <a:buFont typeface="Century Gothic"/>
              <a:buAutoNum type="arabicPeriod"/>
            </a:pPr>
            <a:r>
              <a:rPr lang="en" sz="1800">
                <a:latin typeface="Century Gothic"/>
                <a:ea typeface="Century Gothic"/>
                <a:cs typeface="Century Gothic"/>
                <a:sym typeface="Century Gothic"/>
              </a:rPr>
              <a:t>Read group work skits</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Clr>
                <a:srgbClr val="000000"/>
              </a:buClr>
              <a:buSzPts val="1800"/>
              <a:buFont typeface="Century Gothic"/>
              <a:buAutoNum type="arabicPeriod"/>
            </a:pPr>
            <a:r>
              <a:rPr lang="en" sz="1800">
                <a:latin typeface="Century Gothic"/>
                <a:ea typeface="Century Gothic"/>
                <a:cs typeface="Century Gothic"/>
                <a:sym typeface="Century Gothic"/>
              </a:rPr>
              <a:t>Create mixed-ability standing groups of three to work on note-catchers.</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Clr>
                <a:srgbClr val="000000"/>
              </a:buClr>
              <a:buSzPts val="1800"/>
              <a:buFont typeface="Century Gothic"/>
              <a:buAutoNum type="arabicPeriod"/>
            </a:pPr>
            <a:r>
              <a:rPr lang="en" sz="1800">
                <a:latin typeface="Century Gothic"/>
                <a:ea typeface="Century Gothic"/>
                <a:cs typeface="Century Gothic"/>
                <a:sym typeface="Century Gothic"/>
              </a:rPr>
              <a:t>Review </a:t>
            </a:r>
            <a:r>
              <a:rPr lang="en" sz="1800" b="1">
                <a:latin typeface="Century Gothic"/>
                <a:ea typeface="Century Gothic"/>
                <a:cs typeface="Century Gothic"/>
                <a:sym typeface="Century Gothic"/>
              </a:rPr>
              <a:t>Excerpt 3 Note-catchers </a:t>
            </a:r>
            <a:r>
              <a:rPr lang="en" sz="1800">
                <a:latin typeface="Century Gothic"/>
                <a:ea typeface="Century Gothic"/>
                <a:cs typeface="Century Gothic"/>
                <a:sym typeface="Century Gothic"/>
              </a:rPr>
              <a:t>and Narrative Arc</a:t>
            </a:r>
            <a:endParaRPr sz="1800">
              <a:solidFill>
                <a:srgbClr val="000000"/>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rgbClr val="000000"/>
                </a:solidFill>
                <a:latin typeface="Century Gothic"/>
                <a:ea typeface="Century Gothic"/>
                <a:cs typeface="Century Gothic"/>
                <a:sym typeface="Century Gothic"/>
              </a:rPr>
              <a:t>Hello, Students!</a:t>
            </a:r>
            <a:endParaRPr sz="3400" b="1">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Reviewing </a:t>
            </a:r>
            <a:r>
              <a:rPr lang="en" sz="1800" b="1">
                <a:latin typeface="Century Gothic"/>
                <a:ea typeface="Century Gothic"/>
                <a:cs typeface="Century Gothic"/>
                <a:sym typeface="Century Gothic"/>
              </a:rPr>
              <a:t>sentence structure homework</a:t>
            </a:r>
            <a:endParaRPr sz="1800" b="1">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Work in small groups on Excerpt 3 of </a:t>
            </a:r>
            <a:r>
              <a:rPr lang="en" sz="1800" i="1">
                <a:latin typeface="Century Gothic"/>
                <a:ea typeface="Century Gothic"/>
                <a:cs typeface="Century Gothic"/>
                <a:sym typeface="Century Gothic"/>
              </a:rPr>
              <a:t>Narrative</a:t>
            </a:r>
            <a:endParaRPr sz="1800" i="1">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Review your </a:t>
            </a:r>
            <a:r>
              <a:rPr lang="en" sz="1800" b="1">
                <a:latin typeface="Century Gothic"/>
                <a:ea typeface="Century Gothic"/>
                <a:cs typeface="Century Gothic"/>
                <a:sym typeface="Century Gothic"/>
              </a:rPr>
              <a:t>short constructed responses</a:t>
            </a:r>
            <a:endParaRPr sz="1800" b="1">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Assign homework</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164286" y="84354"/>
            <a:ext cx="879601" cy="10762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4" name="Google Shape;174;p30"/>
          <p:cNvSpPr txBox="1"/>
          <p:nvPr/>
        </p:nvSpPr>
        <p:spPr>
          <a:xfrm>
            <a:off x="374325" y="191675"/>
            <a:ext cx="7351200" cy="55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review our targets</a:t>
            </a:r>
            <a:endParaRPr sz="3000">
              <a:latin typeface="Century Gothic"/>
              <a:ea typeface="Century Gothic"/>
              <a:cs typeface="Century Gothic"/>
              <a:sym typeface="Century Gothic"/>
            </a:endParaRPr>
          </a:p>
        </p:txBody>
      </p:sp>
      <p:graphicFrame>
        <p:nvGraphicFramePr>
          <p:cNvPr id="175" name="Google Shape;175;p30"/>
          <p:cNvGraphicFramePr/>
          <p:nvPr>
            <p:extLst>
              <p:ext uri="{D42A27DB-BD31-4B8C-83A1-F6EECF244321}">
                <p14:modId xmlns:p14="http://schemas.microsoft.com/office/powerpoint/2010/main" val="3340653392"/>
              </p:ext>
            </p:extLst>
          </p:nvPr>
        </p:nvGraphicFramePr>
        <p:xfrm>
          <a:off x="374325" y="1268673"/>
          <a:ext cx="7976175" cy="2943322"/>
        </p:xfrm>
        <a:graphic>
          <a:graphicData uri="http://schemas.openxmlformats.org/drawingml/2006/table">
            <a:tbl>
              <a:tblPr>
                <a:noFill/>
                <a:tableStyleId>{699AE5E0-A858-472E-B2FF-125EE00D1949}</a:tableStyleId>
              </a:tblPr>
              <a:tblGrid>
                <a:gridCol w="7976175">
                  <a:extLst>
                    <a:ext uri="{9D8B030D-6E8A-4147-A177-3AD203B41FA5}">
                      <a16:colId xmlns:a16="http://schemas.microsoft.com/office/drawing/2014/main" val="20000"/>
                    </a:ext>
                  </a:extLst>
                </a:gridCol>
              </a:tblGrid>
              <a:tr h="2838500">
                <a:tc>
                  <a:txBody>
                    <a:bodyPr/>
                    <a:lstStyle/>
                    <a:p>
                      <a:pPr marL="457200" lvl="0" indent="-381000" algn="l" rtl="0">
                        <a:lnSpc>
                          <a:spcPct val="90000"/>
                        </a:lnSpc>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identify the main clause in a sentence.</a:t>
                      </a:r>
                      <a:endParaRPr sz="2400">
                        <a:solidFill>
                          <a:schemeClr val="dk1"/>
                        </a:solidFill>
                        <a:latin typeface="Century Gothic"/>
                        <a:ea typeface="Century Gothic"/>
                        <a:cs typeface="Century Gothic"/>
                        <a:sym typeface="Century Gothic"/>
                      </a:endParaRPr>
                    </a:p>
                    <a:p>
                      <a:pPr marL="457200" lvl="0" indent="-381000" algn="l" rtl="0">
                        <a:lnSpc>
                          <a:spcPct val="90000"/>
                        </a:lnSpc>
                        <a:spcBef>
                          <a:spcPts val="100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determine what is being modified in a sentence.</a:t>
                      </a:r>
                      <a:endParaRPr sz="2400">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analyze how specific sections of </a:t>
                      </a:r>
                      <a:r>
                        <a:rPr lang="en" sz="2400" i="1">
                          <a:solidFill>
                            <a:schemeClr val="dk1"/>
                          </a:solidFill>
                          <a:latin typeface="Century Gothic"/>
                          <a:ea typeface="Century Gothic"/>
                          <a:cs typeface="Century Gothic"/>
                          <a:sym typeface="Century Gothic"/>
                        </a:rPr>
                        <a:t>Narrative of the Life of Frederick Douglass</a:t>
                      </a:r>
                      <a:r>
                        <a:rPr lang="en" sz="2400">
                          <a:solidFill>
                            <a:schemeClr val="dk1"/>
                          </a:solidFill>
                          <a:latin typeface="Century Gothic"/>
                          <a:ea typeface="Century Gothic"/>
                          <a:cs typeface="Century Gothic"/>
                          <a:sym typeface="Century Gothic"/>
                        </a:rPr>
                        <a:t> convey Douglass’s position  on slavery.</a:t>
                      </a:r>
                      <a:endParaRPr sz="2400">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work in a group of three to synthesize my understanding of an excerpt from the </a:t>
                      </a:r>
                      <a:r>
                        <a:rPr lang="en" sz="2400" i="1">
                          <a:solidFill>
                            <a:schemeClr val="dk1"/>
                          </a:solidFill>
                          <a:latin typeface="Century Gothic"/>
                          <a:ea typeface="Century Gothic"/>
                          <a:cs typeface="Century Gothic"/>
                          <a:sym typeface="Century Gothic"/>
                        </a:rPr>
                        <a:t>Narrative</a:t>
                      </a:r>
                      <a:r>
                        <a:rPr lang="en" sz="2400" i="0">
                          <a:solidFill>
                            <a:schemeClr val="dk1"/>
                          </a:solidFill>
                          <a:latin typeface="Century Gothic"/>
                          <a:ea typeface="Century Gothic"/>
                          <a:cs typeface="Century Gothic"/>
                          <a:sym typeface="Century Gothic"/>
                        </a:rPr>
                        <a:t>.</a:t>
                      </a:r>
                      <a:endParaRPr sz="2400">
                        <a:solidFill>
                          <a:schemeClr val="dk1"/>
                        </a:solidFill>
                        <a:latin typeface="Century Gothic"/>
                        <a:ea typeface="Century Gothic"/>
                        <a:cs typeface="Century Gothic"/>
                        <a:sym typeface="Century Gothic"/>
                      </a:endParaRPr>
                    </a:p>
                  </a:txBody>
                  <a:tcPr marL="114300" marR="114300" marT="91425" marB="91425"/>
                </a:tc>
                <a:extLst>
                  <a:ext uri="{0D108BD9-81ED-4DB2-BD59-A6C34878D82A}">
                    <a16:rowId xmlns:a16="http://schemas.microsoft.com/office/drawing/2014/main" val="10000"/>
                  </a:ext>
                </a:extLst>
              </a:tr>
            </a:tbl>
          </a:graphicData>
        </a:graphic>
      </p:graphicFrame>
      <p:pic>
        <p:nvPicPr>
          <p:cNvPr id="6" name="Google Shape;167;p29"/>
          <p:cNvPicPr preferRelativeResize="0"/>
          <p:nvPr/>
        </p:nvPicPr>
        <p:blipFill>
          <a:blip r:embed="rId3">
            <a:alphaModFix/>
          </a:blip>
          <a:stretch>
            <a:fillRect/>
          </a:stretch>
        </p:blipFill>
        <p:spPr>
          <a:xfrm>
            <a:off x="8164286" y="84354"/>
            <a:ext cx="879601" cy="107628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31"/>
          <p:cNvPicPr preferRelativeResize="0"/>
          <p:nvPr/>
        </p:nvPicPr>
        <p:blipFill>
          <a:blip r:embed="rId3">
            <a:alphaModFix/>
          </a:blip>
          <a:stretch>
            <a:fillRect/>
          </a:stretch>
        </p:blipFill>
        <p:spPr>
          <a:xfrm>
            <a:off x="7979101" y="721875"/>
            <a:ext cx="982025" cy="1202975"/>
          </a:xfrm>
          <a:prstGeom prst="rect">
            <a:avLst/>
          </a:prstGeom>
          <a:noFill/>
          <a:ln>
            <a:noFill/>
          </a:ln>
        </p:spPr>
      </p:pic>
      <p:sp>
        <p:nvSpPr>
          <p:cNvPr id="181" name="Google Shape;181;p31"/>
          <p:cNvSpPr txBox="1"/>
          <p:nvPr/>
        </p:nvSpPr>
        <p:spPr>
          <a:xfrm>
            <a:off x="197025" y="153400"/>
            <a:ext cx="8946900" cy="68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review our sentence structure homework</a:t>
            </a:r>
            <a:endParaRPr sz="3000">
              <a:latin typeface="Century Gothic"/>
              <a:ea typeface="Century Gothic"/>
              <a:cs typeface="Century Gothic"/>
              <a:sym typeface="Century Gothic"/>
            </a:endParaRPr>
          </a:p>
        </p:txBody>
      </p:sp>
      <p:pic>
        <p:nvPicPr>
          <p:cNvPr id="182" name="Google Shape;182;p31"/>
          <p:cNvPicPr preferRelativeResize="0"/>
          <p:nvPr/>
        </p:nvPicPr>
        <p:blipFill>
          <a:blip r:embed="rId4">
            <a:alphaModFix/>
          </a:blip>
          <a:stretch>
            <a:fillRect/>
          </a:stretch>
        </p:blipFill>
        <p:spPr>
          <a:xfrm>
            <a:off x="2460172" y="721875"/>
            <a:ext cx="5002406" cy="4082611"/>
          </a:xfrm>
          <a:prstGeom prst="rect">
            <a:avLst/>
          </a:prstGeom>
          <a:noFill/>
          <a:ln>
            <a:noFill/>
          </a:ln>
        </p:spPr>
      </p:pic>
      <p:pic>
        <p:nvPicPr>
          <p:cNvPr id="183" name="Google Shape;183;p31"/>
          <p:cNvPicPr preferRelativeResize="0"/>
          <p:nvPr/>
        </p:nvPicPr>
        <p:blipFill>
          <a:blip r:embed="rId5">
            <a:alphaModFix/>
          </a:blip>
          <a:stretch>
            <a:fillRect/>
          </a:stretch>
        </p:blipFill>
        <p:spPr>
          <a:xfrm>
            <a:off x="435350" y="1688063"/>
            <a:ext cx="1488950" cy="1767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9" name="Google Shape;189;p32"/>
          <p:cNvSpPr txBox="1"/>
          <p:nvPr/>
        </p:nvSpPr>
        <p:spPr>
          <a:xfrm>
            <a:off x="197025" y="153400"/>
            <a:ext cx="7716900" cy="8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prepare to work in small groups</a:t>
            </a:r>
            <a:endParaRPr sz="3000">
              <a:latin typeface="Century Gothic"/>
              <a:ea typeface="Century Gothic"/>
              <a:cs typeface="Century Gothic"/>
              <a:sym typeface="Century Gothic"/>
            </a:endParaRPr>
          </a:p>
        </p:txBody>
      </p:sp>
      <p:pic>
        <p:nvPicPr>
          <p:cNvPr id="190" name="Google Shape;190;p32"/>
          <p:cNvPicPr preferRelativeResize="0"/>
          <p:nvPr/>
        </p:nvPicPr>
        <p:blipFill>
          <a:blip r:embed="rId3">
            <a:alphaModFix/>
          </a:blip>
          <a:stretch>
            <a:fillRect/>
          </a:stretch>
        </p:blipFill>
        <p:spPr>
          <a:xfrm>
            <a:off x="8512630" y="4397828"/>
            <a:ext cx="488984" cy="480418"/>
          </a:xfrm>
          <a:prstGeom prst="rect">
            <a:avLst/>
          </a:prstGeom>
          <a:noFill/>
          <a:ln>
            <a:noFill/>
          </a:ln>
        </p:spPr>
      </p:pic>
      <p:pic>
        <p:nvPicPr>
          <p:cNvPr id="191" name="Google Shape;191;p32"/>
          <p:cNvPicPr preferRelativeResize="0"/>
          <p:nvPr/>
        </p:nvPicPr>
        <p:blipFill rotWithShape="1">
          <a:blip r:embed="rId4">
            <a:alphaModFix/>
          </a:blip>
          <a:srcRect b="4108"/>
          <a:stretch/>
        </p:blipFill>
        <p:spPr>
          <a:xfrm>
            <a:off x="1774225" y="851300"/>
            <a:ext cx="6269851" cy="3775129"/>
          </a:xfrm>
          <a:prstGeom prst="rect">
            <a:avLst/>
          </a:prstGeom>
          <a:noFill/>
          <a:ln>
            <a:noFill/>
          </a:ln>
        </p:spPr>
      </p:pic>
      <p:sp>
        <p:nvSpPr>
          <p:cNvPr id="192" name="Google Shape;192;p32"/>
          <p:cNvSpPr txBox="1"/>
          <p:nvPr/>
        </p:nvSpPr>
        <p:spPr>
          <a:xfrm>
            <a:off x="245100" y="1428113"/>
            <a:ext cx="1397100" cy="218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Why might it be useful to work in small groups on this task?</a:t>
            </a:r>
            <a:endParaRPr sz="1800">
              <a:latin typeface="Century Gothic"/>
              <a:ea typeface="Century Gothic"/>
              <a:cs typeface="Century Gothic"/>
              <a:sym typeface="Century Gothic"/>
            </a:endParaRPr>
          </a:p>
        </p:txBody>
      </p:sp>
      <p:pic>
        <p:nvPicPr>
          <p:cNvPr id="7" name="Google Shape;167;p29"/>
          <p:cNvPicPr preferRelativeResize="0"/>
          <p:nvPr/>
        </p:nvPicPr>
        <p:blipFill>
          <a:blip r:embed="rId5">
            <a:alphaModFix/>
          </a:blip>
          <a:stretch>
            <a:fillRect/>
          </a:stretch>
        </p:blipFill>
        <p:spPr>
          <a:xfrm>
            <a:off x="8164286" y="84354"/>
            <a:ext cx="879601" cy="107628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8" name="Google Shape;198;p33"/>
          <p:cNvSpPr txBox="1"/>
          <p:nvPr/>
        </p:nvSpPr>
        <p:spPr>
          <a:xfrm>
            <a:off x="197025" y="153400"/>
            <a:ext cx="77169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Let’s learn our roles within our groups</a:t>
            </a:r>
            <a:endParaRPr sz="3000">
              <a:latin typeface="Century Gothic"/>
              <a:ea typeface="Century Gothic"/>
              <a:cs typeface="Century Gothic"/>
              <a:sym typeface="Century Gothic"/>
            </a:endParaRPr>
          </a:p>
        </p:txBody>
      </p:sp>
      <p:sp>
        <p:nvSpPr>
          <p:cNvPr id="200" name="Google Shape;200;p33"/>
          <p:cNvSpPr txBox="1"/>
          <p:nvPr/>
        </p:nvSpPr>
        <p:spPr>
          <a:xfrm>
            <a:off x="197025" y="791188"/>
            <a:ext cx="1397100" cy="218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01" name="Google Shape;201;p33"/>
          <p:cNvPicPr preferRelativeResize="0"/>
          <p:nvPr/>
        </p:nvPicPr>
        <p:blipFill>
          <a:blip r:embed="rId3">
            <a:alphaModFix/>
          </a:blip>
          <a:stretch>
            <a:fillRect/>
          </a:stretch>
        </p:blipFill>
        <p:spPr>
          <a:xfrm>
            <a:off x="2689525" y="1010200"/>
            <a:ext cx="4259150" cy="3880801"/>
          </a:xfrm>
          <a:prstGeom prst="rect">
            <a:avLst/>
          </a:prstGeom>
          <a:noFill/>
          <a:ln>
            <a:noFill/>
          </a:ln>
        </p:spPr>
      </p:pic>
      <p:sp>
        <p:nvSpPr>
          <p:cNvPr id="202" name="Google Shape;202;p33"/>
          <p:cNvSpPr txBox="1"/>
          <p:nvPr/>
        </p:nvSpPr>
        <p:spPr>
          <a:xfrm>
            <a:off x="396575" y="1287875"/>
            <a:ext cx="1898700" cy="317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Each person in  your group of three will have a different role, or job.</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Listen as your teacher explains each role.</a:t>
            </a:r>
            <a:endParaRPr>
              <a:latin typeface="Century Gothic"/>
              <a:ea typeface="Century Gothic"/>
              <a:cs typeface="Century Gothic"/>
              <a:sym typeface="Century Gothic"/>
            </a:endParaRPr>
          </a:p>
        </p:txBody>
      </p:sp>
      <p:pic>
        <p:nvPicPr>
          <p:cNvPr id="8" name="Google Shape;190;p32"/>
          <p:cNvPicPr preferRelativeResize="0"/>
          <p:nvPr/>
        </p:nvPicPr>
        <p:blipFill>
          <a:blip r:embed="rId4">
            <a:alphaModFix/>
          </a:blip>
          <a:stretch>
            <a:fillRect/>
          </a:stretch>
        </p:blipFill>
        <p:spPr>
          <a:xfrm>
            <a:off x="8512630" y="4397828"/>
            <a:ext cx="488984" cy="480418"/>
          </a:xfrm>
          <a:prstGeom prst="rect">
            <a:avLst/>
          </a:prstGeom>
          <a:noFill/>
          <a:ln>
            <a:noFill/>
          </a:ln>
        </p:spPr>
      </p:pic>
      <p:pic>
        <p:nvPicPr>
          <p:cNvPr id="9" name="Google Shape;167;p29"/>
          <p:cNvPicPr preferRelativeResize="0"/>
          <p:nvPr/>
        </p:nvPicPr>
        <p:blipFill>
          <a:blip r:embed="rId5">
            <a:alphaModFix/>
          </a:blip>
          <a:stretch>
            <a:fillRect/>
          </a:stretch>
        </p:blipFill>
        <p:spPr>
          <a:xfrm>
            <a:off x="8164286" y="84354"/>
            <a:ext cx="879601" cy="1076287"/>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73ABAA8-4490-4120-9C13-B0F9843A9DB2}"/>
</file>

<file path=customXml/itemProps2.xml><?xml version="1.0" encoding="utf-8"?>
<ds:datastoreItem xmlns:ds="http://schemas.openxmlformats.org/officeDocument/2006/customXml" ds:itemID="{8D7BCC62-610D-46A0-AFF2-54F6948702E5}">
  <ds:schemaRefs>
    <ds:schemaRef ds:uri="http://schemas.microsoft.com/sharepoint/v3/contenttype/forms"/>
  </ds:schemaRefs>
</ds:datastoreItem>
</file>

<file path=customXml/itemProps3.xml><?xml version="1.0" encoding="utf-8"?>
<ds:datastoreItem xmlns:ds="http://schemas.openxmlformats.org/officeDocument/2006/customXml" ds:itemID="{596CE301-9303-4FED-925B-3C146C7AD30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18</Slides>
  <Notes>17</Notes>
  <HiddenSlides>0</HiddenSlide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PowerPoint Presentation</vt:lpstr>
      <vt:lpstr>Grade 7: Module 3:  Unit 2: 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revision>2</cp:revision>
  <dcterms:modified xsi:type="dcterms:W3CDTF">2019-03-25T19:30:08Z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625</vt:lpwstr>
  </property>
</Properties>
</file>