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20.xml" ContentType="application/vnd.openxmlformats-officedocument.presentationml.slideLayout+xml"/>
  <Override PartName="/ppt/slideLayouts/slideLayout13.xml" ContentType="application/vnd.openxmlformats-officedocument.presentationml.slideLayout+xml"/>
  <Override PartName="/ppt/notesSlides/notesSlide5.xml" ContentType="application/vnd.openxmlformats-officedocument.presentationml.notesSlide+xml"/>
  <Override PartName="/ppt/notesSlides/notesSlide3.xml" ContentType="application/vnd.openxmlformats-officedocument.presentationml.notesSlide+xml"/>
  <Override PartName="/ppt/slideLayouts/slideLayout21.xml" ContentType="application/vnd.openxmlformats-officedocument.presentationml.slideLayout+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2" r:id="rId1"/>
    <p:sldMasterId id="2147483673"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entury Gothic" panose="020B050202020202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F464896-8141-424B-985F-4B03680030AA}">
  <a:tblStyle styleId="{AF464896-8141-424B-985F-4B03680030AA}"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57"/>
    <p:restoredTop sz="27648" autoAdjust="0"/>
  </p:normalViewPr>
  <p:slideViewPr>
    <p:cSldViewPr snapToGrid="0" snapToObjects="1">
      <p:cViewPr varScale="1">
        <p:scale>
          <a:sx n="17" d="100"/>
          <a:sy n="17" d="100"/>
        </p:scale>
        <p:origin x="1920" y="24"/>
      </p:cViewPr>
      <p:guideLst>
        <p:guide orient="horz" pos="2160"/>
        <p:guide pos="3840"/>
      </p:guideLst>
    </p:cSldViewPr>
  </p:slideViewPr>
  <p:notesTextViewPr>
    <p:cViewPr>
      <p:scale>
        <a:sx n="1" d="1"/>
        <a:sy n="1" d="1"/>
      </p:scale>
      <p:origin x="0" y="-120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4.fntdata"/><Relationship Id="rId31"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7.fntdata"/><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092865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engageny.org/resource/launching-independent-reading-in-grades-6-8-sample-plan/file/5731"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dirty="0"/>
              <a:t>The purpose of today’s lesson is for students to complete the final section of their </a:t>
            </a:r>
            <a:r>
              <a:rPr lang="en-US" b="1" dirty="0"/>
              <a:t>Researcher’s Notebook </a:t>
            </a:r>
            <a:r>
              <a:rPr lang="en-US" dirty="0"/>
              <a:t>and use their research findings to formulate a plan for their brochure. Students will then begin working with a partner on creating their final product.</a:t>
            </a:r>
            <a:endParaRPr dirty="0"/>
          </a:p>
          <a:p>
            <a:pPr marL="457200" lvl="0" indent="-317500" algn="l" rtl="0">
              <a:spcBef>
                <a:spcPts val="0"/>
              </a:spcBef>
              <a:spcAft>
                <a:spcPts val="0"/>
              </a:spcAft>
              <a:buSzPts val="1400"/>
              <a:buChar char="•"/>
            </a:pPr>
            <a:r>
              <a:rPr lang="en-US" dirty="0"/>
              <a:t>For the “works cited” part of their brochure, students are asked to identify which sources they used from a “works cited” list that is provided in the </a:t>
            </a:r>
            <a:r>
              <a:rPr lang="en-US" b="1" dirty="0"/>
              <a:t>Brochure Planning Guide</a:t>
            </a:r>
            <a:r>
              <a:rPr lang="en-US" dirty="0"/>
              <a:t>. Students will develop the skills they need to create their own citations in Module 4. </a:t>
            </a:r>
            <a:endParaRPr dirty="0"/>
          </a:p>
          <a:p>
            <a:pPr marL="457200" lvl="0" indent="-317500" algn="l" rtl="0">
              <a:spcBef>
                <a:spcPts val="0"/>
              </a:spcBef>
              <a:spcAft>
                <a:spcPts val="0"/>
              </a:spcAft>
              <a:buSzPts val="1400"/>
              <a:buChar char="•"/>
            </a:pPr>
            <a:r>
              <a:rPr lang="en-US" dirty="0"/>
              <a:t>In Lesson 10, students will have the opportunity to write a book review about their independent reading book</a:t>
            </a:r>
            <a:r>
              <a:rPr lang="en-US" dirty="0" smtClean="0"/>
              <a:t>. </a:t>
            </a:r>
            <a:r>
              <a:rPr lang="en-US" dirty="0"/>
              <a:t>If students chose longer books, consider checking in with them and making sure they understand what page they should read to.  For more information, see </a:t>
            </a:r>
            <a:r>
              <a:rPr lang="en-US" u="sng" dirty="0">
                <a:solidFill>
                  <a:schemeClr val="hlink"/>
                </a:solidFill>
                <a:hlinkClick r:id="rId3"/>
              </a:rPr>
              <a:t>Launching Independent Reading in Grades 6–8: Sample Plan on </a:t>
            </a:r>
            <a:r>
              <a:rPr lang="en-US" u="sng" dirty="0" smtClean="0">
                <a:solidFill>
                  <a:schemeClr val="hlink"/>
                </a:solidFill>
                <a:hlinkClick r:id="rId3"/>
              </a:rPr>
              <a:t>EngageNY.org</a:t>
            </a:r>
            <a:r>
              <a:rPr lang="en-US" u="none" baseline="0" dirty="0">
                <a:solidFill>
                  <a:schemeClr val="dk1"/>
                </a:solidFill>
              </a:rPr>
              <a:t> </a:t>
            </a:r>
            <a:r>
              <a:rPr lang="en-US" u="none" baseline="0" dirty="0" smtClean="0">
                <a:solidFill>
                  <a:schemeClr val="dk1"/>
                </a:solidFill>
              </a:rPr>
              <a:t>(https://www.engageny.org/resource/launching-independent-reading-in-grades-6-8-sample-plan/file/5731)</a:t>
            </a:r>
            <a:endParaRPr dirty="0"/>
          </a:p>
          <a:p>
            <a:pPr marL="0" lvl="0" indent="0" algn="l" rtl="0">
              <a:spcBef>
                <a:spcPts val="0"/>
              </a:spcBef>
              <a:spcAft>
                <a:spcPts val="0"/>
              </a:spcAft>
              <a:buClr>
                <a:srgbClr val="000000"/>
              </a:buClr>
              <a:buSzPts val="1400"/>
              <a:buFont typeface="Arial"/>
              <a:buNone/>
            </a:pPr>
            <a:endParaRPr dirty="0"/>
          </a:p>
        </p:txBody>
      </p:sp>
    </p:spTree>
    <p:extLst>
      <p:ext uri="{BB962C8B-B14F-4D97-AF65-F5344CB8AC3E}">
        <p14:creationId xmlns:p14="http://schemas.microsoft.com/office/powerpoint/2010/main" val="39573615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185ce1115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185ce1115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b="1" dirty="0"/>
              <a:t>Suggested slide pacing: 5-7 minutes</a:t>
            </a:r>
            <a:endParaRPr b="1" dirty="0"/>
          </a:p>
          <a:p>
            <a:pPr marL="0" lvl="0" indent="0" algn="l" rtl="0">
              <a:spcBef>
                <a:spcPts val="0"/>
              </a:spcBef>
              <a:spcAft>
                <a:spcPts val="0"/>
              </a:spcAft>
              <a:buClr>
                <a:schemeClr val="dk1"/>
              </a:buClr>
              <a:buSzPts val="1400"/>
              <a:buFont typeface="Arial"/>
              <a:buNone/>
            </a:pPr>
            <a:r>
              <a:rPr lang="en-US" b="1" dirty="0"/>
              <a:t>Student Grouping: Partners</a:t>
            </a:r>
            <a:endParaRPr b="1" dirty="0"/>
          </a:p>
          <a:p>
            <a:pPr marL="0" lvl="0" indent="0" algn="l" rtl="0">
              <a:spcBef>
                <a:spcPts val="0"/>
              </a:spcBef>
              <a:spcAft>
                <a:spcPts val="0"/>
              </a:spcAft>
              <a:buClr>
                <a:schemeClr val="dk1"/>
              </a:buClr>
              <a:buSzPts val="1400"/>
              <a:buFont typeface="Arial"/>
              <a:buNone/>
            </a:pPr>
            <a:endParaRPr b="1" dirty="0"/>
          </a:p>
          <a:p>
            <a:pPr marL="0" lvl="0" indent="0" algn="l" rtl="0">
              <a:spcBef>
                <a:spcPts val="0"/>
              </a:spcBef>
              <a:spcAft>
                <a:spcPts val="0"/>
              </a:spcAft>
              <a:buClr>
                <a:schemeClr val="dk1"/>
              </a:buClr>
              <a:buSzPts val="1400"/>
              <a:buFont typeface="Arial"/>
              <a:buNone/>
            </a:pPr>
            <a:r>
              <a:rPr lang="en-US" b="1" dirty="0"/>
              <a:t>Closing and Assessment A</a:t>
            </a:r>
            <a:r>
              <a:rPr lang="en-US" dirty="0"/>
              <a:t>. </a:t>
            </a:r>
            <a:r>
              <a:rPr lang="en-US" b="1" dirty="0"/>
              <a:t>Turn and Talk</a:t>
            </a:r>
            <a:endParaRPr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lvl="0" indent="-317500" algn="l" rtl="0">
              <a:spcBef>
                <a:spcPts val="0"/>
              </a:spcBef>
              <a:spcAft>
                <a:spcPts val="0"/>
              </a:spcAft>
              <a:buClr>
                <a:schemeClr val="dk1"/>
              </a:buClr>
              <a:buSzPts val="1400"/>
              <a:buFont typeface="Calibri"/>
              <a:buChar char="●"/>
            </a:pPr>
            <a:r>
              <a:rPr lang="en-US" dirty="0"/>
              <a:t>Giving students a chance to reflect on their productivity with partners sets them up for future success by helping them plan for tomorrow’s work.</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Read the slide aloud.</a:t>
            </a:r>
            <a:endParaRPr dirty="0"/>
          </a:p>
          <a:p>
            <a:pPr marL="628650" lvl="1"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Listen for students to say things like</a:t>
            </a:r>
            <a:r>
              <a:rPr lang="en-US" b="0" dirty="0"/>
              <a:t>, “One thing we did that helped us collaborate effectively was we shared what each of us had starred from our </a:t>
            </a:r>
            <a:r>
              <a:rPr lang="en-US" b="1" dirty="0"/>
              <a:t>Researcher’s Notebooks</a:t>
            </a:r>
            <a:r>
              <a:rPr lang="en-US" b="0" dirty="0"/>
              <a:t>” and “One thing we need to keep in mind tomorrow as we create the final product is to stick to our </a:t>
            </a:r>
            <a:r>
              <a:rPr lang="en-US" b="1" dirty="0"/>
              <a:t>Planning Guide</a:t>
            </a:r>
            <a:r>
              <a:rPr lang="en-US" b="0" dirty="0"/>
              <a:t>.”</a:t>
            </a:r>
            <a:endParaRPr b="0"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lvl="0" indent="0" algn="l" rtl="0">
              <a:spcBef>
                <a:spcPts val="0"/>
              </a:spcBef>
              <a:spcAft>
                <a:spcPts val="0"/>
              </a:spcAft>
              <a:buNone/>
            </a:pPr>
            <a:endParaRPr dirty="0"/>
          </a:p>
        </p:txBody>
      </p:sp>
      <p:sp>
        <p:nvSpPr>
          <p:cNvPr id="258" name="Google Shape;258;g4185ce1115_0_3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647943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185ce1115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4185ce1115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b="1" dirty="0" smtClean="0"/>
              <a:t>Homework</a:t>
            </a:r>
            <a:endParaRPr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200"/>
              <a:buFont typeface="Calibri"/>
              <a:buNone/>
            </a:pPr>
            <a:r>
              <a:rPr lang="en-US" dirty="0"/>
              <a:t>Teaching Notes: </a:t>
            </a:r>
            <a:r>
              <a:rPr lang="en-US" dirty="0" smtClean="0"/>
              <a:t>None</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Read the slide aloud.</a:t>
            </a:r>
            <a:endParaRPr dirty="0"/>
          </a:p>
          <a:p>
            <a:pPr marL="628650" lvl="1"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will direct their attention to the slide.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Support for Any Students Who Need It</a:t>
            </a:r>
            <a:r>
              <a:rPr lang="en-US"/>
              <a:t>: </a:t>
            </a:r>
            <a:r>
              <a:rPr lang="en-US" smtClean="0"/>
              <a:t>None</a:t>
            </a:r>
            <a:endParaRPr dirty="0"/>
          </a:p>
        </p:txBody>
      </p:sp>
      <p:sp>
        <p:nvSpPr>
          <p:cNvPr id="267" name="Google Shape;267;g4185ce1115_0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1250113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275" name="Google Shape;275;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286649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89" name="Google Shape;18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1935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457200" lvl="0" indent="-304800" algn="l" rtl="0">
              <a:spcBef>
                <a:spcPts val="0"/>
              </a:spcBef>
              <a:spcAft>
                <a:spcPts val="0"/>
              </a:spcAft>
              <a:buClr>
                <a:schemeClr val="dk1"/>
              </a:buClr>
              <a:buSzPts val="1200"/>
              <a:buFont typeface="Calibri"/>
              <a:buChar char="●"/>
            </a:pPr>
            <a:r>
              <a:rPr lang="en-US" b="1" dirty="0"/>
              <a:t>Performance Task: Planning the Final Brochure </a:t>
            </a:r>
            <a:r>
              <a:rPr lang="en-US" dirty="0"/>
              <a:t>(one per pair)</a:t>
            </a:r>
            <a:endParaRPr dirty="0"/>
          </a:p>
          <a:p>
            <a:pPr marL="457200" lvl="0" indent="-304800" algn="l" rtl="0">
              <a:spcBef>
                <a:spcPts val="0"/>
              </a:spcBef>
              <a:spcAft>
                <a:spcPts val="0"/>
              </a:spcAft>
              <a:buClr>
                <a:schemeClr val="dk1"/>
              </a:buClr>
              <a:buSzPts val="1200"/>
              <a:buFont typeface="Calibri"/>
              <a:buChar char="●"/>
            </a:pPr>
            <a:r>
              <a:rPr lang="en-US" b="1" dirty="0"/>
              <a:t>Directions for using technology </a:t>
            </a:r>
            <a:r>
              <a:rPr lang="en-US" dirty="0"/>
              <a:t>(new; teacher-created; optional; see Teaching Note on this slide)</a:t>
            </a:r>
            <a:endParaRPr dirty="0"/>
          </a:p>
          <a:p>
            <a:pPr marL="457200" marR="0" lvl="1"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lvl="0" indent="0" algn="l" rtl="0">
              <a:spcBef>
                <a:spcPts val="0"/>
              </a:spcBef>
              <a:spcAft>
                <a:spcPts val="0"/>
              </a:spcAft>
              <a:buNone/>
            </a:pPr>
            <a:r>
              <a:rPr lang="en-US" dirty="0"/>
              <a:t>Materials to Gather from Previous Lessons:</a:t>
            </a:r>
            <a:endParaRPr dirty="0"/>
          </a:p>
          <a:p>
            <a:pPr marL="457200" lvl="0" indent="-304800" algn="l" rtl="0">
              <a:spcBef>
                <a:spcPts val="0"/>
              </a:spcBef>
              <a:spcAft>
                <a:spcPts val="0"/>
              </a:spcAft>
              <a:buClr>
                <a:schemeClr val="dk1"/>
              </a:buClr>
              <a:buSzPts val="1200"/>
              <a:buFont typeface="Calibri"/>
              <a:buChar char="●"/>
            </a:pPr>
            <a:r>
              <a:rPr lang="en-US" dirty="0"/>
              <a:t>Mo</a:t>
            </a:r>
            <a:r>
              <a:rPr lang="en-US" b="1" dirty="0"/>
              <a:t>del Performance Task: “</a:t>
            </a:r>
            <a:r>
              <a:rPr lang="en-US" b="1" dirty="0" err="1"/>
              <a:t>iCare</a:t>
            </a:r>
            <a:r>
              <a:rPr lang="en-US" b="1" dirty="0"/>
              <a:t> about the iPhone” </a:t>
            </a:r>
            <a:r>
              <a:rPr lang="en-US" dirty="0"/>
              <a:t>(from Lesson 2; one to display)</a:t>
            </a:r>
            <a:endParaRPr dirty="0"/>
          </a:p>
          <a:p>
            <a:pPr marL="457200" lvl="0" indent="-304800" algn="l" rtl="0">
              <a:spcBef>
                <a:spcPts val="0"/>
              </a:spcBef>
              <a:spcAft>
                <a:spcPts val="0"/>
              </a:spcAft>
              <a:buClr>
                <a:schemeClr val="dk1"/>
              </a:buClr>
              <a:buSzPts val="1200"/>
              <a:buFont typeface="Calibri"/>
              <a:buChar char="●"/>
            </a:pPr>
            <a:r>
              <a:rPr lang="en-US" b="1" dirty="0"/>
              <a:t>Researcher’s Notebook  </a:t>
            </a:r>
            <a:r>
              <a:rPr lang="en-US" dirty="0"/>
              <a:t>(from Lesson 1; one per student)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Review these protocols before teaching:</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Turn and Talk</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algn="l" rtl="0">
              <a:spcBef>
                <a:spcPts val="0"/>
              </a:spcBef>
              <a:spcAft>
                <a:spcPts val="0"/>
              </a:spcAft>
              <a:buClr>
                <a:schemeClr val="dk1"/>
              </a:buClr>
              <a:buSzPts val="1200"/>
              <a:buFont typeface="Calibri"/>
              <a:buChar char="●"/>
            </a:pPr>
            <a:r>
              <a:rPr lang="en-US" dirty="0"/>
              <a:t>Students work with a partner to create the final performance task. Consider how you want students to be paired: assign pairs yourself, allow controlled choice, etc. </a:t>
            </a:r>
            <a:endParaRPr dirty="0"/>
          </a:p>
          <a:p>
            <a:pPr marL="457200" lvl="0" indent="-304800" algn="l" rtl="0">
              <a:spcBef>
                <a:spcPts val="0"/>
              </a:spcBef>
              <a:spcAft>
                <a:spcPts val="0"/>
              </a:spcAft>
              <a:buClr>
                <a:schemeClr val="dk1"/>
              </a:buClr>
              <a:buSzPts val="1200"/>
              <a:buFont typeface="Calibri"/>
              <a:buChar char="●"/>
            </a:pPr>
            <a:r>
              <a:rPr lang="en-US" dirty="0"/>
              <a:t>In order to be successful, students will need to collaborate effectively with their partners; consider how your existing class culture and routines can support this.</a:t>
            </a:r>
            <a:endParaRPr dirty="0"/>
          </a:p>
          <a:p>
            <a:pPr marL="457200" lvl="0" indent="-304800" algn="l" rtl="0">
              <a:spcBef>
                <a:spcPts val="0"/>
              </a:spcBef>
              <a:spcAft>
                <a:spcPts val="0"/>
              </a:spcAft>
              <a:buClr>
                <a:schemeClr val="dk1"/>
              </a:buClr>
              <a:buSzPts val="1200"/>
              <a:buFont typeface="Calibri"/>
              <a:buChar char="●"/>
            </a:pPr>
            <a:r>
              <a:rPr lang="en-US" dirty="0"/>
              <a:t>For work time, consider both how you will spend your time and how you will support students in using this time well. You might confer with each pair, pull several pairs to support more intensively, or provide a formal checkpoint for each pair. Students might benefit from a routine in which you ask partners to commit to a goal for the next 15 minutes, then check in to see if they have reached that goal, then set the next goal.</a:t>
            </a:r>
            <a:endParaRPr dirty="0"/>
          </a:p>
          <a:p>
            <a:pPr marL="457200" lvl="0" indent="-304800" algn="l" rtl="0">
              <a:spcBef>
                <a:spcPts val="0"/>
              </a:spcBef>
              <a:spcAft>
                <a:spcPts val="0"/>
              </a:spcAft>
              <a:buClr>
                <a:schemeClr val="dk1"/>
              </a:buClr>
              <a:buSzPts val="1200"/>
              <a:buFont typeface="Calibri"/>
              <a:buChar char="●"/>
            </a:pPr>
            <a:r>
              <a:rPr lang="en-US" dirty="0"/>
              <a:t>Consider how you support students in using the platform on which they are publishing most effectively. Lesson 9 includes a mini lesson on layout and technology; consider using the time in this lesson to have students sketch out on paper what their final product will look like. If your students are going to start using technology today, consider moving part of Lesson 9 to this lesson.</a:t>
            </a:r>
            <a:endParaRPr dirty="0"/>
          </a:p>
          <a:p>
            <a:pPr marL="457200" lvl="0" indent="-304800" algn="l" rtl="0">
              <a:spcBef>
                <a:spcPts val="0"/>
              </a:spcBef>
              <a:spcAft>
                <a:spcPts val="0"/>
              </a:spcAft>
              <a:buClr>
                <a:schemeClr val="dk1"/>
              </a:buClr>
              <a:buSzPts val="1200"/>
              <a:buFont typeface="Calibri"/>
              <a:buChar char="●"/>
            </a:pPr>
            <a:r>
              <a:rPr lang="en-US" dirty="0"/>
              <a:t>If students are working with a technology platform that is new to them, consider providing a resource to help them other than just asking you questions individually, as there is no way one adult can field that many questions in a single class period. For example, consider creating an online user’s guide or a handout with common functions and questions. A sample guide outlining the basic steps for utilizing MS Word or Google Docs to create a brochure can </a:t>
            </a:r>
            <a:r>
              <a:rPr lang="en-US"/>
              <a:t>be </a:t>
            </a:r>
            <a:r>
              <a:rPr lang="en-US" smtClean="0"/>
              <a:t>found</a:t>
            </a:r>
            <a:r>
              <a:rPr lang="en-US" baseline="0" smtClean="0"/>
              <a:t> here: https://docs.google.com/document/d/1BEh2Mlmzfqd3kqPbptzdSlRhvAu6TIb8BneZTFTg77c/edit?usp=sharing</a:t>
            </a:r>
            <a:r>
              <a:rPr lang="en-US" smtClean="0"/>
              <a:t>. </a:t>
            </a:r>
            <a:r>
              <a:rPr lang="en-US" dirty="0"/>
              <a:t>Please feel free to use this guide as is or to copy and paste its content and adjust as needed. Remind students that they need to use all of their resources during work time before asking you for help.</a:t>
            </a:r>
            <a:endParaRPr dirty="0"/>
          </a:p>
          <a:p>
            <a:pPr marL="0" marR="0" lvl="0" indent="0" algn="l" rtl="0">
              <a:lnSpc>
                <a:spcPct val="100000"/>
              </a:lnSpc>
              <a:spcBef>
                <a:spcPts val="0"/>
              </a:spcBef>
              <a:spcAft>
                <a:spcPts val="0"/>
              </a:spcAft>
              <a:buNone/>
            </a:pPr>
            <a:endParaRPr dirty="0"/>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8333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5400bf5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5400bf5_0_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2208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This lesson presents an exciting opportunity for students to use their knowledge in a relevant way, creating a product that can inform peers and other consumers. Build excitement by reminding students of the project’s real-world relevance.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17500" algn="l" rtl="0">
              <a:lnSpc>
                <a:spcPct val="100000"/>
              </a:lnSpc>
              <a:spcBef>
                <a:spcPts val="0"/>
              </a:spcBef>
              <a:spcAft>
                <a:spcPts val="0"/>
              </a:spcAft>
              <a:buSzPts val="1400"/>
              <a:buChar char="●"/>
            </a:pPr>
            <a:r>
              <a:rPr lang="en-US" dirty="0"/>
              <a:t>Students should direct their attention to the slide.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960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10-15</a:t>
            </a:r>
            <a:r>
              <a:rPr lang="en-US" b="1" i="0" u="none" strike="noStrike" cap="none" dirty="0">
                <a:solidFill>
                  <a:schemeClr val="dk1"/>
                </a:solidFill>
              </a:rPr>
              <a:t> minutes (5-7 minutes, this slide)</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r>
              <a:rPr lang="en-US" b="1" dirty="0" smtClean="0"/>
              <a:t>Pairs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Creating a Plan of Action </a:t>
            </a:r>
            <a:r>
              <a:rPr lang="en-US" b="1"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This is the first of two slides related to this activity.</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Post the </a:t>
            </a:r>
            <a:r>
              <a:rPr lang="en-US" b="1" dirty="0"/>
              <a:t>model performance task: “</a:t>
            </a:r>
            <a:r>
              <a:rPr lang="en-US" b="1" dirty="0" err="1"/>
              <a:t>iCare</a:t>
            </a:r>
            <a:r>
              <a:rPr lang="en-US" b="1" dirty="0"/>
              <a:t> about the iPhone</a:t>
            </a:r>
            <a:r>
              <a:rPr lang="en-US" b="1" dirty="0" smtClean="0"/>
              <a:t>” </a:t>
            </a:r>
            <a:r>
              <a:rPr lang="en-US" dirty="0" smtClean="0"/>
              <a:t>brochure </a:t>
            </a:r>
            <a:r>
              <a:rPr lang="en-US" dirty="0"/>
              <a:t>(from Lesson 2) and direct students’ attention to the “Want to Do Something? Do This!” section. Ask them to read it silently and raise their hands when they are ready to paraphrase the recommendation the author is making.</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After most students have their hands raised, call on several students to share out.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aloud the </a:t>
            </a:r>
            <a:r>
              <a:rPr lang="en-US" b="0" dirty="0"/>
              <a:t>Turn and Talk </a:t>
            </a:r>
            <a:r>
              <a:rPr lang="en-US" dirty="0"/>
              <a:t>directions on the slide. Give about 1 minute for pairs to discuss Question #1.</a:t>
            </a:r>
            <a:endParaRPr dirty="0"/>
          </a:p>
          <a:p>
            <a:pPr marL="457200" marR="0" lvl="0" indent="-304800" algn="l" rtl="0">
              <a:lnSpc>
                <a:spcPct val="100000"/>
              </a:lnSpc>
              <a:spcBef>
                <a:spcPts val="0"/>
              </a:spcBef>
              <a:spcAft>
                <a:spcPts val="0"/>
              </a:spcAft>
              <a:buSzPts val="1200"/>
              <a:buFont typeface="Calibri"/>
              <a:buAutoNum type="arabicPeriod"/>
            </a:pPr>
            <a:r>
              <a:rPr lang="en-US" dirty="0"/>
              <a:t>Cold-call pairs to share answers for Question #1.</a:t>
            </a:r>
            <a:endParaRPr dirty="0"/>
          </a:p>
          <a:p>
            <a:pPr marL="457200" marR="0" lvl="0" indent="-304800" algn="l" rtl="0">
              <a:lnSpc>
                <a:spcPct val="100000"/>
              </a:lnSpc>
              <a:spcBef>
                <a:spcPts val="0"/>
              </a:spcBef>
              <a:spcAft>
                <a:spcPts val="0"/>
              </a:spcAft>
              <a:buSzPts val="1200"/>
              <a:buFont typeface="Calibri"/>
              <a:buAutoNum type="arabicPeriod"/>
            </a:pPr>
            <a:r>
              <a:rPr lang="en-US" dirty="0"/>
              <a:t>Give about 1 minute for pairs to discussion Question #2.</a:t>
            </a:r>
            <a:endParaRPr dirty="0"/>
          </a:p>
          <a:p>
            <a:pPr marL="457200" marR="0" lvl="0" indent="-304800" algn="l" rtl="0">
              <a:lnSpc>
                <a:spcPct val="100000"/>
              </a:lnSpc>
              <a:spcBef>
                <a:spcPts val="0"/>
              </a:spcBef>
              <a:spcAft>
                <a:spcPts val="0"/>
              </a:spcAft>
              <a:buSzPts val="1200"/>
              <a:buFont typeface="Calibri"/>
              <a:buAutoNum type="arabicPeriod"/>
            </a:pPr>
            <a:r>
              <a:rPr lang="en-US" dirty="0"/>
              <a:t>Cold-call pairs to share answers for Question #2.</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their research on the garment industry has prepared them to do this type of nuanced thinking about their role as clothing consumers.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In Teacher Action Step 1, within a minute or so of think time, many students should raise their hands when prompted to paraphrase the author’s recommendation.</a:t>
            </a:r>
            <a:endParaRPr dirty="0"/>
          </a:p>
          <a:p>
            <a:pPr marL="457200" marR="0" lvl="0" indent="-304800" algn="l" rtl="0">
              <a:lnSpc>
                <a:spcPct val="100000"/>
              </a:lnSpc>
              <a:spcBef>
                <a:spcPts val="0"/>
              </a:spcBef>
              <a:spcAft>
                <a:spcPts val="0"/>
              </a:spcAft>
              <a:buSzPts val="1200"/>
              <a:buChar char="●"/>
            </a:pPr>
            <a:r>
              <a:rPr lang="en-US" dirty="0"/>
              <a:t>In Teacher Action Step 2, listen for students to notice that the recommendation is to keep buying iPhones but to write a letter to Apple saying that you care about working conditions. </a:t>
            </a:r>
            <a:endParaRPr dirty="0"/>
          </a:p>
          <a:p>
            <a:pPr marL="457200" marR="0" lvl="0" indent="-304800" algn="l" rtl="0">
              <a:lnSpc>
                <a:spcPct val="100000"/>
              </a:lnSpc>
              <a:spcBef>
                <a:spcPts val="0"/>
              </a:spcBef>
              <a:spcAft>
                <a:spcPts val="0"/>
              </a:spcAft>
              <a:buSzPts val="1200"/>
              <a:buFont typeface="Calibri"/>
              <a:buChar char="●"/>
            </a:pPr>
            <a:r>
              <a:rPr lang="en-US" dirty="0"/>
              <a:t>In Teacher Action Step 4, listen for students to say that the research made it clear that lots of companies use </a:t>
            </a:r>
            <a:r>
              <a:rPr lang="en-US" dirty="0" err="1"/>
              <a:t>Foxconn</a:t>
            </a:r>
            <a:r>
              <a:rPr lang="en-US" dirty="0"/>
              <a:t>, and that the workers there want to have jobs. </a:t>
            </a:r>
            <a:endParaRPr dirty="0"/>
          </a:p>
          <a:p>
            <a:pPr marL="457200" marR="0" lvl="0" indent="-304800" algn="l" rtl="0">
              <a:lnSpc>
                <a:spcPct val="100000"/>
              </a:lnSpc>
              <a:spcBef>
                <a:spcPts val="0"/>
              </a:spcBef>
              <a:spcAft>
                <a:spcPts val="0"/>
              </a:spcAft>
              <a:buSzPts val="1200"/>
              <a:buFont typeface="Times New Roman"/>
              <a:buChar char="●"/>
            </a:pPr>
            <a:r>
              <a:rPr lang="en-US" dirty="0"/>
              <a:t>In Teacher Action Step 5, listen for students to point out that this plan relies on evidence—it is not just a feeling of either outrage or acceptance, but a more complex response to a complicated situation. </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400"/>
              <a:buFont typeface="Arial"/>
              <a:buNone/>
            </a:pPr>
            <a:r>
              <a:rPr lang="en-US" dirty="0"/>
              <a:t>Support for Any Students Who Need It: </a:t>
            </a:r>
            <a:endParaRPr dirty="0"/>
          </a:p>
          <a:p>
            <a:pPr marL="457200" lvl="0" indent="-304800" algn="l" rtl="0">
              <a:spcBef>
                <a:spcPts val="0"/>
              </a:spcBef>
              <a:spcAft>
                <a:spcPts val="0"/>
              </a:spcAft>
              <a:buSzPts val="1200"/>
              <a:buFont typeface="Calibri"/>
              <a:buChar char="●"/>
            </a:pPr>
            <a:r>
              <a:rPr lang="en-US" dirty="0"/>
              <a:t>Students might need clarification on the meaning of the word “paraphrase.” Remind them that a paraphrase is a rewording of something written by someone else. </a:t>
            </a:r>
            <a:endParaRPr dirty="0"/>
          </a:p>
          <a:p>
            <a:pPr marL="457200" lvl="0" indent="-317500" algn="l" rtl="0">
              <a:spcBef>
                <a:spcPts val="0"/>
              </a:spcBef>
              <a:spcAft>
                <a:spcPts val="0"/>
              </a:spcAft>
              <a:buSzPts val="1400"/>
              <a:buChar char="●"/>
            </a:pPr>
            <a:r>
              <a:rPr lang="en-US" dirty="0"/>
              <a:t>Some prompting might be needed for </a:t>
            </a:r>
            <a:r>
              <a:rPr lang="en-US" b="0" dirty="0"/>
              <a:t>the Turn and Talk </a:t>
            </a:r>
            <a:r>
              <a:rPr lang="en-US" dirty="0"/>
              <a:t>questions. For #1, consider rephrasing in multiple sentences: </a:t>
            </a:r>
            <a:r>
              <a:rPr lang="en-US" i="1" dirty="0"/>
              <a:t>“The brochure author did research before coming up with a plan to have people write letters to Apple. How do you think the research she did made her decide on that plan?” </a:t>
            </a:r>
            <a:r>
              <a:rPr lang="en-US" dirty="0"/>
              <a:t>For #2, explain to students that a plan might be “reasonable” if it is something that people could easily do and if it could have a big impact.</a:t>
            </a:r>
            <a:endParaRPr dirty="0"/>
          </a:p>
        </p:txBody>
      </p:sp>
      <p:sp>
        <p:nvSpPr>
          <p:cNvPr id="220" name="Google Shape;22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0219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10-15 minutes (5-7 minutes, this slide)</a:t>
            </a:r>
            <a:endParaRPr dirty="0"/>
          </a:p>
          <a:p>
            <a:pPr marL="0" lvl="0" indent="0" algn="l" rtl="0">
              <a:spcBef>
                <a:spcPts val="0"/>
              </a:spcBef>
              <a:spcAft>
                <a:spcPts val="0"/>
              </a:spcAft>
              <a:buClr>
                <a:schemeClr val="dk1"/>
              </a:buClr>
              <a:buSzPts val="1200"/>
              <a:buFont typeface="Calibri"/>
              <a:buNone/>
            </a:pPr>
            <a:r>
              <a:rPr lang="en-US" b="1" dirty="0"/>
              <a:t>Student Grouping: Whole Group, </a:t>
            </a:r>
            <a:r>
              <a:rPr lang="en-US" b="1" dirty="0" smtClean="0"/>
              <a:t>Pairs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b="1" dirty="0"/>
              <a:t>Opening A. Creating a Plan of Action, continued  </a:t>
            </a:r>
            <a:endParaRPr b="1"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last of two slides related to this activity.</a:t>
            </a:r>
            <a:endParaRPr dirty="0"/>
          </a:p>
          <a:p>
            <a:pPr marL="457200" marR="0" lvl="0" indent="-304800" algn="l" rtl="0">
              <a:lnSpc>
                <a:spcPct val="100000"/>
              </a:lnSpc>
              <a:spcBef>
                <a:spcPts val="0"/>
              </a:spcBef>
              <a:spcAft>
                <a:spcPts val="0"/>
              </a:spcAft>
              <a:buSzPts val="1200"/>
              <a:buFont typeface="Calibri"/>
              <a:buChar char="●"/>
            </a:pPr>
            <a:r>
              <a:rPr lang="en-US" dirty="0"/>
              <a:t>Giving students time to think individually before working on the final product with a partner allows them to solidify their own ideas, a necessary step for collaboration.</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Read the first </a:t>
            </a:r>
            <a:r>
              <a:rPr lang="en-US" dirty="0"/>
              <a:t>two sentences</a:t>
            </a:r>
            <a:r>
              <a:rPr lang="en-US" i="0" u="none" strike="noStrike" cap="none" dirty="0">
                <a:solidFill>
                  <a:schemeClr val="dk1"/>
                </a:solidFill>
              </a:rPr>
              <a:t> of </a:t>
            </a:r>
            <a:r>
              <a:rPr lang="en-US" dirty="0"/>
              <a:t>the </a:t>
            </a:r>
            <a:r>
              <a:rPr lang="en-US" i="0" u="none" strike="noStrike" cap="none" dirty="0">
                <a:solidFill>
                  <a:schemeClr val="dk1"/>
                </a:solidFill>
              </a:rPr>
              <a:t>slide</a:t>
            </a:r>
            <a:r>
              <a:rPr lang="en-US" dirty="0"/>
              <a:t> aloud.</a:t>
            </a:r>
            <a:endParaRPr dirty="0"/>
          </a:p>
          <a:p>
            <a:pPr marL="457200" marR="0" lvl="0" indent="-304800" algn="l" rtl="0">
              <a:lnSpc>
                <a:spcPct val="100000"/>
              </a:lnSpc>
              <a:spcBef>
                <a:spcPts val="0"/>
              </a:spcBef>
              <a:spcAft>
                <a:spcPts val="0"/>
              </a:spcAft>
              <a:buSzPts val="1200"/>
              <a:buAutoNum type="arabicPeriod"/>
            </a:pPr>
            <a:r>
              <a:rPr lang="en-US" dirty="0"/>
              <a:t>Read through the options provided on the </a:t>
            </a:r>
            <a:r>
              <a:rPr lang="en-US" b="1" dirty="0"/>
              <a:t>Researcher’s Notebook</a:t>
            </a:r>
            <a:r>
              <a:rPr lang="en-US" dirty="0"/>
              <a:t>, directing students to read along with you. Give students several minutes to think alone, and check the actions that they might take.</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Turn and Talk section of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a few minutes to record their plans of action. Consider naming a few times you heard research being used particularly effectively.</a:t>
            </a:r>
            <a:endParaRPr dirty="0"/>
          </a:p>
          <a:p>
            <a:pPr marL="0" marR="0" lvl="0" indent="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Students </a:t>
            </a:r>
            <a:r>
              <a:rPr lang="en-US" dirty="0"/>
              <a:t>will direct their attention to their </a:t>
            </a:r>
            <a:r>
              <a:rPr lang="en-US" b="1" dirty="0"/>
              <a:t>Researcher’s Notebooks, </a:t>
            </a:r>
            <a:r>
              <a:rPr lang="en-US" dirty="0"/>
              <a:t>and will be engaged in checking off actions they would do.</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All students will speak with their partner about an action plan. </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r>
              <a:rPr lang="en-US" dirty="0" smtClean="0"/>
              <a:t>:</a:t>
            </a:r>
            <a:r>
              <a:rPr lang="en-US" baseline="0" dirty="0"/>
              <a:t> </a:t>
            </a:r>
            <a:r>
              <a:rPr lang="en-US" dirty="0" smtClean="0"/>
              <a:t>None</a:t>
            </a:r>
            <a:endParaRPr dirty="0"/>
          </a:p>
        </p:txBody>
      </p:sp>
      <p:sp>
        <p:nvSpPr>
          <p:cNvPr id="230" name="Google Shape;23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534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15-20</a:t>
            </a:r>
            <a:r>
              <a:rPr lang="en-US" b="1" i="0" u="none" strike="noStrike" cap="none" dirty="0">
                <a:solidFill>
                  <a:schemeClr val="dk1"/>
                </a:solidFill>
              </a:rPr>
              <a:t> minutes</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a:t>
            </a:r>
            <a:r>
              <a:rPr lang="en-US" b="1" dirty="0"/>
              <a:t> Whole Group, Pairs</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Brochure Planning Guide</a:t>
            </a:r>
            <a:r>
              <a:rPr lang="en-US" b="1" i="0" u="none" strike="noStrike" cap="none" dirty="0">
                <a:solidFill>
                  <a:schemeClr val="dk1"/>
                </a:solidFill>
              </a:rPr>
              <a:t> </a:t>
            </a:r>
            <a:r>
              <a:rPr lang="en-US" i="0" u="none" strike="noStrike" cap="none" dirty="0">
                <a:solidFill>
                  <a:schemeClr val="dk1"/>
                </a:solidFill>
              </a:rPr>
              <a:t> </a:t>
            </a:r>
            <a:endParaRPr i="0" u="none" strike="noStrike" cap="none" dirty="0">
              <a:solidFill>
                <a:schemeClr val="dk1"/>
              </a:solidFill>
            </a:endParaRPr>
          </a:p>
          <a:p>
            <a:pPr marL="171450" marR="0" lvl="0" indent="-9525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Asking students to be metacognitive, or “thinking about their thinking”  about partner work supports the development of collaboration skills.</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Direct students to find their partners (see “Prepare classroom systems for active learning” notes on Slide 3) and distribute one </a:t>
            </a:r>
            <a:r>
              <a:rPr lang="en-US" b="1" dirty="0"/>
              <a:t>Brochure Planning Guide </a:t>
            </a:r>
            <a:r>
              <a:rPr lang="en-US" dirty="0"/>
              <a:t>to each pair.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first two sentences of the slide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bolded question aloud and give students think time before cold-calling several to share out. Ask them what they can do to be effective collaborators.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last sentence on the slide. Enforce silent work time for a few minutes.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Finally, direct students to work together to complete the </a:t>
            </a:r>
            <a:r>
              <a:rPr lang="en-US" b="1" dirty="0"/>
              <a:t>Brochure Planning Guide</a:t>
            </a:r>
            <a:r>
              <a:rPr lang="en-US" dirty="0"/>
              <a:t>. Set a time for pairs to be done with the guide.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In Teacher Action Step 3, listen for students to say things like: </a:t>
            </a:r>
            <a:r>
              <a:rPr lang="en-US" b="1" dirty="0"/>
              <a:t>“</a:t>
            </a:r>
            <a:r>
              <a:rPr lang="en-US" b="0" dirty="0"/>
              <a:t>The ideas will be more carefully selected,” “The writing will be clearer,” and “The layout will include more ideas.” Listen for them to say things like: “Making sure I understand my partner’s ideas,” “Using information from both of our </a:t>
            </a:r>
            <a:r>
              <a:rPr lang="en-US" b="1" dirty="0"/>
              <a:t>Researcher’s Notebooks</a:t>
            </a:r>
            <a:r>
              <a:rPr lang="en-US" b="0" dirty="0"/>
              <a:t>,” </a:t>
            </a:r>
            <a:r>
              <a:rPr lang="en-US" dirty="0"/>
              <a:t>etc.</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reading through the </a:t>
            </a:r>
            <a:r>
              <a:rPr lang="en-US" b="1" dirty="0"/>
              <a:t>Brochure Planning Guide </a:t>
            </a:r>
            <a:r>
              <a:rPr lang="en-US" dirty="0"/>
              <a:t>aloud for students who would benefit from further audio support.</a:t>
            </a:r>
            <a:endParaRPr dirty="0"/>
          </a:p>
          <a:p>
            <a:pPr marL="457200" lvl="0" indent="-304800" algn="l" rtl="0">
              <a:spcBef>
                <a:spcPts val="0"/>
              </a:spcBef>
              <a:spcAft>
                <a:spcPts val="0"/>
              </a:spcAft>
              <a:buSzPts val="1200"/>
              <a:buFont typeface="Calibri"/>
              <a:buChar char="●"/>
            </a:pPr>
            <a:r>
              <a:rPr lang="en-US" dirty="0"/>
              <a:t>Consider how you might confer strategically with groups. Consider requiring that pairs get their guides checked by you before they proceed to creating a final product.</a:t>
            </a:r>
            <a:endParaRPr dirty="0"/>
          </a:p>
        </p:txBody>
      </p:sp>
      <p:sp>
        <p:nvSpPr>
          <p:cNvPr id="240" name="Google Shape;240;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5599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rPr>
              <a:t>: </a:t>
            </a:r>
            <a:r>
              <a:rPr lang="en-US" b="1" dirty="0"/>
              <a:t>15</a:t>
            </a:r>
            <a:r>
              <a:rPr lang="en-US" sz="1200" b="1" i="0" u="none" strike="noStrike" cap="none" dirty="0">
                <a:solidFill>
                  <a:schemeClr val="dk1"/>
                </a:solidFill>
              </a:rPr>
              <a:t>-</a:t>
            </a:r>
            <a:r>
              <a:rPr lang="en-US" b="1" dirty="0"/>
              <a:t>20</a:t>
            </a:r>
            <a:r>
              <a:rPr lang="en-US" sz="1200" b="1" i="0" u="none" strike="noStrike" cap="none" dirty="0">
                <a:solidFill>
                  <a:schemeClr val="dk1"/>
                </a:solidFill>
              </a:rPr>
              <a:t> minutes</a:t>
            </a: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rPr>
              <a:t>Student Grouping: </a:t>
            </a:r>
            <a:r>
              <a:rPr lang="en-US" b="1" dirty="0"/>
              <a:t>Partners</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a:t>
            </a:r>
            <a:r>
              <a:rPr lang="en-US" sz="1200" b="1" i="0" u="none" strike="noStrike" cap="none" dirty="0">
                <a:solidFill>
                  <a:schemeClr val="dk1"/>
                </a:solidFill>
              </a:rPr>
              <a:t> B</a:t>
            </a:r>
            <a:r>
              <a:rPr lang="en-US" sz="1200" i="0" u="none" strike="noStrike" cap="none" dirty="0">
                <a:solidFill>
                  <a:schemeClr val="dk1"/>
                </a:solidFill>
              </a:rPr>
              <a:t>. </a:t>
            </a:r>
            <a:r>
              <a:rPr lang="en-US" b="1" dirty="0"/>
              <a:t>Creating the Final Brochure</a:t>
            </a: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 </a:t>
            </a:r>
            <a:endParaRPr dirty="0"/>
          </a:p>
          <a:p>
            <a:pPr marL="457200" marR="0" lvl="0" indent="-317500" algn="l" rtl="0">
              <a:lnSpc>
                <a:spcPct val="100000"/>
              </a:lnSpc>
              <a:spcBef>
                <a:spcPts val="0"/>
              </a:spcBef>
              <a:spcAft>
                <a:spcPts val="0"/>
              </a:spcAft>
              <a:buSzPts val="1400"/>
              <a:buFont typeface="Calibri"/>
              <a:buChar char="●"/>
            </a:pPr>
            <a:r>
              <a:rPr lang="en-US" dirty="0"/>
              <a:t>Any demonstrations about how to use technology required for the brochure can happen during this time.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Circulate in the classroom, checking students’ paper sketches and helping them transition to creating their final brochure.</a:t>
            </a:r>
            <a:endParaRPr dirty="0"/>
          </a:p>
          <a:p>
            <a:pPr marL="628650" marR="0" lvl="1" indent="-9525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should transition from conferring with their partners on the </a:t>
            </a:r>
            <a:r>
              <a:rPr lang="en-US" b="1" dirty="0"/>
              <a:t>Brochure Planning Guide </a:t>
            </a:r>
            <a:r>
              <a:rPr lang="en-US" dirty="0"/>
              <a:t>to working on the final product.</a:t>
            </a:r>
            <a:endParaRPr sz="1200"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None/>
            </a:pPr>
            <a:endParaRPr dirty="0"/>
          </a:p>
        </p:txBody>
      </p:sp>
      <p:sp>
        <p:nvSpPr>
          <p:cNvPr id="250" name="Google Shape;25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3206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Font typeface="Century Gothic"/>
              <a:buNone/>
              <a:defRPr sz="1900">
                <a:latin typeface="Century Gothic"/>
                <a:ea typeface="Century Gothic"/>
                <a:cs typeface="Century Gothic"/>
                <a:sym typeface="Century Gothic"/>
              </a:defRPr>
            </a:lvl2pPr>
            <a:lvl3pPr lvl="2" rtl="0">
              <a:spcBef>
                <a:spcPts val="0"/>
              </a:spcBef>
              <a:spcAft>
                <a:spcPts val="0"/>
              </a:spcAft>
              <a:buSzPts val="1500"/>
              <a:buFont typeface="Century Gothic"/>
              <a:buNone/>
              <a:defRPr sz="1900">
                <a:latin typeface="Century Gothic"/>
                <a:ea typeface="Century Gothic"/>
                <a:cs typeface="Century Gothic"/>
                <a:sym typeface="Century Gothic"/>
              </a:defRPr>
            </a:lvl3pPr>
            <a:lvl4pPr lvl="3" rtl="0">
              <a:spcBef>
                <a:spcPts val="0"/>
              </a:spcBef>
              <a:spcAft>
                <a:spcPts val="0"/>
              </a:spcAft>
              <a:buSzPts val="1500"/>
              <a:buFont typeface="Century Gothic"/>
              <a:buNone/>
              <a:defRPr sz="1900">
                <a:latin typeface="Century Gothic"/>
                <a:ea typeface="Century Gothic"/>
                <a:cs typeface="Century Gothic"/>
                <a:sym typeface="Century Gothic"/>
              </a:defRPr>
            </a:lvl4pPr>
            <a:lvl5pPr lvl="4" rtl="0">
              <a:spcBef>
                <a:spcPts val="0"/>
              </a:spcBef>
              <a:spcAft>
                <a:spcPts val="0"/>
              </a:spcAft>
              <a:buSzPts val="1500"/>
              <a:buFont typeface="Century Gothic"/>
              <a:buNone/>
              <a:defRPr sz="1900">
                <a:latin typeface="Century Gothic"/>
                <a:ea typeface="Century Gothic"/>
                <a:cs typeface="Century Gothic"/>
                <a:sym typeface="Century Gothic"/>
              </a:defRPr>
            </a:lvl5pPr>
            <a:lvl6pPr lvl="5" rtl="0">
              <a:spcBef>
                <a:spcPts val="0"/>
              </a:spcBef>
              <a:spcAft>
                <a:spcPts val="0"/>
              </a:spcAft>
              <a:buSzPts val="1500"/>
              <a:buFont typeface="Century Gothic"/>
              <a:buNone/>
              <a:defRPr sz="1900">
                <a:latin typeface="Century Gothic"/>
                <a:ea typeface="Century Gothic"/>
                <a:cs typeface="Century Gothic"/>
                <a:sym typeface="Century Gothic"/>
              </a:defRPr>
            </a:lvl6pPr>
            <a:lvl7pPr lvl="6" rtl="0">
              <a:spcBef>
                <a:spcPts val="0"/>
              </a:spcBef>
              <a:spcAft>
                <a:spcPts val="0"/>
              </a:spcAft>
              <a:buSzPts val="1500"/>
              <a:buFont typeface="Century Gothic"/>
              <a:buNone/>
              <a:defRPr sz="1900">
                <a:latin typeface="Century Gothic"/>
                <a:ea typeface="Century Gothic"/>
                <a:cs typeface="Century Gothic"/>
                <a:sym typeface="Century Gothic"/>
              </a:defRPr>
            </a:lvl7pPr>
            <a:lvl8pPr lvl="7" rtl="0">
              <a:spcBef>
                <a:spcPts val="0"/>
              </a:spcBef>
              <a:spcAft>
                <a:spcPts val="0"/>
              </a:spcAft>
              <a:buSzPts val="1500"/>
              <a:buFont typeface="Century Gothic"/>
              <a:buNone/>
              <a:defRPr sz="1900">
                <a:latin typeface="Century Gothic"/>
                <a:ea typeface="Century Gothic"/>
                <a:cs typeface="Century Gothic"/>
                <a:sym typeface="Century Gothic"/>
              </a:defRPr>
            </a:lvl8pPr>
            <a:lvl9pPr lvl="8" rtl="0">
              <a:spcBef>
                <a:spcPts val="0"/>
              </a:spcBef>
              <a:spcAft>
                <a:spcPts val="0"/>
              </a:spcAft>
              <a:buSzPts val="1500"/>
              <a:buFont typeface="Century Gothic"/>
              <a:buNone/>
              <a:defRPr sz="1900">
                <a:latin typeface="Century Gothic"/>
                <a:ea typeface="Century Gothic"/>
                <a:cs typeface="Century Gothic"/>
                <a:sym typeface="Century Gothic"/>
              </a:defRPr>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8</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100000"/>
              </a:lnSpc>
              <a:spcBef>
                <a:spcPts val="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approximately</a:t>
            </a:r>
            <a:r>
              <a:rPr lang="en-US" sz="2000" dirty="0">
                <a:latin typeface="Century Gothic"/>
                <a:ea typeface="Century Gothic"/>
                <a:cs typeface="Century Gothic"/>
                <a:sym typeface="Century Gothic"/>
              </a:rPr>
              <a:t> 45-50 </a:t>
            </a:r>
            <a:r>
              <a:rPr lang="en-US" sz="2000" i="0" u="none" strike="noStrike" cap="none" dirty="0">
                <a:solidFill>
                  <a:schemeClr val="dk1"/>
                </a:solidFill>
                <a:latin typeface="Century Gothic"/>
                <a:ea typeface="Century Gothic"/>
                <a:cs typeface="Century Gothic"/>
                <a:sym typeface="Century Gothic"/>
              </a:rPr>
              <a:t>minutes to complete. </a:t>
            </a:r>
            <a:endParaRPr sz="2000" i="0" u="none" strike="noStrike" cap="none" dirty="0">
              <a:solidFill>
                <a:schemeClr val="dk1"/>
              </a:solidFill>
              <a:latin typeface="Century Gothic"/>
              <a:ea typeface="Century Gothic"/>
              <a:cs typeface="Century Gothic"/>
              <a:sym typeface="Century Gothic"/>
            </a:endParaRPr>
          </a:p>
          <a:p>
            <a:pPr marL="457200" lvl="0" indent="-355600" algn="l" rtl="0">
              <a:lnSpc>
                <a:spcPct val="10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The purpose of today’s lesson is for students to complete the final section of their </a:t>
            </a:r>
            <a:r>
              <a:rPr lang="en-US" sz="2000" b="1" dirty="0">
                <a:latin typeface="Century Gothic"/>
                <a:ea typeface="Century Gothic"/>
                <a:cs typeface="Century Gothic"/>
                <a:sym typeface="Century Gothic"/>
              </a:rPr>
              <a:t>Researcher’s Notebook </a:t>
            </a:r>
            <a:r>
              <a:rPr lang="en-US" sz="2000" dirty="0">
                <a:latin typeface="Century Gothic"/>
                <a:ea typeface="Century Gothic"/>
                <a:cs typeface="Century Gothic"/>
                <a:sym typeface="Century Gothic"/>
              </a:rPr>
              <a:t>and use their research findings to formulate a plan for their brochure. Students will then begin working with a partner to create their final product.</a:t>
            </a:r>
            <a:endParaRPr sz="200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None/>
            </a:pPr>
            <a:endParaRPr sz="2000"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2000" b="1" i="0" u="none" strike="noStrike" cap="none" dirty="0">
                <a:solidFill>
                  <a:schemeClr val="dk1"/>
                </a:solidFill>
                <a:latin typeface="Century Gothic"/>
                <a:ea typeface="Century Gothic"/>
                <a:cs typeface="Century Gothic"/>
                <a:sym typeface="Century Gothic"/>
              </a:rPr>
              <a:t>The Learning Targets for students today </a:t>
            </a:r>
            <a:r>
              <a:rPr lang="en-US" sz="2000" b="1" dirty="0">
                <a:latin typeface="Century Gothic"/>
                <a:ea typeface="Century Gothic"/>
                <a:cs typeface="Century Gothic"/>
                <a:sym typeface="Century Gothic"/>
              </a:rPr>
              <a:t>are</a:t>
            </a:r>
            <a:r>
              <a:rPr lang="en-US" sz="2000" b="1" i="0" u="none" strike="noStrike" cap="none" dirty="0">
                <a:solidFill>
                  <a:schemeClr val="dk1"/>
                </a:solidFill>
                <a:latin typeface="Century Gothic"/>
                <a:ea typeface="Century Gothic"/>
                <a:cs typeface="Century Gothic"/>
                <a:sym typeface="Century Gothic"/>
              </a:rPr>
              <a:t>:</a:t>
            </a:r>
            <a:endParaRPr sz="2000" b="1" dirty="0">
              <a:latin typeface="Century Gothic"/>
              <a:ea typeface="Century Gothic"/>
              <a:cs typeface="Century Gothic"/>
              <a:sym typeface="Century Gothic"/>
            </a:endParaRPr>
          </a:p>
          <a:p>
            <a:pPr marL="457200" marR="0" lvl="0" indent="-355600" algn="l" rtl="0">
              <a:lnSpc>
                <a:spcPct val="10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“I can use what I learned in my research to decide how I will respond as a consumer to the issue of working conditions in the garment industry.” </a:t>
            </a:r>
            <a:endParaRPr sz="2000" dirty="0">
              <a:latin typeface="Century Gothic"/>
              <a:ea typeface="Century Gothic"/>
              <a:cs typeface="Century Gothic"/>
              <a:sym typeface="Century Gothic"/>
            </a:endParaRPr>
          </a:p>
          <a:p>
            <a:pPr marL="457200" marR="0" lvl="0" indent="-355600" algn="l" rtl="0">
              <a:lnSpc>
                <a:spcPct val="100000"/>
              </a:lnSpc>
              <a:spcBef>
                <a:spcPts val="1000"/>
              </a:spcBef>
              <a:spcAft>
                <a:spcPts val="1000"/>
              </a:spcAft>
              <a:buClr>
                <a:schemeClr val="dk1"/>
              </a:buClr>
              <a:buSzPts val="2000"/>
              <a:buFont typeface="Century Gothic"/>
              <a:buChar char="•"/>
            </a:pPr>
            <a:r>
              <a:rPr lang="en-US" sz="2000" dirty="0">
                <a:latin typeface="Century Gothic"/>
                <a:ea typeface="Century Gothic"/>
                <a:cs typeface="Century Gothic"/>
                <a:sym typeface="Century Gothic"/>
              </a:rPr>
              <a:t>“I can select information from my research to include in my brochure.”</a:t>
            </a:r>
            <a:endParaRPr sz="20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6"/>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reflect on our partnerships</a:t>
            </a:r>
            <a:endParaRPr sz="3200" b="1">
              <a:latin typeface="Century Gothic"/>
              <a:ea typeface="Century Gothic"/>
              <a:cs typeface="Century Gothic"/>
              <a:sym typeface="Century Gothic"/>
            </a:endParaRPr>
          </a:p>
        </p:txBody>
      </p:sp>
      <p:pic>
        <p:nvPicPr>
          <p:cNvPr id="261" name="Google Shape;261;p36"/>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262" name="Google Shape;262;p36"/>
          <p:cNvSpPr txBox="1"/>
          <p:nvPr/>
        </p:nvSpPr>
        <p:spPr>
          <a:xfrm>
            <a:off x="786375" y="2090925"/>
            <a:ext cx="10806900" cy="333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entury Gothic"/>
                <a:ea typeface="Century Gothic"/>
                <a:cs typeface="Century Gothic"/>
                <a:sym typeface="Century Gothic"/>
              </a:rPr>
              <a:t>Please </a:t>
            </a:r>
            <a:r>
              <a:rPr lang="en-US" sz="2400" b="1">
                <a:latin typeface="Century Gothic"/>
                <a:ea typeface="Century Gothic"/>
                <a:cs typeface="Century Gothic"/>
                <a:sym typeface="Century Gothic"/>
              </a:rPr>
              <a:t>Turn and Talk </a:t>
            </a:r>
            <a:r>
              <a:rPr lang="en-US" sz="2400">
                <a:latin typeface="Century Gothic"/>
                <a:ea typeface="Century Gothic"/>
                <a:cs typeface="Century Gothic"/>
                <a:sym typeface="Century Gothic"/>
              </a:rPr>
              <a:t>with your partner about this question: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2400" b="1">
                <a:solidFill>
                  <a:schemeClr val="dk1"/>
                </a:solidFill>
                <a:latin typeface="Century Gothic"/>
                <a:ea typeface="Century Gothic"/>
                <a:cs typeface="Century Gothic"/>
                <a:sym typeface="Century Gothic"/>
              </a:rPr>
              <a:t>“What is one thing you and your partner did today that helped you collaborate effectively? What is one thing you will need to keep in mind tomorrow as you create your final product?”</a:t>
            </a:r>
            <a:endParaRPr sz="2400" b="1">
              <a:latin typeface="Century Gothic"/>
              <a:ea typeface="Century Gothic"/>
              <a:cs typeface="Century Gothic"/>
              <a:sym typeface="Century Gothic"/>
            </a:endParaRPr>
          </a:p>
        </p:txBody>
      </p:sp>
      <p:pic>
        <p:nvPicPr>
          <p:cNvPr id="263" name="Google Shape;263;p36"/>
          <p:cNvPicPr preferRelativeResize="0"/>
          <p:nvPr/>
        </p:nvPicPr>
        <p:blipFill>
          <a:blip r:embed="rId4">
            <a:alphaModFix/>
          </a:blip>
          <a:stretch>
            <a:fillRect/>
          </a:stretch>
        </p:blipFill>
        <p:spPr>
          <a:xfrm>
            <a:off x="9615625" y="1926775"/>
            <a:ext cx="1042325" cy="10423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7"/>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Homework</a:t>
            </a:r>
            <a:endParaRPr sz="3200" b="1">
              <a:latin typeface="Century Gothic"/>
              <a:ea typeface="Century Gothic"/>
              <a:cs typeface="Century Gothic"/>
              <a:sym typeface="Century Gothic"/>
            </a:endParaRPr>
          </a:p>
        </p:txBody>
      </p:sp>
      <p:pic>
        <p:nvPicPr>
          <p:cNvPr id="270" name="Google Shape;270;p37"/>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271" name="Google Shape;271;p37"/>
          <p:cNvSpPr txBox="1"/>
          <p:nvPr/>
        </p:nvSpPr>
        <p:spPr>
          <a:xfrm>
            <a:off x="765050" y="1719075"/>
            <a:ext cx="10135500" cy="398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chemeClr val="dk1"/>
                </a:solidFill>
                <a:latin typeface="Century Gothic"/>
                <a:ea typeface="Century Gothic"/>
                <a:cs typeface="Century Gothic"/>
                <a:sym typeface="Century Gothic"/>
              </a:rPr>
              <a:t>Continue reading in your independent reading book for this unit. Remember that in Lesson 10, we will be writing book reviews.  Most of you need to be finished with your book by then;  a few of you who selected longer books have set a different goal with me.  Please make sure that you have met your reading goal and bring your book to class that day.</a:t>
            </a:r>
            <a:endParaRPr sz="24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38"/>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78" name="Google Shape;278;p38"/>
          <p:cNvGraphicFramePr/>
          <p:nvPr/>
        </p:nvGraphicFramePr>
        <p:xfrm>
          <a:off x="781041" y="1555212"/>
          <a:ext cx="9569025" cy="4204775"/>
        </p:xfrm>
        <a:graphic>
          <a:graphicData uri="http://schemas.openxmlformats.org/drawingml/2006/table">
            <a:tbl>
              <a:tblPr firstRow="1" bandRow="1">
                <a:noFill/>
                <a:tableStyleId>{AF464896-8141-424B-985F-4B03680030AA}</a:tableStyleId>
              </a:tblPr>
              <a:tblGrid>
                <a:gridCol w="3352850">
                  <a:extLst>
                    <a:ext uri="{9D8B030D-6E8A-4147-A177-3AD203B41FA5}">
                      <a16:colId xmlns="" xmlns:a16="http://schemas.microsoft.com/office/drawing/2014/main" val="20000"/>
                    </a:ext>
                  </a:extLst>
                </a:gridCol>
                <a:gridCol w="3026500">
                  <a:extLst>
                    <a:ext uri="{9D8B030D-6E8A-4147-A177-3AD203B41FA5}">
                      <a16:colId xmlns="" xmlns:a16="http://schemas.microsoft.com/office/drawing/2014/main" val="20001"/>
                    </a:ext>
                  </a:extLst>
                </a:gridCol>
                <a:gridCol w="3189675">
                  <a:extLst>
                    <a:ext uri="{9D8B030D-6E8A-4147-A177-3AD203B41FA5}">
                      <a16:colId xmlns=""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 </a:t>
            </a:r>
            <a:r>
              <a:rPr lang="en-US" b="1" dirty="0">
                <a:latin typeface="Century Gothic"/>
                <a:ea typeface="Century Gothic"/>
                <a:cs typeface="Century Gothic"/>
                <a:sym typeface="Century Gothic"/>
              </a:rPr>
              <a:t>Three:</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SzPts val="2400"/>
              <a:buFont typeface="Century Gothic"/>
              <a:buAutoNum type="arabicPeriod"/>
            </a:pPr>
            <a:r>
              <a:rPr lang="en-US" b="0" i="0" u="none" strike="noStrike" cap="none" dirty="0">
                <a:solidFill>
                  <a:schemeClr val="dk1"/>
                </a:solidFill>
                <a:latin typeface="Century Gothic"/>
                <a:ea typeface="Century Gothic"/>
                <a:cs typeface="Century Gothic"/>
                <a:sym typeface="Century Gothic"/>
              </a:rPr>
              <a:t>Re</a:t>
            </a:r>
            <a:r>
              <a:rPr lang="en-US" dirty="0">
                <a:latin typeface="Century Gothic"/>
                <a:ea typeface="Century Gothic"/>
                <a:cs typeface="Century Gothic"/>
                <a:sym typeface="Century Gothic"/>
              </a:rPr>
              <a:t>view students’ </a:t>
            </a:r>
            <a:r>
              <a:rPr lang="en-US" b="1" dirty="0">
                <a:latin typeface="Century Gothic"/>
                <a:ea typeface="Century Gothic"/>
                <a:cs typeface="Century Gothic"/>
                <a:sym typeface="Century Gothic"/>
              </a:rPr>
              <a:t>Researchers Notebooks </a:t>
            </a:r>
            <a:r>
              <a:rPr lang="en-US" dirty="0">
                <a:latin typeface="Century Gothic"/>
                <a:ea typeface="Century Gothic"/>
                <a:cs typeface="Century Gothic"/>
                <a:sym typeface="Century Gothic"/>
              </a:rPr>
              <a:t>and prepare to return those during this lesson.</a:t>
            </a:r>
            <a:endParaRPr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8</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Three</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sz="2200" i="1"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Model Performance Task: “iCare about the iPhone” </a:t>
            </a:r>
            <a:r>
              <a:rPr lang="en-US" sz="2200" dirty="0">
                <a:latin typeface="Century Gothic"/>
                <a:ea typeface="Century Gothic"/>
                <a:cs typeface="Century Gothic"/>
                <a:sym typeface="Century Gothic"/>
              </a:rPr>
              <a:t>(from Lesson 2; one to display)</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Researcher’s Notebook  </a:t>
            </a:r>
            <a:r>
              <a:rPr lang="en-US" sz="2200" dirty="0">
                <a:latin typeface="Century Gothic"/>
                <a:ea typeface="Century Gothic"/>
                <a:cs typeface="Century Gothic"/>
                <a:sym typeface="Century Gothic"/>
              </a:rPr>
              <a:t>(from Lesson 1; one per student)</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Performance Task: Planning the Final Brochure </a:t>
            </a:r>
            <a:r>
              <a:rPr lang="en-US" sz="2200" dirty="0">
                <a:latin typeface="Century Gothic"/>
                <a:ea typeface="Century Gothic"/>
                <a:cs typeface="Century Gothic"/>
                <a:sym typeface="Century Gothic"/>
              </a:rPr>
              <a:t>(one per pair)</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Directions for using technology </a:t>
            </a:r>
            <a:r>
              <a:rPr lang="en-US" sz="2200" dirty="0">
                <a:latin typeface="Century Gothic"/>
                <a:ea typeface="Century Gothic"/>
                <a:cs typeface="Century Gothic"/>
                <a:sym typeface="Century Gothic"/>
              </a:rPr>
              <a:t>(new; teacher-created; optional; see Teaching Note on this slide)</a:t>
            </a:r>
            <a:endParaRPr sz="2200" dirty="0">
              <a:latin typeface="Century Gothic"/>
              <a:ea typeface="Century Gothic"/>
              <a:cs typeface="Century Gothic"/>
              <a:sym typeface="Century Gothic"/>
            </a:endParaRPr>
          </a:p>
          <a:p>
            <a:pPr marL="571500" marR="0" lvl="0" indent="-360045" algn="l" rtl="0">
              <a:lnSpc>
                <a:spcPct val="100000"/>
              </a:lnSpc>
              <a:spcBef>
                <a:spcPts val="1000"/>
              </a:spcBef>
              <a:spcAft>
                <a:spcPts val="0"/>
              </a:spcAft>
              <a:buClr>
                <a:schemeClr val="dk1"/>
              </a:buClr>
              <a:buSzPts val="3330"/>
              <a:buFont typeface="Arial"/>
              <a:buNone/>
            </a:pPr>
            <a:endParaRPr sz="3330" b="0" i="0" u="none" strike="noStrike" cap="none" dirty="0">
              <a:solidFill>
                <a:schemeClr val="dk1"/>
              </a:solidFill>
              <a:latin typeface="Overlock"/>
              <a:ea typeface="Overlock"/>
              <a:cs typeface="Overlock"/>
              <a:sym typeface="Overlock"/>
            </a:endParaRPr>
          </a:p>
          <a:p>
            <a:pPr marL="0" marR="0" lvl="0" indent="0" algn="l" rtl="0">
              <a:lnSpc>
                <a:spcPct val="100000"/>
              </a:lnSpc>
              <a:spcBef>
                <a:spcPts val="1000"/>
              </a:spcBef>
              <a:spcAft>
                <a:spcPts val="0"/>
              </a:spcAft>
              <a:buClr>
                <a:schemeClr val="dk1"/>
              </a:buClr>
              <a:buSzPts val="3330"/>
              <a:buFont typeface="Arial"/>
              <a:buNone/>
            </a:pPr>
            <a:endParaRPr sz="3330" b="0" i="0" u="none" strike="noStrike" cap="none" dirty="0">
              <a:solidFill>
                <a:schemeClr val="dk1"/>
              </a:solidFill>
              <a:latin typeface="Overlock"/>
              <a:ea typeface="Overlock"/>
              <a:cs typeface="Overlock"/>
              <a:sym typeface="Overlock"/>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8</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2: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8</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After studying the </a:t>
            </a:r>
            <a:r>
              <a:rPr lang="en-US" b="1" dirty="0">
                <a:latin typeface="Century Gothic"/>
                <a:ea typeface="Century Gothic"/>
                <a:cs typeface="Century Gothic"/>
                <a:sym typeface="Century Gothic"/>
              </a:rPr>
              <a:t>model performance task</a:t>
            </a:r>
            <a:r>
              <a:rPr lang="en-US" dirty="0">
                <a:latin typeface="Century Gothic"/>
                <a:ea typeface="Century Gothic"/>
                <a:cs typeface="Century Gothic"/>
                <a:sym typeface="Century Gothic"/>
              </a:rPr>
              <a:t>, reviewing your </a:t>
            </a:r>
            <a:r>
              <a:rPr lang="en-US" b="1" dirty="0">
                <a:latin typeface="Century Gothic"/>
                <a:ea typeface="Century Gothic"/>
                <a:cs typeface="Century Gothic"/>
                <a:sym typeface="Century Gothic"/>
              </a:rPr>
              <a:t>Researcher’s Notebook</a:t>
            </a:r>
            <a:r>
              <a:rPr lang="en-US" dirty="0">
                <a:latin typeface="Century Gothic"/>
                <a:ea typeface="Century Gothic"/>
                <a:cs typeface="Century Gothic"/>
                <a:sym typeface="Century Gothic"/>
              </a:rPr>
              <a:t>, and developing a rubric, you’re now ready to work with a partner to create your own brochure!</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960"/>
              <a:buFont typeface="Arial"/>
              <a:buNone/>
            </a:pP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plan your brochure</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SzPts val="2400"/>
              <a:buFont typeface="Century Gothic"/>
              <a:buChar char="●"/>
            </a:pPr>
            <a:r>
              <a:rPr lang="en-US" dirty="0">
                <a:latin typeface="Century Gothic"/>
                <a:ea typeface="Century Gothic"/>
                <a:cs typeface="Century Gothic"/>
                <a:sym typeface="Century Gothic"/>
              </a:rPr>
              <a:t>begin creating your brochure</a:t>
            </a:r>
            <a:endParaRPr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32"/>
          <p:cNvPicPr preferRelativeResize="0"/>
          <p:nvPr/>
        </p:nvPicPr>
        <p:blipFill>
          <a:blip r:embed="rId3">
            <a:alphaModFix/>
          </a:blip>
          <a:stretch>
            <a:fillRect/>
          </a:stretch>
        </p:blipFill>
        <p:spPr>
          <a:xfrm>
            <a:off x="10104400" y="125125"/>
            <a:ext cx="1599100" cy="1269800"/>
          </a:xfrm>
          <a:prstGeom prst="rect">
            <a:avLst/>
          </a:prstGeom>
          <a:noFill/>
          <a:ln>
            <a:noFill/>
          </a:ln>
        </p:spPr>
      </p:pic>
      <p:sp>
        <p:nvSpPr>
          <p:cNvPr id="223" name="Google Shape;223;p32"/>
          <p:cNvSpPr txBox="1"/>
          <p:nvPr/>
        </p:nvSpPr>
        <p:spPr>
          <a:xfrm>
            <a:off x="530350" y="402350"/>
            <a:ext cx="9787800" cy="7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a:latin typeface="Century Gothic"/>
                <a:ea typeface="Century Gothic"/>
                <a:cs typeface="Century Gothic"/>
                <a:sym typeface="Century Gothic"/>
              </a:rPr>
              <a:t>Let’s think about creating a Plan of Action</a:t>
            </a:r>
            <a:endParaRPr sz="3000"/>
          </a:p>
        </p:txBody>
      </p:sp>
      <p:sp>
        <p:nvSpPr>
          <p:cNvPr id="224" name="Google Shape;224;p32"/>
          <p:cNvSpPr txBox="1"/>
          <p:nvPr/>
        </p:nvSpPr>
        <p:spPr>
          <a:xfrm>
            <a:off x="530350" y="1394925"/>
            <a:ext cx="6861000" cy="474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a:latin typeface="Century Gothic"/>
                <a:ea typeface="Century Gothic"/>
                <a:cs typeface="Century Gothic"/>
                <a:sym typeface="Century Gothic"/>
              </a:rPr>
              <a:t>Please look at the “Want to Do Something? Do This!” section of the </a:t>
            </a:r>
            <a:r>
              <a:rPr lang="en-US" sz="2200" b="1">
                <a:latin typeface="Century Gothic"/>
                <a:ea typeface="Century Gothic"/>
                <a:cs typeface="Century Gothic"/>
                <a:sym typeface="Century Gothic"/>
              </a:rPr>
              <a:t>model performance task </a:t>
            </a:r>
            <a:r>
              <a:rPr lang="en-US" sz="2200">
                <a:latin typeface="Century Gothic"/>
                <a:ea typeface="Century Gothic"/>
                <a:cs typeface="Century Gothic"/>
                <a:sym typeface="Century Gothic"/>
              </a:rPr>
              <a:t>and read in your heads as your teacher reads aloud. Raise your hands when you are ready to paraphrase the recommendation the author is making.</a:t>
            </a:r>
            <a:endParaRPr sz="2200">
              <a:latin typeface="Century Gothic"/>
              <a:ea typeface="Century Gothic"/>
              <a:cs typeface="Century Gothic"/>
              <a:sym typeface="Century Gothic"/>
            </a:endParaRPr>
          </a:p>
          <a:p>
            <a:pPr marL="0" lvl="0" indent="0" algn="l" rtl="0">
              <a:spcBef>
                <a:spcPts val="0"/>
              </a:spcBef>
              <a:spcAft>
                <a:spcPts val="0"/>
              </a:spcAft>
              <a:buNone/>
            </a:pPr>
            <a:endParaRPr sz="2200">
              <a:latin typeface="Century Gothic"/>
              <a:ea typeface="Century Gothic"/>
              <a:cs typeface="Century Gothic"/>
              <a:sym typeface="Century Gothic"/>
            </a:endParaRPr>
          </a:p>
          <a:p>
            <a:pPr marL="0" lvl="0" indent="0" algn="l" rtl="0">
              <a:spcBef>
                <a:spcPts val="0"/>
              </a:spcBef>
              <a:spcAft>
                <a:spcPts val="0"/>
              </a:spcAft>
              <a:buNone/>
            </a:pPr>
            <a:r>
              <a:rPr lang="en-US" sz="2200">
                <a:latin typeface="Century Gothic"/>
                <a:ea typeface="Century Gothic"/>
                <a:cs typeface="Century Gothic"/>
                <a:sym typeface="Century Gothic"/>
              </a:rPr>
              <a:t>Next, </a:t>
            </a:r>
            <a:r>
              <a:rPr lang="en-US" sz="2200" b="1">
                <a:latin typeface="Century Gothic"/>
                <a:ea typeface="Century Gothic"/>
                <a:cs typeface="Century Gothic"/>
                <a:sym typeface="Century Gothic"/>
              </a:rPr>
              <a:t>Turn and Talk </a:t>
            </a:r>
            <a:r>
              <a:rPr lang="en-US" sz="2200">
                <a:latin typeface="Century Gothic"/>
                <a:ea typeface="Century Gothic"/>
                <a:cs typeface="Century Gothic"/>
                <a:sym typeface="Century Gothic"/>
              </a:rPr>
              <a:t>with an elbow partner about these questions:</a:t>
            </a: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US" sz="2200">
                <a:latin typeface="Century Gothic"/>
                <a:ea typeface="Century Gothic"/>
                <a:cs typeface="Century Gothic"/>
                <a:sym typeface="Century Gothic"/>
              </a:rPr>
              <a:t>How did the research inform this plan?</a:t>
            </a: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US" sz="2200">
                <a:latin typeface="Century Gothic"/>
                <a:ea typeface="Century Gothic"/>
                <a:cs typeface="Century Gothic"/>
                <a:sym typeface="Century Gothic"/>
              </a:rPr>
              <a:t>Does this plan seem reasonable? Why?</a:t>
            </a:r>
            <a:endParaRPr sz="2200">
              <a:latin typeface="Century Gothic"/>
              <a:ea typeface="Century Gothic"/>
              <a:cs typeface="Century Gothic"/>
              <a:sym typeface="Century Gothic"/>
            </a:endParaRPr>
          </a:p>
        </p:txBody>
      </p:sp>
      <p:pic>
        <p:nvPicPr>
          <p:cNvPr id="225" name="Google Shape;225;p32"/>
          <p:cNvPicPr preferRelativeResize="0"/>
          <p:nvPr/>
        </p:nvPicPr>
        <p:blipFill>
          <a:blip r:embed="rId4">
            <a:alphaModFix/>
          </a:blip>
          <a:stretch>
            <a:fillRect/>
          </a:stretch>
        </p:blipFill>
        <p:spPr>
          <a:xfrm>
            <a:off x="7391400" y="1471125"/>
            <a:ext cx="4108575" cy="2981650"/>
          </a:xfrm>
          <a:prstGeom prst="rect">
            <a:avLst/>
          </a:prstGeom>
          <a:noFill/>
          <a:ln>
            <a:noFill/>
          </a:ln>
        </p:spPr>
      </p:pic>
      <p:pic>
        <p:nvPicPr>
          <p:cNvPr id="226" name="Google Shape;226;p32"/>
          <p:cNvPicPr preferRelativeResize="0"/>
          <p:nvPr/>
        </p:nvPicPr>
        <p:blipFill>
          <a:blip r:embed="rId5">
            <a:alphaModFix/>
          </a:blip>
          <a:stretch>
            <a:fillRect/>
          </a:stretch>
        </p:blipFill>
        <p:spPr>
          <a:xfrm>
            <a:off x="10903950" y="5111690"/>
            <a:ext cx="801975" cy="801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3"/>
          <p:cNvSpPr txBox="1">
            <a:spLocks noGrp="1"/>
          </p:cNvSpPr>
          <p:nvPr>
            <p:ph type="title"/>
          </p:nvPr>
        </p:nvSpPr>
        <p:spPr>
          <a:xfrm>
            <a:off x="663150" y="683525"/>
            <a:ext cx="9441300" cy="715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000" b="1">
                <a:latin typeface="Century Gothic"/>
                <a:ea typeface="Century Gothic"/>
                <a:cs typeface="Century Gothic"/>
                <a:sym typeface="Century Gothic"/>
              </a:rPr>
              <a:t>Let’s use our Researcher’s Notebooks to plan</a:t>
            </a:r>
            <a:endParaRPr sz="3000" b="1" u="none" strike="noStrike" cap="none">
              <a:solidFill>
                <a:schemeClr val="dk1"/>
              </a:solidFill>
              <a:latin typeface="Century Gothic"/>
              <a:ea typeface="Century Gothic"/>
              <a:cs typeface="Century Gothic"/>
              <a:sym typeface="Century Gothic"/>
            </a:endParaRPr>
          </a:p>
        </p:txBody>
      </p:sp>
      <p:pic>
        <p:nvPicPr>
          <p:cNvPr id="233" name="Google Shape;233;p33"/>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234" name="Google Shape;234;p33"/>
          <p:cNvSpPr txBox="1"/>
          <p:nvPr/>
        </p:nvSpPr>
        <p:spPr>
          <a:xfrm>
            <a:off x="743850" y="1724725"/>
            <a:ext cx="4154700" cy="4169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2000">
                <a:solidFill>
                  <a:schemeClr val="dk1"/>
                </a:solidFill>
                <a:latin typeface="Century Gothic"/>
                <a:ea typeface="Century Gothic"/>
                <a:cs typeface="Century Gothic"/>
                <a:sym typeface="Century Gothic"/>
              </a:rPr>
              <a:t>Please direct your attention to the Plan of Action section of your </a:t>
            </a:r>
            <a:r>
              <a:rPr lang="en-US" sz="2000" b="1">
                <a:solidFill>
                  <a:schemeClr val="dk1"/>
                </a:solidFill>
                <a:latin typeface="Century Gothic"/>
                <a:ea typeface="Century Gothic"/>
                <a:cs typeface="Century Gothic"/>
                <a:sym typeface="Century Gothic"/>
              </a:rPr>
              <a:t>Researcher’s Notebook. </a:t>
            </a:r>
            <a:r>
              <a:rPr lang="en-US" sz="2000">
                <a:solidFill>
                  <a:schemeClr val="dk1"/>
                </a:solidFill>
                <a:latin typeface="Century Gothic"/>
                <a:ea typeface="Century Gothic"/>
                <a:cs typeface="Century Gothic"/>
                <a:sym typeface="Century Gothic"/>
              </a:rPr>
              <a:t>Take a few minutes to think on your own, and check the actions you might take.</a:t>
            </a:r>
            <a:endParaRPr sz="20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20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2000">
                <a:solidFill>
                  <a:schemeClr val="dk1"/>
                </a:solidFill>
                <a:latin typeface="Century Gothic"/>
                <a:ea typeface="Century Gothic"/>
                <a:cs typeface="Century Gothic"/>
                <a:sym typeface="Century Gothic"/>
              </a:rPr>
              <a:t>Then, </a:t>
            </a:r>
            <a:r>
              <a:rPr lang="en-US" sz="2000" b="1">
                <a:solidFill>
                  <a:schemeClr val="dk1"/>
                </a:solidFill>
                <a:latin typeface="Century Gothic"/>
                <a:ea typeface="Century Gothic"/>
                <a:cs typeface="Century Gothic"/>
                <a:sym typeface="Century Gothic"/>
              </a:rPr>
              <a:t>Turn and Talk </a:t>
            </a:r>
            <a:r>
              <a:rPr lang="en-US" sz="2000">
                <a:solidFill>
                  <a:schemeClr val="dk1"/>
                </a:solidFill>
                <a:latin typeface="Century Gothic"/>
                <a:ea typeface="Century Gothic"/>
                <a:cs typeface="Century Gothic"/>
                <a:sym typeface="Century Gothic"/>
              </a:rPr>
              <a:t>with your elbow partner about the following question:</a:t>
            </a:r>
            <a:endParaRPr sz="20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1000"/>
              </a:spcAft>
              <a:buNone/>
            </a:pPr>
            <a:r>
              <a:rPr lang="en-US" sz="2000" b="1">
                <a:solidFill>
                  <a:schemeClr val="dk1"/>
                </a:solidFill>
                <a:latin typeface="Century Gothic"/>
                <a:ea typeface="Century Gothic"/>
                <a:cs typeface="Century Gothic"/>
                <a:sym typeface="Century Gothic"/>
              </a:rPr>
              <a:t>What will your action plan be? Why?</a:t>
            </a:r>
            <a:endParaRPr sz="2000" b="1">
              <a:solidFill>
                <a:schemeClr val="dk1"/>
              </a:solidFill>
              <a:latin typeface="Century Gothic"/>
              <a:ea typeface="Century Gothic"/>
              <a:cs typeface="Century Gothic"/>
              <a:sym typeface="Century Gothic"/>
            </a:endParaRPr>
          </a:p>
        </p:txBody>
      </p:sp>
      <p:pic>
        <p:nvPicPr>
          <p:cNvPr id="235" name="Google Shape;235;p33"/>
          <p:cNvPicPr preferRelativeResize="0"/>
          <p:nvPr/>
        </p:nvPicPr>
        <p:blipFill>
          <a:blip r:embed="rId4">
            <a:alphaModFix/>
          </a:blip>
          <a:stretch>
            <a:fillRect/>
          </a:stretch>
        </p:blipFill>
        <p:spPr>
          <a:xfrm>
            <a:off x="5159800" y="1877125"/>
            <a:ext cx="6448425" cy="3657600"/>
          </a:xfrm>
          <a:prstGeom prst="rect">
            <a:avLst/>
          </a:prstGeom>
          <a:noFill/>
          <a:ln>
            <a:noFill/>
          </a:ln>
        </p:spPr>
      </p:pic>
      <p:pic>
        <p:nvPicPr>
          <p:cNvPr id="236" name="Google Shape;236;p33"/>
          <p:cNvPicPr preferRelativeResize="0"/>
          <p:nvPr/>
        </p:nvPicPr>
        <p:blipFill>
          <a:blip r:embed="rId5">
            <a:alphaModFix/>
          </a:blip>
          <a:stretch>
            <a:fillRect/>
          </a:stretch>
        </p:blipFill>
        <p:spPr>
          <a:xfrm>
            <a:off x="10903950" y="5611837"/>
            <a:ext cx="801975" cy="801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3" name="Google Shape;243;p34"/>
          <p:cNvSpPr txBox="1">
            <a:spLocks noGrp="1"/>
          </p:cNvSpPr>
          <p:nvPr>
            <p:ph type="body" idx="1"/>
          </p:nvPr>
        </p:nvSpPr>
        <p:spPr>
          <a:xfrm>
            <a:off x="647700" y="1566725"/>
            <a:ext cx="5176200" cy="5098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1700" dirty="0">
                <a:latin typeface="Century Gothic"/>
                <a:ea typeface="Century Gothic"/>
                <a:cs typeface="Century Gothic"/>
                <a:sym typeface="Century Gothic"/>
              </a:rPr>
              <a:t>You have all done strong research and are ready to give expert advice to other consumers! Now you will collaborate to produce a brochure to educate people like you— teenagers who buy clothes and wonder what they should know about working conditions in the garment industry. </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US" sz="1700" dirty="0">
                <a:latin typeface="Century Gothic"/>
                <a:ea typeface="Century Gothic"/>
                <a:cs typeface="Century Gothic"/>
                <a:sym typeface="Century Gothic"/>
              </a:rPr>
              <a:t>On your own, please think about this question: </a:t>
            </a:r>
            <a:r>
              <a:rPr lang="en-US" sz="1700" b="1" dirty="0">
                <a:latin typeface="Century Gothic"/>
                <a:ea typeface="Century Gothic"/>
                <a:cs typeface="Century Gothic"/>
                <a:sym typeface="Century Gothic"/>
              </a:rPr>
              <a:t>How will collaborating with a partner make your final product stronger?</a:t>
            </a:r>
            <a:endParaRPr sz="1700" b="1"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700" b="1"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US" sz="1700" dirty="0">
                <a:latin typeface="Century Gothic"/>
                <a:ea typeface="Century Gothic"/>
                <a:cs typeface="Century Gothic"/>
                <a:sym typeface="Century Gothic"/>
              </a:rPr>
              <a:t>Before you start talking with your partner, please look through your </a:t>
            </a:r>
            <a:r>
              <a:rPr lang="en-US" sz="1700" b="1" dirty="0">
                <a:latin typeface="Century Gothic"/>
                <a:ea typeface="Century Gothic"/>
                <a:cs typeface="Century Gothic"/>
                <a:sym typeface="Century Gothic"/>
              </a:rPr>
              <a:t>Researcher’s Notebook </a:t>
            </a:r>
            <a:r>
              <a:rPr lang="en-US" sz="1700" dirty="0">
                <a:latin typeface="Century Gothic"/>
                <a:ea typeface="Century Gothic"/>
                <a:cs typeface="Century Gothic"/>
                <a:sym typeface="Century Gothic"/>
              </a:rPr>
              <a:t>and star 3-4 facts you think will be important to include in your brochure.</a:t>
            </a:r>
            <a:endParaRPr sz="1700" dirty="0">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1700" i="0" u="none" strike="noStrike" cap="none" dirty="0">
              <a:solidFill>
                <a:schemeClr val="dk1"/>
              </a:solidFill>
              <a:latin typeface="Century Gothic"/>
              <a:ea typeface="Century Gothic"/>
              <a:cs typeface="Century Gothic"/>
              <a:sym typeface="Century Gothic"/>
            </a:endParaRPr>
          </a:p>
        </p:txBody>
      </p:sp>
      <p:sp>
        <p:nvSpPr>
          <p:cNvPr id="244" name="Google Shape;244;p34"/>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finish planning our brochures</a:t>
            </a:r>
            <a:endParaRPr sz="3200" b="1">
              <a:latin typeface="Century Gothic"/>
              <a:ea typeface="Century Gothic"/>
              <a:cs typeface="Century Gothic"/>
              <a:sym typeface="Century Gothic"/>
            </a:endParaRPr>
          </a:p>
        </p:txBody>
      </p:sp>
      <p:pic>
        <p:nvPicPr>
          <p:cNvPr id="245" name="Google Shape;245;p34"/>
          <p:cNvPicPr preferRelativeResize="0"/>
          <p:nvPr/>
        </p:nvPicPr>
        <p:blipFill>
          <a:blip r:embed="rId3">
            <a:alphaModFix/>
          </a:blip>
          <a:stretch>
            <a:fillRect/>
          </a:stretch>
        </p:blipFill>
        <p:spPr>
          <a:xfrm>
            <a:off x="10104400" y="454925"/>
            <a:ext cx="1599100" cy="1269800"/>
          </a:xfrm>
          <a:prstGeom prst="rect">
            <a:avLst/>
          </a:prstGeom>
          <a:noFill/>
          <a:ln>
            <a:noFill/>
          </a:ln>
        </p:spPr>
      </p:pic>
      <p:pic>
        <p:nvPicPr>
          <p:cNvPr id="246" name="Google Shape;246;p34"/>
          <p:cNvPicPr preferRelativeResize="0"/>
          <p:nvPr/>
        </p:nvPicPr>
        <p:blipFill>
          <a:blip r:embed="rId4">
            <a:alphaModFix/>
          </a:blip>
          <a:stretch>
            <a:fillRect/>
          </a:stretch>
        </p:blipFill>
        <p:spPr>
          <a:xfrm>
            <a:off x="5976300" y="1684650"/>
            <a:ext cx="4822350" cy="436542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5"/>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work on our brochures</a:t>
            </a:r>
            <a:endParaRPr sz="3200" b="1">
              <a:latin typeface="Century Gothic"/>
              <a:ea typeface="Century Gothic"/>
              <a:cs typeface="Century Gothic"/>
              <a:sym typeface="Century Gothic"/>
            </a:endParaRPr>
          </a:p>
        </p:txBody>
      </p:sp>
      <p:pic>
        <p:nvPicPr>
          <p:cNvPr id="253" name="Google Shape;253;p35"/>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254" name="Google Shape;254;p35"/>
          <p:cNvSpPr txBox="1"/>
          <p:nvPr/>
        </p:nvSpPr>
        <p:spPr>
          <a:xfrm>
            <a:off x="663150" y="1862325"/>
            <a:ext cx="11040300" cy="470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entury Gothic"/>
                <a:ea typeface="Century Gothic"/>
                <a:cs typeface="Century Gothic"/>
                <a:sym typeface="Century Gothic"/>
              </a:rPr>
              <a:t>As you finish your </a:t>
            </a:r>
            <a:r>
              <a:rPr lang="en-US" sz="2400" b="1">
                <a:latin typeface="Century Gothic"/>
                <a:ea typeface="Century Gothic"/>
                <a:cs typeface="Century Gothic"/>
                <a:sym typeface="Century Gothic"/>
              </a:rPr>
              <a:t>Brochure Planning Guide, </a:t>
            </a:r>
            <a:r>
              <a:rPr lang="en-US" sz="2400">
                <a:latin typeface="Century Gothic"/>
                <a:ea typeface="Century Gothic"/>
                <a:cs typeface="Century Gothic"/>
                <a:sym typeface="Century Gothic"/>
              </a:rPr>
              <a:t>please begin to create your final product.</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US" sz="2400">
                <a:latin typeface="Century Gothic"/>
                <a:ea typeface="Century Gothic"/>
                <a:cs typeface="Century Gothic"/>
                <a:sym typeface="Century Gothic"/>
              </a:rPr>
              <a:t>Before you start creating, please complete a paper sketch for what your layout will look like, and check it in with your teacher.</a:t>
            </a:r>
            <a:endParaRPr sz="24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DCE5429-BA27-4979-B501-F5B98C4C4F7C}"/>
</file>

<file path=customXml/itemProps2.xml><?xml version="1.0" encoding="utf-8"?>
<ds:datastoreItem xmlns:ds="http://schemas.openxmlformats.org/officeDocument/2006/customXml" ds:itemID="{5D144693-86F6-46F1-9347-931A2D177659}"/>
</file>

<file path=customXml/itemProps3.xml><?xml version="1.0" encoding="utf-8"?>
<ds:datastoreItem xmlns:ds="http://schemas.openxmlformats.org/officeDocument/2006/customXml" ds:itemID="{90FD621E-339C-43CF-8568-211373D66168}"/>
</file>

<file path=docProps/app.xml><?xml version="1.0" encoding="utf-8"?>
<Properties xmlns="http://schemas.openxmlformats.org/officeDocument/2006/extended-properties" xmlns:vt="http://schemas.openxmlformats.org/officeDocument/2006/docPropsVTypes">
  <TotalTime>20</TotalTime>
  <Words>2860</Words>
  <Application>Microsoft Office PowerPoint</Application>
  <PresentationFormat>Widescreen</PresentationFormat>
  <Paragraphs>238</Paragraphs>
  <Slides>12</Slides>
  <Notes>12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Overlock</vt:lpstr>
      <vt:lpstr>Calibri</vt:lpstr>
      <vt:lpstr>Century Gothic</vt:lpstr>
      <vt:lpstr>Times New Roman</vt:lpstr>
      <vt:lpstr>Office Theme</vt:lpstr>
      <vt:lpstr>Office Theme</vt:lpstr>
      <vt:lpstr>Grade 7: Module 2: Unit 3: Lesson 8 Teacher slide, before teaching.</vt:lpstr>
      <vt:lpstr>Grade 7: Module 2: Unit 3: Lesson 8 Teacher slide, before teaching.</vt:lpstr>
      <vt:lpstr>Grade 7: Module 2: Unit 3: Lesson 8 Teacher slide, before teaching.</vt:lpstr>
      <vt:lpstr>Grade 7: Module 2:  Unit 3: Lesson 8</vt:lpstr>
      <vt:lpstr>Hello, Students!</vt:lpstr>
      <vt:lpstr>PowerPoint Presentation</vt:lpstr>
      <vt:lpstr>Let’s use our Researcher’s Notebooks to plan</vt:lpstr>
      <vt:lpstr>       </vt:lpstr>
      <vt:lpstr>Let’s work on our brochures</vt:lpstr>
      <vt:lpstr>Let’s reflect on our partnerships</vt:lpstr>
      <vt:lpstr>Homework</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Lesson 8 Teacher slide, before teaching.</dc:title>
  <cp:lastModifiedBy>Nicole Bravo</cp:lastModifiedBy>
  <cp:revision>5</cp:revision>
  <dcterms:modified xsi:type="dcterms:W3CDTF">2018-09-29T21:14:23Z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