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s/slide5.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4.xml" ContentType="application/vnd.openxmlformats-officedocument.presentationml.slide+xml"/>
  <Override PartName="/ppt/slides/slide13.xml" ContentType="application/vnd.openxmlformats-officedocument.presentationml.slide+xml"/>
  <Override PartName="/ppt/slides/slide15.xml" ContentType="application/vnd.openxmlformats-officedocument.presentationml.slide+xml"/>
  <Override PartName="/ppt/slides/slide1.xml" ContentType="application/vnd.openxmlformats-officedocument.presentationml.slide+xml"/>
  <Override PartName="/ppt/slides/slide14.xml" ContentType="application/vnd.openxmlformats-officedocument.presentationml.slide+xml"/>
  <Override PartName="/ppt/slides/slide17.xml" ContentType="application/vnd.openxmlformats-officedocument.presentationml.slide+xml"/>
  <Override PartName="/ppt/slides/slide3.xml" ContentType="application/vnd.openxmlformats-officedocument.presentationml.slide+xml"/>
  <Override PartName="/ppt/slides/slide16.xml" ContentType="application/vnd.openxmlformats-officedocument.presentationml.slide+xml"/>
  <Override PartName="/ppt/slides/slide2.xml" ContentType="application/vnd.openxmlformats-officedocument.presentationml.slide+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notesSlides/notesSlide17.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slideLayouts/slideLayout11.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slideLayouts/slideLayout7.xml" ContentType="application/vnd.openxmlformats-officedocument.presentationml.slideLayout+xml"/>
  <Override PartName="/ppt/slideLayouts/slideLayout10.xml" ContentType="application/vnd.openxmlformats-officedocument.presentationml.slideLayout+xml"/>
  <Override PartName="/ppt/slideLayouts/slideLayout23.xml" ContentType="application/vnd.openxmlformats-officedocument.presentationml.slideLayout+xml"/>
  <Override PartName="/ppt/slideLayouts/slideLayout2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12.xml" ContentType="application/vnd.openxmlformats-officedocument.presentationml.slideLayout+xml"/>
  <Override PartName="/ppt/notesSlides/notesSlide7.xml" ContentType="application/vnd.openxmlformats-officedocument.presentationml.notesSlide+xml"/>
  <Override PartName="/ppt/slideLayouts/slideLayout5.xml" ContentType="application/vnd.openxmlformats-officedocument.presentationml.slideLayout+xml"/>
  <Override PartName="/ppt/slideLayouts/slideLayout1.xml" ContentType="application/vnd.openxmlformats-officedocument.presentationml.slideLayout+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1.xml" ContentType="application/vnd.openxmlformats-officedocument.presentationml.notesSlide+xml"/>
  <Override PartName="/ppt/slideLayouts/slideLayout6.xml" ContentType="application/vnd.openxmlformats-officedocument.presentationml.slideLayout+xml"/>
  <Override PartName="/ppt/notesSlides/notesSlide9.xml" ContentType="application/vnd.openxmlformats-officedocument.presentationml.notesSlide+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notesSlides/notesSlide10.xml" ContentType="application/vnd.openxmlformats-officedocument.presentationml.notesSlide+xml"/>
  <Override PartName="/ppt/slideLayouts/slideLayout2.xml" ContentType="application/vnd.openxmlformats-officedocument.presentationml.slideLayout+xml"/>
  <Override PartName="/ppt/notesSlides/notesSlide8.xml" ContentType="application/vnd.openxmlformats-officedocument.presentationml.notesSlide+xml"/>
  <Override PartName="/ppt/theme/theme1.xml" ContentType="application/vnd.openxmlformats-officedocument.theme+xml"/>
  <Override PartName="/ppt/notesMasters/notesMaster1.xml" ContentType="application/vnd.openxmlformats-officedocument.presentationml.notesMaster+xml"/>
  <Override PartName="/ppt/theme/theme3.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1" r:id="rId1"/>
    <p:sldMasterId id="2147483672" r:id="rId2"/>
  </p:sldMasterIdLst>
  <p:notesMasterIdLst>
    <p:notesMasterId r:id="rId20"/>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Lst>
  <p:sldSz cx="9144000" cy="5143500" type="screen16x9"/>
  <p:notesSz cx="6858000" cy="9144000"/>
  <p:embeddedFontLst>
    <p:embeddedFont>
      <p:font typeface="Calibri" panose="020F0502020204030204" pitchFamily="34" charset="0"/>
      <p:regular r:id="rId21"/>
      <p:bold r:id="rId22"/>
      <p:italic r:id="rId23"/>
      <p:boldItalic r:id="rId24"/>
    </p:embeddedFont>
    <p:embeddedFont>
      <p:font typeface="Century Gothic" panose="020B0502020202020204" pitchFamily="34" charset="0"/>
      <p:regular r:id="rId25"/>
      <p:bold r:id="rId26"/>
      <p:italic r:id="rId27"/>
      <p:boldItalic r:id="rId2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BAB2404-6511-467C-825F-F24A2E445D58}">
  <a:tblStyle styleId="{5BAB2404-6511-467C-825F-F24A2E445D58}"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inimized">
    <p:restoredLeft sz="15620"/>
    <p:restoredTop sz="35009" autoAdjust="0"/>
  </p:normalViewPr>
  <p:slideViewPr>
    <p:cSldViewPr snapToGrid="0">
      <p:cViewPr varScale="1">
        <p:scale>
          <a:sx n="22" d="100"/>
          <a:sy n="22" d="100"/>
        </p:scale>
        <p:origin x="2682" y="30"/>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font" Target="fonts/font6.fntdata"/><Relationship Id="rId3" Type="http://schemas.openxmlformats.org/officeDocument/2006/relationships/slide" Target="slides/slide1.xml"/><Relationship Id="rId21" Type="http://schemas.openxmlformats.org/officeDocument/2006/relationships/font" Target="fonts/font1.fntdata"/><Relationship Id="rId34" Type="http://schemas.openxmlformats.org/officeDocument/2006/relationships/customXml" Target="../customXml/item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font" Target="fonts/font5.fntdata"/><Relationship Id="rId33" Type="http://schemas.openxmlformats.org/officeDocument/2006/relationships/customXml" Target="../customXml/item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notesMaster" Target="notesMasters/notesMaster1.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font" Target="fonts/font4.fntdata"/><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font" Target="fonts/font3.fntdata"/><Relationship Id="rId28" Type="http://schemas.openxmlformats.org/officeDocument/2006/relationships/font" Target="fonts/font8.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font" Target="fonts/font2.fntdata"/><Relationship Id="rId27" Type="http://schemas.openxmlformats.org/officeDocument/2006/relationships/font" Target="fonts/font7.fntdata"/><Relationship Id="rId30" Type="http://schemas.openxmlformats.org/officeDocument/2006/relationships/viewProps" Target="viewProps.xml"/><Relationship Id="rId35" Type="http://schemas.openxmlformats.org/officeDocument/2006/relationships/customXml" Target="../customXml/item3.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1621292958"/>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7" name="Google Shape;137;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schwa is the most common vowel sound in English words, so explicit teaching of this sound supports students’ development in decoding multisyllabic words.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the Opening Poem Launch, the poem that will be used as a shared text in this lesson is introduced. The poem includes words that share the schwa (/ə/) sound spelled with “a.” Students identify words sharing the /ə/ sound as they read the poem both aloud with the teacher and independently. Consider using this poem during differentiated small groups as well.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Work Time, students examine the /ə/ sound in two-syllable words, where /ə/ is spelled with “a.” Students then apply this knowledge to read and spell two-syllable words containing the /ə/ sound. As the /ə/ sound accounts for 20 percent of all vowel sounds, this knowledge supports students’ ability to decode and encode words by generalizing familiar spelling patterns. The schwa sound is noted as “/v/” and approximates the short “u” sound (/u/). Although the sound of schwa is not exactly the same as /u/, providing this connection helps students identify the schwa sound in words.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085887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g3d7b9c5688_1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0" name="Google Shape;200;g3d7b9c5688_1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5-7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slide has animation if technology is available.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 sure to use each word in a sentence, so students can hear the words in context to support meaning.</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Display/project Words Rule Word Cards and randomly read aloud words (two-syllable /ə/ words spelled with “a”): </a:t>
            </a:r>
            <a:r>
              <a:rPr lang="en" sz="1200" dirty="0" smtClean="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A</a:t>
            </a:r>
            <a:r>
              <a:rPr lang="en" sz="1200" i="1" dirty="0" smtClean="0">
                <a:solidFill>
                  <a:schemeClr val="dk1"/>
                </a:solidFill>
                <a:latin typeface="Calibri"/>
                <a:ea typeface="Calibri"/>
                <a:cs typeface="Calibri"/>
                <a:sym typeface="Calibri"/>
              </a:rPr>
              <a:t>long</a:t>
            </a:r>
            <a:r>
              <a:rPr lang="en" sz="1200" i="1" dirty="0">
                <a:solidFill>
                  <a:schemeClr val="dk1"/>
                </a:solidFill>
                <a:latin typeface="Calibri"/>
                <a:ea typeface="Calibri"/>
                <a:cs typeface="Calibri"/>
                <a:sym typeface="Calibri"/>
              </a:rPr>
              <a:t>, I can go along with you to the office.” </a:t>
            </a:r>
            <a:r>
              <a:rPr lang="en" sz="1200" i="1" dirty="0" smtClean="0">
                <a:solidFill>
                  <a:schemeClr val="dk1"/>
                </a:solidFill>
                <a:latin typeface="Calibri"/>
                <a:ea typeface="Calibri"/>
                <a:cs typeface="Calibri"/>
                <a:sym typeface="Calibri"/>
              </a:rPr>
              <a:t>“Amaze</a:t>
            </a:r>
            <a:r>
              <a:rPr lang="en" sz="1200" i="1" dirty="0">
                <a:solidFill>
                  <a:schemeClr val="dk1"/>
                </a:solidFill>
                <a:latin typeface="Calibri"/>
                <a:ea typeface="Calibri"/>
                <a:cs typeface="Calibri"/>
                <a:sym typeface="Calibri"/>
              </a:rPr>
              <a:t>, I am amazed by fireworks.” </a:t>
            </a:r>
            <a:r>
              <a:rPr lang="en" sz="1200" i="1" dirty="0" smtClean="0">
                <a:solidFill>
                  <a:schemeClr val="dk1"/>
                </a:solidFill>
                <a:latin typeface="Calibri"/>
                <a:ea typeface="Calibri"/>
                <a:cs typeface="Calibri"/>
                <a:sym typeface="Calibri"/>
              </a:rPr>
              <a:t>“Agree</a:t>
            </a:r>
            <a:r>
              <a:rPr lang="en" sz="1200" i="1" dirty="0">
                <a:solidFill>
                  <a:schemeClr val="dk1"/>
                </a:solidFill>
                <a:latin typeface="Calibri"/>
                <a:ea typeface="Calibri"/>
                <a:cs typeface="Calibri"/>
                <a:sym typeface="Calibri"/>
              </a:rPr>
              <a:t>, I think it’s cold outside, do you agree?” “China,  China is a country in Asia.” </a:t>
            </a:r>
            <a:r>
              <a:rPr lang="en" sz="1200" i="1" dirty="0" smtClean="0">
                <a:solidFill>
                  <a:schemeClr val="dk1"/>
                </a:solidFill>
                <a:latin typeface="Calibri"/>
                <a:ea typeface="Calibri"/>
                <a:cs typeface="Calibri"/>
                <a:sym typeface="Calibri"/>
              </a:rPr>
              <a:t>“Panda</a:t>
            </a:r>
            <a:r>
              <a:rPr lang="en" sz="1200" i="1" dirty="0">
                <a:solidFill>
                  <a:schemeClr val="dk1"/>
                </a:solidFill>
                <a:latin typeface="Calibri"/>
                <a:ea typeface="Calibri"/>
                <a:cs typeface="Calibri"/>
                <a:sym typeface="Calibri"/>
              </a:rPr>
              <a:t>, </a:t>
            </a:r>
            <a:r>
              <a:rPr lang="en" sz="1200" i="1" dirty="0" smtClean="0">
                <a:solidFill>
                  <a:schemeClr val="dk1"/>
                </a:solidFill>
                <a:latin typeface="Calibri"/>
                <a:ea typeface="Calibri"/>
                <a:cs typeface="Calibri"/>
                <a:sym typeface="Calibri"/>
              </a:rPr>
              <a:t>a </a:t>
            </a:r>
            <a:r>
              <a:rPr lang="en" sz="1200" i="1" dirty="0">
                <a:solidFill>
                  <a:schemeClr val="dk1"/>
                </a:solidFill>
                <a:latin typeface="Calibri"/>
                <a:ea typeface="Calibri"/>
                <a:cs typeface="Calibri"/>
                <a:sym typeface="Calibri"/>
              </a:rPr>
              <a:t>panda is a animal that lives in China and in zoos.” </a:t>
            </a:r>
            <a:r>
              <a:rPr lang="en" sz="1200" i="1" dirty="0" smtClean="0">
                <a:solidFill>
                  <a:schemeClr val="dk1"/>
                </a:solidFill>
                <a:latin typeface="Calibri"/>
                <a:ea typeface="Calibri"/>
                <a:cs typeface="Calibri"/>
                <a:sym typeface="Calibri"/>
              </a:rPr>
              <a:t>“Across</a:t>
            </a:r>
            <a:r>
              <a:rPr lang="en" sz="1200" i="1" dirty="0">
                <a:solidFill>
                  <a:schemeClr val="dk1"/>
                </a:solidFill>
                <a:latin typeface="Calibri"/>
                <a:ea typeface="Calibri"/>
                <a:cs typeface="Calibri"/>
                <a:sym typeface="Calibri"/>
              </a:rPr>
              <a:t>, I sat across from you at the table.” </a:t>
            </a:r>
            <a:r>
              <a:rPr lang="en" sz="1200" i="1" dirty="0" smtClean="0">
                <a:solidFill>
                  <a:schemeClr val="dk1"/>
                </a:solidFill>
                <a:latin typeface="Calibri"/>
                <a:ea typeface="Calibri"/>
                <a:cs typeface="Calibri"/>
                <a:sym typeface="Calibri"/>
              </a:rPr>
              <a:t>“Awake</a:t>
            </a:r>
            <a:r>
              <a:rPr lang="en" sz="1200" i="1" dirty="0">
                <a:solidFill>
                  <a:schemeClr val="dk1"/>
                </a:solidFill>
                <a:latin typeface="Calibri"/>
                <a:ea typeface="Calibri"/>
                <a:cs typeface="Calibri"/>
                <a:sym typeface="Calibri"/>
              </a:rPr>
              <a:t>, His eyes are open, so I think he’s awake.” </a:t>
            </a:r>
            <a:r>
              <a:rPr lang="en" sz="1200" i="1" dirty="0" smtClean="0">
                <a:solidFill>
                  <a:schemeClr val="dk1"/>
                </a:solidFill>
                <a:latin typeface="Calibri"/>
                <a:ea typeface="Calibri"/>
                <a:cs typeface="Calibri"/>
                <a:sym typeface="Calibri"/>
              </a:rPr>
              <a:t>“Regal</a:t>
            </a:r>
            <a:r>
              <a:rPr lang="en" sz="1200" i="1" dirty="0">
                <a:solidFill>
                  <a:schemeClr val="dk1"/>
                </a:solidFill>
                <a:latin typeface="Calibri"/>
                <a:ea typeface="Calibri"/>
                <a:cs typeface="Calibri"/>
                <a:sym typeface="Calibri"/>
              </a:rPr>
              <a:t>, </a:t>
            </a:r>
            <a:r>
              <a:rPr lang="en" sz="1200" i="1" dirty="0" smtClean="0">
                <a:solidFill>
                  <a:schemeClr val="dk1"/>
                </a:solidFill>
                <a:latin typeface="Calibri"/>
                <a:ea typeface="Calibri"/>
                <a:cs typeface="Calibri"/>
                <a:sym typeface="Calibri"/>
              </a:rPr>
              <a:t>the </a:t>
            </a:r>
            <a:r>
              <a:rPr lang="en" sz="1200" i="1" dirty="0">
                <a:solidFill>
                  <a:schemeClr val="dk1"/>
                </a:solidFill>
                <a:latin typeface="Calibri"/>
                <a:ea typeface="Calibri"/>
                <a:cs typeface="Calibri"/>
                <a:sym typeface="Calibri"/>
              </a:rPr>
              <a:t>king looks regal when he wears his crown.” </a:t>
            </a:r>
            <a:r>
              <a:rPr lang="en" sz="1200" i="1" dirty="0" smtClean="0">
                <a:solidFill>
                  <a:schemeClr val="dk1"/>
                </a:solidFill>
                <a:latin typeface="Calibri"/>
                <a:ea typeface="Calibri"/>
                <a:cs typeface="Calibri"/>
                <a:sym typeface="Calibri"/>
              </a:rPr>
              <a:t>“Avoid</a:t>
            </a:r>
            <a:r>
              <a:rPr lang="en" sz="1200" i="1" dirty="0">
                <a:solidFill>
                  <a:schemeClr val="dk1"/>
                </a:solidFill>
                <a:latin typeface="Calibri"/>
                <a:ea typeface="Calibri"/>
                <a:cs typeface="Calibri"/>
                <a:sym typeface="Calibri"/>
              </a:rPr>
              <a:t>, I don’t like hats, so I avoid wearing them.” </a:t>
            </a:r>
            <a:r>
              <a:rPr lang="en" sz="1200" i="1" dirty="0" smtClean="0">
                <a:solidFill>
                  <a:schemeClr val="dk1"/>
                </a:solidFill>
                <a:latin typeface="Calibri"/>
                <a:ea typeface="Calibri"/>
                <a:cs typeface="Calibri"/>
                <a:sym typeface="Calibri"/>
              </a:rPr>
              <a:t>“Sofa</a:t>
            </a:r>
            <a:r>
              <a:rPr lang="en" sz="1200" i="1" dirty="0">
                <a:solidFill>
                  <a:schemeClr val="dk1"/>
                </a:solidFill>
                <a:latin typeface="Calibri"/>
                <a:ea typeface="Calibri"/>
                <a:cs typeface="Calibri"/>
                <a:sym typeface="Calibri"/>
              </a:rPr>
              <a:t>,  I have a sofa or a coach to sit on to watch T.V.” </a:t>
            </a:r>
            <a:r>
              <a:rPr lang="en" sz="1200" i="1" dirty="0" smtClean="0">
                <a:solidFill>
                  <a:schemeClr val="dk1"/>
                </a:solidFill>
                <a:latin typeface="Calibri"/>
                <a:ea typeface="Calibri"/>
                <a:cs typeface="Calibri"/>
                <a:sym typeface="Calibri"/>
              </a:rPr>
              <a:t>“Yoga</a:t>
            </a:r>
            <a:r>
              <a:rPr lang="en" sz="1200" i="1" dirty="0">
                <a:solidFill>
                  <a:schemeClr val="dk1"/>
                </a:solidFill>
                <a:latin typeface="Calibri"/>
                <a:ea typeface="Calibri"/>
                <a:cs typeface="Calibri"/>
                <a:sym typeface="Calibri"/>
              </a:rPr>
              <a:t>, </a:t>
            </a:r>
            <a:r>
              <a:rPr lang="en" sz="1200" i="1" dirty="0" smtClean="0">
                <a:solidFill>
                  <a:schemeClr val="dk1"/>
                </a:solidFill>
                <a:latin typeface="Calibri"/>
                <a:ea typeface="Calibri"/>
                <a:cs typeface="Calibri"/>
                <a:sym typeface="Calibri"/>
              </a:rPr>
              <a:t>she </a:t>
            </a:r>
            <a:r>
              <a:rPr lang="en" sz="1200" i="1" dirty="0">
                <a:solidFill>
                  <a:schemeClr val="dk1"/>
                </a:solidFill>
                <a:latin typeface="Calibri"/>
                <a:ea typeface="Calibri"/>
                <a:cs typeface="Calibri"/>
                <a:sym typeface="Calibri"/>
              </a:rPr>
              <a:t>takes yoga classes to exercise.” </a:t>
            </a:r>
            <a:r>
              <a:rPr lang="en" sz="1200" i="1" dirty="0" smtClean="0">
                <a:solidFill>
                  <a:schemeClr val="dk1"/>
                </a:solidFill>
                <a:latin typeface="Calibri"/>
                <a:ea typeface="Calibri"/>
                <a:cs typeface="Calibri"/>
                <a:sym typeface="Calibri"/>
              </a:rPr>
              <a:t>“Sauna</a:t>
            </a:r>
            <a:r>
              <a:rPr lang="en" sz="1200" i="1" dirty="0">
                <a:solidFill>
                  <a:schemeClr val="dk1"/>
                </a:solidFill>
                <a:latin typeface="Calibri"/>
                <a:ea typeface="Calibri"/>
                <a:cs typeface="Calibri"/>
                <a:sym typeface="Calibri"/>
              </a:rPr>
              <a:t>, </a:t>
            </a:r>
            <a:r>
              <a:rPr lang="en" sz="1200" i="1" dirty="0" smtClean="0">
                <a:solidFill>
                  <a:schemeClr val="dk1"/>
                </a:solidFill>
                <a:latin typeface="Calibri"/>
                <a:ea typeface="Calibri"/>
                <a:cs typeface="Calibri"/>
                <a:sym typeface="Calibri"/>
              </a:rPr>
              <a:t>a </a:t>
            </a:r>
            <a:r>
              <a:rPr lang="en" sz="1200" i="1" dirty="0">
                <a:solidFill>
                  <a:schemeClr val="dk1"/>
                </a:solidFill>
                <a:latin typeface="Calibri"/>
                <a:ea typeface="Calibri"/>
                <a:cs typeface="Calibri"/>
                <a:sym typeface="Calibri"/>
              </a:rPr>
              <a:t>sauna is a place where people go for a steam bath.  Water is poured over hot rocks to make </a:t>
            </a:r>
            <a:r>
              <a:rPr lang="en" sz="1200" i="1" dirty="0" smtClean="0">
                <a:solidFill>
                  <a:schemeClr val="dk1"/>
                </a:solidFill>
                <a:latin typeface="Calibri"/>
                <a:ea typeface="Calibri"/>
                <a:cs typeface="Calibri"/>
                <a:sym typeface="Calibri"/>
              </a:rPr>
              <a:t>steam.” “Tundra</a:t>
            </a:r>
            <a:r>
              <a:rPr lang="en" sz="1200" i="1" dirty="0">
                <a:solidFill>
                  <a:schemeClr val="dk1"/>
                </a:solidFill>
                <a:latin typeface="Calibri"/>
                <a:ea typeface="Calibri"/>
                <a:cs typeface="Calibri"/>
                <a:sym typeface="Calibri"/>
              </a:rPr>
              <a:t>, </a:t>
            </a:r>
            <a:r>
              <a:rPr lang="en" sz="1200" i="1" dirty="0" smtClean="0">
                <a:solidFill>
                  <a:schemeClr val="dk1"/>
                </a:solidFill>
                <a:latin typeface="Calibri"/>
                <a:ea typeface="Calibri"/>
                <a:cs typeface="Calibri"/>
                <a:sym typeface="Calibri"/>
              </a:rPr>
              <a:t>the </a:t>
            </a:r>
            <a:r>
              <a:rPr lang="en" sz="1200" i="1" dirty="0">
                <a:solidFill>
                  <a:schemeClr val="dk1"/>
                </a:solidFill>
                <a:latin typeface="Calibri"/>
                <a:ea typeface="Calibri"/>
                <a:cs typeface="Calibri"/>
                <a:sym typeface="Calibri"/>
              </a:rPr>
              <a:t>tundra is very large </a:t>
            </a:r>
            <a:r>
              <a:rPr lang="en" sz="1200" i="1" dirty="0" smtClean="0">
                <a:solidFill>
                  <a:schemeClr val="dk1"/>
                </a:solidFill>
                <a:latin typeface="Calibri"/>
                <a:ea typeface="Calibri"/>
                <a:cs typeface="Calibri"/>
                <a:sym typeface="Calibri"/>
              </a:rPr>
              <a:t>region </a:t>
            </a:r>
            <a:r>
              <a:rPr lang="en" sz="1200" i="1" dirty="0">
                <a:solidFill>
                  <a:schemeClr val="dk1"/>
                </a:solidFill>
                <a:latin typeface="Calibri"/>
                <a:ea typeface="Calibri"/>
                <a:cs typeface="Calibri"/>
                <a:sym typeface="Calibri"/>
              </a:rPr>
              <a:t>that </a:t>
            </a:r>
            <a:r>
              <a:rPr lang="en" sz="1200" i="1" dirty="0" smtClean="0">
                <a:solidFill>
                  <a:schemeClr val="dk1"/>
                </a:solidFill>
                <a:latin typeface="Calibri"/>
                <a:ea typeface="Calibri"/>
                <a:cs typeface="Calibri"/>
                <a:sym typeface="Calibri"/>
              </a:rPr>
              <a:t>does </a:t>
            </a:r>
            <a:r>
              <a:rPr lang="en" sz="1200" i="1" dirty="0">
                <a:solidFill>
                  <a:schemeClr val="dk1"/>
                </a:solidFill>
                <a:latin typeface="Calibri"/>
                <a:ea typeface="Calibri"/>
                <a:cs typeface="Calibri"/>
                <a:sym typeface="Calibri"/>
              </a:rPr>
              <a:t>not have trees and </a:t>
            </a:r>
            <a:r>
              <a:rPr lang="en" sz="1200" i="1" dirty="0" smtClean="0">
                <a:solidFill>
                  <a:schemeClr val="dk1"/>
                </a:solidFill>
                <a:latin typeface="Calibri"/>
                <a:ea typeface="Calibri"/>
                <a:cs typeface="Calibri"/>
                <a:sym typeface="Calibri"/>
              </a:rPr>
              <a:t>is </a:t>
            </a:r>
            <a:r>
              <a:rPr lang="en" sz="1200" i="1" dirty="0">
                <a:solidFill>
                  <a:schemeClr val="dk1"/>
                </a:solidFill>
                <a:latin typeface="Calibri"/>
                <a:ea typeface="Calibri"/>
                <a:cs typeface="Calibri"/>
                <a:sym typeface="Calibri"/>
              </a:rPr>
              <a:t>very cold, covered with snow and ice.” </a:t>
            </a:r>
            <a:r>
              <a:rPr lang="en" sz="1200" i="1" dirty="0" smtClean="0">
                <a:solidFill>
                  <a:schemeClr val="dk1"/>
                </a:solidFill>
                <a:latin typeface="Calibri"/>
                <a:ea typeface="Calibri"/>
                <a:cs typeface="Calibri"/>
                <a:sym typeface="Calibri"/>
              </a:rPr>
              <a:t>“Around</a:t>
            </a:r>
            <a:r>
              <a:rPr lang="en" sz="1200" i="1" dirty="0">
                <a:solidFill>
                  <a:schemeClr val="dk1"/>
                </a:solidFill>
                <a:latin typeface="Calibri"/>
                <a:ea typeface="Calibri"/>
                <a:cs typeface="Calibri"/>
                <a:sym typeface="Calibri"/>
              </a:rPr>
              <a:t>, please walk around the puddle in the yard.” </a:t>
            </a:r>
            <a:r>
              <a:rPr lang="en" sz="1200" i="1" dirty="0" smtClean="0">
                <a:solidFill>
                  <a:schemeClr val="dk1"/>
                </a:solidFill>
                <a:latin typeface="Calibri"/>
                <a:ea typeface="Calibri"/>
                <a:cs typeface="Calibri"/>
                <a:sym typeface="Calibri"/>
              </a:rPr>
              <a:t>“Alone</a:t>
            </a:r>
            <a:r>
              <a:rPr lang="en" sz="1200" i="1" dirty="0">
                <a:solidFill>
                  <a:schemeClr val="dk1"/>
                </a:solidFill>
                <a:latin typeface="Calibri"/>
                <a:ea typeface="Calibri"/>
                <a:cs typeface="Calibri"/>
                <a:sym typeface="Calibri"/>
              </a:rPr>
              <a:t>, </a:t>
            </a:r>
            <a:r>
              <a:rPr lang="en" sz="1200" i="1" dirty="0" smtClean="0">
                <a:solidFill>
                  <a:schemeClr val="dk1"/>
                </a:solidFill>
                <a:latin typeface="Calibri"/>
                <a:ea typeface="Calibri"/>
                <a:cs typeface="Calibri"/>
                <a:sym typeface="Calibri"/>
              </a:rPr>
              <a:t>he </a:t>
            </a:r>
            <a:r>
              <a:rPr lang="en" sz="1200" i="1" dirty="0">
                <a:solidFill>
                  <a:schemeClr val="dk1"/>
                </a:solidFill>
                <a:latin typeface="Calibri"/>
                <a:ea typeface="Calibri"/>
                <a:cs typeface="Calibri"/>
                <a:sym typeface="Calibri"/>
              </a:rPr>
              <a:t>is by himself, alone.” </a:t>
            </a:r>
            <a:r>
              <a:rPr lang="en" sz="1200" i="1" dirty="0" smtClean="0">
                <a:solidFill>
                  <a:schemeClr val="dk1"/>
                </a:solidFill>
                <a:latin typeface="Calibri"/>
                <a:ea typeface="Calibri"/>
                <a:cs typeface="Calibri"/>
                <a:sym typeface="Calibri"/>
              </a:rPr>
              <a:t>“Among,</a:t>
            </a:r>
            <a:r>
              <a:rPr lang="en" sz="1200" i="1" baseline="0" dirty="0" smtClean="0">
                <a:solidFill>
                  <a:schemeClr val="dk1"/>
                </a:solidFill>
                <a:latin typeface="Calibri"/>
                <a:ea typeface="Calibri"/>
                <a:cs typeface="Calibri"/>
                <a:sym typeface="Calibri"/>
              </a:rPr>
              <a:t> t</a:t>
            </a:r>
            <a:r>
              <a:rPr lang="en" sz="1200" i="1" dirty="0" smtClean="0">
                <a:solidFill>
                  <a:schemeClr val="dk1"/>
                </a:solidFill>
                <a:latin typeface="Calibri"/>
                <a:ea typeface="Calibri"/>
                <a:cs typeface="Calibri"/>
                <a:sym typeface="Calibri"/>
              </a:rPr>
              <a:t>here </a:t>
            </a:r>
            <a:r>
              <a:rPr lang="en" sz="1200" i="1" dirty="0">
                <a:solidFill>
                  <a:schemeClr val="dk1"/>
                </a:solidFill>
                <a:latin typeface="Calibri"/>
                <a:ea typeface="Calibri"/>
                <a:cs typeface="Calibri"/>
                <a:sym typeface="Calibri"/>
              </a:rPr>
              <a:t>was one yellow duck among the white ducks.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Here are some of the words we read in the poem that share the /ə/ sound. Take a minute to examine these words, then share your thinking about how they are similar with an elbow partner</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read words silently and notice similarities (two syllables, /ə/ sound spelled with “a”). Students share their thinking with an elbow partner.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Who would like to share what they noticed about these words</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They all have /ə/ sound spelled with “a”; they are all two-syllable words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And what is different about the sound made by ‘a’ in these words</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It is the /ə/ sound; it isn’t the long nor short vowel sound of “a.</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Right. You have discovered a very special vowel sound in these words. This sound is called the ‘schwa’ sound. You noticed that it sounds close to the short ‘u’ sound, /u/. This sound is special because it can be spelled with different vowels. Today we are learning about the ‘schwa’ sound in words spelled with ‘a.</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What did you discover about syllables in these ‘schwa’ words</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They all have two syllables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Yes. These words all have two syllables. This special sound called ‘schwa’ is only heard in words with more than one syllable. So the words we will learn all have more than one syllable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What did you discover about where the ‘schwa’ sound is in these words</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in some words at the beginning, in some words at the end</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Right. We hear the ‘schwa’ sound most often in the beginning or </a:t>
            </a:r>
            <a:r>
              <a:rPr lang="en" sz="1200" i="1" dirty="0" smtClean="0">
                <a:solidFill>
                  <a:schemeClr val="dk1"/>
                </a:solidFill>
                <a:latin typeface="Calibri"/>
                <a:ea typeface="Calibri"/>
                <a:cs typeface="Calibri"/>
                <a:sym typeface="Calibri"/>
              </a:rPr>
              <a:t>end </a:t>
            </a:r>
            <a:r>
              <a:rPr lang="en" sz="1200" i="1" dirty="0">
                <a:solidFill>
                  <a:schemeClr val="dk1"/>
                </a:solidFill>
                <a:latin typeface="Calibri"/>
                <a:ea typeface="Calibri"/>
                <a:cs typeface="Calibri"/>
                <a:sym typeface="Calibri"/>
              </a:rPr>
              <a:t>of words. There are some words that have the ‘schwa’ sound in the middle but not many. So, we will focus on words with the ‘schwa’ sound at the beginning or ending of words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Let’s put these words into two groups: beginning sound and ending sound. I’ll read the word, then we will decide where to write it on this T-chart. The first word is ‘along.’ Think of where you hear the ‘schwa’ sound</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Does this word go in the Beginning column or in the Ending column</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Beginning</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Write “along” in the Beginning column on the enlarged Schwa T-chart (or click on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Right! We hear the ‘schwa’ sound at the beginning of ‘along.’ Now let’s practice reading and writing these words with a partner. First, you will read a word, and your partner will write it on the chart under Beginning or Ending sound, and you </a:t>
            </a:r>
            <a:r>
              <a:rPr lang="en" sz="1200" i="1" dirty="0" smtClean="0">
                <a:solidFill>
                  <a:schemeClr val="dk1"/>
                </a:solidFill>
                <a:latin typeface="Calibri"/>
                <a:ea typeface="Calibri"/>
                <a:cs typeface="Calibri"/>
                <a:sym typeface="Calibri"/>
              </a:rPr>
              <a:t>will</a:t>
            </a:r>
            <a:r>
              <a:rPr lang="en" sz="1200" i="1" baseline="0" dirty="0" smtClean="0">
                <a:solidFill>
                  <a:schemeClr val="dk1"/>
                </a:solidFill>
                <a:latin typeface="Calibri"/>
                <a:ea typeface="Calibri"/>
                <a:cs typeface="Calibri"/>
                <a:sym typeface="Calibri"/>
              </a:rPr>
              <a:t> </a:t>
            </a:r>
            <a:r>
              <a:rPr lang="en" sz="1200" i="1" dirty="0" smtClean="0">
                <a:solidFill>
                  <a:schemeClr val="dk1"/>
                </a:solidFill>
                <a:latin typeface="Calibri"/>
                <a:ea typeface="Calibri"/>
                <a:cs typeface="Calibri"/>
                <a:sym typeface="Calibri"/>
              </a:rPr>
              <a:t>check </a:t>
            </a:r>
            <a:r>
              <a:rPr lang="en" sz="1200" i="1" dirty="0">
                <a:solidFill>
                  <a:schemeClr val="dk1"/>
                </a:solidFill>
                <a:latin typeface="Calibri"/>
                <a:ea typeface="Calibri"/>
                <a:cs typeface="Calibri"/>
                <a:sym typeface="Calibri"/>
              </a:rPr>
              <a:t>it together. Then you will switch roles so your partner will read a word, and you will write the word in the Beginning or Ending column. When you have written all the words on the T-chart, you will take turns reading the words.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or post/project Words Rule Word Cards and the Schwa T-chart to students as they partner together to practice sorting two-syllable /ə/ words.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divide words equally with a partner and take turns reading two-syllable plural and singular words:</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Student A reads word.</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Student B identifies each /ə/sound as beginning or ending.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Student B writes the word in the appropriate column and checks spelling.</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Students switch roles.</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Students take turns reading all words written.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If projecting </a:t>
            </a:r>
            <a:r>
              <a:rPr lang="en" sz="1200" dirty="0" smtClean="0">
                <a:solidFill>
                  <a:schemeClr val="dk1"/>
                </a:solidFill>
                <a:latin typeface="Calibri"/>
                <a:ea typeface="Calibri"/>
                <a:cs typeface="Calibri"/>
                <a:sym typeface="Calibri"/>
              </a:rPr>
              <a:t>slides</a:t>
            </a:r>
            <a:r>
              <a:rPr lang="en" sz="1200" dirty="0">
                <a:solidFill>
                  <a:schemeClr val="dk1"/>
                </a:solidFill>
                <a:latin typeface="Calibri"/>
                <a:ea typeface="Calibri"/>
                <a:cs typeface="Calibri"/>
                <a:sym typeface="Calibri"/>
              </a:rPr>
              <a:t>, click on slide for students to check their work.</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i="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identifying and spelling two syllable words with the /ə/sound.</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schwa sound is noted as “/ə/” and approximates the short “u” sound (/u/). Although the sound of schwa is not exactly the same as /u/, providing this connection helps students identify the schwa sound in words.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exaggerating the /ə/ sound in words read aloud to support students’ identification of the schwa sound.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giving a sentence containing each word to help support vocabulary development for students. For example: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Amaze: to be astonished, to find something VERY wonderful; to think something is great.  The narrator found the animals in the poem amazing.  Aren’t you amazed by fireworks?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Regal: like royalty, like a king or queen.  The king looked regal with his crown, sitting on the throne.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Tundra: a huge region of land that does not have trees and is very cold.  Polar bears live in the tundra where there is a lot of snow and ice, but there are no trees.</a:t>
            </a:r>
            <a:endParaRPr sz="1200" dirty="0">
              <a:solidFill>
                <a:schemeClr val="dk1"/>
              </a:solidFill>
              <a:latin typeface="Calibri"/>
              <a:ea typeface="Calibri"/>
              <a:cs typeface="Calibri"/>
              <a:sym typeface="Calibri"/>
            </a:endParaRPr>
          </a:p>
          <a:p>
            <a:pPr marL="914400" lvl="0" indent="0" algn="l" rtl="0">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91440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420590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g3cbc6aae49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0" name="Google Shape;210;g3cbc6aae49_0_0:notes"/>
          <p:cNvSpPr txBox="1">
            <a:spLocks noGrp="1"/>
          </p:cNvSpPr>
          <p:nvPr>
            <p:ph type="body" idx="1"/>
          </p:nvPr>
        </p:nvSpPr>
        <p:spPr>
          <a:xfrm>
            <a:off x="685800" y="4400550"/>
            <a:ext cx="5486400" cy="3600600"/>
          </a:xfrm>
          <a:prstGeom prst="rect">
            <a:avLst/>
          </a:prstGeom>
          <a:noFill/>
          <a:ln>
            <a:noFill/>
          </a:ln>
        </p:spPr>
        <p:txBody>
          <a:bodyPr spcFirstLastPara="1" wrap="square" lIns="91325" tIns="45650" rIns="91325" bIns="45650" anchor="t" anchorCtr="0">
            <a:noAutofit/>
          </a:bodyPr>
          <a:lstStyle/>
          <a:p>
            <a:pPr marL="0" marR="0" lvl="0" indent="0" algn="l" rtl="0">
              <a:spcBef>
                <a:spcPts val="0"/>
              </a:spcBef>
              <a:spcAft>
                <a:spcPts val="0"/>
              </a:spcAft>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2-3</a:t>
            </a:r>
            <a:r>
              <a:rPr lang="en" sz="1200" b="1" i="0" u="none" strike="noStrike" cap="none" dirty="0">
                <a:solidFill>
                  <a:schemeClr val="dk1"/>
                </a:solidFill>
                <a:latin typeface="Calibri"/>
                <a:ea typeface="Calibri"/>
                <a:cs typeface="Calibri"/>
                <a:sym typeface="Calibri"/>
              </a:rPr>
              <a:t> minutes</a:t>
            </a:r>
            <a:endParaRPr sz="1200" dirty="0">
              <a:latin typeface="Calibri"/>
              <a:ea typeface="Calibri"/>
              <a:cs typeface="Calibri"/>
              <a:sym typeface="Calibri"/>
            </a:endParaRPr>
          </a:p>
          <a:p>
            <a:pPr marL="901700" marR="0" lvl="2" indent="0" algn="l" rtl="0">
              <a:spcBef>
                <a:spcPts val="0"/>
              </a:spcBef>
              <a:spcAft>
                <a:spcPts val="0"/>
              </a:spcAft>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dirty="0">
                <a:latin typeface="Calibri"/>
                <a:ea typeface="Calibri"/>
                <a:cs typeface="Calibri"/>
                <a:sym typeface="Calibri"/>
              </a:rPr>
              <a:t>Teaching Notes</a:t>
            </a:r>
            <a:r>
              <a:rPr lang="en" sz="1200" i="0" u="none" strike="noStrike" cap="none" dirty="0">
                <a:solidFill>
                  <a:schemeClr val="dk1"/>
                </a:solidFill>
                <a:latin typeface="Calibri"/>
                <a:ea typeface="Calibri"/>
                <a:cs typeface="Calibri"/>
                <a:sym typeface="Calibri"/>
              </a:rPr>
              <a:t>:</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the Closing, students reflect on what it means to be an independent reader and how they can become increasingly more independent during whole group instruction and differentiated small group instruction. Consider asking one or more of the following questions to support students’ understanding of independence (encourage specificity in responses):</a:t>
            </a:r>
            <a:endParaRPr sz="1200" dirty="0">
              <a:solidFill>
                <a:schemeClr val="dk1"/>
              </a:solidFill>
              <a:latin typeface="Calibri"/>
              <a:ea typeface="Calibri"/>
              <a:cs typeface="Calibri"/>
              <a:sym typeface="Calibri"/>
            </a:endParaRPr>
          </a:p>
          <a:p>
            <a:pPr marL="1536700" marR="0" lvl="3" indent="-88900" algn="l" rtl="0">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i="0" u="none" strike="noStrike" cap="none" dirty="0">
                <a:solidFill>
                  <a:schemeClr val="dk1"/>
                </a:solidFill>
                <a:latin typeface="Calibri"/>
                <a:ea typeface="Calibri"/>
                <a:cs typeface="Calibri"/>
                <a:sym typeface="Calibri"/>
              </a:rPr>
              <a:t>Teacher </a:t>
            </a:r>
            <a:r>
              <a:rPr lang="en" sz="1200" dirty="0">
                <a:latin typeface="Calibri"/>
                <a:ea typeface="Calibri"/>
                <a:cs typeface="Calibri"/>
                <a:sym typeface="Calibri"/>
              </a:rPr>
              <a:t>A</a:t>
            </a:r>
            <a:r>
              <a:rPr lang="en" sz="1200" i="0" u="none" strike="noStrike" cap="none" dirty="0">
                <a:solidFill>
                  <a:schemeClr val="dk1"/>
                </a:solidFill>
                <a:latin typeface="Calibri"/>
                <a:ea typeface="Calibri"/>
                <a:cs typeface="Calibri"/>
                <a:sym typeface="Calibri"/>
              </a:rPr>
              <a:t>ctions:</a:t>
            </a:r>
            <a:endParaRPr sz="1200"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Invite students to reflect and share with a partner (or whole group). </a:t>
            </a:r>
            <a:endParaRPr sz="1200"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Ask: </a:t>
            </a:r>
            <a:r>
              <a:rPr lang="en" sz="1200" i="1" dirty="0">
                <a:latin typeface="Calibri"/>
                <a:ea typeface="Calibri"/>
                <a:cs typeface="Calibri"/>
                <a:sym typeface="Calibri"/>
              </a:rPr>
              <a:t>“What does it mean to be independent?” </a:t>
            </a:r>
            <a:r>
              <a:rPr lang="en" sz="1200" b="1" i="0" dirty="0">
                <a:latin typeface="Calibri"/>
                <a:ea typeface="Calibri"/>
                <a:cs typeface="Calibri"/>
                <a:sym typeface="Calibri"/>
              </a:rPr>
              <a:t>(examples: be able to do something on your own, be able to help myself with something) </a:t>
            </a:r>
            <a:r>
              <a:rPr lang="en" sz="1200" i="1" dirty="0">
                <a:latin typeface="Calibri"/>
                <a:ea typeface="Calibri"/>
                <a:cs typeface="Calibri"/>
                <a:sym typeface="Calibri"/>
              </a:rPr>
              <a:t>“What does it mean to be an independent reader?” </a:t>
            </a:r>
            <a:r>
              <a:rPr lang="en" sz="1200" b="1" i="0" dirty="0">
                <a:latin typeface="Calibri"/>
                <a:ea typeface="Calibri"/>
                <a:cs typeface="Calibri"/>
                <a:sym typeface="Calibri"/>
              </a:rPr>
              <a:t>(examples: have knowledge and skills to problem solve words, have “stamina” or the ability to stick with reading for an extended period of time, know your strengths and weaknesses)</a:t>
            </a:r>
            <a:endParaRPr sz="1200" b="1" i="0" dirty="0">
              <a:latin typeface="Calibri"/>
              <a:ea typeface="Calibri"/>
              <a:cs typeface="Calibri"/>
              <a:sym typeface="Calibri"/>
            </a:endParaRPr>
          </a:p>
          <a:p>
            <a:pPr marL="0" marR="0" lvl="3" indent="0" algn="l" rtl="0">
              <a:spcBef>
                <a:spcPts val="0"/>
              </a:spcBef>
              <a:spcAft>
                <a:spcPts val="0"/>
              </a:spcAft>
              <a:buClr>
                <a:schemeClr val="dk1"/>
              </a:buClr>
              <a:buSzPts val="1200"/>
              <a:buFont typeface="Arial"/>
              <a:buNone/>
            </a:pPr>
            <a:endParaRPr sz="1200" b="1"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Appropriate </a:t>
            </a:r>
            <a:r>
              <a:rPr lang="en" sz="1200" dirty="0" smtClean="0">
                <a:solidFill>
                  <a:schemeClr val="dk1"/>
                </a:solidFill>
                <a:latin typeface="Calibri"/>
                <a:ea typeface="Calibri"/>
                <a:cs typeface="Calibri"/>
                <a:sym typeface="Calibri"/>
              </a:rPr>
              <a:t>responses </a:t>
            </a:r>
            <a:r>
              <a:rPr lang="en" sz="1200" dirty="0">
                <a:solidFill>
                  <a:schemeClr val="dk1"/>
                </a:solidFill>
                <a:latin typeface="Calibri"/>
                <a:ea typeface="Calibri"/>
                <a:cs typeface="Calibri"/>
                <a:sym typeface="Calibri"/>
              </a:rPr>
              <a:t>include answers listed with questions or like responses.  Students are reflecting on what it means to be an independent reader.</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latin typeface="Calibri"/>
              <a:ea typeface="Calibri"/>
              <a:cs typeface="Calibri"/>
              <a:sym typeface="Calibri"/>
            </a:endParaRPr>
          </a:p>
          <a:p>
            <a:pPr marL="444500" marR="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need additional support organizing their ideas: Consider providing sentence frames. Examples:</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“One thing an independent reader has to be able to do is _____.”</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“As an independent reader, I can _____.”</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“I can show independence by _____.”</a:t>
            </a:r>
            <a:endParaRPr sz="1200" dirty="0">
              <a:solidFill>
                <a:schemeClr val="dk1"/>
              </a:solidFill>
              <a:latin typeface="Calibri"/>
              <a:ea typeface="Calibri"/>
              <a:cs typeface="Calibri"/>
              <a:sym typeface="Calibri"/>
            </a:endParaRPr>
          </a:p>
        </p:txBody>
      </p:sp>
      <p:sp>
        <p:nvSpPr>
          <p:cNvPr id="211" name="Google Shape;211;g3cbc6aae49_0_0:notes"/>
          <p:cNvSpPr txBox="1">
            <a:spLocks noGrp="1"/>
          </p:cNvSpPr>
          <p:nvPr>
            <p:ph type="ftr" idx="11"/>
          </p:nvPr>
        </p:nvSpPr>
        <p:spPr>
          <a:xfrm>
            <a:off x="0" y="8685214"/>
            <a:ext cx="2971800" cy="459000"/>
          </a:xfrm>
          <a:prstGeom prst="rect">
            <a:avLst/>
          </a:prstGeom>
          <a:noFill/>
          <a:ln>
            <a:noFill/>
          </a:ln>
        </p:spPr>
        <p:txBody>
          <a:bodyPr spcFirstLastPara="1" wrap="square" lIns="91325" tIns="45650" rIns="91325" bIns="45650"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12" name="Google Shape;212;g3cbc6aae49_0_0:notes"/>
          <p:cNvSpPr txBox="1">
            <a:spLocks noGrp="1"/>
          </p:cNvSpPr>
          <p:nvPr>
            <p:ph type="sldNum" idx="12"/>
          </p:nvPr>
        </p:nvSpPr>
        <p:spPr>
          <a:xfrm>
            <a:off x="3884613" y="8685214"/>
            <a:ext cx="2971800" cy="459000"/>
          </a:xfrm>
          <a:prstGeom prst="rect">
            <a:avLst/>
          </a:prstGeom>
          <a:noFill/>
          <a:ln>
            <a:noFill/>
          </a:ln>
        </p:spPr>
        <p:txBody>
          <a:bodyPr spcFirstLastPara="1" wrap="square" lIns="91325" tIns="45650" rIns="91325" bIns="4565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11</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935902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Google Shape;218;g3e7d32bedb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9" name="Google Shape;219;g3e7d32bedb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“Farmer in the </a:t>
            </a:r>
            <a:r>
              <a:rPr lang="en" sz="1200" dirty="0" smtClean="0">
                <a:solidFill>
                  <a:schemeClr val="dk1"/>
                </a:solidFill>
                <a:latin typeface="Calibri"/>
                <a:ea typeface="Calibri"/>
                <a:cs typeface="Calibri"/>
                <a:sym typeface="Calibri"/>
              </a:rPr>
              <a:t>Dell.”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Students are about to practice reading words, sentences or a passage in an assigned activity. This serves as repeated practice for students to learn the spelling patterns of the week. </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0"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251298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g42b370bb7e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5" name="Google Shape;225;g42b370bb7e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a:solidFill>
                  <a:schemeClr val="dk1"/>
                </a:solidFill>
                <a:latin typeface="Calibri"/>
                <a:ea typeface="Calibri"/>
                <a:cs typeface="Calibri"/>
                <a:sym typeface="Calibri"/>
              </a:rPr>
              <a:t>Suggested slide pacing: 2-3 minutes </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Briefly introduce the Learning Targets by reminding students of the lyrics they just sang or chanted in the transition.</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Explain to students that they will be working with partners on different, assigned activities. Learning targets will depend on the activity.</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1164717" lvl="0" indent="-156743"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a:solidFill>
                  <a:schemeClr val="dk1"/>
                </a:solidFill>
                <a:latin typeface="Calibri"/>
                <a:ea typeface="Calibri"/>
                <a:cs typeface="Calibri"/>
                <a:sym typeface="Calibri"/>
              </a:rPr>
              <a:t>Student Supports/Meeting Student Needs: None</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964171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Google Shape;231;g453a9e38a8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2" name="Google Shape;232;g453a9e38a8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Independent Work Time Rotations; Teacher Delegated</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See Resource Manual, Reading Foundations Skills Block for more information on Independent and Small Group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routine for students to move to partner activities and which activity students will be assigned.  Three activities are available.  Activity choice and assignments are per teacher discretion.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if students will be using whiteboards and markers or paper and pencils.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Activity choices are described on slide.  If technology is unavailable, post or make copies of the activities and materials for student pairs assigned to the activity.  For example, the slide may be printed and copied and the activity choice cut apart,  Student pairs would be given assigned activity directions. </a:t>
            </a:r>
            <a:r>
              <a:rPr lang="en" sz="1200" dirty="0" smtClean="0">
                <a:solidFill>
                  <a:schemeClr val="dk1"/>
                </a:solidFill>
                <a:latin typeface="Calibri"/>
                <a:ea typeface="Calibri"/>
                <a:cs typeface="Calibri"/>
                <a:sym typeface="Calibri"/>
              </a:rPr>
              <a:t>Word </a:t>
            </a:r>
            <a:r>
              <a:rPr lang="en" sz="1200" dirty="0">
                <a:solidFill>
                  <a:schemeClr val="dk1"/>
                </a:solidFill>
                <a:latin typeface="Calibri"/>
                <a:ea typeface="Calibri"/>
                <a:cs typeface="Calibri"/>
                <a:sym typeface="Calibri"/>
              </a:rPr>
              <a:t>list for Words Rule and Sentence Builder activities, as well as fill-in-the blank sentences for Sentence Builder activity are available on the following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Distribute materials per assigned activity:</a:t>
            </a:r>
            <a:r>
              <a:rPr lang="en" sz="1200" b="1"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Words Rule:</a:t>
            </a:r>
            <a:r>
              <a:rPr lang="en" sz="1200" b="1" dirty="0">
                <a:solidFill>
                  <a:schemeClr val="dk1"/>
                </a:solidFill>
                <a:latin typeface="Calibri"/>
                <a:ea typeface="Calibri"/>
                <a:cs typeface="Calibri"/>
                <a:sym typeface="Calibri"/>
              </a:rPr>
              <a:t> Words Rule words </a:t>
            </a:r>
            <a:r>
              <a:rPr lang="en" sz="1200" dirty="0">
                <a:solidFill>
                  <a:schemeClr val="dk1"/>
                </a:solidFill>
                <a:latin typeface="Calibri"/>
                <a:ea typeface="Calibri"/>
                <a:cs typeface="Calibri"/>
                <a:sym typeface="Calibri"/>
              </a:rPr>
              <a:t>(projected or posted or copy provided)</a:t>
            </a:r>
            <a:r>
              <a:rPr lang="en" sz="1200" b="1" dirty="0">
                <a:solidFill>
                  <a:schemeClr val="dk1"/>
                </a:solidFill>
                <a:latin typeface="Calibri"/>
                <a:ea typeface="Calibri"/>
                <a:cs typeface="Calibri"/>
                <a:sym typeface="Calibri"/>
              </a:rPr>
              <a:t>; whiteboards</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white board markers </a:t>
            </a:r>
            <a:r>
              <a:rPr lang="en" sz="1200" dirty="0">
                <a:solidFill>
                  <a:schemeClr val="dk1"/>
                </a:solidFill>
                <a:latin typeface="Calibri"/>
                <a:ea typeface="Calibri"/>
                <a:cs typeface="Calibri"/>
                <a:sym typeface="Calibri"/>
              </a:rPr>
              <a:t>and </a:t>
            </a:r>
            <a:r>
              <a:rPr lang="en" sz="1200" b="1" dirty="0">
                <a:solidFill>
                  <a:schemeClr val="dk1"/>
                </a:solidFill>
                <a:latin typeface="Calibri"/>
                <a:ea typeface="Calibri"/>
                <a:cs typeface="Calibri"/>
                <a:sym typeface="Calibri"/>
              </a:rPr>
              <a:t>erasers or paper and pencils.  </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Sentence Builder: </a:t>
            </a:r>
            <a:r>
              <a:rPr lang="en" sz="1200" b="1" dirty="0">
                <a:solidFill>
                  <a:schemeClr val="dk1"/>
                </a:solidFill>
                <a:latin typeface="Calibri"/>
                <a:ea typeface="Calibri"/>
                <a:cs typeface="Calibri"/>
                <a:sym typeface="Calibri"/>
              </a:rPr>
              <a:t>Sentence Builder sentences, word list </a:t>
            </a:r>
            <a:r>
              <a:rPr lang="en" sz="1200" dirty="0">
                <a:solidFill>
                  <a:schemeClr val="dk1"/>
                </a:solidFill>
                <a:latin typeface="Calibri"/>
                <a:ea typeface="Calibri"/>
                <a:cs typeface="Calibri"/>
                <a:sym typeface="Calibri"/>
              </a:rPr>
              <a:t>(projected or posted or copy provided)</a:t>
            </a:r>
            <a:r>
              <a:rPr lang="en" sz="1200" b="1" dirty="0">
                <a:solidFill>
                  <a:schemeClr val="dk1"/>
                </a:solidFill>
                <a:latin typeface="Calibri"/>
                <a:ea typeface="Calibri"/>
                <a:cs typeface="Calibri"/>
                <a:sym typeface="Calibri"/>
              </a:rPr>
              <a:t>; whiteboards</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white board markers </a:t>
            </a:r>
            <a:r>
              <a:rPr lang="en" sz="1200" dirty="0">
                <a:solidFill>
                  <a:schemeClr val="dk1"/>
                </a:solidFill>
                <a:latin typeface="Calibri"/>
                <a:ea typeface="Calibri"/>
                <a:cs typeface="Calibri"/>
                <a:sym typeface="Calibri"/>
              </a:rPr>
              <a:t>and </a:t>
            </a:r>
            <a:r>
              <a:rPr lang="en" sz="1200" b="1" dirty="0">
                <a:solidFill>
                  <a:schemeClr val="dk1"/>
                </a:solidFill>
                <a:latin typeface="Calibri"/>
                <a:ea typeface="Calibri"/>
                <a:cs typeface="Calibri"/>
                <a:sym typeface="Calibri"/>
              </a:rPr>
              <a:t>erasers or paper and pencils.</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Partner Reading: copy per student or student pair of “</a:t>
            </a:r>
            <a:r>
              <a:rPr lang="en" sz="1200" b="1" dirty="0">
                <a:solidFill>
                  <a:schemeClr val="dk1"/>
                </a:solidFill>
                <a:latin typeface="Calibri"/>
                <a:ea typeface="Calibri"/>
                <a:cs typeface="Calibri"/>
                <a:sym typeface="Calibri"/>
              </a:rPr>
              <a:t>Come Along</a:t>
            </a:r>
            <a:r>
              <a:rPr lang="en" sz="1200"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 poem </a:t>
            </a:r>
            <a:r>
              <a:rPr lang="en" sz="1200" dirty="0">
                <a:solidFill>
                  <a:schemeClr val="dk1"/>
                </a:solidFill>
                <a:latin typeface="Calibri"/>
                <a:ea typeface="Calibri"/>
                <a:cs typeface="Calibri"/>
                <a:sym typeface="Calibri"/>
              </a:rPr>
              <a:t>from lesson opening; </a:t>
            </a:r>
            <a:r>
              <a:rPr lang="en" sz="1200" b="1" dirty="0">
                <a:solidFill>
                  <a:schemeClr val="dk1"/>
                </a:solidFill>
                <a:latin typeface="Calibri"/>
                <a:ea typeface="Calibri"/>
                <a:cs typeface="Calibri"/>
                <a:sym typeface="Calibri"/>
              </a:rPr>
              <a:t>Fluency Rubric</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Reader’s Toolbox</a:t>
            </a:r>
            <a:r>
              <a:rPr lang="en" sz="1200" dirty="0">
                <a:solidFill>
                  <a:schemeClr val="dk1"/>
                </a:solidFill>
                <a:latin typeface="Calibri"/>
                <a:ea typeface="Calibri"/>
                <a:cs typeface="Calibri"/>
                <a:sym typeface="Calibri"/>
              </a:rPr>
              <a:t>, anchor chart, etc. for student reference.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activities and instructions with students.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that they will be working with partners on an assigned activity.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Assign activities based on student need for repeated practice and readiness for working with a partner, independent of teacher guidance.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the expectation is that they work as independently as possible and to ask another student pair working on the same activity for help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Monitor students working as needed until activities and independent work expectations become familiar.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working on assigned activity with partner, asking other students for guidance before asking teacher.</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ask another student or group for help with the assigned activity before asking the teacher.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use the Interactive Word Wall and any anchor charts, etc. posted in the classroom that may be used as a reference during activity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Monitor groups closely and work with students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refer to the Reader’s Toolbox as needed to read words.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70505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g4413928251_0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0" name="Google Shape;240;g4413928251_0_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Suggested Slide Pacing: See slide 14 </a:t>
            </a: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Post on board or project word list and sentences for Words Rule and Sentence Builder activities.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Consider making copies for student pairs to work from if slide is not projected.</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Teacher Actions: None </a:t>
            </a:r>
            <a:endParaRPr>
              <a:highlight>
                <a:srgbClr val="FFFF00"/>
              </a:highlight>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Supports/Meeting Student Needs: None </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a:p>
        </p:txBody>
      </p:sp>
    </p:spTree>
    <p:extLst>
      <p:ext uri="{BB962C8B-B14F-4D97-AF65-F5344CB8AC3E}">
        <p14:creationId xmlns:p14="http://schemas.microsoft.com/office/powerpoint/2010/main" val="1520574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g4a7009369b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9" name="Google Shape;249;g4a7009369b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a:solidFill>
                  <a:schemeClr val="dk1"/>
                </a:solidFill>
                <a:latin typeface="Calibri"/>
                <a:ea typeface="Calibri"/>
                <a:cs typeface="Calibri"/>
                <a:sym typeface="Calibri"/>
              </a:rPr>
              <a:t>Suggested Pacing: see slide 14</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Suggested Fluency Rubric for refer</a:t>
            </a:r>
            <a:r>
              <a:rPr lang="en" sz="1200">
                <a:latin typeface="Calibri"/>
                <a:ea typeface="Calibri"/>
                <a:cs typeface="Calibri"/>
                <a:sym typeface="Calibri"/>
              </a:rPr>
              <a:t>ence as needed</a:t>
            </a:r>
            <a:r>
              <a:rPr lang="en"/>
              <a:t>.</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Student Supports/Meeting Student Needs: None</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0060553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g4a7009369b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4" name="Google Shape;254;g4a7009369b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a:latin typeface="Calibri"/>
                <a:ea typeface="Calibri"/>
                <a:cs typeface="Calibri"/>
                <a:sym typeface="Calibri"/>
              </a:rPr>
              <a:t>Suggested Pacing: see slide 14</a:t>
            </a:r>
            <a:endParaRPr sz="1200" b="1">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latin typeface="Calibri"/>
                <a:ea typeface="Calibri"/>
                <a:cs typeface="Calibri"/>
                <a:sym typeface="Calibri"/>
              </a:rPr>
              <a:t>Teaching Notes: </a:t>
            </a:r>
            <a:endParaRPr sz="120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a:latin typeface="Calibri"/>
                <a:ea typeface="Calibri"/>
                <a:cs typeface="Calibri"/>
                <a:sym typeface="Calibri"/>
              </a:rPr>
              <a:t>Reader’s Toolbox for reference as needed.</a:t>
            </a:r>
            <a:endParaRPr sz="120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latin typeface="Calibri"/>
                <a:ea typeface="Calibri"/>
                <a:cs typeface="Calibri"/>
                <a:sym typeface="Calibri"/>
              </a:rPr>
              <a:t>Teacher Actions: None</a:t>
            </a:r>
            <a:endParaRPr sz="120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latin typeface="Calibri"/>
                <a:ea typeface="Calibri"/>
                <a:cs typeface="Calibri"/>
                <a:sym typeface="Calibri"/>
              </a:rPr>
              <a:t>Student Look-fors/Listen-fors: None</a:t>
            </a:r>
            <a:endParaRPr sz="120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latin typeface="Calibri"/>
                <a:ea typeface="Calibri"/>
                <a:cs typeface="Calibri"/>
                <a:sym typeface="Calibri"/>
              </a:rPr>
              <a:t>Student Supports/Meeting Student Needs: None</a:t>
            </a:r>
            <a:endParaRPr sz="1200">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a:latin typeface="Calibri"/>
              <a:ea typeface="Calibri"/>
              <a:cs typeface="Calibri"/>
              <a:sym typeface="Calibri"/>
            </a:endParaRPr>
          </a:p>
          <a:p>
            <a:pPr marL="0" lvl="0" indent="0" algn="l" rtl="0">
              <a:spcBef>
                <a:spcPts val="0"/>
              </a:spcBef>
              <a:spcAft>
                <a:spcPts val="0"/>
              </a:spcAft>
              <a:buNone/>
            </a:pPr>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883234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Google Shape;142;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3" name="Google Shape;143;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New Materials to Prepare in Advance: </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Enlarged poem: “Come Along!” for display (or write on chart paper or project slide for display)</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Enlarged Schwa T-chart </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Words Rule Word Cards (copied and cut out; or word list copied or posted on board or slide) </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Words Rule T-chart for Work Time A (copy one per pair or display on board or project slide).</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Cycle 21 Assessment (Optional)</a:t>
            </a: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Materials to Gather from Previous Lessons:</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White boards, white board markers and erasers (one per pair of students) or paper and pencils.</a:t>
            </a: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Prepare classroom systems for active learning:</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Predetermine student partners </a:t>
            </a: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593229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Google Shape;148;g3a30a3459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9" name="Google Shape;149;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latin typeface="Calibri"/>
                <a:ea typeface="Calibri"/>
                <a:cs typeface="Calibri"/>
                <a:sym typeface="Calibri"/>
              </a:rPr>
              <a:t>Materials to read and review in preparation:</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Module 4, Cycle 21 Overview located in the Teacher Guide, pages 94 -102.</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Review the Syllabication Guidance Document (pages 27-29 in Skills Block Resource Manual)</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Refer to the Independent and Small Group Work guidance in the Skills Block Resource Manual as needed.</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
            </a:r>
            <a:br>
              <a:rPr lang="en" sz="1200">
                <a:solidFill>
                  <a:schemeClr val="dk1"/>
                </a:solidFill>
                <a:latin typeface="Calibri"/>
                <a:ea typeface="Calibri"/>
                <a:cs typeface="Calibri"/>
                <a:sym typeface="Calibri"/>
              </a:rPr>
            </a:br>
            <a:r>
              <a:rPr lang="en" sz="1200">
                <a:solidFill>
                  <a:schemeClr val="dk1"/>
                </a:solidFill>
                <a:latin typeface="Calibri"/>
                <a:ea typeface="Calibri"/>
                <a:cs typeface="Calibri"/>
                <a:sym typeface="Calibri"/>
              </a:rPr>
              <a:t/>
            </a:r>
            <a:br>
              <a:rPr lang="en" sz="1200">
                <a:solidFill>
                  <a:schemeClr val="dk1"/>
                </a:solidFill>
                <a:latin typeface="Calibri"/>
                <a:ea typeface="Calibri"/>
                <a:cs typeface="Calibri"/>
                <a:sym typeface="Calibri"/>
              </a:rPr>
            </a:b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42725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5" name="Google Shape;155;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latin typeface="Calibri"/>
                <a:ea typeface="Calibri"/>
                <a:cs typeface="Calibri"/>
                <a:sym typeface="Calibri"/>
              </a:rPr>
              <a:t>Building on Previous Work:</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Over the course of the modules in the Grade 1 curriculum, students worked with five syllable types (i.e., written patterns representing a vowel sound). These include closed (CVC), open (CV), magic “e” (CVCe), r-controlled, and vowel teams (CVVC, CVV). In this lesson, students practice decoding two-syllable words using combinations of those syllable types.</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a:solidFill>
                  <a:schemeClr val="dk1"/>
                </a:solidFill>
                <a:latin typeface="Calibri"/>
                <a:ea typeface="Calibri"/>
                <a:cs typeface="Calibri"/>
                <a:sym typeface="Calibri"/>
              </a:rPr>
              <a:t>Areas Students May Struggle: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identify words that share the /ə/ sound in two-syllable words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apply the spelling pattern “a” for /ə/ in writing words</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a:solidFill>
                <a:schemeClr val="dk1"/>
              </a:solidFill>
              <a:highlight>
                <a:srgbClr val="FFFF00"/>
              </a:highlight>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Ongoing Assessment(s):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Determine if students can:</a:t>
            </a:r>
            <a:endParaRPr sz="120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identify words that share the /ə/ sound in two-syllable words from the poem: “Come Along!”</a:t>
            </a:r>
            <a:endParaRPr sz="120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apply the spelling pattern “a” for /ə/ in writing words on white boards.</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a:solidFill>
                  <a:schemeClr val="dk1"/>
                </a:solidFill>
                <a:latin typeface="Calibri"/>
                <a:ea typeface="Calibri"/>
                <a:cs typeface="Calibri"/>
                <a:sym typeface="Calibri"/>
              </a:rPr>
              <a:t>Key Vocabulary:</a:t>
            </a:r>
            <a:endParaRPr sz="1200">
              <a:solidFill>
                <a:schemeClr val="dk1"/>
              </a:solidFill>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a:latin typeface="Calibri"/>
                <a:ea typeface="Calibri"/>
                <a:cs typeface="Calibri"/>
                <a:sym typeface="Calibri"/>
              </a:rPr>
              <a:t>schwa, similarities (L)</a:t>
            </a:r>
            <a:endParaRPr sz="120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a:latin typeface="Calibri"/>
                <a:ea typeface="Calibri"/>
                <a:cs typeface="Calibri"/>
                <a:sym typeface="Calibri"/>
              </a:rPr>
              <a:t>regal, tundra (T)</a:t>
            </a:r>
            <a:endParaRPr sz="1200">
              <a:latin typeface="Calibri"/>
              <a:ea typeface="Calibri"/>
              <a:cs typeface="Calibri"/>
              <a:sym typeface="Calibri"/>
            </a:endParaRPr>
          </a:p>
        </p:txBody>
      </p:sp>
    </p:spTree>
    <p:extLst>
      <p:ext uri="{BB962C8B-B14F-4D97-AF65-F5344CB8AC3E}">
        <p14:creationId xmlns:p14="http://schemas.microsoft.com/office/powerpoint/2010/main" val="11908302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g3ca795202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5" name="Google Shape;165;g3ca795202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“I’m a Little Teapot.”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marching in a circle or in place, hand movements that “show” some of the ideas in the song) can be a lot of fun. Students can come up with these movements themselves.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about to “read a poem together and listen for the rhymes.”</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472410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Google Shape;170;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1" name="Google Shape;171;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as needed, that every syllable has one vowel sound as opposed to one vowel letter</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Echo this throughout the lesson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Invite students to stand up to read the learning target while they make the motion of shooting a bow and arrow at the target to provide an opportunity for  some movement.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“Remember the transition song we just sang. Today we are going to read a poem and listen for words. ” </a:t>
            </a:r>
            <a:r>
              <a:rPr lang="en" sz="1200" dirty="0">
                <a:solidFill>
                  <a:schemeClr val="dk1"/>
                </a:solidFill>
                <a:latin typeface="Calibri"/>
                <a:ea typeface="Calibri"/>
                <a:cs typeface="Calibri"/>
                <a:sym typeface="Calibri"/>
              </a:rPr>
              <a:t>This can be very brief as the lesson goes into this in more detail.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42563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48248bb061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8" name="Google Shape;178;g48248bb061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5 - 8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highlight>
                <a:schemeClr val="lt1"/>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An animation is included on this and following slides.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smtClean="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Today we are going to read a poem together. First, you will follow along as I read. Then we will read it together and think about the words we read</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the poem “Come </a:t>
            </a:r>
            <a:r>
              <a:rPr lang="en" sz="1200" dirty="0" smtClean="0">
                <a:solidFill>
                  <a:schemeClr val="dk1"/>
                </a:solidFill>
                <a:latin typeface="Calibri"/>
                <a:ea typeface="Calibri"/>
                <a:cs typeface="Calibri"/>
                <a:sym typeface="Calibri"/>
              </a:rPr>
              <a:t>Along!”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Now let’s read this poem aloud together. While we are reading, we can practice our rules of fluency so that we read smoothly, with expression, with meaning, and at just the right speed.</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poem chorally with students.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Great reading! Now take a minute to read the poem to yourself while you think about words that share the same sound. See if you can find some words that all share the same sound, and then you will share your thoughts with an elbow partner.</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read poem to themselves.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Now turn to an elbow partner and talk about the words you discovered that share the same sound</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share with an elbow partner. (words containing /ə/ sound)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What sound did you hear in many of the words in this poem?</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(/ə/)</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Right. Those are the words we will learn more about today. Now let’s read the poem once more together.</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poem chorally with students.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Great reading! Now we will take a closer look at those words you discovered</a:t>
            </a:r>
            <a:r>
              <a:rPr lang="en" sz="1200" dirty="0">
                <a:solidFill>
                  <a:schemeClr val="dk1"/>
                </a:solidFill>
                <a:latin typeface="Calibri"/>
                <a:ea typeface="Calibri"/>
                <a:cs typeface="Calibri"/>
                <a:sym typeface="Calibri"/>
              </a:rPr>
              <a:t>.”</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reading poem and identifying words with (/ə/).</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providing picture cards of nouns in “Come </a:t>
            </a:r>
            <a:r>
              <a:rPr lang="en" sz="1200" dirty="0" smtClean="0">
                <a:solidFill>
                  <a:schemeClr val="dk1"/>
                </a:solidFill>
                <a:latin typeface="Calibri"/>
                <a:ea typeface="Calibri"/>
                <a:cs typeface="Calibri"/>
                <a:sym typeface="Calibri"/>
              </a:rPr>
              <a:t>Along!” </a:t>
            </a:r>
            <a:r>
              <a:rPr lang="en" sz="1200" dirty="0">
                <a:solidFill>
                  <a:schemeClr val="dk1"/>
                </a:solidFill>
                <a:latin typeface="Calibri"/>
                <a:ea typeface="Calibri"/>
                <a:cs typeface="Calibri"/>
                <a:sym typeface="Calibri"/>
              </a:rPr>
              <a:t>to support comprehension. A few pictures are included on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providing student-friendly definitions and offering the word in the context of a sentence for unfamiliar words. For example: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Amaze: to be astonished, to find something VERY wonderful; to think something is great.  The narrator found the animals in the poem amazing.</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Regal: like royalty, like a king or queen.  The king looked regal with his crown, sitting on the throne.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Tundra: a huge region of land that does not have trees and is very cold.  Polar bears live in the tundra.</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that ELLs may have difficulty differentiating stressed versus unstressed syllables in words. As the schwa sound appears only in unstressed syllables, provide additional support and practice with these words as needed. Example:</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Provide hand mirrors for students to see the difference in mouth </a:t>
            </a:r>
            <a:r>
              <a:rPr lang="en" sz="1200" dirty="0" smtClean="0">
                <a:solidFill>
                  <a:schemeClr val="dk1"/>
                </a:solidFill>
                <a:latin typeface="Calibri"/>
                <a:ea typeface="Calibri"/>
                <a:cs typeface="Calibri"/>
                <a:sym typeface="Calibri"/>
              </a:rPr>
              <a:t>appearance</a:t>
            </a:r>
            <a:r>
              <a:rPr lang="en" sz="1200" baseline="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when </a:t>
            </a:r>
            <a:r>
              <a:rPr lang="en" sz="1200" dirty="0">
                <a:solidFill>
                  <a:schemeClr val="dk1"/>
                </a:solidFill>
                <a:latin typeface="Calibri"/>
                <a:ea typeface="Calibri"/>
                <a:cs typeface="Calibri"/>
                <a:sym typeface="Calibri"/>
              </a:rPr>
              <a:t>saying stressed versus unstressed syllables.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exaggerating the /ə/ sound as poem is read aloud to support students’ identification of words with the schwa sound.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dirty="0">
              <a:solidFill>
                <a:schemeClr val="dk1"/>
              </a:solidFill>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13947997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g3cc42a962b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7" name="Google Shape;187;g3cc42a962b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“The Muffin Man.”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marching in a circle or in place, hand movements that “show” some of the ideas in the song) can be a lot of fun. For example, students may pretend with their hands looking through binoculars or shading their eyes with one hand to “take a closer look.” Students can come up with these movements themselves.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about to “take a closer look to group words.”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Tap each beat (syllable) in the transition song with your fingers. Tap the pointer and middle finger of the right hand together against the same fingers in the left hand works well. Sing the song again, a little more slowly, inviting students to do the same and emphasizing each beat with the finger tapping. Feeling each “beat” in this way supports syllabication.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055912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Google Shape;192;g3da28f12b5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3" name="Google Shape;193;g3da28f12b5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 Students are about to take a closer look at spelling patterns in words in order to sort them into groups.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you want to get your kids up and moving, you could have them stand up to read the learning target while they make the motion of shooting a bow and arrow at the target.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learning targets. Refer to transition song.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“Remember the transition song we just sang. Today we are going to take a closer look to read and spell words.” </a:t>
            </a:r>
            <a:r>
              <a:rPr lang="en" sz="1200" dirty="0">
                <a:solidFill>
                  <a:schemeClr val="dk1"/>
                </a:solidFill>
                <a:latin typeface="Calibri"/>
                <a:ea typeface="Calibri"/>
                <a:cs typeface="Calibri"/>
                <a:sym typeface="Calibri"/>
              </a:rPr>
              <a:t> This can be very brief as the lesson goes into this in more detail.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8857781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4"/>
        <p:cNvGrpSpPr/>
        <p:nvPr/>
      </p:nvGrpSpPr>
      <p:grpSpPr>
        <a:xfrm>
          <a:off x="0" y="0"/>
          <a:ext cx="0" cy="0"/>
          <a:chOff x="0" y="0"/>
          <a:chExt cx="0" cy="0"/>
        </a:xfrm>
      </p:grpSpPr>
      <p:sp>
        <p:nvSpPr>
          <p:cNvPr id="95" name="Google Shape;95;p15"/>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rtl="0">
              <a:spcBef>
                <a:spcPts val="0"/>
              </a:spcBef>
              <a:spcAft>
                <a:spcPts val="0"/>
              </a:spcAft>
              <a:buSzPts val="5200"/>
              <a:buNone/>
              <a:defRPr sz="52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96" name="Google Shape;96;p15"/>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97" name="Google Shape;97;p1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98"/>
        <p:cNvGrpSpPr/>
        <p:nvPr/>
      </p:nvGrpSpPr>
      <p:grpSpPr>
        <a:xfrm>
          <a:off x="0" y="0"/>
          <a:ext cx="0" cy="0"/>
          <a:chOff x="0" y="0"/>
          <a:chExt cx="0" cy="0"/>
        </a:xfrm>
      </p:grpSpPr>
      <p:sp>
        <p:nvSpPr>
          <p:cNvPr id="99" name="Google Shape;99;p16"/>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00" name="Google Shape;100;p1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01"/>
        <p:cNvGrpSpPr/>
        <p:nvPr/>
      </p:nvGrpSpPr>
      <p:grpSpPr>
        <a:xfrm>
          <a:off x="0" y="0"/>
          <a:ext cx="0" cy="0"/>
          <a:chOff x="0" y="0"/>
          <a:chExt cx="0" cy="0"/>
        </a:xfrm>
      </p:grpSpPr>
      <p:sp>
        <p:nvSpPr>
          <p:cNvPr id="102" name="Google Shape;102;p1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400"/>
              <a:buNone/>
              <a:defRPr sz="34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03" name="Google Shape;103;p17"/>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rtl="0">
              <a:lnSpc>
                <a:spcPct val="100000"/>
              </a:lnSpc>
              <a:spcBef>
                <a:spcPts val="0"/>
              </a:spcBef>
              <a:spcAft>
                <a:spcPts val="0"/>
              </a:spcAft>
              <a:buSzPts val="1800"/>
              <a:buChar char="●"/>
              <a:defRPr/>
            </a:lvl1pPr>
            <a:lvl2pPr marL="914400" lvl="1" indent="-317500" rtl="0">
              <a:lnSpc>
                <a:spcPct val="100000"/>
              </a:lnSpc>
              <a:spcBef>
                <a:spcPts val="0"/>
              </a:spcBef>
              <a:spcAft>
                <a:spcPts val="0"/>
              </a:spcAft>
              <a:buSzPts val="1400"/>
              <a:buChar char="○"/>
              <a:defRPr/>
            </a:lvl2pPr>
            <a:lvl3pPr marL="1371600" lvl="2" indent="-317500" rtl="0">
              <a:lnSpc>
                <a:spcPct val="100000"/>
              </a:lnSpc>
              <a:spcBef>
                <a:spcPts val="0"/>
              </a:spcBef>
              <a:spcAft>
                <a:spcPts val="0"/>
              </a:spcAft>
              <a:buSzPts val="1400"/>
              <a:buChar char="■"/>
              <a:defRPr/>
            </a:lvl3pPr>
            <a:lvl4pPr marL="1828800" lvl="3" indent="-317500" rtl="0">
              <a:lnSpc>
                <a:spcPct val="100000"/>
              </a:lnSpc>
              <a:spcBef>
                <a:spcPts val="0"/>
              </a:spcBef>
              <a:spcAft>
                <a:spcPts val="0"/>
              </a:spcAft>
              <a:buSzPts val="1400"/>
              <a:buChar char="●"/>
              <a:defRPr/>
            </a:lvl4pPr>
            <a:lvl5pPr marL="2286000" lvl="4" indent="-317500" rtl="0">
              <a:lnSpc>
                <a:spcPct val="100000"/>
              </a:lnSpc>
              <a:spcBef>
                <a:spcPts val="0"/>
              </a:spcBef>
              <a:spcAft>
                <a:spcPts val="0"/>
              </a:spcAft>
              <a:buSzPts val="1400"/>
              <a:buChar char="○"/>
              <a:defRPr/>
            </a:lvl5pPr>
            <a:lvl6pPr marL="2743200" lvl="5" indent="-317500" rtl="0">
              <a:lnSpc>
                <a:spcPct val="100000"/>
              </a:lnSpc>
              <a:spcBef>
                <a:spcPts val="0"/>
              </a:spcBef>
              <a:spcAft>
                <a:spcPts val="0"/>
              </a:spcAft>
              <a:buSzPts val="1400"/>
              <a:buChar char="■"/>
              <a:defRPr/>
            </a:lvl6pPr>
            <a:lvl7pPr marL="3200400" lvl="6" indent="-317500" rtl="0">
              <a:lnSpc>
                <a:spcPct val="100000"/>
              </a:lnSpc>
              <a:spcBef>
                <a:spcPts val="0"/>
              </a:spcBef>
              <a:spcAft>
                <a:spcPts val="0"/>
              </a:spcAft>
              <a:buSzPts val="1400"/>
              <a:buChar char="●"/>
              <a:defRPr/>
            </a:lvl7pPr>
            <a:lvl8pPr marL="3657600" lvl="7" indent="-317500" rtl="0">
              <a:lnSpc>
                <a:spcPct val="100000"/>
              </a:lnSpc>
              <a:spcBef>
                <a:spcPts val="0"/>
              </a:spcBef>
              <a:spcAft>
                <a:spcPts val="0"/>
              </a:spcAft>
              <a:buSzPts val="1400"/>
              <a:buChar char="○"/>
              <a:defRPr/>
            </a:lvl8pPr>
            <a:lvl9pPr marL="4114800" lvl="8" indent="-317500" rtl="0">
              <a:lnSpc>
                <a:spcPct val="100000"/>
              </a:lnSpc>
              <a:spcBef>
                <a:spcPts val="0"/>
              </a:spcBef>
              <a:spcAft>
                <a:spcPts val="0"/>
              </a:spcAft>
              <a:buSzPts val="1400"/>
              <a:buChar char="■"/>
              <a:defRPr/>
            </a:lvl9pPr>
          </a:lstStyle>
          <a:p>
            <a:endParaRPr/>
          </a:p>
        </p:txBody>
      </p:sp>
      <p:sp>
        <p:nvSpPr>
          <p:cNvPr id="104" name="Google Shape;104;p1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05"/>
        <p:cNvGrpSpPr/>
        <p:nvPr/>
      </p:nvGrpSpPr>
      <p:grpSpPr>
        <a:xfrm>
          <a:off x="0" y="0"/>
          <a:ext cx="0" cy="0"/>
          <a:chOff x="0" y="0"/>
          <a:chExt cx="0" cy="0"/>
        </a:xfrm>
      </p:grpSpPr>
      <p:sp>
        <p:nvSpPr>
          <p:cNvPr id="106" name="Google Shape;106;p18"/>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07" name="Google Shape;107;p18"/>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08" name="Google Shape;108;p18"/>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09" name="Google Shape;109;p1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10"/>
        <p:cNvGrpSpPr/>
        <p:nvPr/>
      </p:nvGrpSpPr>
      <p:grpSpPr>
        <a:xfrm>
          <a:off x="0" y="0"/>
          <a:ext cx="0" cy="0"/>
          <a:chOff x="0" y="0"/>
          <a:chExt cx="0" cy="0"/>
        </a:xfrm>
      </p:grpSpPr>
      <p:sp>
        <p:nvSpPr>
          <p:cNvPr id="111" name="Google Shape;111;p1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12" name="Google Shape;112;p1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113"/>
        <p:cNvGrpSpPr/>
        <p:nvPr/>
      </p:nvGrpSpPr>
      <p:grpSpPr>
        <a:xfrm>
          <a:off x="0" y="0"/>
          <a:ext cx="0" cy="0"/>
          <a:chOff x="0" y="0"/>
          <a:chExt cx="0" cy="0"/>
        </a:xfrm>
      </p:grpSpPr>
      <p:sp>
        <p:nvSpPr>
          <p:cNvPr id="114" name="Google Shape;114;p20"/>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115" name="Google Shape;115;p20"/>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rtl="0">
              <a:spcBef>
                <a:spcPts val="0"/>
              </a:spcBef>
              <a:spcAft>
                <a:spcPts val="0"/>
              </a:spcAft>
              <a:buSzPts val="1200"/>
              <a:buChar char="●"/>
              <a:defRPr sz="12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16" name="Google Shape;116;p2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117"/>
        <p:cNvGrpSpPr/>
        <p:nvPr/>
      </p:nvGrpSpPr>
      <p:grpSpPr>
        <a:xfrm>
          <a:off x="0" y="0"/>
          <a:ext cx="0" cy="0"/>
          <a:chOff x="0" y="0"/>
          <a:chExt cx="0" cy="0"/>
        </a:xfrm>
      </p:grpSpPr>
      <p:sp>
        <p:nvSpPr>
          <p:cNvPr id="118" name="Google Shape;118;p21"/>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
        <p:nvSpPr>
          <p:cNvPr id="119" name="Google Shape;119;p2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120"/>
        <p:cNvGrpSpPr/>
        <p:nvPr/>
      </p:nvGrpSpPr>
      <p:grpSpPr>
        <a:xfrm>
          <a:off x="0" y="0"/>
          <a:ext cx="0" cy="0"/>
          <a:chOff x="0" y="0"/>
          <a:chExt cx="0" cy="0"/>
        </a:xfrm>
      </p:grpSpPr>
      <p:sp>
        <p:nvSpPr>
          <p:cNvPr id="121" name="Google Shape;121;p22"/>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122;p22"/>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123" name="Google Shape;123;p22"/>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100"/>
              <a:buNone/>
              <a:defRPr sz="21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124" name="Google Shape;124;p22"/>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125" name="Google Shape;125;p2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126"/>
        <p:cNvGrpSpPr/>
        <p:nvPr/>
      </p:nvGrpSpPr>
      <p:grpSpPr>
        <a:xfrm>
          <a:off x="0" y="0"/>
          <a:ext cx="0" cy="0"/>
          <a:chOff x="0" y="0"/>
          <a:chExt cx="0" cy="0"/>
        </a:xfrm>
      </p:grpSpPr>
      <p:sp>
        <p:nvSpPr>
          <p:cNvPr id="127" name="Google Shape;127;p23"/>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rtl="0">
              <a:lnSpc>
                <a:spcPct val="100000"/>
              </a:lnSpc>
              <a:spcBef>
                <a:spcPts val="0"/>
              </a:spcBef>
              <a:spcAft>
                <a:spcPts val="0"/>
              </a:spcAft>
              <a:buSzPts val="1800"/>
              <a:buNone/>
              <a:defRPr/>
            </a:lvl1pPr>
          </a:lstStyle>
          <a:p>
            <a:endParaRPr/>
          </a:p>
        </p:txBody>
      </p:sp>
      <p:sp>
        <p:nvSpPr>
          <p:cNvPr id="128" name="Google Shape;128;p2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129"/>
        <p:cNvGrpSpPr/>
        <p:nvPr/>
      </p:nvGrpSpPr>
      <p:grpSpPr>
        <a:xfrm>
          <a:off x="0" y="0"/>
          <a:ext cx="0" cy="0"/>
          <a:chOff x="0" y="0"/>
          <a:chExt cx="0" cy="0"/>
        </a:xfrm>
      </p:grpSpPr>
      <p:sp>
        <p:nvSpPr>
          <p:cNvPr id="130" name="Google Shape;130;p24"/>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rtl="0">
              <a:spcBef>
                <a:spcPts val="0"/>
              </a:spcBef>
              <a:spcAft>
                <a:spcPts val="0"/>
              </a:spcAft>
              <a:buSzPts val="12000"/>
              <a:buNone/>
              <a:defRPr sz="12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131" name="Google Shape;131;p24"/>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rtl="0">
              <a:spcBef>
                <a:spcPts val="0"/>
              </a:spcBef>
              <a:spcAft>
                <a:spcPts val="0"/>
              </a:spcAft>
              <a:buSzPts val="1800"/>
              <a:buChar char="●"/>
              <a:defRPr/>
            </a:lvl1pPr>
            <a:lvl2pPr marL="914400" lvl="1" indent="-317500" algn="ctr" rtl="0">
              <a:spcBef>
                <a:spcPts val="1600"/>
              </a:spcBef>
              <a:spcAft>
                <a:spcPts val="0"/>
              </a:spcAft>
              <a:buSzPts val="1400"/>
              <a:buChar char="○"/>
              <a:defRPr/>
            </a:lvl2pPr>
            <a:lvl3pPr marL="1371600" lvl="2" indent="-317500" algn="ctr" rtl="0">
              <a:spcBef>
                <a:spcPts val="1600"/>
              </a:spcBef>
              <a:spcAft>
                <a:spcPts val="0"/>
              </a:spcAft>
              <a:buSzPts val="1400"/>
              <a:buChar char="■"/>
              <a:defRPr/>
            </a:lvl3pPr>
            <a:lvl4pPr marL="1828800" lvl="3" indent="-317500" algn="ctr" rtl="0">
              <a:spcBef>
                <a:spcPts val="1600"/>
              </a:spcBef>
              <a:spcAft>
                <a:spcPts val="0"/>
              </a:spcAft>
              <a:buSzPts val="1400"/>
              <a:buChar char="●"/>
              <a:defRPr/>
            </a:lvl4pPr>
            <a:lvl5pPr marL="2286000" lvl="4" indent="-317500" algn="ctr" rtl="0">
              <a:spcBef>
                <a:spcPts val="1600"/>
              </a:spcBef>
              <a:spcAft>
                <a:spcPts val="0"/>
              </a:spcAft>
              <a:buSzPts val="1400"/>
              <a:buChar char="○"/>
              <a:defRPr/>
            </a:lvl5pPr>
            <a:lvl6pPr marL="2743200" lvl="5" indent="-317500" algn="ctr" rtl="0">
              <a:spcBef>
                <a:spcPts val="1600"/>
              </a:spcBef>
              <a:spcAft>
                <a:spcPts val="0"/>
              </a:spcAft>
              <a:buSzPts val="1400"/>
              <a:buChar char="■"/>
              <a:defRPr/>
            </a:lvl6pPr>
            <a:lvl7pPr marL="3200400" lvl="6" indent="-317500" algn="ctr" rtl="0">
              <a:spcBef>
                <a:spcPts val="1600"/>
              </a:spcBef>
              <a:spcAft>
                <a:spcPts val="0"/>
              </a:spcAft>
              <a:buSzPts val="1400"/>
              <a:buChar char="●"/>
              <a:defRPr/>
            </a:lvl7pPr>
            <a:lvl8pPr marL="3657600" lvl="7" indent="-317500" algn="ctr" rtl="0">
              <a:spcBef>
                <a:spcPts val="1600"/>
              </a:spcBef>
              <a:spcAft>
                <a:spcPts val="0"/>
              </a:spcAft>
              <a:buSzPts val="1400"/>
              <a:buChar char="○"/>
              <a:defRPr/>
            </a:lvl8pPr>
            <a:lvl9pPr marL="4114800" lvl="8" indent="-317500" algn="ctr" rtl="0">
              <a:spcBef>
                <a:spcPts val="1600"/>
              </a:spcBef>
              <a:spcAft>
                <a:spcPts val="1600"/>
              </a:spcAft>
              <a:buSzPts val="1400"/>
              <a:buChar char="■"/>
              <a:defRPr/>
            </a:lvl9pPr>
          </a:lstStyle>
          <a:p>
            <a:endParaRPr/>
          </a:p>
        </p:txBody>
      </p:sp>
      <p:sp>
        <p:nvSpPr>
          <p:cNvPr id="132" name="Google Shape;132;p2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33"/>
        <p:cNvGrpSpPr/>
        <p:nvPr/>
      </p:nvGrpSpPr>
      <p:grpSpPr>
        <a:xfrm>
          <a:off x="0" y="0"/>
          <a:ext cx="0" cy="0"/>
          <a:chOff x="0" y="0"/>
          <a:chExt cx="0" cy="0"/>
        </a:xfrm>
      </p:grpSpPr>
      <p:sp>
        <p:nvSpPr>
          <p:cNvPr id="134" name="Google Shape;134;p2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mc:AlternateContent xmlns:mc="http://schemas.openxmlformats.org/markup-compatibility/2006" xmlns:p14="http://schemas.microsoft.com/office/powerpoint/2010/main">
    <mc:Choice Requires="p14">
      <p:transition spd="slow" p14:dur="2500">
        <p:fade thruBlk="1"/>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90"/>
        <p:cNvGrpSpPr/>
        <p:nvPr/>
      </p:nvGrpSpPr>
      <p:grpSpPr>
        <a:xfrm>
          <a:off x="0" y="0"/>
          <a:ext cx="0" cy="0"/>
          <a:chOff x="0" y="0"/>
          <a:chExt cx="0" cy="0"/>
        </a:xfrm>
      </p:grpSpPr>
      <p:sp>
        <p:nvSpPr>
          <p:cNvPr id="91" name="Google Shape;91;p14"/>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rt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
        <p:nvSpPr>
          <p:cNvPr id="92" name="Google Shape;92;p14"/>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rtl="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2pPr>
            <a:lvl3pPr marL="1371600" lvl="2"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3pPr>
            <a:lvl4pPr marL="1828800" lvl="3"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4pPr>
            <a:lvl5pPr marL="2286000" lvl="4"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5pPr>
            <a:lvl6pPr marL="2743200" lvl="5"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6pPr>
            <a:lvl7pPr marL="3200400" lvl="6"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7pPr>
            <a:lvl8pPr marL="3657600" lvl="7"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8pPr>
            <a:lvl9pPr marL="4114800" lvl="8" indent="-317500" rtl="0">
              <a:lnSpc>
                <a:spcPct val="115000"/>
              </a:lnSpc>
              <a:spcBef>
                <a:spcPts val="1600"/>
              </a:spcBef>
              <a:spcAft>
                <a:spcPts val="1600"/>
              </a:spcAft>
              <a:buSzPts val="1400"/>
              <a:buFont typeface="Century Gothic"/>
              <a:buChar char="■"/>
              <a:defRPr sz="1400">
                <a:latin typeface="Century Gothic"/>
                <a:ea typeface="Century Gothic"/>
                <a:cs typeface="Century Gothic"/>
                <a:sym typeface="Century Gothic"/>
              </a:defRPr>
            </a:lvl9pPr>
          </a:lstStyle>
          <a:p>
            <a:endParaRPr/>
          </a:p>
        </p:txBody>
      </p:sp>
      <p:sp>
        <p:nvSpPr>
          <p:cNvPr id="93" name="Google Shape;93;p1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rtl="0">
              <a:buNone/>
              <a:defRPr sz="1000">
                <a:solidFill>
                  <a:schemeClr val="dk2"/>
                </a:solidFill>
              </a:defRPr>
            </a:lvl1pPr>
            <a:lvl2pPr lvl="1" algn="r" rtl="0">
              <a:buNone/>
              <a:defRPr sz="1000">
                <a:solidFill>
                  <a:schemeClr val="dk2"/>
                </a:solidFill>
              </a:defRPr>
            </a:lvl2pPr>
            <a:lvl3pPr lvl="2" algn="r" rtl="0">
              <a:buNone/>
              <a:defRPr sz="1000">
                <a:solidFill>
                  <a:schemeClr val="dk2"/>
                </a:solidFill>
              </a:defRPr>
            </a:lvl3pPr>
            <a:lvl4pPr lvl="3" algn="r" rtl="0">
              <a:buNone/>
              <a:defRPr sz="1000">
                <a:solidFill>
                  <a:schemeClr val="dk2"/>
                </a:solidFill>
              </a:defRPr>
            </a:lvl4pPr>
            <a:lvl5pPr lvl="4" algn="r" rtl="0">
              <a:buNone/>
              <a:defRPr sz="1000">
                <a:solidFill>
                  <a:schemeClr val="dk2"/>
                </a:solidFill>
              </a:defRPr>
            </a:lvl5pPr>
            <a:lvl6pPr lvl="5" algn="r" rtl="0">
              <a:buNone/>
              <a:defRPr sz="1000">
                <a:solidFill>
                  <a:schemeClr val="dk2"/>
                </a:solidFill>
              </a:defRPr>
            </a:lvl6pPr>
            <a:lvl7pPr lvl="6" algn="r" rtl="0">
              <a:buNone/>
              <a:defRPr sz="1000">
                <a:solidFill>
                  <a:schemeClr val="dk2"/>
                </a:solidFill>
              </a:defRPr>
            </a:lvl7pPr>
            <a:lvl8pPr lvl="7" algn="r" rtl="0">
              <a:buNone/>
              <a:defRPr sz="1000">
                <a:solidFill>
                  <a:schemeClr val="dk2"/>
                </a:solidFill>
              </a:defRPr>
            </a:lvl8pPr>
            <a:lvl9pPr lvl="8" algn="r" rtl="0">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12.xml"/><Relationship Id="rId5" Type="http://schemas.openxmlformats.org/officeDocument/2006/relationships/image" Target="../media/image14.png"/><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1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3.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15.xml"/><Relationship Id="rId4" Type="http://schemas.openxmlformats.org/officeDocument/2006/relationships/image" Target="../media/image18.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1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sp>
        <p:nvSpPr>
          <p:cNvPr id="139" name="Google Shape;139;p26"/>
          <p:cNvSpPr txBox="1">
            <a:spLocks noGrp="1"/>
          </p:cNvSpPr>
          <p:nvPr>
            <p:ph type="title"/>
          </p:nvPr>
        </p:nvSpPr>
        <p:spPr>
          <a:xfrm>
            <a:off x="196350" y="282086"/>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dirty="0"/>
              <a:t>Grade 2: Module 4: Part 1: Cycle 21: Lesson 101</a:t>
            </a:r>
            <a:endParaRPr sz="28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dirty="0"/>
          </a:p>
        </p:txBody>
      </p:sp>
      <p:sp>
        <p:nvSpPr>
          <p:cNvPr id="140" name="Google Shape;140;p26"/>
          <p:cNvSpPr txBox="1">
            <a:spLocks noGrp="1"/>
          </p:cNvSpPr>
          <p:nvPr>
            <p:ph type="body" idx="1"/>
          </p:nvPr>
        </p:nvSpPr>
        <p:spPr>
          <a:xfrm>
            <a:off x="196350" y="1219200"/>
            <a:ext cx="8520600" cy="3277650"/>
          </a:xfrm>
          <a:prstGeom prst="rect">
            <a:avLst/>
          </a:prstGeom>
        </p:spPr>
        <p:txBody>
          <a:bodyPr spcFirstLastPara="1" wrap="square" lIns="68575" tIns="34275" rIns="68575" bIns="34275" anchor="t" anchorCtr="0">
            <a:noAutofit/>
          </a:bodyPr>
          <a:lstStyle/>
          <a:p>
            <a:pPr marL="0" lvl="0" indent="0" algn="l" rtl="0">
              <a:lnSpc>
                <a:spcPct val="70000"/>
              </a:lnSpc>
              <a:spcBef>
                <a:spcPts val="800"/>
              </a:spcBef>
              <a:spcAft>
                <a:spcPts val="0"/>
              </a:spcAft>
              <a:buClr>
                <a:schemeClr val="dk1"/>
              </a:buClr>
              <a:buSzPts val="1100"/>
              <a:buFont typeface="Arial"/>
              <a:buNone/>
            </a:pPr>
            <a:r>
              <a:rPr lang="en" sz="2200" i="1" dirty="0"/>
              <a:t>In Lesson 101, students are introduced to the schwa (/ə/) sound spelled with “a.” In the Opening Poem Launch, students identify words sharing the /ə/ sound as they read the poem both aloud with the teacher and independently. In Work Time, students examine the /ə/ sound in two-syllable words, where /ə/ is spelled with “a.” Students then apply this knowledge to read and spell two-syllable words containing the /ə/ sound.</a:t>
            </a:r>
            <a:endParaRPr sz="2200" i="1" dirty="0"/>
          </a:p>
          <a:p>
            <a:pPr marL="0" lvl="0" indent="0" algn="l" rtl="0">
              <a:lnSpc>
                <a:spcPct val="70000"/>
              </a:lnSpc>
              <a:spcBef>
                <a:spcPts val="800"/>
              </a:spcBef>
              <a:spcAft>
                <a:spcPts val="0"/>
              </a:spcAft>
              <a:buClr>
                <a:schemeClr val="dk1"/>
              </a:buClr>
              <a:buSzPts val="1100"/>
              <a:buFont typeface="Arial"/>
              <a:buNone/>
            </a:pPr>
            <a:r>
              <a:rPr lang="en" sz="2000" b="1" i="1" dirty="0">
                <a:solidFill>
                  <a:schemeClr val="dk1"/>
                </a:solidFill>
              </a:rPr>
              <a:t>Be sure that students pay careful attention to:</a:t>
            </a:r>
            <a:endParaRPr sz="2000" b="1" dirty="0">
              <a:solidFill>
                <a:schemeClr val="dk1"/>
              </a:solidFill>
            </a:endParaRPr>
          </a:p>
          <a:p>
            <a:pPr marL="457200" lvl="0" indent="-355600" algn="l" rtl="0">
              <a:spcBef>
                <a:spcPts val="800"/>
              </a:spcBef>
              <a:spcAft>
                <a:spcPts val="0"/>
              </a:spcAft>
              <a:buClr>
                <a:schemeClr val="dk1"/>
              </a:buClr>
              <a:buSzPts val="2000"/>
              <a:buChar char="•"/>
            </a:pPr>
            <a:r>
              <a:rPr lang="en" sz="2000" i="1" dirty="0"/>
              <a:t>the schwa (/ə/) sound spelled with “a”</a:t>
            </a:r>
            <a:endParaRPr sz="2000" i="1" dirty="0"/>
          </a:p>
          <a:p>
            <a:pPr marL="177800" lvl="0" indent="0" algn="l" rtl="0">
              <a:spcBef>
                <a:spcPts val="800"/>
              </a:spcBef>
              <a:spcAft>
                <a:spcPts val="0"/>
              </a:spcAft>
              <a:buNone/>
            </a:pPr>
            <a:endParaRPr sz="2000" i="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sp>
        <p:nvSpPr>
          <p:cNvPr id="202" name="Google Shape;202;p35"/>
          <p:cNvSpPr txBox="1"/>
          <p:nvPr/>
        </p:nvSpPr>
        <p:spPr>
          <a:xfrm>
            <a:off x="259600" y="104525"/>
            <a:ext cx="6678600" cy="572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3000" b="1">
                <a:solidFill>
                  <a:srgbClr val="666666"/>
                </a:solidFill>
                <a:latin typeface="Century Gothic"/>
                <a:ea typeface="Century Gothic"/>
                <a:cs typeface="Century Gothic"/>
                <a:sym typeface="Century Gothic"/>
              </a:rPr>
              <a:t>Words Rule!</a:t>
            </a:r>
            <a:endParaRPr b="1">
              <a:solidFill>
                <a:srgbClr val="666666"/>
              </a:solidFill>
            </a:endParaRPr>
          </a:p>
        </p:txBody>
      </p:sp>
      <p:graphicFrame>
        <p:nvGraphicFramePr>
          <p:cNvPr id="203" name="Google Shape;203;p35"/>
          <p:cNvGraphicFramePr/>
          <p:nvPr/>
        </p:nvGraphicFramePr>
        <p:xfrm>
          <a:off x="4443450" y="191200"/>
          <a:ext cx="4527625" cy="3840420"/>
        </p:xfrm>
        <a:graphic>
          <a:graphicData uri="http://schemas.openxmlformats.org/drawingml/2006/table">
            <a:tbl>
              <a:tblPr>
                <a:noFill/>
                <a:tableStyleId>{5BAB2404-6511-467C-825F-F24A2E445D58}</a:tableStyleId>
              </a:tblPr>
              <a:tblGrid>
                <a:gridCol w="2184250"/>
                <a:gridCol w="2343375"/>
              </a:tblGrid>
              <a:tr h="381000">
                <a:tc>
                  <a:txBody>
                    <a:bodyPr/>
                    <a:lstStyle/>
                    <a:p>
                      <a:pPr marL="0" lvl="0" indent="0" algn="ctr" rtl="0">
                        <a:spcBef>
                          <a:spcPts val="0"/>
                        </a:spcBef>
                        <a:spcAft>
                          <a:spcPts val="0"/>
                        </a:spcAft>
                        <a:buNone/>
                      </a:pPr>
                      <a:r>
                        <a:rPr lang="en" sz="1800" b="1">
                          <a:latin typeface="Century Gothic"/>
                          <a:ea typeface="Century Gothic"/>
                          <a:cs typeface="Century Gothic"/>
                          <a:sym typeface="Century Gothic"/>
                        </a:rPr>
                        <a:t>Beginning Schwa</a:t>
                      </a:r>
                      <a:endParaRPr sz="1800" b="1">
                        <a:latin typeface="Century Gothic"/>
                        <a:ea typeface="Century Gothic"/>
                        <a:cs typeface="Century Gothic"/>
                        <a:sym typeface="Century Gothic"/>
                      </a:endParaRPr>
                    </a:p>
                  </a:txBody>
                  <a:tcPr marL="91425" marR="91425" marT="91425" marB="91425">
                    <a:solidFill>
                      <a:srgbClr val="D9D9D9"/>
                    </a:solidFill>
                  </a:tcPr>
                </a:tc>
                <a:tc>
                  <a:txBody>
                    <a:bodyPr/>
                    <a:lstStyle/>
                    <a:p>
                      <a:pPr marL="0" lvl="0" indent="0" algn="ctr" rtl="0">
                        <a:spcBef>
                          <a:spcPts val="0"/>
                        </a:spcBef>
                        <a:spcAft>
                          <a:spcPts val="0"/>
                        </a:spcAft>
                        <a:buNone/>
                      </a:pPr>
                      <a:r>
                        <a:rPr lang="en" sz="1800" b="1">
                          <a:latin typeface="Century Gothic"/>
                          <a:ea typeface="Century Gothic"/>
                          <a:cs typeface="Century Gothic"/>
                          <a:sym typeface="Century Gothic"/>
                        </a:rPr>
                        <a:t>Ending Schwa</a:t>
                      </a:r>
                      <a:endParaRPr sz="1800" b="1">
                        <a:latin typeface="Century Gothic"/>
                        <a:ea typeface="Century Gothic"/>
                        <a:cs typeface="Century Gothic"/>
                        <a:sym typeface="Century Gothic"/>
                      </a:endParaRPr>
                    </a:p>
                  </a:txBody>
                  <a:tcPr marL="91425" marR="91425" marT="91425" marB="91425">
                    <a:solidFill>
                      <a:srgbClr val="D9D9D9"/>
                    </a:solidFill>
                  </a:tcPr>
                </a:tc>
              </a:tr>
              <a:tr h="381000">
                <a:tc>
                  <a:txBody>
                    <a:bodyPr/>
                    <a:lstStyle/>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tr>
            </a:tbl>
          </a:graphicData>
        </a:graphic>
      </p:graphicFrame>
      <p:sp>
        <p:nvSpPr>
          <p:cNvPr id="204" name="Google Shape;204;p35"/>
          <p:cNvSpPr txBox="1"/>
          <p:nvPr/>
        </p:nvSpPr>
        <p:spPr>
          <a:xfrm>
            <a:off x="5105775" y="926500"/>
            <a:ext cx="1131900" cy="465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800" b="1">
                <a:solidFill>
                  <a:schemeClr val="dk1"/>
                </a:solidFill>
                <a:latin typeface="Century Gothic"/>
                <a:ea typeface="Century Gothic"/>
                <a:cs typeface="Century Gothic"/>
                <a:sym typeface="Century Gothic"/>
              </a:rPr>
              <a:t>along	</a:t>
            </a:r>
            <a:endParaRPr sz="1800" b="1">
              <a:latin typeface="Century Gothic"/>
              <a:ea typeface="Century Gothic"/>
              <a:cs typeface="Century Gothic"/>
              <a:sym typeface="Century Gothic"/>
            </a:endParaRPr>
          </a:p>
        </p:txBody>
      </p:sp>
      <p:sp>
        <p:nvSpPr>
          <p:cNvPr id="205" name="Google Shape;205;p35"/>
          <p:cNvSpPr txBox="1"/>
          <p:nvPr/>
        </p:nvSpPr>
        <p:spPr>
          <a:xfrm>
            <a:off x="5105775" y="1201050"/>
            <a:ext cx="1270200" cy="2741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800" b="1">
                <a:solidFill>
                  <a:schemeClr val="dk1"/>
                </a:solidFill>
                <a:latin typeface="Century Gothic"/>
                <a:ea typeface="Century Gothic"/>
                <a:cs typeface="Century Gothic"/>
                <a:sym typeface="Century Gothic"/>
              </a:rPr>
              <a:t>amaze</a:t>
            </a:r>
            <a:endParaRPr sz="1800" b="1">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solidFill>
                  <a:schemeClr val="dk1"/>
                </a:solidFill>
                <a:latin typeface="Century Gothic"/>
                <a:ea typeface="Century Gothic"/>
                <a:cs typeface="Century Gothic"/>
                <a:sym typeface="Century Gothic"/>
              </a:rPr>
              <a:t>agree</a:t>
            </a:r>
            <a:endParaRPr sz="1800" b="1">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solidFill>
                  <a:schemeClr val="dk1"/>
                </a:solidFill>
                <a:latin typeface="Century Gothic"/>
                <a:ea typeface="Century Gothic"/>
                <a:cs typeface="Century Gothic"/>
                <a:sym typeface="Century Gothic"/>
              </a:rPr>
              <a:t>across</a:t>
            </a:r>
            <a:endParaRPr sz="1800" b="1">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solidFill>
                  <a:schemeClr val="dk1"/>
                </a:solidFill>
                <a:latin typeface="Century Gothic"/>
                <a:ea typeface="Century Gothic"/>
                <a:cs typeface="Century Gothic"/>
                <a:sym typeface="Century Gothic"/>
              </a:rPr>
              <a:t>awake</a:t>
            </a:r>
            <a:endParaRPr sz="1800" b="1">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solidFill>
                  <a:schemeClr val="dk1"/>
                </a:solidFill>
                <a:latin typeface="Century Gothic"/>
                <a:ea typeface="Century Gothic"/>
                <a:cs typeface="Century Gothic"/>
                <a:sym typeface="Century Gothic"/>
              </a:rPr>
              <a:t>alone</a:t>
            </a:r>
            <a:endParaRPr sz="1800" b="1">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solidFill>
                  <a:schemeClr val="dk1"/>
                </a:solidFill>
                <a:latin typeface="Century Gothic"/>
                <a:ea typeface="Century Gothic"/>
                <a:cs typeface="Century Gothic"/>
                <a:sym typeface="Century Gothic"/>
              </a:rPr>
              <a:t>around</a:t>
            </a:r>
            <a:endParaRPr sz="1800"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800" b="1">
                <a:solidFill>
                  <a:schemeClr val="dk1"/>
                </a:solidFill>
                <a:latin typeface="Century Gothic"/>
                <a:ea typeface="Century Gothic"/>
                <a:cs typeface="Century Gothic"/>
                <a:sym typeface="Century Gothic"/>
              </a:rPr>
              <a:t>avoid</a:t>
            </a:r>
            <a:endParaRPr sz="1800" b="1">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solidFill>
                  <a:schemeClr val="dk1"/>
                </a:solidFill>
                <a:latin typeface="Century Gothic"/>
                <a:ea typeface="Century Gothic"/>
                <a:cs typeface="Century Gothic"/>
                <a:sym typeface="Century Gothic"/>
              </a:rPr>
              <a:t>among</a:t>
            </a:r>
            <a:endParaRPr sz="1800" b="1">
              <a:solidFill>
                <a:schemeClr val="dk1"/>
              </a:solidFill>
              <a:latin typeface="Century Gothic"/>
              <a:ea typeface="Century Gothic"/>
              <a:cs typeface="Century Gothic"/>
              <a:sym typeface="Century Gothic"/>
            </a:endParaRPr>
          </a:p>
        </p:txBody>
      </p:sp>
      <p:sp>
        <p:nvSpPr>
          <p:cNvPr id="206" name="Google Shape;206;p35"/>
          <p:cNvSpPr txBox="1"/>
          <p:nvPr/>
        </p:nvSpPr>
        <p:spPr>
          <a:xfrm>
            <a:off x="6992150" y="926500"/>
            <a:ext cx="1609800" cy="2741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800" b="1">
                <a:solidFill>
                  <a:schemeClr val="dk1"/>
                </a:solidFill>
                <a:latin typeface="Century Gothic"/>
                <a:ea typeface="Century Gothic"/>
                <a:cs typeface="Century Gothic"/>
                <a:sym typeface="Century Gothic"/>
              </a:rPr>
              <a:t>China</a:t>
            </a:r>
            <a:endParaRPr sz="1800" b="1">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solidFill>
                  <a:schemeClr val="dk1"/>
                </a:solidFill>
                <a:latin typeface="Century Gothic"/>
                <a:ea typeface="Century Gothic"/>
                <a:cs typeface="Century Gothic"/>
                <a:sym typeface="Century Gothic"/>
              </a:rPr>
              <a:t>panda</a:t>
            </a:r>
            <a:endParaRPr sz="1800" b="1">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solidFill>
                  <a:schemeClr val="dk1"/>
                </a:solidFill>
                <a:latin typeface="Century Gothic"/>
                <a:ea typeface="Century Gothic"/>
                <a:cs typeface="Century Gothic"/>
                <a:sym typeface="Century Gothic"/>
              </a:rPr>
              <a:t>regal</a:t>
            </a:r>
            <a:endParaRPr sz="1800" b="1">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solidFill>
                  <a:schemeClr val="dk1"/>
                </a:solidFill>
                <a:latin typeface="Century Gothic"/>
                <a:ea typeface="Century Gothic"/>
                <a:cs typeface="Century Gothic"/>
                <a:sym typeface="Century Gothic"/>
              </a:rPr>
              <a:t>tundra</a:t>
            </a:r>
            <a:endParaRPr sz="1800" b="1">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solidFill>
                  <a:schemeClr val="dk1"/>
                </a:solidFill>
                <a:latin typeface="Century Gothic"/>
                <a:ea typeface="Century Gothic"/>
                <a:cs typeface="Century Gothic"/>
                <a:sym typeface="Century Gothic"/>
              </a:rPr>
              <a:t>sofa</a:t>
            </a:r>
            <a:endParaRPr sz="1800" b="1">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solidFill>
                  <a:schemeClr val="dk1"/>
                </a:solidFill>
                <a:latin typeface="Century Gothic"/>
                <a:ea typeface="Century Gothic"/>
                <a:cs typeface="Century Gothic"/>
                <a:sym typeface="Century Gothic"/>
              </a:rPr>
              <a:t>yoga</a:t>
            </a:r>
            <a:endParaRPr sz="1800" b="1">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solidFill>
                  <a:schemeClr val="dk1"/>
                </a:solidFill>
                <a:latin typeface="Century Gothic"/>
                <a:ea typeface="Century Gothic"/>
                <a:cs typeface="Century Gothic"/>
                <a:sym typeface="Century Gothic"/>
              </a:rPr>
              <a:t>sauna</a:t>
            </a:r>
            <a:endParaRPr sz="1800" b="1">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800" b="1">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800"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a:p>
        </p:txBody>
      </p:sp>
      <p:sp>
        <p:nvSpPr>
          <p:cNvPr id="207" name="Google Shape;207;p35"/>
          <p:cNvSpPr txBox="1"/>
          <p:nvPr/>
        </p:nvSpPr>
        <p:spPr>
          <a:xfrm>
            <a:off x="259600" y="926500"/>
            <a:ext cx="4071900" cy="3683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b="1" dirty="0">
                <a:solidFill>
                  <a:schemeClr val="dk1"/>
                </a:solidFill>
                <a:latin typeface="Century Gothic"/>
                <a:ea typeface="Century Gothic"/>
                <a:cs typeface="Century Gothic"/>
                <a:sym typeface="Century Gothic"/>
              </a:rPr>
              <a:t>along		</a:t>
            </a:r>
            <a:r>
              <a:rPr lang="en" sz="1800" b="1" dirty="0" smtClean="0">
                <a:solidFill>
                  <a:schemeClr val="dk1"/>
                </a:solidFill>
                <a:latin typeface="Century Gothic"/>
                <a:ea typeface="Century Gothic"/>
                <a:cs typeface="Century Gothic"/>
                <a:sym typeface="Century Gothic"/>
              </a:rPr>
              <a:t>avoid</a:t>
            </a:r>
            <a:r>
              <a:rPr lang="en" sz="1800" b="1" dirty="0">
                <a:solidFill>
                  <a:schemeClr val="dk1"/>
                </a:solidFill>
                <a:latin typeface="Century Gothic"/>
                <a:ea typeface="Century Gothic"/>
                <a:cs typeface="Century Gothic"/>
                <a:sym typeface="Century Gothic"/>
              </a:rPr>
              <a:t>		</a:t>
            </a:r>
            <a:endParaRPr sz="1800" b="1"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800" b="1" dirty="0">
                <a:solidFill>
                  <a:schemeClr val="dk1"/>
                </a:solidFill>
                <a:latin typeface="Century Gothic"/>
                <a:ea typeface="Century Gothic"/>
                <a:cs typeface="Century Gothic"/>
                <a:sym typeface="Century Gothic"/>
              </a:rPr>
              <a:t>amaze		</a:t>
            </a:r>
            <a:r>
              <a:rPr lang="en" sz="1800" b="1" dirty="0" smtClean="0">
                <a:solidFill>
                  <a:schemeClr val="dk1"/>
                </a:solidFill>
                <a:latin typeface="Century Gothic"/>
                <a:ea typeface="Century Gothic"/>
                <a:cs typeface="Century Gothic"/>
                <a:sym typeface="Century Gothic"/>
              </a:rPr>
              <a:t>sofa</a:t>
            </a:r>
            <a:r>
              <a:rPr lang="en" sz="1800" b="1" dirty="0">
                <a:solidFill>
                  <a:schemeClr val="dk1"/>
                </a:solidFill>
                <a:latin typeface="Century Gothic"/>
                <a:ea typeface="Century Gothic"/>
                <a:cs typeface="Century Gothic"/>
                <a:sym typeface="Century Gothic"/>
              </a:rPr>
              <a:t>		</a:t>
            </a:r>
            <a:endParaRPr sz="1800" b="1"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800" b="1" dirty="0">
                <a:solidFill>
                  <a:schemeClr val="dk1"/>
                </a:solidFill>
                <a:latin typeface="Century Gothic"/>
                <a:ea typeface="Century Gothic"/>
                <a:cs typeface="Century Gothic"/>
                <a:sym typeface="Century Gothic"/>
              </a:rPr>
              <a:t>agree		</a:t>
            </a:r>
            <a:r>
              <a:rPr lang="en" sz="1800" b="1" dirty="0" smtClean="0">
                <a:solidFill>
                  <a:schemeClr val="dk1"/>
                </a:solidFill>
                <a:latin typeface="Century Gothic"/>
                <a:ea typeface="Century Gothic"/>
                <a:cs typeface="Century Gothic"/>
                <a:sym typeface="Century Gothic"/>
              </a:rPr>
              <a:t>yoga</a:t>
            </a:r>
            <a:endParaRPr sz="1800" b="1"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800" b="1" dirty="0">
                <a:solidFill>
                  <a:schemeClr val="dk1"/>
                </a:solidFill>
                <a:latin typeface="Century Gothic"/>
                <a:ea typeface="Century Gothic"/>
                <a:cs typeface="Century Gothic"/>
                <a:sym typeface="Century Gothic"/>
              </a:rPr>
              <a:t>China		</a:t>
            </a:r>
            <a:r>
              <a:rPr lang="en" sz="1800" b="1" dirty="0" smtClean="0">
                <a:solidFill>
                  <a:schemeClr val="dk1"/>
                </a:solidFill>
                <a:latin typeface="Century Gothic"/>
                <a:ea typeface="Century Gothic"/>
                <a:cs typeface="Century Gothic"/>
                <a:sym typeface="Century Gothic"/>
              </a:rPr>
              <a:t>sauna</a:t>
            </a:r>
            <a:r>
              <a:rPr lang="en" sz="1800" b="1" dirty="0">
                <a:solidFill>
                  <a:schemeClr val="dk1"/>
                </a:solidFill>
                <a:latin typeface="Century Gothic"/>
                <a:ea typeface="Century Gothic"/>
                <a:cs typeface="Century Gothic"/>
                <a:sym typeface="Century Gothic"/>
              </a:rPr>
              <a:t>	</a:t>
            </a:r>
          </a:p>
          <a:p>
            <a:pPr marL="0" lvl="0" indent="0" algn="l" rtl="0">
              <a:spcBef>
                <a:spcPts val="0"/>
              </a:spcBef>
              <a:spcAft>
                <a:spcPts val="0"/>
              </a:spcAft>
              <a:buNone/>
            </a:pPr>
            <a:r>
              <a:rPr lang="en" sz="1800" b="1" dirty="0" smtClean="0">
                <a:solidFill>
                  <a:schemeClr val="dk1"/>
                </a:solidFill>
                <a:latin typeface="Century Gothic"/>
                <a:ea typeface="Century Gothic"/>
                <a:cs typeface="Century Gothic"/>
                <a:sym typeface="Century Gothic"/>
              </a:rPr>
              <a:t>panda</a:t>
            </a:r>
            <a:r>
              <a:rPr lang="en" sz="1800" b="1" dirty="0">
                <a:solidFill>
                  <a:schemeClr val="dk1"/>
                </a:solidFill>
                <a:latin typeface="Century Gothic"/>
                <a:ea typeface="Century Gothic"/>
                <a:cs typeface="Century Gothic"/>
                <a:sym typeface="Century Gothic"/>
              </a:rPr>
              <a:t>		</a:t>
            </a:r>
            <a:r>
              <a:rPr lang="en" sz="1800" b="1" dirty="0" smtClean="0">
                <a:solidFill>
                  <a:schemeClr val="dk1"/>
                </a:solidFill>
                <a:latin typeface="Century Gothic"/>
                <a:ea typeface="Century Gothic"/>
                <a:cs typeface="Century Gothic"/>
                <a:sym typeface="Century Gothic"/>
              </a:rPr>
              <a:t>tundra</a:t>
            </a:r>
            <a:endParaRPr sz="1800" b="1"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800" b="1" dirty="0">
                <a:solidFill>
                  <a:schemeClr val="dk1"/>
                </a:solidFill>
                <a:latin typeface="Century Gothic"/>
                <a:ea typeface="Century Gothic"/>
                <a:cs typeface="Century Gothic"/>
                <a:sym typeface="Century Gothic"/>
              </a:rPr>
              <a:t>across		</a:t>
            </a:r>
            <a:r>
              <a:rPr lang="en" sz="1800" b="1" dirty="0" smtClean="0">
                <a:solidFill>
                  <a:schemeClr val="dk1"/>
                </a:solidFill>
                <a:latin typeface="Century Gothic"/>
                <a:ea typeface="Century Gothic"/>
                <a:cs typeface="Century Gothic"/>
                <a:sym typeface="Century Gothic"/>
              </a:rPr>
              <a:t>around</a:t>
            </a:r>
            <a:r>
              <a:rPr lang="en" sz="1800" b="1" dirty="0">
                <a:solidFill>
                  <a:schemeClr val="dk1"/>
                </a:solidFill>
                <a:latin typeface="Century Gothic"/>
                <a:ea typeface="Century Gothic"/>
                <a:cs typeface="Century Gothic"/>
                <a:sym typeface="Century Gothic"/>
              </a:rPr>
              <a:t>	</a:t>
            </a:r>
          </a:p>
          <a:p>
            <a:pPr marL="0" lvl="0" indent="0" algn="l" rtl="0">
              <a:spcBef>
                <a:spcPts val="0"/>
              </a:spcBef>
              <a:spcAft>
                <a:spcPts val="0"/>
              </a:spcAft>
              <a:buNone/>
            </a:pPr>
            <a:r>
              <a:rPr lang="en" sz="1800" b="1" dirty="0" smtClean="0">
                <a:solidFill>
                  <a:schemeClr val="dk1"/>
                </a:solidFill>
                <a:latin typeface="Century Gothic"/>
                <a:ea typeface="Century Gothic"/>
                <a:cs typeface="Century Gothic"/>
                <a:sym typeface="Century Gothic"/>
              </a:rPr>
              <a:t>awake</a:t>
            </a:r>
            <a:r>
              <a:rPr lang="en" sz="1800" b="1" dirty="0">
                <a:solidFill>
                  <a:schemeClr val="dk1"/>
                </a:solidFill>
                <a:latin typeface="Century Gothic"/>
                <a:ea typeface="Century Gothic"/>
                <a:cs typeface="Century Gothic"/>
                <a:sym typeface="Century Gothic"/>
              </a:rPr>
              <a:t>		</a:t>
            </a:r>
            <a:r>
              <a:rPr lang="en" sz="1800" b="1" dirty="0" smtClean="0">
                <a:solidFill>
                  <a:schemeClr val="dk1"/>
                </a:solidFill>
                <a:latin typeface="Century Gothic"/>
                <a:ea typeface="Century Gothic"/>
                <a:cs typeface="Century Gothic"/>
                <a:sym typeface="Century Gothic"/>
              </a:rPr>
              <a:t>alone</a:t>
            </a:r>
            <a:endParaRPr sz="1800" b="1"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dirty="0">
                <a:solidFill>
                  <a:schemeClr val="dk1"/>
                </a:solidFill>
                <a:latin typeface="Century Gothic"/>
                <a:ea typeface="Century Gothic"/>
                <a:cs typeface="Century Gothic"/>
                <a:sym typeface="Century Gothic"/>
              </a:rPr>
              <a:t>regal		</a:t>
            </a:r>
            <a:r>
              <a:rPr lang="en" sz="1800" b="1" dirty="0" smtClean="0">
                <a:solidFill>
                  <a:schemeClr val="dk1"/>
                </a:solidFill>
                <a:latin typeface="Century Gothic"/>
                <a:ea typeface="Century Gothic"/>
                <a:cs typeface="Century Gothic"/>
                <a:sym typeface="Century Gothic"/>
              </a:rPr>
              <a:t>among</a:t>
            </a:r>
            <a:endParaRPr sz="1800" b="1"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800" b="1"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800" b="1" dirty="0">
              <a:solidFill>
                <a:schemeClr val="dk1"/>
              </a:solidFill>
              <a:latin typeface="Century Gothic"/>
              <a:ea typeface="Century Gothic"/>
              <a:cs typeface="Century Gothic"/>
              <a:sym typeface="Century Gothic"/>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4"/>
                                        </p:tgtEl>
                                        <p:attrNameLst>
                                          <p:attrName>style.visibility</p:attrName>
                                        </p:attrNameLst>
                                      </p:cBhvr>
                                      <p:to>
                                        <p:strVal val="visible"/>
                                      </p:to>
                                    </p:set>
                                    <p:animEffect transition="in" filter="fade">
                                      <p:cBhvr>
                                        <p:cTn id="7" dur="1000"/>
                                        <p:tgtEl>
                                          <p:spTgt spid="20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05"/>
                                        </p:tgtEl>
                                        <p:attrNameLst>
                                          <p:attrName>style.visibility</p:attrName>
                                        </p:attrNameLst>
                                      </p:cBhvr>
                                      <p:to>
                                        <p:strVal val="visible"/>
                                      </p:to>
                                    </p:set>
                                    <p:animEffect transition="in" filter="fade">
                                      <p:cBhvr>
                                        <p:cTn id="12" dur="1000"/>
                                        <p:tgtEl>
                                          <p:spTgt spid="205"/>
                                        </p:tgtEl>
                                      </p:cBhvr>
                                    </p:animEffect>
                                  </p:childTnLst>
                                </p:cTn>
                              </p:par>
                              <p:par>
                                <p:cTn id="13" presetID="10" presetClass="entr" presetSubtype="0" fill="hold" nodeType="withEffect">
                                  <p:stCondLst>
                                    <p:cond delay="0"/>
                                  </p:stCondLst>
                                  <p:childTnLst>
                                    <p:set>
                                      <p:cBhvr>
                                        <p:cTn id="14" dur="1" fill="hold">
                                          <p:stCondLst>
                                            <p:cond delay="0"/>
                                          </p:stCondLst>
                                        </p:cTn>
                                        <p:tgtEl>
                                          <p:spTgt spid="206"/>
                                        </p:tgtEl>
                                        <p:attrNameLst>
                                          <p:attrName>style.visibility</p:attrName>
                                        </p:attrNameLst>
                                      </p:cBhvr>
                                      <p:to>
                                        <p:strVal val="visible"/>
                                      </p:to>
                                    </p:set>
                                    <p:animEffect transition="in" filter="fade">
                                      <p:cBhvr>
                                        <p:cTn id="15" dur="1000"/>
                                        <p:tgtEl>
                                          <p:spTgt spid="2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36"/>
          <p:cNvSpPr txBox="1">
            <a:spLocks noGrp="1"/>
          </p:cNvSpPr>
          <p:nvPr>
            <p:ph type="title"/>
          </p:nvPr>
        </p:nvSpPr>
        <p:spPr>
          <a:xfrm>
            <a:off x="428141" y="0"/>
            <a:ext cx="2949000" cy="1200300"/>
          </a:xfrm>
          <a:prstGeom prst="rect">
            <a:avLst/>
          </a:prstGeom>
          <a:noFill/>
          <a:ln>
            <a:noFill/>
          </a:ln>
        </p:spPr>
        <p:txBody>
          <a:bodyPr spcFirstLastPara="1" wrap="square" lIns="68575" tIns="34275" rIns="68575" bIns="34275" anchor="b" anchorCtr="0">
            <a:noAutofit/>
          </a:bodyPr>
          <a:lstStyle/>
          <a:p>
            <a:pPr marL="0" marR="0" lvl="0" indent="0" algn="l" rtl="0">
              <a:lnSpc>
                <a:spcPct val="90000"/>
              </a:lnSpc>
              <a:spcBef>
                <a:spcPts val="0"/>
              </a:spcBef>
              <a:spcAft>
                <a:spcPts val="0"/>
              </a:spcAft>
              <a:buClr>
                <a:schemeClr val="dk1"/>
              </a:buClr>
              <a:buSzPts val="2400"/>
              <a:buFont typeface="Century Gothic"/>
              <a:buNone/>
            </a:pPr>
            <a:r>
              <a:rPr lang="en" sz="2800" b="0" i="0" u="none" strike="noStrike" cap="none">
                <a:solidFill>
                  <a:schemeClr val="dk1"/>
                </a:solidFill>
                <a:latin typeface="Century Gothic"/>
                <a:ea typeface="Century Gothic"/>
                <a:cs typeface="Century Gothic"/>
                <a:sym typeface="Century Gothic"/>
              </a:rPr>
              <a:t>Reflection Time </a:t>
            </a:r>
            <a:endParaRPr sz="2800"/>
          </a:p>
        </p:txBody>
      </p:sp>
      <p:sp>
        <p:nvSpPr>
          <p:cNvPr id="215" name="Google Shape;215;p36"/>
          <p:cNvSpPr txBox="1">
            <a:spLocks noGrp="1"/>
          </p:cNvSpPr>
          <p:nvPr>
            <p:ph type="body" idx="1"/>
          </p:nvPr>
        </p:nvSpPr>
        <p:spPr>
          <a:xfrm>
            <a:off x="3728891" y="1403294"/>
            <a:ext cx="4629300" cy="3655200"/>
          </a:xfrm>
          <a:prstGeom prst="rect">
            <a:avLst/>
          </a:prstGeom>
          <a:noFill/>
          <a:ln>
            <a:noFill/>
          </a:ln>
        </p:spPr>
        <p:txBody>
          <a:bodyPr spcFirstLastPara="1" wrap="square" lIns="68575" tIns="34275" rIns="68575" bIns="34275" anchor="t" anchorCtr="0">
            <a:noAutofit/>
          </a:bodyPr>
          <a:lstStyle/>
          <a:p>
            <a:pPr marL="342900" marR="0" lvl="0" indent="-317500" algn="l" rtl="0">
              <a:lnSpc>
                <a:spcPct val="90000"/>
              </a:lnSpc>
              <a:spcBef>
                <a:spcPts val="0"/>
              </a:spcBef>
              <a:spcAft>
                <a:spcPts val="0"/>
              </a:spcAft>
              <a:buClr>
                <a:schemeClr val="dk1"/>
              </a:buClr>
              <a:buSzPts val="2400"/>
              <a:buFont typeface="Century Gothic"/>
              <a:buChar char="•"/>
            </a:pPr>
            <a:r>
              <a:rPr lang="en">
                <a:latin typeface="Century Gothic"/>
                <a:ea typeface="Century Gothic"/>
                <a:cs typeface="Century Gothic"/>
                <a:sym typeface="Century Gothic"/>
              </a:rPr>
              <a:t>What does it mean to be an independent reader? </a:t>
            </a:r>
            <a:br>
              <a:rPr lang="en">
                <a:latin typeface="Century Gothic"/>
                <a:ea typeface="Century Gothic"/>
                <a:cs typeface="Century Gothic"/>
                <a:sym typeface="Century Gothic"/>
              </a:rPr>
            </a:br>
            <a:endParaRPr>
              <a:latin typeface="Century Gothic"/>
              <a:ea typeface="Century Gothic"/>
              <a:cs typeface="Century Gothic"/>
              <a:sym typeface="Century Gothic"/>
            </a:endParaRPr>
          </a:p>
        </p:txBody>
      </p:sp>
      <p:pic>
        <p:nvPicPr>
          <p:cNvPr id="216" name="Google Shape;216;p36"/>
          <p:cNvPicPr preferRelativeResize="0"/>
          <p:nvPr/>
        </p:nvPicPr>
        <p:blipFill>
          <a:blip r:embed="rId3">
            <a:alphaModFix/>
          </a:blip>
          <a:stretch>
            <a:fillRect/>
          </a:stretch>
        </p:blipFill>
        <p:spPr>
          <a:xfrm>
            <a:off x="547475" y="1288600"/>
            <a:ext cx="2288274" cy="2288274"/>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20"/>
        <p:cNvGrpSpPr/>
        <p:nvPr/>
      </p:nvGrpSpPr>
      <p:grpSpPr>
        <a:xfrm>
          <a:off x="0" y="0"/>
          <a:ext cx="0" cy="0"/>
          <a:chOff x="0" y="0"/>
          <a:chExt cx="0" cy="0"/>
        </a:xfrm>
      </p:grpSpPr>
      <p:sp>
        <p:nvSpPr>
          <p:cNvPr id="221" name="Google Shape;221;p3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222" name="Google Shape;222;p37"/>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lnSpc>
                <a:spcPct val="150000"/>
              </a:lnSpc>
              <a:spcBef>
                <a:spcPts val="800"/>
              </a:spcBef>
              <a:spcAft>
                <a:spcPts val="0"/>
              </a:spcAft>
              <a:buNone/>
            </a:pPr>
            <a:r>
              <a:rPr lang="en" sz="3000" dirty="0">
                <a:solidFill>
                  <a:schemeClr val="dk1"/>
                </a:solidFill>
              </a:rPr>
              <a:t>It’s Time to Go to Work</a:t>
            </a:r>
            <a:endParaRPr dirty="0">
              <a:solidFill>
                <a:schemeClr val="dk1"/>
              </a:solidFill>
            </a:endParaRPr>
          </a:p>
          <a:p>
            <a:pPr marL="0" lvl="0" indent="0" algn="ctr" rtl="0">
              <a:lnSpc>
                <a:spcPct val="115000"/>
              </a:lnSpc>
              <a:spcBef>
                <a:spcPts val="800"/>
              </a:spcBef>
              <a:spcAft>
                <a:spcPts val="0"/>
              </a:spcAft>
              <a:buClr>
                <a:schemeClr val="dk1"/>
              </a:buClr>
              <a:buSzPts val="1100"/>
              <a:buFont typeface="Arial"/>
              <a:buNone/>
            </a:pPr>
            <a:r>
              <a:rPr lang="en" sz="3000" dirty="0" smtClean="0">
                <a:solidFill>
                  <a:srgbClr val="FF0000"/>
                </a:solidFill>
              </a:rPr>
              <a:t>"It’s </a:t>
            </a:r>
            <a:r>
              <a:rPr lang="en" sz="3000" dirty="0">
                <a:solidFill>
                  <a:srgbClr val="FF0000"/>
                </a:solidFill>
              </a:rPr>
              <a:t>time to go to work.</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practice what we learned.</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r>
              <a:rPr lang="en" sz="3000" dirty="0" smtClean="0">
                <a:solidFill>
                  <a:srgbClr val="FF0000"/>
                </a:solidFill>
              </a:rPr>
              <a:t>.”</a:t>
            </a:r>
            <a:endParaRPr sz="3600" i="1" dirty="0">
              <a:solidFill>
                <a:srgbClr val="FF0000"/>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27" name="Google Shape;227;p3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Independent Work Learning Targets</a:t>
            </a:r>
            <a:endParaRPr/>
          </a:p>
        </p:txBody>
      </p:sp>
      <p:sp>
        <p:nvSpPr>
          <p:cNvPr id="228" name="Google Shape;228;p38"/>
          <p:cNvSpPr txBox="1">
            <a:spLocks noGrp="1"/>
          </p:cNvSpPr>
          <p:nvPr>
            <p:ph type="body" idx="1"/>
          </p:nvPr>
        </p:nvSpPr>
        <p:spPr>
          <a:xfrm>
            <a:off x="311700" y="1030375"/>
            <a:ext cx="8520600" cy="3416400"/>
          </a:xfrm>
          <a:prstGeom prst="rect">
            <a:avLst/>
          </a:prstGeom>
        </p:spPr>
        <p:txBody>
          <a:bodyPr spcFirstLastPara="1" wrap="square" lIns="68575" tIns="34275" rIns="68575" bIns="34275" anchor="t" anchorCtr="0">
            <a:noAutofit/>
          </a:bodyPr>
          <a:lstStyle/>
          <a:p>
            <a:pPr marL="457200" lvl="0" indent="-381000" algn="l" rtl="0">
              <a:lnSpc>
                <a:spcPct val="100000"/>
              </a:lnSpc>
              <a:spcBef>
                <a:spcPts val="1700"/>
              </a:spcBef>
              <a:spcAft>
                <a:spcPts val="0"/>
              </a:spcAft>
              <a:buClr>
                <a:schemeClr val="dk1"/>
              </a:buClr>
              <a:buSzPts val="2400"/>
              <a:buChar char="•"/>
            </a:pPr>
            <a:r>
              <a:rPr lang="en" sz="2400">
                <a:solidFill>
                  <a:schemeClr val="dk1"/>
                </a:solidFill>
              </a:rPr>
              <a:t>I can use what I know </a:t>
            </a:r>
            <a:r>
              <a:rPr lang="en" sz="2400"/>
              <a:t>about vowel spelling patterns to read, group and spell words.</a:t>
            </a:r>
            <a:endParaRPr sz="2400"/>
          </a:p>
          <a:p>
            <a:pPr marL="457200" lvl="0" indent="-381000" algn="l" rtl="0">
              <a:lnSpc>
                <a:spcPct val="100000"/>
              </a:lnSpc>
              <a:spcBef>
                <a:spcPts val="1700"/>
              </a:spcBef>
              <a:spcAft>
                <a:spcPts val="0"/>
              </a:spcAft>
              <a:buSzPts val="2400"/>
              <a:buChar char="•"/>
            </a:pPr>
            <a:r>
              <a:rPr lang="en" sz="2400"/>
              <a:t>I can write a sentence with correct spacing, capitalization and punctuation.</a:t>
            </a:r>
            <a:endParaRPr sz="2400"/>
          </a:p>
          <a:p>
            <a:pPr marL="457200" lvl="0" indent="-381000" algn="l" rtl="0">
              <a:lnSpc>
                <a:spcPct val="100000"/>
              </a:lnSpc>
              <a:spcBef>
                <a:spcPts val="1700"/>
              </a:spcBef>
              <a:spcAft>
                <a:spcPts val="0"/>
              </a:spcAft>
              <a:buSzPts val="2400"/>
              <a:buChar char="•"/>
            </a:pPr>
            <a:r>
              <a:rPr lang="en" sz="2400"/>
              <a:t>I can read fluently (smoothly, with expression and meaning, and just the right speed; rereading and self-correcting when necessary).</a:t>
            </a:r>
            <a:endParaRPr sz="2400"/>
          </a:p>
          <a:p>
            <a:pPr marL="457200" lvl="0" indent="0" algn="l" rtl="0">
              <a:lnSpc>
                <a:spcPct val="150000"/>
              </a:lnSpc>
              <a:spcBef>
                <a:spcPts val="1700"/>
              </a:spcBef>
              <a:spcAft>
                <a:spcPts val="0"/>
              </a:spcAft>
              <a:buNone/>
            </a:pPr>
            <a:endParaRPr sz="2400"/>
          </a:p>
          <a:p>
            <a:pPr marL="457200" lvl="0" indent="0" algn="l" rtl="0">
              <a:lnSpc>
                <a:spcPct val="150000"/>
              </a:lnSpc>
              <a:spcBef>
                <a:spcPts val="1700"/>
              </a:spcBef>
              <a:spcAft>
                <a:spcPts val="0"/>
              </a:spcAft>
              <a:buNone/>
            </a:pPr>
            <a:endParaRPr sz="2400">
              <a:solidFill>
                <a:schemeClr val="dk1"/>
              </a:solidFill>
              <a:highlight>
                <a:srgbClr val="FFFF00"/>
              </a:highlight>
            </a:endParaRPr>
          </a:p>
          <a:p>
            <a:pPr marL="457200" lvl="0" indent="0" algn="l" rtl="0">
              <a:lnSpc>
                <a:spcPct val="150000"/>
              </a:lnSpc>
              <a:spcBef>
                <a:spcPts val="1700"/>
              </a:spcBef>
              <a:spcAft>
                <a:spcPts val="0"/>
              </a:spcAft>
              <a:buNone/>
            </a:pPr>
            <a:endParaRPr sz="2400">
              <a:solidFill>
                <a:schemeClr val="dk1"/>
              </a:solidFill>
              <a:highlight>
                <a:srgbClr val="FFFF00"/>
              </a:highlight>
            </a:endParaRPr>
          </a:p>
        </p:txBody>
      </p:sp>
      <p:pic>
        <p:nvPicPr>
          <p:cNvPr id="229" name="Google Shape;229;p38"/>
          <p:cNvPicPr preferRelativeResize="0"/>
          <p:nvPr/>
        </p:nvPicPr>
        <p:blipFill>
          <a:blip r:embed="rId3">
            <a:alphaModFix/>
          </a:blip>
          <a:stretch>
            <a:fillRect/>
          </a:stretch>
        </p:blipFill>
        <p:spPr>
          <a:xfrm>
            <a:off x="8305799" y="4301538"/>
            <a:ext cx="785911" cy="602789"/>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graphicFrame>
        <p:nvGraphicFramePr>
          <p:cNvPr id="234" name="Google Shape;234;p39"/>
          <p:cNvGraphicFramePr/>
          <p:nvPr>
            <p:extLst>
              <p:ext uri="{D42A27DB-BD31-4B8C-83A1-F6EECF244321}">
                <p14:modId xmlns:p14="http://schemas.microsoft.com/office/powerpoint/2010/main" val="2357327572"/>
              </p:ext>
            </p:extLst>
          </p:nvPr>
        </p:nvGraphicFramePr>
        <p:xfrm>
          <a:off x="0" y="26525"/>
          <a:ext cx="9144000" cy="5071185"/>
        </p:xfrm>
        <a:graphic>
          <a:graphicData uri="http://schemas.openxmlformats.org/drawingml/2006/table">
            <a:tbl>
              <a:tblPr>
                <a:noFill/>
                <a:tableStyleId>{5BAB2404-6511-467C-825F-F24A2E445D58}</a:tableStyleId>
              </a:tblPr>
              <a:tblGrid>
                <a:gridCol w="2927750"/>
                <a:gridCol w="2994575"/>
                <a:gridCol w="3221675"/>
              </a:tblGrid>
              <a:tr h="473050">
                <a:tc>
                  <a:txBody>
                    <a:bodyPr/>
                    <a:lstStyle/>
                    <a:p>
                      <a:pPr marL="0" lvl="0" indent="0" algn="ctr" rtl="0">
                        <a:spcBef>
                          <a:spcPts val="0"/>
                        </a:spcBef>
                        <a:spcAft>
                          <a:spcPts val="0"/>
                        </a:spcAft>
                        <a:buClr>
                          <a:schemeClr val="dk1"/>
                        </a:buClr>
                        <a:buSzPts val="1100"/>
                        <a:buFont typeface="Arial"/>
                        <a:buNone/>
                      </a:pPr>
                      <a:r>
                        <a:rPr lang="en" sz="2400" dirty="0">
                          <a:solidFill>
                            <a:schemeClr val="dk1"/>
                          </a:solidFill>
                          <a:latin typeface="Century Gothic"/>
                          <a:ea typeface="Century Gothic"/>
                          <a:cs typeface="Century Gothic"/>
                          <a:sym typeface="Century Gothic"/>
                        </a:rPr>
                        <a:t> </a:t>
                      </a:r>
                      <a:r>
                        <a:rPr lang="en" sz="2000" b="1" dirty="0">
                          <a:solidFill>
                            <a:schemeClr val="dk1"/>
                          </a:solidFill>
                          <a:latin typeface="Century Gothic"/>
                          <a:ea typeface="Century Gothic"/>
                          <a:cs typeface="Century Gothic"/>
                          <a:sym typeface="Century Gothic"/>
                        </a:rPr>
                        <a:t>Words Rule</a:t>
                      </a:r>
                      <a:endParaRPr sz="2000" b="1" dirty="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2000" b="1">
                          <a:solidFill>
                            <a:schemeClr val="dk1"/>
                          </a:solidFill>
                          <a:latin typeface="Century Gothic"/>
                          <a:ea typeface="Century Gothic"/>
                          <a:cs typeface="Century Gothic"/>
                          <a:sym typeface="Century Gothic"/>
                        </a:rPr>
                        <a:t>Sentence Builder</a:t>
                      </a:r>
                      <a:endParaRPr sz="2000" b="1">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2400">
                          <a:solidFill>
                            <a:schemeClr val="dk1"/>
                          </a:solidFill>
                          <a:latin typeface="Century Gothic"/>
                          <a:ea typeface="Century Gothic"/>
                          <a:cs typeface="Century Gothic"/>
                          <a:sym typeface="Century Gothic"/>
                        </a:rPr>
                        <a:t>        </a:t>
                      </a:r>
                      <a:r>
                        <a:rPr lang="en" sz="2000" b="1">
                          <a:solidFill>
                            <a:schemeClr val="dk1"/>
                          </a:solidFill>
                          <a:latin typeface="Century Gothic"/>
                          <a:ea typeface="Century Gothic"/>
                          <a:cs typeface="Century Gothic"/>
                          <a:sym typeface="Century Gothic"/>
                        </a:rPr>
                        <a:t>Partner Reading</a:t>
                      </a:r>
                      <a:endParaRPr sz="2000" b="1">
                        <a:latin typeface="Century Gothic"/>
                        <a:ea typeface="Century Gothic"/>
                        <a:cs typeface="Century Gothic"/>
                        <a:sym typeface="Century Gothic"/>
                      </a:endParaRPr>
                    </a:p>
                  </a:txBody>
                  <a:tcPr marL="91425" marR="91425" marT="91425" marB="91425"/>
                </a:tc>
              </a:tr>
              <a:tr h="4522575">
                <a:tc>
                  <a:txBody>
                    <a:bodyPr/>
                    <a:lstStyle/>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a:ea typeface="Century Gothic"/>
                          <a:cs typeface="Century Gothic"/>
                          <a:sym typeface="Century Gothic"/>
                        </a:rPr>
                        <a:t>Make </a:t>
                      </a:r>
                      <a:r>
                        <a:rPr lang="en" sz="1500" dirty="0">
                          <a:solidFill>
                            <a:schemeClr val="dk1"/>
                          </a:solidFill>
                          <a:latin typeface="Century Gothic"/>
                          <a:ea typeface="Century Gothic"/>
                          <a:cs typeface="Century Gothic"/>
                          <a:sym typeface="Century Gothic"/>
                        </a:rPr>
                        <a:t>columns for “beginning” and “ending” across the top of your board or </a:t>
                      </a:r>
                      <a:r>
                        <a:rPr lang="en" sz="1500" dirty="0" smtClean="0">
                          <a:solidFill>
                            <a:schemeClr val="dk1"/>
                          </a:solidFill>
                          <a:latin typeface="Century Gothic"/>
                          <a:ea typeface="Century Gothic"/>
                          <a:cs typeface="Century Gothic"/>
                          <a:sym typeface="Century Gothic"/>
                        </a:rPr>
                        <a:t>paper.</a:t>
                      </a:r>
                      <a:endParaRPr lang="en" sz="15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a:ea typeface="Century Gothic"/>
                          <a:cs typeface="Century Gothic"/>
                          <a:sym typeface="Century Gothic"/>
                        </a:rPr>
                        <a:t>Take </a:t>
                      </a:r>
                      <a:r>
                        <a:rPr lang="en" sz="1500" dirty="0">
                          <a:solidFill>
                            <a:schemeClr val="dk1"/>
                          </a:solidFill>
                          <a:latin typeface="Century Gothic"/>
                          <a:ea typeface="Century Gothic"/>
                          <a:cs typeface="Century Gothic"/>
                          <a:sym typeface="Century Gothic"/>
                        </a:rPr>
                        <a:t>turns reading words and grouping where you hear the schwa sound. </a:t>
                      </a: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a:ea typeface="Century Gothic"/>
                          <a:cs typeface="Century Gothic"/>
                          <a:sym typeface="Century Gothic"/>
                        </a:rPr>
                        <a:t>Read </a:t>
                      </a:r>
                      <a:r>
                        <a:rPr lang="en" sz="1500" dirty="0">
                          <a:solidFill>
                            <a:schemeClr val="dk1"/>
                          </a:solidFill>
                          <a:latin typeface="Century Gothic"/>
                          <a:ea typeface="Century Gothic"/>
                          <a:cs typeface="Century Gothic"/>
                          <a:sym typeface="Century Gothic"/>
                        </a:rPr>
                        <a:t>all the words together, then take turns reading the words to each other. </a:t>
                      </a: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a:ea typeface="Century Gothic"/>
                          <a:cs typeface="Century Gothic"/>
                          <a:sym typeface="Century Gothic"/>
                        </a:rPr>
                        <a:t>Use </a:t>
                      </a:r>
                      <a:r>
                        <a:rPr lang="en" sz="1500" dirty="0">
                          <a:solidFill>
                            <a:schemeClr val="dk1"/>
                          </a:solidFill>
                          <a:latin typeface="Century Gothic"/>
                          <a:ea typeface="Century Gothic"/>
                          <a:cs typeface="Century Gothic"/>
                          <a:sym typeface="Century Gothic"/>
                        </a:rPr>
                        <a:t>the Reader’s Toolbox if you have trouble reading a </a:t>
                      </a:r>
                      <a:r>
                        <a:rPr lang="en" sz="1500" dirty="0" smtClean="0">
                          <a:solidFill>
                            <a:schemeClr val="dk1"/>
                          </a:solidFill>
                          <a:latin typeface="Century Gothic"/>
                          <a:ea typeface="Century Gothic"/>
                          <a:cs typeface="Century Gothic"/>
                          <a:sym typeface="Century Gothic"/>
                        </a:rPr>
                        <a:t>word.</a:t>
                      </a:r>
                      <a:endParaRPr lang="en" sz="15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a:ea typeface="Century Gothic"/>
                          <a:cs typeface="Century Gothic"/>
                          <a:sym typeface="Century Gothic"/>
                        </a:rPr>
                        <a:t>Tell </a:t>
                      </a:r>
                      <a:r>
                        <a:rPr lang="en" sz="1500" dirty="0">
                          <a:solidFill>
                            <a:schemeClr val="dk1"/>
                          </a:solidFill>
                          <a:latin typeface="Century Gothic"/>
                          <a:ea typeface="Century Gothic"/>
                          <a:cs typeface="Century Gothic"/>
                          <a:sym typeface="Century Gothic"/>
                        </a:rPr>
                        <a:t>each other a sentence using as many of the words you can.</a:t>
                      </a:r>
                      <a:endParaRPr sz="1500" dirty="0">
                        <a:solidFill>
                          <a:schemeClr val="dk1"/>
                        </a:solidFill>
                        <a:latin typeface="Century Gothic"/>
                        <a:ea typeface="Century Gothic"/>
                        <a:cs typeface="Century Gothic"/>
                        <a:sym typeface="Century Gothic"/>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600" dirty="0" smtClean="0">
                          <a:solidFill>
                            <a:schemeClr val="dk1"/>
                          </a:solidFill>
                          <a:latin typeface="Century Gothic"/>
                          <a:ea typeface="Century Gothic"/>
                          <a:cs typeface="Century Gothic"/>
                          <a:sym typeface="Century Gothic"/>
                        </a:rPr>
                        <a:t>Take </a:t>
                      </a:r>
                      <a:r>
                        <a:rPr lang="en" sz="1600" dirty="0">
                          <a:solidFill>
                            <a:schemeClr val="dk1"/>
                          </a:solidFill>
                          <a:latin typeface="Century Gothic"/>
                          <a:ea typeface="Century Gothic"/>
                          <a:cs typeface="Century Gothic"/>
                          <a:sym typeface="Century Gothic"/>
                        </a:rPr>
                        <a:t>turns using the words to fill in the blanks and writing the </a:t>
                      </a:r>
                      <a:r>
                        <a:rPr lang="en" sz="1600" dirty="0" smtClean="0">
                          <a:solidFill>
                            <a:schemeClr val="dk1"/>
                          </a:solidFill>
                          <a:latin typeface="Century Gothic"/>
                          <a:ea typeface="Century Gothic"/>
                          <a:cs typeface="Century Gothic"/>
                          <a:sym typeface="Century Gothic"/>
                        </a:rPr>
                        <a:t>sentences </a:t>
                      </a:r>
                      <a:r>
                        <a:rPr lang="en" sz="1600" dirty="0">
                          <a:solidFill>
                            <a:schemeClr val="dk1"/>
                          </a:solidFill>
                          <a:latin typeface="Century Gothic"/>
                          <a:ea typeface="Century Gothic"/>
                          <a:cs typeface="Century Gothic"/>
                          <a:sym typeface="Century Gothic"/>
                        </a:rPr>
                        <a:t>on your board or </a:t>
                      </a:r>
                      <a:r>
                        <a:rPr lang="en" sz="1600" dirty="0" smtClean="0">
                          <a:solidFill>
                            <a:schemeClr val="dk1"/>
                          </a:solidFill>
                          <a:latin typeface="Century Gothic"/>
                          <a:ea typeface="Century Gothic"/>
                          <a:cs typeface="Century Gothic"/>
                          <a:sym typeface="Century Gothic"/>
                        </a:rPr>
                        <a:t>paper.</a:t>
                      </a:r>
                      <a:endParaRPr lang="en" sz="16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600" dirty="0" smtClean="0">
                          <a:solidFill>
                            <a:schemeClr val="dk1"/>
                          </a:solidFill>
                          <a:latin typeface="Century Gothic"/>
                          <a:ea typeface="Century Gothic"/>
                          <a:cs typeface="Century Gothic"/>
                          <a:sym typeface="Century Gothic"/>
                        </a:rPr>
                        <a:t>Take </a:t>
                      </a:r>
                      <a:r>
                        <a:rPr lang="en" sz="1600" dirty="0">
                          <a:solidFill>
                            <a:schemeClr val="dk1"/>
                          </a:solidFill>
                          <a:latin typeface="Century Gothic"/>
                          <a:ea typeface="Century Gothic"/>
                          <a:cs typeface="Century Gothic"/>
                          <a:sym typeface="Century Gothic"/>
                        </a:rPr>
                        <a:t>turns so each partner writes a </a:t>
                      </a:r>
                      <a:r>
                        <a:rPr lang="en" sz="1600" dirty="0" smtClean="0">
                          <a:solidFill>
                            <a:schemeClr val="dk1"/>
                          </a:solidFill>
                          <a:latin typeface="Century Gothic"/>
                          <a:ea typeface="Century Gothic"/>
                          <a:cs typeface="Century Gothic"/>
                          <a:sym typeface="Century Gothic"/>
                        </a:rPr>
                        <a:t>sentence.</a:t>
                      </a:r>
                      <a:endParaRPr lang="en" sz="16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600" dirty="0" smtClean="0">
                          <a:solidFill>
                            <a:schemeClr val="dk1"/>
                          </a:solidFill>
                          <a:latin typeface="Century Gothic"/>
                          <a:ea typeface="Century Gothic"/>
                          <a:cs typeface="Century Gothic"/>
                          <a:sym typeface="Century Gothic"/>
                        </a:rPr>
                        <a:t>Read </a:t>
                      </a:r>
                      <a:r>
                        <a:rPr lang="en" sz="1600" dirty="0">
                          <a:solidFill>
                            <a:schemeClr val="dk1"/>
                          </a:solidFill>
                          <a:latin typeface="Century Gothic"/>
                          <a:ea typeface="Century Gothic"/>
                          <a:cs typeface="Century Gothic"/>
                          <a:sym typeface="Century Gothic"/>
                        </a:rPr>
                        <a:t>the sentences together with your partner, then take turns reading them to each </a:t>
                      </a:r>
                      <a:r>
                        <a:rPr lang="en" sz="1600" dirty="0" smtClean="0">
                          <a:solidFill>
                            <a:schemeClr val="dk1"/>
                          </a:solidFill>
                          <a:latin typeface="Century Gothic"/>
                          <a:ea typeface="Century Gothic"/>
                          <a:cs typeface="Century Gothic"/>
                          <a:sym typeface="Century Gothic"/>
                        </a:rPr>
                        <a:t>other.</a:t>
                      </a:r>
                      <a:endParaRPr lang="en" sz="16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600" dirty="0" smtClean="0">
                          <a:solidFill>
                            <a:schemeClr val="dk1"/>
                          </a:solidFill>
                          <a:latin typeface="Century Gothic"/>
                          <a:ea typeface="Century Gothic"/>
                          <a:cs typeface="Century Gothic"/>
                          <a:sym typeface="Century Gothic"/>
                        </a:rPr>
                        <a:t>Use </a:t>
                      </a:r>
                      <a:r>
                        <a:rPr lang="en" sz="1600" dirty="0">
                          <a:solidFill>
                            <a:schemeClr val="dk1"/>
                          </a:solidFill>
                          <a:latin typeface="Century Gothic"/>
                          <a:ea typeface="Century Gothic"/>
                          <a:cs typeface="Century Gothic"/>
                          <a:sym typeface="Century Gothic"/>
                        </a:rPr>
                        <a:t>the Reader’s Toolbox if you have trouble reading a word.</a:t>
                      </a:r>
                      <a:endParaRPr sz="1600" dirty="0">
                        <a:solidFill>
                          <a:schemeClr val="dk1"/>
                        </a:solidFill>
                        <a:latin typeface="Century Gothic"/>
                        <a:ea typeface="Century Gothic"/>
                        <a:cs typeface="Century Gothic"/>
                        <a:sym typeface="Century Gothic"/>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600" dirty="0" smtClean="0">
                          <a:solidFill>
                            <a:schemeClr val="dk1"/>
                          </a:solidFill>
                          <a:latin typeface="Century Gothic"/>
                          <a:ea typeface="Century Gothic"/>
                          <a:cs typeface="Century Gothic"/>
                          <a:sym typeface="Century Gothic"/>
                        </a:rPr>
                        <a:t>Are </a:t>
                      </a:r>
                      <a:r>
                        <a:rPr lang="en" sz="1600" dirty="0">
                          <a:solidFill>
                            <a:schemeClr val="dk1"/>
                          </a:solidFill>
                          <a:latin typeface="Century Gothic"/>
                          <a:ea typeface="Century Gothic"/>
                          <a:cs typeface="Century Gothic"/>
                          <a:sym typeface="Century Gothic"/>
                        </a:rPr>
                        <a:t>you going to read like a witch, a rapper or an old person? </a:t>
                      </a:r>
                    </a:p>
                    <a:p>
                      <a:pPr marL="342900" lvl="0" indent="-342900" algn="l" rtl="0">
                        <a:spcBef>
                          <a:spcPts val="0"/>
                        </a:spcBef>
                        <a:spcAft>
                          <a:spcPts val="0"/>
                        </a:spcAft>
                        <a:buClr>
                          <a:schemeClr val="dk1"/>
                        </a:buClr>
                        <a:buSzPct val="100000"/>
                        <a:buFont typeface="+mj-lt"/>
                        <a:buAutoNum type="arabicPeriod"/>
                      </a:pPr>
                      <a:r>
                        <a:rPr lang="en" sz="1600" dirty="0" smtClean="0">
                          <a:solidFill>
                            <a:schemeClr val="dk1"/>
                          </a:solidFill>
                          <a:latin typeface="Century Gothic"/>
                          <a:ea typeface="Century Gothic"/>
                          <a:cs typeface="Century Gothic"/>
                          <a:sym typeface="Century Gothic"/>
                        </a:rPr>
                        <a:t>Read </a:t>
                      </a:r>
                      <a:r>
                        <a:rPr lang="en" sz="1600" dirty="0">
                          <a:solidFill>
                            <a:schemeClr val="dk1"/>
                          </a:solidFill>
                          <a:latin typeface="Century Gothic"/>
                          <a:ea typeface="Century Gothic"/>
                          <a:cs typeface="Century Gothic"/>
                          <a:sym typeface="Century Gothic"/>
                        </a:rPr>
                        <a:t>“Come Along” together, using the same voice. </a:t>
                      </a:r>
                    </a:p>
                    <a:p>
                      <a:pPr marL="342900" lvl="0" indent="-342900" algn="l" rtl="0">
                        <a:spcBef>
                          <a:spcPts val="0"/>
                        </a:spcBef>
                        <a:spcAft>
                          <a:spcPts val="0"/>
                        </a:spcAft>
                        <a:buClr>
                          <a:schemeClr val="dk1"/>
                        </a:buClr>
                        <a:buSzPct val="100000"/>
                        <a:buFont typeface="+mj-lt"/>
                        <a:buAutoNum type="arabicPeriod"/>
                      </a:pPr>
                      <a:r>
                        <a:rPr lang="en" sz="1600" dirty="0" smtClean="0">
                          <a:solidFill>
                            <a:schemeClr val="dk1"/>
                          </a:solidFill>
                          <a:latin typeface="Century Gothic"/>
                          <a:ea typeface="Century Gothic"/>
                          <a:cs typeface="Century Gothic"/>
                          <a:sym typeface="Century Gothic"/>
                        </a:rPr>
                        <a:t>Then</a:t>
                      </a:r>
                      <a:r>
                        <a:rPr lang="en" sz="1600" dirty="0">
                          <a:solidFill>
                            <a:schemeClr val="dk1"/>
                          </a:solidFill>
                          <a:latin typeface="Century Gothic"/>
                          <a:ea typeface="Century Gothic"/>
                          <a:cs typeface="Century Gothic"/>
                          <a:sym typeface="Century Gothic"/>
                        </a:rPr>
                        <a:t>, take turns reading “Come Along” one line at a time. Change your voice with each line you </a:t>
                      </a:r>
                      <a:r>
                        <a:rPr lang="en" sz="1600" dirty="0" smtClean="0">
                          <a:solidFill>
                            <a:schemeClr val="dk1"/>
                          </a:solidFill>
                          <a:latin typeface="Century Gothic"/>
                          <a:ea typeface="Century Gothic"/>
                          <a:cs typeface="Century Gothic"/>
                          <a:sym typeface="Century Gothic"/>
                        </a:rPr>
                        <a:t>read.</a:t>
                      </a:r>
                      <a:endParaRPr lang="en" sz="16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600" dirty="0" smtClean="0">
                          <a:solidFill>
                            <a:schemeClr val="dk1"/>
                          </a:solidFill>
                          <a:latin typeface="Century Gothic"/>
                          <a:ea typeface="Century Gothic"/>
                          <a:cs typeface="Century Gothic"/>
                          <a:sym typeface="Century Gothic"/>
                        </a:rPr>
                        <a:t>Use </a:t>
                      </a:r>
                      <a:r>
                        <a:rPr lang="en" sz="1600" dirty="0">
                          <a:solidFill>
                            <a:schemeClr val="dk1"/>
                          </a:solidFill>
                          <a:latin typeface="Century Gothic"/>
                          <a:ea typeface="Century Gothic"/>
                          <a:cs typeface="Century Gothic"/>
                          <a:sym typeface="Century Gothic"/>
                        </a:rPr>
                        <a:t>the Reader’s Toolbox if you have trouble reading a </a:t>
                      </a:r>
                      <a:r>
                        <a:rPr lang="en" sz="1600" dirty="0" smtClean="0">
                          <a:solidFill>
                            <a:schemeClr val="dk1"/>
                          </a:solidFill>
                          <a:latin typeface="Century Gothic"/>
                          <a:ea typeface="Century Gothic"/>
                          <a:cs typeface="Century Gothic"/>
                          <a:sym typeface="Century Gothic"/>
                        </a:rPr>
                        <a:t>word.</a:t>
                      </a:r>
                      <a:endParaRPr lang="en" sz="16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600" dirty="0" smtClean="0">
                          <a:solidFill>
                            <a:schemeClr val="dk1"/>
                          </a:solidFill>
                          <a:latin typeface="Century Gothic"/>
                          <a:ea typeface="Century Gothic"/>
                          <a:cs typeface="Century Gothic"/>
                          <a:sym typeface="Century Gothic"/>
                        </a:rPr>
                        <a:t>Check </a:t>
                      </a:r>
                      <a:r>
                        <a:rPr lang="en" sz="1600" dirty="0">
                          <a:solidFill>
                            <a:schemeClr val="dk1"/>
                          </a:solidFill>
                          <a:latin typeface="Century Gothic"/>
                          <a:ea typeface="Century Gothic"/>
                          <a:cs typeface="Century Gothic"/>
                          <a:sym typeface="Century Gothic"/>
                        </a:rPr>
                        <a:t>the Fluency Rubric.  </a:t>
                      </a:r>
                      <a:r>
                        <a:rPr lang="en" sz="1600" dirty="0" smtClean="0">
                          <a:solidFill>
                            <a:schemeClr val="dk1"/>
                          </a:solidFill>
                          <a:latin typeface="Century Gothic"/>
                          <a:ea typeface="Century Gothic"/>
                          <a:cs typeface="Century Gothic"/>
                          <a:sym typeface="Century Gothic"/>
                        </a:rPr>
                        <a:t>Did </a:t>
                      </a:r>
                      <a:r>
                        <a:rPr lang="en" sz="1600" dirty="0">
                          <a:solidFill>
                            <a:schemeClr val="dk1"/>
                          </a:solidFill>
                          <a:latin typeface="Century Gothic"/>
                          <a:ea typeface="Century Gothic"/>
                          <a:cs typeface="Century Gothic"/>
                          <a:sym typeface="Century Gothic"/>
                        </a:rPr>
                        <a:t>you read </a:t>
                      </a:r>
                      <a:r>
                        <a:rPr lang="en" sz="1600" i="1" dirty="0">
                          <a:solidFill>
                            <a:schemeClr val="dk1"/>
                          </a:solidFill>
                          <a:latin typeface="Century Gothic"/>
                          <a:ea typeface="Century Gothic"/>
                          <a:cs typeface="Century Gothic"/>
                          <a:sym typeface="Century Gothic"/>
                        </a:rPr>
                        <a:t>smoothly</a:t>
                      </a:r>
                      <a:r>
                        <a:rPr lang="en" sz="1600" dirty="0">
                          <a:solidFill>
                            <a:schemeClr val="dk1"/>
                          </a:solidFill>
                          <a:latin typeface="Century Gothic"/>
                          <a:ea typeface="Century Gothic"/>
                          <a:cs typeface="Century Gothic"/>
                          <a:sym typeface="Century Gothic"/>
                        </a:rPr>
                        <a:t>, </a:t>
                      </a:r>
                      <a:r>
                        <a:rPr lang="en" sz="1600" i="1" dirty="0">
                          <a:solidFill>
                            <a:schemeClr val="dk1"/>
                          </a:solidFill>
                          <a:latin typeface="Century Gothic"/>
                          <a:ea typeface="Century Gothic"/>
                          <a:cs typeface="Century Gothic"/>
                          <a:sym typeface="Century Gothic"/>
                        </a:rPr>
                        <a:t>with expression &amp; meaning</a:t>
                      </a:r>
                      <a:r>
                        <a:rPr lang="en" sz="1600" dirty="0">
                          <a:solidFill>
                            <a:schemeClr val="dk1"/>
                          </a:solidFill>
                          <a:latin typeface="Century Gothic"/>
                          <a:ea typeface="Century Gothic"/>
                          <a:cs typeface="Century Gothic"/>
                          <a:sym typeface="Century Gothic"/>
                        </a:rPr>
                        <a:t> and at </a:t>
                      </a:r>
                      <a:r>
                        <a:rPr lang="en" sz="1600" i="1" dirty="0">
                          <a:solidFill>
                            <a:schemeClr val="dk1"/>
                          </a:solidFill>
                          <a:latin typeface="Century Gothic"/>
                          <a:ea typeface="Century Gothic"/>
                          <a:cs typeface="Century Gothic"/>
                          <a:sym typeface="Century Gothic"/>
                        </a:rPr>
                        <a:t>just the right speed?</a:t>
                      </a:r>
                      <a:endParaRPr sz="1600" dirty="0">
                        <a:solidFill>
                          <a:schemeClr val="dk1"/>
                        </a:solidFill>
                        <a:latin typeface="Century Gothic"/>
                        <a:ea typeface="Century Gothic"/>
                        <a:cs typeface="Century Gothic"/>
                        <a:sym typeface="Century Gothic"/>
                      </a:endParaRPr>
                    </a:p>
                  </a:txBody>
                  <a:tcPr marL="91425" marR="91425" marT="91425" marB="91425"/>
                </a:tc>
              </a:tr>
            </a:tbl>
          </a:graphicData>
        </a:graphic>
      </p:graphicFrame>
      <p:pic>
        <p:nvPicPr>
          <p:cNvPr id="235" name="Google Shape;235;p39"/>
          <p:cNvPicPr preferRelativeResize="0"/>
          <p:nvPr/>
        </p:nvPicPr>
        <p:blipFill>
          <a:blip r:embed="rId3">
            <a:alphaModFix/>
          </a:blip>
          <a:stretch>
            <a:fillRect/>
          </a:stretch>
        </p:blipFill>
        <p:spPr>
          <a:xfrm>
            <a:off x="0" y="0"/>
            <a:ext cx="618750" cy="499575"/>
          </a:xfrm>
          <a:prstGeom prst="rect">
            <a:avLst/>
          </a:prstGeom>
          <a:noFill/>
          <a:ln>
            <a:noFill/>
          </a:ln>
        </p:spPr>
      </p:pic>
      <p:pic>
        <p:nvPicPr>
          <p:cNvPr id="236" name="Google Shape;236;p39"/>
          <p:cNvPicPr preferRelativeResize="0"/>
          <p:nvPr/>
        </p:nvPicPr>
        <p:blipFill>
          <a:blip r:embed="rId4">
            <a:alphaModFix/>
          </a:blip>
          <a:stretch>
            <a:fillRect/>
          </a:stretch>
        </p:blipFill>
        <p:spPr>
          <a:xfrm rot="-871496">
            <a:off x="2678700" y="94709"/>
            <a:ext cx="618750" cy="589158"/>
          </a:xfrm>
          <a:prstGeom prst="rect">
            <a:avLst/>
          </a:prstGeom>
          <a:noFill/>
          <a:ln>
            <a:noFill/>
          </a:ln>
        </p:spPr>
      </p:pic>
      <p:pic>
        <p:nvPicPr>
          <p:cNvPr id="237" name="Google Shape;237;p39"/>
          <p:cNvPicPr preferRelativeResize="0"/>
          <p:nvPr/>
        </p:nvPicPr>
        <p:blipFill>
          <a:blip r:embed="rId5">
            <a:alphaModFix/>
          </a:blip>
          <a:stretch>
            <a:fillRect/>
          </a:stretch>
        </p:blipFill>
        <p:spPr>
          <a:xfrm>
            <a:off x="5922313" y="0"/>
            <a:ext cx="643392" cy="49957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2" name="Google Shape;242;p40"/>
          <p:cNvSpPr txBox="1"/>
          <p:nvPr/>
        </p:nvSpPr>
        <p:spPr>
          <a:xfrm>
            <a:off x="191799" y="351260"/>
            <a:ext cx="3430800" cy="3883282"/>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b="1" dirty="0">
                <a:solidFill>
                  <a:srgbClr val="666666"/>
                </a:solidFill>
                <a:latin typeface="Century Gothic"/>
                <a:ea typeface="Century Gothic"/>
                <a:cs typeface="Century Gothic"/>
                <a:sym typeface="Century Gothic"/>
              </a:rPr>
              <a:t>        Words Rule!</a:t>
            </a:r>
            <a:endParaRPr sz="2000" b="1" dirty="0">
              <a:latin typeface="Century Gothic"/>
              <a:ea typeface="Century Gothic"/>
              <a:cs typeface="Century Gothic"/>
              <a:sym typeface="Century Gothic"/>
            </a:endParaRPr>
          </a:p>
          <a:p>
            <a:pPr marL="0" lvl="0" indent="457200" algn="l" rtl="0">
              <a:spcBef>
                <a:spcPts val="0"/>
              </a:spcBef>
              <a:spcAft>
                <a:spcPts val="0"/>
              </a:spcAft>
              <a:buNone/>
            </a:pPr>
            <a:endParaRPr lang="en" sz="1500" b="1" dirty="0">
              <a:solidFill>
                <a:srgbClr val="434343"/>
              </a:solidFill>
              <a:latin typeface="Century Gothic"/>
              <a:ea typeface="Century Gothic"/>
              <a:cs typeface="Century Gothic"/>
              <a:sym typeface="Century Gothic"/>
            </a:endParaRPr>
          </a:p>
          <a:p>
            <a:pPr marL="0" lvl="0" indent="457200" algn="l" rtl="0">
              <a:spcBef>
                <a:spcPts val="0"/>
              </a:spcBef>
              <a:spcAft>
                <a:spcPts val="0"/>
              </a:spcAft>
              <a:buNone/>
            </a:pPr>
            <a:r>
              <a:rPr lang="en" sz="1800" b="1" dirty="0" smtClean="0">
                <a:solidFill>
                  <a:srgbClr val="434343"/>
                </a:solidFill>
                <a:latin typeface="Century Gothic"/>
                <a:ea typeface="Century Gothic"/>
                <a:cs typeface="Century Gothic"/>
                <a:sym typeface="Century Gothic"/>
              </a:rPr>
              <a:t>around</a:t>
            </a:r>
            <a:r>
              <a:rPr lang="en" sz="1800" b="1" dirty="0">
                <a:solidFill>
                  <a:srgbClr val="434343"/>
                </a:solidFill>
                <a:latin typeface="Century Gothic"/>
                <a:ea typeface="Century Gothic"/>
                <a:cs typeface="Century Gothic"/>
                <a:sym typeface="Century Gothic"/>
              </a:rPr>
              <a:t>	</a:t>
            </a:r>
            <a:r>
              <a:rPr lang="en" sz="1800" b="1" dirty="0" smtClean="0">
                <a:solidFill>
                  <a:srgbClr val="434343"/>
                </a:solidFill>
                <a:latin typeface="Century Gothic"/>
                <a:ea typeface="Century Gothic"/>
                <a:cs typeface="Century Gothic"/>
                <a:sym typeface="Century Gothic"/>
              </a:rPr>
              <a:t>sofa</a:t>
            </a:r>
          </a:p>
          <a:p>
            <a:pPr marL="0" lvl="0" indent="457200" algn="l" rtl="0">
              <a:spcBef>
                <a:spcPts val="0"/>
              </a:spcBef>
              <a:spcAft>
                <a:spcPts val="0"/>
              </a:spcAft>
              <a:buNone/>
            </a:pPr>
            <a:r>
              <a:rPr lang="en" sz="1800" b="1" dirty="0" smtClean="0">
                <a:solidFill>
                  <a:srgbClr val="434343"/>
                </a:solidFill>
                <a:latin typeface="Century Gothic"/>
                <a:ea typeface="Century Gothic"/>
                <a:cs typeface="Century Gothic"/>
                <a:sym typeface="Century Gothic"/>
              </a:rPr>
              <a:t>Eva</a:t>
            </a:r>
            <a:r>
              <a:rPr lang="en" sz="1800" b="1" dirty="0">
                <a:solidFill>
                  <a:srgbClr val="434343"/>
                </a:solidFill>
                <a:latin typeface="Century Gothic"/>
                <a:ea typeface="Century Gothic"/>
                <a:cs typeface="Century Gothic"/>
                <a:sym typeface="Century Gothic"/>
              </a:rPr>
              <a:t>		</a:t>
            </a:r>
            <a:r>
              <a:rPr lang="en" sz="1800" b="1" dirty="0" smtClean="0">
                <a:solidFill>
                  <a:srgbClr val="434343"/>
                </a:solidFill>
                <a:latin typeface="Century Gothic"/>
                <a:ea typeface="Century Gothic"/>
                <a:cs typeface="Century Gothic"/>
                <a:sym typeface="Century Gothic"/>
              </a:rPr>
              <a:t>about</a:t>
            </a:r>
            <a:r>
              <a:rPr lang="en" sz="1800" b="1" dirty="0">
                <a:solidFill>
                  <a:srgbClr val="434343"/>
                </a:solidFill>
                <a:latin typeface="Century Gothic"/>
                <a:ea typeface="Century Gothic"/>
                <a:cs typeface="Century Gothic"/>
                <a:sym typeface="Century Gothic"/>
              </a:rPr>
              <a:t/>
            </a:r>
            <a:br>
              <a:rPr lang="en" sz="1800" b="1" dirty="0">
                <a:solidFill>
                  <a:srgbClr val="434343"/>
                </a:solidFill>
                <a:latin typeface="Century Gothic"/>
                <a:ea typeface="Century Gothic"/>
                <a:cs typeface="Century Gothic"/>
                <a:sym typeface="Century Gothic"/>
              </a:rPr>
            </a:br>
            <a:r>
              <a:rPr lang="en" sz="1800" b="1" dirty="0" smtClean="0">
                <a:solidFill>
                  <a:srgbClr val="434343"/>
                </a:solidFill>
                <a:latin typeface="Century Gothic"/>
                <a:ea typeface="Century Gothic"/>
                <a:cs typeface="Century Gothic"/>
                <a:sym typeface="Century Gothic"/>
              </a:rPr>
              <a:t>       final</a:t>
            </a:r>
            <a:r>
              <a:rPr lang="en" sz="1800" b="1" dirty="0">
                <a:solidFill>
                  <a:srgbClr val="434343"/>
                </a:solidFill>
                <a:latin typeface="Century Gothic"/>
                <a:ea typeface="Century Gothic"/>
                <a:cs typeface="Century Gothic"/>
                <a:sym typeface="Century Gothic"/>
              </a:rPr>
              <a:t>		asleep</a:t>
            </a:r>
            <a:br>
              <a:rPr lang="en" sz="1800" b="1" dirty="0">
                <a:solidFill>
                  <a:srgbClr val="434343"/>
                </a:solidFill>
                <a:latin typeface="Century Gothic"/>
                <a:ea typeface="Century Gothic"/>
                <a:cs typeface="Century Gothic"/>
                <a:sym typeface="Century Gothic"/>
              </a:rPr>
            </a:br>
            <a:r>
              <a:rPr lang="en" sz="1800" b="1" dirty="0" smtClean="0">
                <a:solidFill>
                  <a:srgbClr val="434343"/>
                </a:solidFill>
                <a:latin typeface="Century Gothic"/>
                <a:ea typeface="Century Gothic"/>
                <a:cs typeface="Century Gothic"/>
                <a:sym typeface="Century Gothic"/>
              </a:rPr>
              <a:t>       away</a:t>
            </a:r>
            <a:r>
              <a:rPr lang="en" sz="1800" b="1" dirty="0">
                <a:solidFill>
                  <a:srgbClr val="434343"/>
                </a:solidFill>
                <a:latin typeface="Century Gothic"/>
                <a:ea typeface="Century Gothic"/>
                <a:cs typeface="Century Gothic"/>
                <a:sym typeface="Century Gothic"/>
              </a:rPr>
              <a:t>	</a:t>
            </a:r>
            <a:r>
              <a:rPr lang="en" sz="1800" b="1" dirty="0" smtClean="0">
                <a:solidFill>
                  <a:srgbClr val="434343"/>
                </a:solidFill>
                <a:latin typeface="Century Gothic"/>
                <a:ea typeface="Century Gothic"/>
                <a:cs typeface="Century Gothic"/>
                <a:sym typeface="Century Gothic"/>
              </a:rPr>
              <a:t>ago</a:t>
            </a:r>
            <a:r>
              <a:rPr lang="en" sz="1800" b="1" dirty="0">
                <a:solidFill>
                  <a:srgbClr val="434343"/>
                </a:solidFill>
                <a:latin typeface="Century Gothic"/>
                <a:ea typeface="Century Gothic"/>
                <a:cs typeface="Century Gothic"/>
                <a:sym typeface="Century Gothic"/>
              </a:rPr>
              <a:t/>
            </a:r>
            <a:br>
              <a:rPr lang="en" sz="1800" b="1" dirty="0">
                <a:solidFill>
                  <a:srgbClr val="434343"/>
                </a:solidFill>
                <a:latin typeface="Century Gothic"/>
                <a:ea typeface="Century Gothic"/>
                <a:cs typeface="Century Gothic"/>
                <a:sym typeface="Century Gothic"/>
              </a:rPr>
            </a:br>
            <a:r>
              <a:rPr lang="en" sz="1800" b="1" dirty="0" smtClean="0">
                <a:solidFill>
                  <a:srgbClr val="434343"/>
                </a:solidFill>
                <a:latin typeface="Century Gothic"/>
                <a:ea typeface="Century Gothic"/>
                <a:cs typeface="Century Gothic"/>
                <a:sym typeface="Century Gothic"/>
              </a:rPr>
              <a:t>       alone</a:t>
            </a:r>
            <a:r>
              <a:rPr lang="en" sz="1800" b="1" dirty="0">
                <a:solidFill>
                  <a:srgbClr val="434343"/>
                </a:solidFill>
                <a:latin typeface="Century Gothic"/>
                <a:ea typeface="Century Gothic"/>
                <a:cs typeface="Century Gothic"/>
                <a:sym typeface="Century Gothic"/>
              </a:rPr>
              <a:t>	</a:t>
            </a:r>
            <a:r>
              <a:rPr lang="en" sz="1800" b="1" dirty="0" smtClean="0">
                <a:solidFill>
                  <a:srgbClr val="434343"/>
                </a:solidFill>
                <a:latin typeface="Century Gothic"/>
                <a:ea typeface="Century Gothic"/>
                <a:cs typeface="Century Gothic"/>
                <a:sym typeface="Century Gothic"/>
              </a:rPr>
              <a:t>afraid</a:t>
            </a:r>
            <a:r>
              <a:rPr lang="en" sz="1800" b="1" dirty="0">
                <a:solidFill>
                  <a:srgbClr val="434343"/>
                </a:solidFill>
                <a:latin typeface="Century Gothic"/>
                <a:ea typeface="Century Gothic"/>
                <a:cs typeface="Century Gothic"/>
                <a:sym typeface="Century Gothic"/>
              </a:rPr>
              <a:t/>
            </a:r>
            <a:br>
              <a:rPr lang="en" sz="1800" b="1" dirty="0">
                <a:solidFill>
                  <a:srgbClr val="434343"/>
                </a:solidFill>
                <a:latin typeface="Century Gothic"/>
                <a:ea typeface="Century Gothic"/>
                <a:cs typeface="Century Gothic"/>
                <a:sym typeface="Century Gothic"/>
              </a:rPr>
            </a:br>
            <a:r>
              <a:rPr lang="en" sz="1800" b="1" dirty="0" smtClean="0">
                <a:solidFill>
                  <a:srgbClr val="434343"/>
                </a:solidFill>
                <a:latin typeface="Century Gothic"/>
                <a:ea typeface="Century Gothic"/>
                <a:cs typeface="Century Gothic"/>
                <a:sym typeface="Century Gothic"/>
              </a:rPr>
              <a:t>       agree</a:t>
            </a:r>
            <a:r>
              <a:rPr lang="en" sz="1800" b="1" dirty="0">
                <a:solidFill>
                  <a:srgbClr val="434343"/>
                </a:solidFill>
                <a:latin typeface="Century Gothic"/>
                <a:ea typeface="Century Gothic"/>
                <a:cs typeface="Century Gothic"/>
                <a:sym typeface="Century Gothic"/>
              </a:rPr>
              <a:t>	</a:t>
            </a:r>
            <a:r>
              <a:rPr lang="en" sz="1800" b="1" dirty="0" smtClean="0">
                <a:solidFill>
                  <a:srgbClr val="434343"/>
                </a:solidFill>
                <a:latin typeface="Century Gothic"/>
                <a:ea typeface="Century Gothic"/>
                <a:cs typeface="Century Gothic"/>
                <a:sym typeface="Century Gothic"/>
              </a:rPr>
              <a:t>above</a:t>
            </a:r>
            <a:endParaRPr sz="1800" b="1" dirty="0">
              <a:solidFill>
                <a:srgbClr val="434343"/>
              </a:solidFill>
              <a:latin typeface="Century Gothic"/>
              <a:ea typeface="Century Gothic"/>
              <a:cs typeface="Century Gothic"/>
              <a:sym typeface="Century Gothic"/>
            </a:endParaRPr>
          </a:p>
          <a:p>
            <a:pPr marL="0" lvl="0" indent="457200" algn="l" rtl="0">
              <a:spcBef>
                <a:spcPts val="0"/>
              </a:spcBef>
              <a:spcAft>
                <a:spcPts val="0"/>
              </a:spcAft>
              <a:buNone/>
            </a:pPr>
            <a:r>
              <a:rPr lang="en" sz="1800" b="1" dirty="0">
                <a:solidFill>
                  <a:srgbClr val="434343"/>
                </a:solidFill>
                <a:latin typeface="Century Gothic"/>
                <a:ea typeface="Century Gothic"/>
                <a:cs typeface="Century Gothic"/>
                <a:sym typeface="Century Gothic"/>
              </a:rPr>
              <a:t>Cuba	</a:t>
            </a:r>
            <a:r>
              <a:rPr lang="en" sz="1800" b="1" dirty="0" smtClean="0">
                <a:solidFill>
                  <a:srgbClr val="434343"/>
                </a:solidFill>
                <a:latin typeface="Century Gothic"/>
                <a:ea typeface="Century Gothic"/>
                <a:cs typeface="Century Gothic"/>
                <a:sym typeface="Century Gothic"/>
              </a:rPr>
              <a:t>along</a:t>
            </a:r>
            <a:r>
              <a:rPr lang="en" sz="1800" b="1" dirty="0">
                <a:solidFill>
                  <a:srgbClr val="434343"/>
                </a:solidFill>
                <a:latin typeface="Century Gothic"/>
                <a:ea typeface="Century Gothic"/>
                <a:cs typeface="Century Gothic"/>
                <a:sym typeface="Century Gothic"/>
              </a:rPr>
              <a:t/>
            </a:r>
            <a:br>
              <a:rPr lang="en" sz="1800" b="1" dirty="0">
                <a:solidFill>
                  <a:srgbClr val="434343"/>
                </a:solidFill>
                <a:latin typeface="Century Gothic"/>
                <a:ea typeface="Century Gothic"/>
                <a:cs typeface="Century Gothic"/>
                <a:sym typeface="Century Gothic"/>
              </a:rPr>
            </a:br>
            <a:r>
              <a:rPr lang="en" sz="1800" b="1" dirty="0" smtClean="0">
                <a:solidFill>
                  <a:srgbClr val="434343"/>
                </a:solidFill>
                <a:latin typeface="Century Gothic"/>
                <a:ea typeface="Century Gothic"/>
                <a:cs typeface="Century Gothic"/>
                <a:sym typeface="Century Gothic"/>
              </a:rPr>
              <a:t>       pizza	awake</a:t>
            </a:r>
            <a:r>
              <a:rPr lang="en" sz="1800" b="1" dirty="0">
                <a:solidFill>
                  <a:srgbClr val="434343"/>
                </a:solidFill>
                <a:latin typeface="Century Gothic"/>
                <a:ea typeface="Century Gothic"/>
                <a:cs typeface="Century Gothic"/>
                <a:sym typeface="Century Gothic"/>
              </a:rPr>
              <a:t/>
            </a:r>
            <a:br>
              <a:rPr lang="en" sz="1800" b="1" dirty="0">
                <a:solidFill>
                  <a:srgbClr val="434343"/>
                </a:solidFill>
                <a:latin typeface="Century Gothic"/>
                <a:ea typeface="Century Gothic"/>
                <a:cs typeface="Century Gothic"/>
                <a:sym typeface="Century Gothic"/>
              </a:rPr>
            </a:br>
            <a:r>
              <a:rPr lang="en" sz="1800" b="1" dirty="0" smtClean="0">
                <a:solidFill>
                  <a:srgbClr val="434343"/>
                </a:solidFill>
                <a:latin typeface="Century Gothic"/>
                <a:ea typeface="Century Gothic"/>
                <a:cs typeface="Century Gothic"/>
                <a:sym typeface="Century Gothic"/>
              </a:rPr>
              <a:t>       extra</a:t>
            </a:r>
            <a:r>
              <a:rPr lang="en" sz="1800" b="1" dirty="0">
                <a:solidFill>
                  <a:srgbClr val="434343"/>
                </a:solidFill>
                <a:latin typeface="Century Gothic"/>
                <a:ea typeface="Century Gothic"/>
                <a:cs typeface="Century Gothic"/>
                <a:sym typeface="Century Gothic"/>
              </a:rPr>
              <a:t>	</a:t>
            </a:r>
            <a:r>
              <a:rPr lang="en" sz="1800" b="1" dirty="0" smtClean="0">
                <a:solidFill>
                  <a:srgbClr val="434343"/>
                </a:solidFill>
                <a:latin typeface="Century Gothic"/>
                <a:ea typeface="Century Gothic"/>
                <a:cs typeface="Century Gothic"/>
                <a:sym typeface="Century Gothic"/>
              </a:rPr>
              <a:t>about</a:t>
            </a:r>
            <a:r>
              <a:rPr lang="en" sz="1800" b="1" dirty="0">
                <a:solidFill>
                  <a:srgbClr val="434343"/>
                </a:solidFill>
                <a:latin typeface="Century Gothic"/>
                <a:ea typeface="Century Gothic"/>
                <a:cs typeface="Century Gothic"/>
                <a:sym typeface="Century Gothic"/>
              </a:rPr>
              <a:t/>
            </a:r>
            <a:br>
              <a:rPr lang="en" sz="1800" b="1" dirty="0">
                <a:solidFill>
                  <a:srgbClr val="434343"/>
                </a:solidFill>
                <a:latin typeface="Century Gothic"/>
                <a:ea typeface="Century Gothic"/>
                <a:cs typeface="Century Gothic"/>
                <a:sym typeface="Century Gothic"/>
              </a:rPr>
            </a:br>
            <a:r>
              <a:rPr lang="en" sz="1800" b="1" dirty="0" smtClean="0">
                <a:solidFill>
                  <a:srgbClr val="434343"/>
                </a:solidFill>
                <a:latin typeface="Century Gothic"/>
                <a:ea typeface="Century Gothic"/>
                <a:cs typeface="Century Gothic"/>
                <a:sym typeface="Century Gothic"/>
              </a:rPr>
              <a:t>       attend</a:t>
            </a:r>
            <a:r>
              <a:rPr lang="en" sz="1800" b="1" dirty="0">
                <a:solidFill>
                  <a:srgbClr val="434343"/>
                </a:solidFill>
                <a:latin typeface="Century Gothic"/>
                <a:ea typeface="Century Gothic"/>
                <a:cs typeface="Century Gothic"/>
                <a:sym typeface="Century Gothic"/>
              </a:rPr>
              <a:t>	</a:t>
            </a:r>
            <a:r>
              <a:rPr lang="en" sz="1800" b="1" dirty="0" smtClean="0">
                <a:solidFill>
                  <a:srgbClr val="434343"/>
                </a:solidFill>
                <a:latin typeface="Century Gothic"/>
                <a:ea typeface="Century Gothic"/>
                <a:cs typeface="Century Gothic"/>
                <a:sym typeface="Century Gothic"/>
              </a:rPr>
              <a:t>soda</a:t>
            </a:r>
            <a:r>
              <a:rPr lang="en" sz="1800" b="1" dirty="0">
                <a:solidFill>
                  <a:srgbClr val="434343"/>
                </a:solidFill>
                <a:latin typeface="Century Gothic"/>
                <a:ea typeface="Century Gothic"/>
                <a:cs typeface="Century Gothic"/>
                <a:sym typeface="Century Gothic"/>
              </a:rPr>
              <a:t/>
            </a:r>
            <a:br>
              <a:rPr lang="en" sz="1800" b="1" dirty="0">
                <a:solidFill>
                  <a:srgbClr val="434343"/>
                </a:solidFill>
                <a:latin typeface="Century Gothic"/>
                <a:ea typeface="Century Gothic"/>
                <a:cs typeface="Century Gothic"/>
                <a:sym typeface="Century Gothic"/>
              </a:rPr>
            </a:br>
            <a:r>
              <a:rPr lang="en" sz="1500" b="1" dirty="0">
                <a:solidFill>
                  <a:srgbClr val="434343"/>
                </a:solidFill>
                <a:latin typeface="Century Gothic"/>
                <a:ea typeface="Century Gothic"/>
                <a:cs typeface="Century Gothic"/>
                <a:sym typeface="Century Gothic"/>
              </a:rPr>
              <a:t/>
            </a:r>
            <a:br>
              <a:rPr lang="en" sz="1500" b="1" dirty="0">
                <a:solidFill>
                  <a:srgbClr val="434343"/>
                </a:solidFill>
                <a:latin typeface="Century Gothic"/>
                <a:ea typeface="Century Gothic"/>
                <a:cs typeface="Century Gothic"/>
                <a:sym typeface="Century Gothic"/>
              </a:rPr>
            </a:br>
            <a:r>
              <a:rPr lang="en" sz="1500" b="1" dirty="0">
                <a:solidFill>
                  <a:srgbClr val="434343"/>
                </a:solidFill>
                <a:latin typeface="Century Gothic"/>
                <a:ea typeface="Century Gothic"/>
                <a:cs typeface="Century Gothic"/>
                <a:sym typeface="Century Gothic"/>
              </a:rPr>
              <a:t/>
            </a:r>
            <a:br>
              <a:rPr lang="en" sz="1500" b="1" dirty="0">
                <a:solidFill>
                  <a:srgbClr val="434343"/>
                </a:solidFill>
                <a:latin typeface="Century Gothic"/>
                <a:ea typeface="Century Gothic"/>
                <a:cs typeface="Century Gothic"/>
                <a:sym typeface="Century Gothic"/>
              </a:rPr>
            </a:br>
            <a:r>
              <a:rPr lang="en" sz="1500" b="1" dirty="0">
                <a:solidFill>
                  <a:srgbClr val="434343"/>
                </a:solidFill>
                <a:latin typeface="Century Gothic"/>
                <a:ea typeface="Century Gothic"/>
                <a:cs typeface="Century Gothic"/>
                <a:sym typeface="Century Gothic"/>
              </a:rPr>
              <a:t/>
            </a:r>
            <a:br>
              <a:rPr lang="en" sz="1500" b="1" dirty="0">
                <a:solidFill>
                  <a:srgbClr val="434343"/>
                </a:solidFill>
                <a:latin typeface="Century Gothic"/>
                <a:ea typeface="Century Gothic"/>
                <a:cs typeface="Century Gothic"/>
                <a:sym typeface="Century Gothic"/>
              </a:rPr>
            </a:br>
            <a:r>
              <a:rPr lang="en" sz="1500" b="1" dirty="0">
                <a:solidFill>
                  <a:srgbClr val="434343"/>
                </a:solidFill>
                <a:latin typeface="Century Gothic"/>
                <a:ea typeface="Century Gothic"/>
                <a:cs typeface="Century Gothic"/>
                <a:sym typeface="Century Gothic"/>
              </a:rPr>
              <a:t/>
            </a:r>
            <a:br>
              <a:rPr lang="en" sz="1500" b="1" dirty="0">
                <a:solidFill>
                  <a:srgbClr val="434343"/>
                </a:solidFill>
                <a:latin typeface="Century Gothic"/>
                <a:ea typeface="Century Gothic"/>
                <a:cs typeface="Century Gothic"/>
                <a:sym typeface="Century Gothic"/>
              </a:rPr>
            </a:br>
            <a:r>
              <a:rPr lang="en" sz="1500" b="1" dirty="0">
                <a:solidFill>
                  <a:srgbClr val="434343"/>
                </a:solidFill>
                <a:latin typeface="Century Gothic"/>
                <a:ea typeface="Century Gothic"/>
                <a:cs typeface="Century Gothic"/>
                <a:sym typeface="Century Gothic"/>
              </a:rPr>
              <a:t/>
            </a:r>
            <a:br>
              <a:rPr lang="en" sz="1500" b="1" dirty="0">
                <a:solidFill>
                  <a:srgbClr val="434343"/>
                </a:solidFill>
                <a:latin typeface="Century Gothic"/>
                <a:ea typeface="Century Gothic"/>
                <a:cs typeface="Century Gothic"/>
                <a:sym typeface="Century Gothic"/>
              </a:rPr>
            </a:br>
            <a:r>
              <a:rPr lang="en" sz="1500" b="1" dirty="0">
                <a:solidFill>
                  <a:srgbClr val="434343"/>
                </a:solidFill>
                <a:latin typeface="Century Gothic"/>
                <a:ea typeface="Century Gothic"/>
                <a:cs typeface="Century Gothic"/>
                <a:sym typeface="Century Gothic"/>
              </a:rPr>
              <a:t/>
            </a:r>
            <a:br>
              <a:rPr lang="en" sz="1500" b="1" dirty="0">
                <a:solidFill>
                  <a:srgbClr val="434343"/>
                </a:solidFill>
                <a:latin typeface="Century Gothic"/>
                <a:ea typeface="Century Gothic"/>
                <a:cs typeface="Century Gothic"/>
                <a:sym typeface="Century Gothic"/>
              </a:rPr>
            </a:br>
            <a:r>
              <a:rPr lang="en" sz="1500" b="1" dirty="0">
                <a:solidFill>
                  <a:srgbClr val="434343"/>
                </a:solidFill>
                <a:latin typeface="Century Gothic"/>
                <a:ea typeface="Century Gothic"/>
                <a:cs typeface="Century Gothic"/>
                <a:sym typeface="Century Gothic"/>
              </a:rPr>
              <a:t/>
            </a:r>
            <a:br>
              <a:rPr lang="en" sz="1500" b="1" dirty="0">
                <a:solidFill>
                  <a:srgbClr val="434343"/>
                </a:solidFill>
                <a:latin typeface="Century Gothic"/>
                <a:ea typeface="Century Gothic"/>
                <a:cs typeface="Century Gothic"/>
                <a:sym typeface="Century Gothic"/>
              </a:rPr>
            </a:br>
            <a:r>
              <a:rPr lang="en" sz="1500" b="1" dirty="0">
                <a:solidFill>
                  <a:srgbClr val="434343"/>
                </a:solidFill>
                <a:latin typeface="Century Gothic"/>
                <a:ea typeface="Century Gothic"/>
                <a:cs typeface="Century Gothic"/>
                <a:sym typeface="Century Gothic"/>
              </a:rPr>
              <a:t/>
            </a:r>
            <a:br>
              <a:rPr lang="en" sz="1500" b="1" dirty="0">
                <a:solidFill>
                  <a:srgbClr val="434343"/>
                </a:solidFill>
                <a:latin typeface="Century Gothic"/>
                <a:ea typeface="Century Gothic"/>
                <a:cs typeface="Century Gothic"/>
                <a:sym typeface="Century Gothic"/>
              </a:rPr>
            </a:br>
            <a:endParaRPr sz="1500" b="1" dirty="0">
              <a:solidFill>
                <a:srgbClr val="434343"/>
              </a:solidFill>
              <a:latin typeface="Century Gothic"/>
              <a:ea typeface="Century Gothic"/>
              <a:cs typeface="Century Gothic"/>
              <a:sym typeface="Century Gothic"/>
            </a:endParaRPr>
          </a:p>
          <a:p>
            <a:pPr marL="0" lvl="0" indent="0" algn="l" rtl="0">
              <a:spcBef>
                <a:spcPts val="0"/>
              </a:spcBef>
              <a:spcAft>
                <a:spcPts val="0"/>
              </a:spcAft>
              <a:buNone/>
            </a:pPr>
            <a:endParaRPr sz="1500" dirty="0">
              <a:solidFill>
                <a:schemeClr val="dk1"/>
              </a:solidFill>
              <a:latin typeface="Century Gothic"/>
              <a:ea typeface="Century Gothic"/>
              <a:cs typeface="Century Gothic"/>
              <a:sym typeface="Century Gothic"/>
            </a:endParaRPr>
          </a:p>
        </p:txBody>
      </p:sp>
      <p:pic>
        <p:nvPicPr>
          <p:cNvPr id="243" name="Google Shape;243;p40"/>
          <p:cNvPicPr preferRelativeResize="0"/>
          <p:nvPr/>
        </p:nvPicPr>
        <p:blipFill>
          <a:blip r:embed="rId3">
            <a:alphaModFix/>
          </a:blip>
          <a:stretch>
            <a:fillRect/>
          </a:stretch>
        </p:blipFill>
        <p:spPr>
          <a:xfrm rot="-1698307">
            <a:off x="273250" y="424546"/>
            <a:ext cx="618750" cy="499575"/>
          </a:xfrm>
          <a:prstGeom prst="rect">
            <a:avLst/>
          </a:prstGeom>
          <a:noFill/>
          <a:ln>
            <a:noFill/>
          </a:ln>
        </p:spPr>
      </p:pic>
      <p:pic>
        <p:nvPicPr>
          <p:cNvPr id="244" name="Google Shape;244;p40"/>
          <p:cNvPicPr preferRelativeResize="0"/>
          <p:nvPr/>
        </p:nvPicPr>
        <p:blipFill>
          <a:blip r:embed="rId4">
            <a:alphaModFix/>
          </a:blip>
          <a:stretch>
            <a:fillRect/>
          </a:stretch>
        </p:blipFill>
        <p:spPr>
          <a:xfrm rot="-871531">
            <a:off x="3911969" y="186473"/>
            <a:ext cx="541537" cy="515656"/>
          </a:xfrm>
          <a:prstGeom prst="rect">
            <a:avLst/>
          </a:prstGeom>
          <a:noFill/>
          <a:ln>
            <a:noFill/>
          </a:ln>
        </p:spPr>
      </p:pic>
      <p:pic>
        <p:nvPicPr>
          <p:cNvPr id="245" name="Google Shape;245;p40"/>
          <p:cNvPicPr preferRelativeResize="0"/>
          <p:nvPr/>
        </p:nvPicPr>
        <p:blipFill>
          <a:blip r:embed="rId5">
            <a:alphaModFix/>
          </a:blip>
          <a:stretch>
            <a:fillRect/>
          </a:stretch>
        </p:blipFill>
        <p:spPr>
          <a:xfrm>
            <a:off x="3933125" y="702475"/>
            <a:ext cx="4925376" cy="3738550"/>
          </a:xfrm>
          <a:prstGeom prst="rect">
            <a:avLst/>
          </a:prstGeom>
          <a:noFill/>
          <a:ln>
            <a:noFill/>
          </a:ln>
        </p:spPr>
      </p:pic>
      <p:pic>
        <p:nvPicPr>
          <p:cNvPr id="246" name="Google Shape;246;p40"/>
          <p:cNvPicPr preferRelativeResize="0"/>
          <p:nvPr/>
        </p:nvPicPr>
        <p:blipFill>
          <a:blip r:embed="rId6">
            <a:alphaModFix/>
          </a:blip>
          <a:stretch>
            <a:fillRect/>
          </a:stretch>
        </p:blipFill>
        <p:spPr>
          <a:xfrm>
            <a:off x="4742875" y="186153"/>
            <a:ext cx="3196501" cy="516325"/>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graphicFrame>
        <p:nvGraphicFramePr>
          <p:cNvPr id="251" name="Google Shape;251;p41"/>
          <p:cNvGraphicFramePr/>
          <p:nvPr>
            <p:extLst>
              <p:ext uri="{D42A27DB-BD31-4B8C-83A1-F6EECF244321}">
                <p14:modId xmlns:p14="http://schemas.microsoft.com/office/powerpoint/2010/main" val="1117173137"/>
              </p:ext>
            </p:extLst>
          </p:nvPr>
        </p:nvGraphicFramePr>
        <p:xfrm>
          <a:off x="91100" y="-25"/>
          <a:ext cx="8971900" cy="4983330"/>
        </p:xfrm>
        <a:graphic>
          <a:graphicData uri="http://schemas.openxmlformats.org/drawingml/2006/table">
            <a:tbl>
              <a:tblPr>
                <a:noFill/>
                <a:tableStyleId>{5BAB2404-6511-467C-825F-F24A2E445D58}</a:tableStyleId>
              </a:tblPr>
              <a:tblGrid>
                <a:gridCol w="2242975"/>
                <a:gridCol w="2242975"/>
                <a:gridCol w="2242975"/>
                <a:gridCol w="2242975"/>
              </a:tblGrid>
              <a:tr h="339850">
                <a:tc>
                  <a:txBody>
                    <a:bodyPr/>
                    <a:lstStyle/>
                    <a:p>
                      <a:pPr marL="0" lvl="0" indent="0" algn="l" rtl="0">
                        <a:spcBef>
                          <a:spcPts val="0"/>
                        </a:spcBef>
                        <a:spcAft>
                          <a:spcPts val="0"/>
                        </a:spcAft>
                        <a:buNone/>
                      </a:pPr>
                      <a:r>
                        <a:rPr lang="en" sz="1500" b="1" dirty="0">
                          <a:latin typeface="Century Gothic"/>
                          <a:ea typeface="Century Gothic"/>
                          <a:cs typeface="Century Gothic"/>
                          <a:sym typeface="Century Gothic"/>
                        </a:rPr>
                        <a:t>I Can Read:</a:t>
                      </a:r>
                      <a:endParaRPr sz="1500" b="1" dirty="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b="1">
                          <a:latin typeface="Century Gothic"/>
                          <a:ea typeface="Century Gothic"/>
                          <a:cs typeface="Century Gothic"/>
                          <a:sym typeface="Century Gothic"/>
                        </a:rPr>
                        <a:t>1. Not Yet Fluent</a:t>
                      </a:r>
                      <a:endParaRPr b="1">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b="1">
                          <a:latin typeface="Century Gothic"/>
                          <a:ea typeface="Century Gothic"/>
                          <a:cs typeface="Century Gothic"/>
                          <a:sym typeface="Century Gothic"/>
                        </a:rPr>
                        <a:t>2. Somewhat Fluent</a:t>
                      </a:r>
                      <a:endParaRPr b="1">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b="1">
                          <a:latin typeface="Century Gothic"/>
                          <a:ea typeface="Century Gothic"/>
                          <a:cs typeface="Century Gothic"/>
                          <a:sym typeface="Century Gothic"/>
                        </a:rPr>
                        <a:t>3. Fluent</a:t>
                      </a:r>
                      <a:endParaRPr b="1">
                        <a:latin typeface="Century Gothic"/>
                        <a:ea typeface="Century Gothic"/>
                        <a:cs typeface="Century Gothic"/>
                        <a:sym typeface="Century Gothic"/>
                      </a:endParaRPr>
                    </a:p>
                  </a:txBody>
                  <a:tcPr marL="91425" marR="91425" marT="91425" marB="91425"/>
                </a:tc>
              </a:tr>
              <a:tr h="609375">
                <a:tc>
                  <a:txBody>
                    <a:bodyPr/>
                    <a:lstStyle/>
                    <a:p>
                      <a:pPr marL="0" lvl="0" indent="0" algn="l" rtl="0">
                        <a:spcBef>
                          <a:spcPts val="0"/>
                        </a:spcBef>
                        <a:spcAft>
                          <a:spcPts val="0"/>
                        </a:spcAft>
                        <a:buNone/>
                      </a:pPr>
                      <a:r>
                        <a:rPr lang="en" sz="1500" b="1">
                          <a:latin typeface="Century Gothic"/>
                          <a:ea typeface="Century Gothic"/>
                          <a:cs typeface="Century Gothic"/>
                          <a:sym typeface="Century Gothic"/>
                        </a:rPr>
                        <a:t>Smoothly</a:t>
                      </a:r>
                      <a:endParaRPr sz="1500" b="1">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a:latin typeface="Century Gothic"/>
                          <a:ea typeface="Century Gothic"/>
                          <a:cs typeface="Century Gothic"/>
                          <a:sym typeface="Century Gothic"/>
                        </a:rPr>
                        <a:t>Many errors and/or many pauses, sounds choppy</a:t>
                      </a:r>
                      <a:endParaRPr>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a:latin typeface="Century Gothic"/>
                          <a:ea typeface="Century Gothic"/>
                          <a:cs typeface="Century Gothic"/>
                          <a:sym typeface="Century Gothic"/>
                        </a:rPr>
                        <a:t>Some errors and/or pauses, sometimes sounds choppy</a:t>
                      </a:r>
                      <a:endParaRPr>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dirty="0">
                          <a:latin typeface="Century Gothic"/>
                          <a:ea typeface="Century Gothic"/>
                          <a:cs typeface="Century Gothic"/>
                          <a:sym typeface="Century Gothic"/>
                        </a:rPr>
                        <a:t>Minimal or no errors </a:t>
                      </a:r>
                      <a:r>
                        <a:rPr lang="en" dirty="0" smtClean="0">
                          <a:latin typeface="Century Gothic"/>
                          <a:ea typeface="Century Gothic"/>
                          <a:cs typeface="Century Gothic"/>
                          <a:sym typeface="Century Gothic"/>
                        </a:rPr>
                        <a:t>and/or </a:t>
                      </a:r>
                      <a:r>
                        <a:rPr lang="en" dirty="0">
                          <a:latin typeface="Century Gothic"/>
                          <a:ea typeface="Century Gothic"/>
                          <a:cs typeface="Century Gothic"/>
                          <a:sym typeface="Century Gothic"/>
                        </a:rPr>
                        <a:t>pauses, sounds fluid</a:t>
                      </a:r>
                      <a:endParaRPr dirty="0">
                        <a:latin typeface="Century Gothic"/>
                        <a:ea typeface="Century Gothic"/>
                        <a:cs typeface="Century Gothic"/>
                        <a:sym typeface="Century Gothic"/>
                      </a:endParaRPr>
                    </a:p>
                  </a:txBody>
                  <a:tcPr marL="91425" marR="91425" marT="91425" marB="91425"/>
                </a:tc>
              </a:tr>
              <a:tr h="818450">
                <a:tc>
                  <a:txBody>
                    <a:bodyPr/>
                    <a:lstStyle/>
                    <a:p>
                      <a:pPr marL="0" lvl="0" indent="0" algn="l" rtl="0">
                        <a:spcBef>
                          <a:spcPts val="0"/>
                        </a:spcBef>
                        <a:spcAft>
                          <a:spcPts val="0"/>
                        </a:spcAft>
                        <a:buNone/>
                      </a:pPr>
                      <a:r>
                        <a:rPr lang="en" sz="1500" b="1">
                          <a:latin typeface="Century Gothic"/>
                          <a:ea typeface="Century Gothic"/>
                          <a:cs typeface="Century Gothic"/>
                          <a:sym typeface="Century Gothic"/>
                        </a:rPr>
                        <a:t>With Expression</a:t>
                      </a:r>
                      <a:endParaRPr sz="1500" b="1">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a:latin typeface="Century Gothic"/>
                          <a:ea typeface="Century Gothic"/>
                          <a:cs typeface="Century Gothic"/>
                          <a:sym typeface="Century Gothic"/>
                        </a:rPr>
                        <a:t>Monotone, does not sound natural</a:t>
                      </a:r>
                      <a:endParaRPr>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dirty="0">
                          <a:latin typeface="Century Gothic"/>
                          <a:ea typeface="Century Gothic"/>
                          <a:cs typeface="Century Gothic"/>
                          <a:sym typeface="Century Gothic"/>
                        </a:rPr>
                        <a:t>Sometimes </a:t>
                      </a:r>
                      <a:r>
                        <a:rPr lang="en" dirty="0" smtClean="0">
                          <a:latin typeface="Century Gothic"/>
                          <a:ea typeface="Century Gothic"/>
                          <a:cs typeface="Century Gothic"/>
                          <a:sym typeface="Century Gothic"/>
                        </a:rPr>
                        <a:t>monotone</a:t>
                      </a:r>
                      <a:r>
                        <a:rPr lang="en" dirty="0">
                          <a:latin typeface="Century Gothic"/>
                          <a:ea typeface="Century Gothic"/>
                          <a:cs typeface="Century Gothic"/>
                          <a:sym typeface="Century Gothic"/>
                        </a:rPr>
                        <a:t>, sounds like natural talking sometimes </a:t>
                      </a:r>
                      <a:endParaRPr dirty="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a:latin typeface="Century Gothic"/>
                          <a:ea typeface="Century Gothic"/>
                          <a:cs typeface="Century Gothic"/>
                          <a:sym typeface="Century Gothic"/>
                        </a:rPr>
                        <a:t>Sounds like natural talking while reading</a:t>
                      </a:r>
                      <a:endParaRPr>
                        <a:latin typeface="Century Gothic"/>
                        <a:ea typeface="Century Gothic"/>
                        <a:cs typeface="Century Gothic"/>
                        <a:sym typeface="Century Gothic"/>
                      </a:endParaRPr>
                    </a:p>
                  </a:txBody>
                  <a:tcPr marL="91425" marR="91425" marT="91425" marB="91425"/>
                </a:tc>
              </a:tr>
              <a:tr h="1597550">
                <a:tc>
                  <a:txBody>
                    <a:bodyPr/>
                    <a:lstStyle/>
                    <a:p>
                      <a:pPr marL="0" lvl="0" indent="0" algn="l" rtl="0">
                        <a:spcBef>
                          <a:spcPts val="0"/>
                        </a:spcBef>
                        <a:spcAft>
                          <a:spcPts val="0"/>
                        </a:spcAft>
                        <a:buNone/>
                      </a:pPr>
                      <a:r>
                        <a:rPr lang="en" sz="1500" b="1">
                          <a:latin typeface="Century Gothic"/>
                          <a:ea typeface="Century Gothic"/>
                          <a:cs typeface="Century Gothic"/>
                          <a:sym typeface="Century Gothic"/>
                        </a:rPr>
                        <a:t>With Meaning</a:t>
                      </a:r>
                      <a:endParaRPr sz="1500" b="1">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dirty="0">
                          <a:latin typeface="Century Gothic"/>
                          <a:ea typeface="Century Gothic"/>
                          <a:cs typeface="Century Gothic"/>
                          <a:sym typeface="Century Gothic"/>
                        </a:rPr>
                        <a:t>-Not yet attending to</a:t>
                      </a:r>
                      <a:br>
                        <a:rPr lang="en" dirty="0">
                          <a:latin typeface="Century Gothic"/>
                          <a:ea typeface="Century Gothic"/>
                          <a:cs typeface="Century Gothic"/>
                          <a:sym typeface="Century Gothic"/>
                        </a:rPr>
                      </a:br>
                      <a:r>
                        <a:rPr lang="en" dirty="0">
                          <a:latin typeface="Century Gothic"/>
                          <a:ea typeface="Century Gothic"/>
                          <a:cs typeface="Century Gothic"/>
                          <a:sym typeface="Century Gothic"/>
                        </a:rPr>
                        <a:t>punctuation.</a:t>
                      </a:r>
                      <a:br>
                        <a:rPr lang="en" dirty="0">
                          <a:latin typeface="Century Gothic"/>
                          <a:ea typeface="Century Gothic"/>
                          <a:cs typeface="Century Gothic"/>
                          <a:sym typeface="Century Gothic"/>
                        </a:rPr>
                      </a:br>
                      <a:r>
                        <a:rPr lang="en" dirty="0">
                          <a:latin typeface="Century Gothic"/>
                          <a:ea typeface="Century Gothic"/>
                          <a:cs typeface="Century Gothic"/>
                          <a:sym typeface="Century Gothic"/>
                        </a:rPr>
                        <a:t>-Some </a:t>
                      </a:r>
                      <a:r>
                        <a:rPr lang="en" dirty="0" smtClean="0">
                          <a:latin typeface="Century Gothic"/>
                          <a:ea typeface="Century Gothic"/>
                          <a:cs typeface="Century Gothic"/>
                          <a:sym typeface="Century Gothic"/>
                        </a:rPr>
                        <a:t>intonation </a:t>
                      </a:r>
                      <a:r>
                        <a:rPr lang="en" dirty="0">
                          <a:latin typeface="Century Gothic"/>
                          <a:ea typeface="Century Gothic"/>
                          <a:cs typeface="Century Gothic"/>
                          <a:sym typeface="Century Gothic"/>
                        </a:rPr>
                        <a:t>that reflects the tone/ mood of the text.</a:t>
                      </a:r>
                      <a:br>
                        <a:rPr lang="en" dirty="0">
                          <a:latin typeface="Century Gothic"/>
                          <a:ea typeface="Century Gothic"/>
                          <a:cs typeface="Century Gothic"/>
                          <a:sym typeface="Century Gothic"/>
                        </a:rPr>
                      </a:br>
                      <a:r>
                        <a:rPr lang="en" dirty="0">
                          <a:latin typeface="Century Gothic"/>
                          <a:ea typeface="Century Gothic"/>
                          <a:cs typeface="Century Gothic"/>
                          <a:sym typeface="Century Gothic"/>
                        </a:rPr>
                        <a:t>-Little or no self-</a:t>
                      </a:r>
                      <a:br>
                        <a:rPr lang="en" dirty="0">
                          <a:latin typeface="Century Gothic"/>
                          <a:ea typeface="Century Gothic"/>
                          <a:cs typeface="Century Gothic"/>
                          <a:sym typeface="Century Gothic"/>
                        </a:rPr>
                      </a:br>
                      <a:r>
                        <a:rPr lang="en" dirty="0">
                          <a:latin typeface="Century Gothic"/>
                          <a:ea typeface="Century Gothic"/>
                          <a:cs typeface="Century Gothic"/>
                          <a:sym typeface="Century Gothic"/>
                        </a:rPr>
                        <a:t>monitoring</a:t>
                      </a:r>
                      <a:endParaRPr dirty="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dirty="0">
                          <a:latin typeface="Century Gothic"/>
                          <a:ea typeface="Century Gothic"/>
                          <a:cs typeface="Century Gothic"/>
                          <a:sym typeface="Century Gothic"/>
                        </a:rPr>
                        <a:t>-Some attention to</a:t>
                      </a:r>
                      <a:endParaRPr dirty="0">
                        <a:latin typeface="Century Gothic"/>
                        <a:ea typeface="Century Gothic"/>
                        <a:cs typeface="Century Gothic"/>
                        <a:sym typeface="Century Gothic"/>
                      </a:endParaRPr>
                    </a:p>
                    <a:p>
                      <a:pPr marL="0" lvl="0" indent="0" algn="l" rtl="0">
                        <a:spcBef>
                          <a:spcPts val="0"/>
                        </a:spcBef>
                        <a:spcAft>
                          <a:spcPts val="0"/>
                        </a:spcAft>
                        <a:buNone/>
                      </a:pPr>
                      <a:r>
                        <a:rPr lang="en" dirty="0">
                          <a:latin typeface="Century Gothic"/>
                          <a:ea typeface="Century Gothic"/>
                          <a:cs typeface="Century Gothic"/>
                          <a:sym typeface="Century Gothic"/>
                        </a:rPr>
                        <a:t>punctuation.</a:t>
                      </a:r>
                      <a:endParaRPr dirty="0">
                        <a:latin typeface="Century Gothic"/>
                        <a:ea typeface="Century Gothic"/>
                        <a:cs typeface="Century Gothic"/>
                        <a:sym typeface="Century Gothic"/>
                      </a:endParaRPr>
                    </a:p>
                    <a:p>
                      <a:pPr marL="0" lvl="0" indent="0" algn="l" rtl="0">
                        <a:spcBef>
                          <a:spcPts val="0"/>
                        </a:spcBef>
                        <a:spcAft>
                          <a:spcPts val="0"/>
                        </a:spcAft>
                        <a:buNone/>
                      </a:pPr>
                      <a:r>
                        <a:rPr lang="en" dirty="0">
                          <a:latin typeface="Century Gothic"/>
                          <a:ea typeface="Century Gothic"/>
                          <a:cs typeface="Century Gothic"/>
                          <a:sym typeface="Century Gothic"/>
                        </a:rPr>
                        <a:t>-Some</a:t>
                      </a:r>
                      <a:endParaRPr dirty="0">
                        <a:latin typeface="Century Gothic"/>
                        <a:ea typeface="Century Gothic"/>
                        <a:cs typeface="Century Gothic"/>
                        <a:sym typeface="Century Gothic"/>
                      </a:endParaRPr>
                    </a:p>
                    <a:p>
                      <a:pPr marL="0" lvl="0" indent="0" algn="l" rtl="0">
                        <a:spcBef>
                          <a:spcPts val="0"/>
                        </a:spcBef>
                        <a:spcAft>
                          <a:spcPts val="0"/>
                        </a:spcAft>
                        <a:buNone/>
                      </a:pPr>
                      <a:r>
                        <a:rPr lang="en" dirty="0">
                          <a:latin typeface="Century Gothic"/>
                          <a:ea typeface="Century Gothic"/>
                          <a:cs typeface="Century Gothic"/>
                          <a:sym typeface="Century Gothic"/>
                        </a:rPr>
                        <a:t>i</a:t>
                      </a:r>
                      <a:r>
                        <a:rPr lang="en" dirty="0" smtClean="0">
                          <a:latin typeface="Century Gothic"/>
                          <a:ea typeface="Century Gothic"/>
                          <a:cs typeface="Century Gothic"/>
                          <a:sym typeface="Century Gothic"/>
                        </a:rPr>
                        <a:t>ntonation </a:t>
                      </a:r>
                      <a:r>
                        <a:rPr lang="en" dirty="0">
                          <a:latin typeface="Century Gothic"/>
                          <a:ea typeface="Century Gothic"/>
                          <a:cs typeface="Century Gothic"/>
                          <a:sym typeface="Century Gothic"/>
                        </a:rPr>
                        <a:t>that reflects the tone/ mood of the text.</a:t>
                      </a:r>
                      <a:endParaRPr dirty="0">
                        <a:latin typeface="Century Gothic"/>
                        <a:ea typeface="Century Gothic"/>
                        <a:cs typeface="Century Gothic"/>
                        <a:sym typeface="Century Gothic"/>
                      </a:endParaRPr>
                    </a:p>
                    <a:p>
                      <a:pPr marL="0" lvl="0" indent="0" algn="l" rtl="0">
                        <a:spcBef>
                          <a:spcPts val="0"/>
                        </a:spcBef>
                        <a:spcAft>
                          <a:spcPts val="0"/>
                        </a:spcAft>
                        <a:buNone/>
                      </a:pPr>
                      <a:r>
                        <a:rPr lang="en" dirty="0">
                          <a:latin typeface="Century Gothic"/>
                          <a:ea typeface="Century Gothic"/>
                          <a:cs typeface="Century Gothic"/>
                          <a:sym typeface="Century Gothic"/>
                        </a:rPr>
                        <a:t>-Some self-monitoring.</a:t>
                      </a:r>
                      <a:endParaRPr dirty="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dirty="0" smtClean="0">
                          <a:latin typeface="Century Gothic"/>
                          <a:ea typeface="Century Gothic"/>
                          <a:cs typeface="Century Gothic"/>
                          <a:sym typeface="Century Gothic"/>
                        </a:rPr>
                        <a:t>-Attention </a:t>
                      </a:r>
                      <a:r>
                        <a:rPr lang="en" dirty="0">
                          <a:latin typeface="Century Gothic"/>
                          <a:ea typeface="Century Gothic"/>
                          <a:cs typeface="Century Gothic"/>
                          <a:sym typeface="Century Gothic"/>
                        </a:rPr>
                        <a:t>to punctuation.</a:t>
                      </a:r>
                      <a:endParaRPr dirty="0">
                        <a:latin typeface="Century Gothic"/>
                        <a:ea typeface="Century Gothic"/>
                        <a:cs typeface="Century Gothic"/>
                        <a:sym typeface="Century Gothic"/>
                      </a:endParaRPr>
                    </a:p>
                    <a:p>
                      <a:pPr marL="0" lvl="0" indent="0" algn="l" rtl="0">
                        <a:spcBef>
                          <a:spcPts val="0"/>
                        </a:spcBef>
                        <a:spcAft>
                          <a:spcPts val="0"/>
                        </a:spcAft>
                        <a:buNone/>
                      </a:pPr>
                      <a:r>
                        <a:rPr lang="en" dirty="0" smtClean="0">
                          <a:latin typeface="Century Gothic"/>
                          <a:ea typeface="Century Gothic"/>
                          <a:cs typeface="Century Gothic"/>
                          <a:sym typeface="Century Gothic"/>
                        </a:rPr>
                        <a:t>-Intonation </a:t>
                      </a:r>
                      <a:r>
                        <a:rPr lang="en" dirty="0">
                          <a:latin typeface="Century Gothic"/>
                          <a:ea typeface="Century Gothic"/>
                          <a:cs typeface="Century Gothic"/>
                          <a:sym typeface="Century Gothic"/>
                        </a:rPr>
                        <a:t>that reflects</a:t>
                      </a:r>
                      <a:endParaRPr dirty="0">
                        <a:latin typeface="Century Gothic"/>
                        <a:ea typeface="Century Gothic"/>
                        <a:cs typeface="Century Gothic"/>
                        <a:sym typeface="Century Gothic"/>
                      </a:endParaRPr>
                    </a:p>
                    <a:p>
                      <a:pPr marL="0" lvl="0" indent="0" algn="l" rtl="0">
                        <a:spcBef>
                          <a:spcPts val="0"/>
                        </a:spcBef>
                        <a:spcAft>
                          <a:spcPts val="0"/>
                        </a:spcAft>
                        <a:buNone/>
                      </a:pPr>
                      <a:r>
                        <a:rPr lang="en" dirty="0">
                          <a:latin typeface="Century Gothic"/>
                          <a:ea typeface="Century Gothic"/>
                          <a:cs typeface="Century Gothic"/>
                          <a:sym typeface="Century Gothic"/>
                        </a:rPr>
                        <a:t>the tone/ mood of the</a:t>
                      </a:r>
                      <a:endParaRPr dirty="0">
                        <a:latin typeface="Century Gothic"/>
                        <a:ea typeface="Century Gothic"/>
                        <a:cs typeface="Century Gothic"/>
                        <a:sym typeface="Century Gothic"/>
                      </a:endParaRPr>
                    </a:p>
                    <a:p>
                      <a:pPr marL="0" lvl="0" indent="0" algn="l" rtl="0">
                        <a:spcBef>
                          <a:spcPts val="0"/>
                        </a:spcBef>
                        <a:spcAft>
                          <a:spcPts val="0"/>
                        </a:spcAft>
                        <a:buNone/>
                      </a:pPr>
                      <a:r>
                        <a:rPr lang="en" dirty="0">
                          <a:latin typeface="Century Gothic"/>
                          <a:ea typeface="Century Gothic"/>
                          <a:cs typeface="Century Gothic"/>
                          <a:sym typeface="Century Gothic"/>
                        </a:rPr>
                        <a:t>text.</a:t>
                      </a:r>
                      <a:endParaRPr dirty="0">
                        <a:latin typeface="Century Gothic"/>
                        <a:ea typeface="Century Gothic"/>
                        <a:cs typeface="Century Gothic"/>
                        <a:sym typeface="Century Gothic"/>
                      </a:endParaRPr>
                    </a:p>
                    <a:p>
                      <a:pPr marL="0" lvl="0" indent="0" algn="l" rtl="0">
                        <a:spcBef>
                          <a:spcPts val="0"/>
                        </a:spcBef>
                        <a:spcAft>
                          <a:spcPts val="0"/>
                        </a:spcAft>
                        <a:buNone/>
                      </a:pPr>
                      <a:r>
                        <a:rPr lang="en" dirty="0">
                          <a:latin typeface="Century Gothic"/>
                          <a:ea typeface="Century Gothic"/>
                          <a:cs typeface="Century Gothic"/>
                          <a:sym typeface="Century Gothic"/>
                        </a:rPr>
                        <a:t>-Self- monitoring.</a:t>
                      </a:r>
                      <a:endParaRPr dirty="0">
                        <a:latin typeface="Century Gothic"/>
                        <a:ea typeface="Century Gothic"/>
                        <a:cs typeface="Century Gothic"/>
                        <a:sym typeface="Century Gothic"/>
                      </a:endParaRPr>
                    </a:p>
                    <a:p>
                      <a:pPr marL="0" lvl="0" indent="0" algn="l" rtl="0">
                        <a:spcBef>
                          <a:spcPts val="0"/>
                        </a:spcBef>
                        <a:spcAft>
                          <a:spcPts val="0"/>
                        </a:spcAft>
                        <a:buNone/>
                      </a:pPr>
                      <a:endParaRPr dirty="0">
                        <a:latin typeface="Century Gothic"/>
                        <a:ea typeface="Century Gothic"/>
                        <a:cs typeface="Century Gothic"/>
                        <a:sym typeface="Century Gothic"/>
                      </a:endParaRPr>
                    </a:p>
                  </a:txBody>
                  <a:tcPr marL="91425" marR="91425" marT="91425" marB="91425"/>
                </a:tc>
              </a:tr>
              <a:tr h="960350">
                <a:tc>
                  <a:txBody>
                    <a:bodyPr/>
                    <a:lstStyle/>
                    <a:p>
                      <a:pPr marL="0" lvl="0" indent="0" algn="l" rtl="0">
                        <a:spcBef>
                          <a:spcPts val="0"/>
                        </a:spcBef>
                        <a:spcAft>
                          <a:spcPts val="0"/>
                        </a:spcAft>
                        <a:buNone/>
                      </a:pPr>
                      <a:r>
                        <a:rPr lang="en" sz="1500" b="1">
                          <a:latin typeface="Century Gothic"/>
                          <a:ea typeface="Century Gothic"/>
                          <a:cs typeface="Century Gothic"/>
                          <a:sym typeface="Century Gothic"/>
                        </a:rPr>
                        <a:t>Just the Right Speed</a:t>
                      </a:r>
                      <a:endParaRPr sz="1500" b="1">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a:latin typeface="Century Gothic"/>
                          <a:ea typeface="Century Gothic"/>
                          <a:cs typeface="Century Gothic"/>
                          <a:sym typeface="Century Gothic"/>
                        </a:rPr>
                        <a:t>Slow and labored OR rushed throughout the text.</a:t>
                      </a:r>
                      <a:endParaRPr>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dirty="0">
                          <a:latin typeface="Century Gothic"/>
                          <a:ea typeface="Century Gothic"/>
                          <a:cs typeface="Century Gothic"/>
                          <a:sym typeface="Century Gothic"/>
                        </a:rPr>
                        <a:t>Somewhat slow OR</a:t>
                      </a:r>
                      <a:endParaRPr dirty="0">
                        <a:latin typeface="Century Gothic"/>
                        <a:ea typeface="Century Gothic"/>
                        <a:cs typeface="Century Gothic"/>
                        <a:sym typeface="Century Gothic"/>
                      </a:endParaRPr>
                    </a:p>
                    <a:p>
                      <a:pPr marL="0" lvl="0" indent="0" algn="l" rtl="0">
                        <a:spcBef>
                          <a:spcPts val="0"/>
                        </a:spcBef>
                        <a:spcAft>
                          <a:spcPts val="0"/>
                        </a:spcAft>
                        <a:buNone/>
                      </a:pPr>
                      <a:r>
                        <a:rPr lang="en" dirty="0">
                          <a:latin typeface="Century Gothic"/>
                          <a:ea typeface="Century Gothic"/>
                          <a:cs typeface="Century Gothic"/>
                          <a:sym typeface="Century Gothic"/>
                        </a:rPr>
                        <a:t>r</a:t>
                      </a:r>
                      <a:r>
                        <a:rPr lang="en" dirty="0" smtClean="0">
                          <a:latin typeface="Century Gothic"/>
                          <a:ea typeface="Century Gothic"/>
                          <a:cs typeface="Century Gothic"/>
                          <a:sym typeface="Century Gothic"/>
                        </a:rPr>
                        <a:t>ushed </a:t>
                      </a:r>
                      <a:r>
                        <a:rPr lang="en" dirty="0">
                          <a:latin typeface="Century Gothic"/>
                          <a:ea typeface="Century Gothic"/>
                          <a:cs typeface="Century Gothic"/>
                          <a:sym typeface="Century Gothic"/>
                        </a:rPr>
                        <a:t>throughout the text.</a:t>
                      </a:r>
                      <a:endParaRPr dirty="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dirty="0">
                          <a:latin typeface="Century Gothic"/>
                          <a:ea typeface="Century Gothic"/>
                          <a:cs typeface="Century Gothic"/>
                          <a:sym typeface="Century Gothic"/>
                        </a:rPr>
                        <a:t>Varies from slow to fast as appropriate throughout</a:t>
                      </a:r>
                      <a:endParaRPr dirty="0">
                        <a:latin typeface="Century Gothic"/>
                        <a:ea typeface="Century Gothic"/>
                        <a:cs typeface="Century Gothic"/>
                        <a:sym typeface="Century Gothic"/>
                      </a:endParaRPr>
                    </a:p>
                    <a:p>
                      <a:pPr marL="0" lvl="0" indent="0" algn="l" rtl="0">
                        <a:spcBef>
                          <a:spcPts val="0"/>
                        </a:spcBef>
                        <a:spcAft>
                          <a:spcPts val="0"/>
                        </a:spcAft>
                        <a:buNone/>
                      </a:pPr>
                      <a:r>
                        <a:rPr lang="en" dirty="0">
                          <a:latin typeface="Century Gothic"/>
                          <a:ea typeface="Century Gothic"/>
                          <a:cs typeface="Century Gothic"/>
                          <a:sym typeface="Century Gothic"/>
                        </a:rPr>
                        <a:t>the text.</a:t>
                      </a:r>
                      <a:endParaRPr dirty="0">
                        <a:latin typeface="Century Gothic"/>
                        <a:ea typeface="Century Gothic"/>
                        <a:cs typeface="Century Gothic"/>
                        <a:sym typeface="Century Gothic"/>
                      </a:endParaRPr>
                    </a:p>
                  </a:txBody>
                  <a:tcPr marL="91425" marR="91425" marT="91425" marB="91425"/>
                </a:tc>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sp>
        <p:nvSpPr>
          <p:cNvPr id="256" name="Google Shape;256;p42"/>
          <p:cNvSpPr txBox="1">
            <a:spLocks noGrp="1"/>
          </p:cNvSpPr>
          <p:nvPr>
            <p:ph type="title"/>
          </p:nvPr>
        </p:nvSpPr>
        <p:spPr>
          <a:xfrm>
            <a:off x="0" y="6347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Reader’s Toolbox: </a:t>
            </a:r>
            <a:endParaRPr/>
          </a:p>
          <a:p>
            <a:pPr marL="0" lvl="0" indent="0" algn="l" rtl="0">
              <a:spcBef>
                <a:spcPts val="0"/>
              </a:spcBef>
              <a:spcAft>
                <a:spcPts val="0"/>
              </a:spcAft>
              <a:buNone/>
            </a:pPr>
            <a:r>
              <a:rPr lang="en" sz="3200"/>
              <a:t>Use what you know!</a:t>
            </a:r>
            <a:r>
              <a:rPr lang="en"/>
              <a:t> </a:t>
            </a:r>
            <a:endParaRPr/>
          </a:p>
          <a:p>
            <a:pPr marL="457200" lvl="0" indent="0" algn="l" rtl="0">
              <a:spcBef>
                <a:spcPts val="0"/>
              </a:spcBef>
              <a:spcAft>
                <a:spcPts val="0"/>
              </a:spcAft>
              <a:buNone/>
            </a:pPr>
            <a:endParaRPr/>
          </a:p>
        </p:txBody>
      </p:sp>
      <p:sp>
        <p:nvSpPr>
          <p:cNvPr id="257" name="Google Shape;257;p42"/>
          <p:cNvSpPr txBox="1"/>
          <p:nvPr/>
        </p:nvSpPr>
        <p:spPr>
          <a:xfrm>
            <a:off x="6466950" y="906875"/>
            <a:ext cx="2507700" cy="634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3000" u="sng">
              <a:latin typeface="Century Gothic"/>
              <a:ea typeface="Century Gothic"/>
              <a:cs typeface="Century Gothic"/>
              <a:sym typeface="Century Gothic"/>
            </a:endParaRPr>
          </a:p>
        </p:txBody>
      </p:sp>
      <p:pic>
        <p:nvPicPr>
          <p:cNvPr id="258" name="Google Shape;258;p42"/>
          <p:cNvPicPr preferRelativeResize="0"/>
          <p:nvPr/>
        </p:nvPicPr>
        <p:blipFill>
          <a:blip r:embed="rId3">
            <a:alphaModFix/>
          </a:blip>
          <a:stretch>
            <a:fillRect/>
          </a:stretch>
        </p:blipFill>
        <p:spPr>
          <a:xfrm>
            <a:off x="996950" y="1337788"/>
            <a:ext cx="2930325" cy="2930325"/>
          </a:xfrm>
          <a:prstGeom prst="rect">
            <a:avLst/>
          </a:prstGeom>
          <a:noFill/>
          <a:ln>
            <a:noFill/>
          </a:ln>
        </p:spPr>
      </p:pic>
      <p:pic>
        <p:nvPicPr>
          <p:cNvPr id="259" name="Google Shape;259;p42"/>
          <p:cNvPicPr preferRelativeResize="0"/>
          <p:nvPr/>
        </p:nvPicPr>
        <p:blipFill>
          <a:blip r:embed="rId4">
            <a:alphaModFix/>
          </a:blip>
          <a:stretch>
            <a:fillRect/>
          </a:stretch>
        </p:blipFill>
        <p:spPr>
          <a:xfrm>
            <a:off x="451863" y="3082275"/>
            <a:ext cx="1369325" cy="1369325"/>
          </a:xfrm>
          <a:prstGeom prst="rect">
            <a:avLst/>
          </a:prstGeom>
          <a:noFill/>
          <a:ln>
            <a:noFill/>
          </a:ln>
        </p:spPr>
      </p:pic>
      <p:graphicFrame>
        <p:nvGraphicFramePr>
          <p:cNvPr id="260" name="Google Shape;260;p42"/>
          <p:cNvGraphicFramePr/>
          <p:nvPr>
            <p:extLst>
              <p:ext uri="{D42A27DB-BD31-4B8C-83A1-F6EECF244321}">
                <p14:modId xmlns:p14="http://schemas.microsoft.com/office/powerpoint/2010/main" val="142201621"/>
              </p:ext>
            </p:extLst>
          </p:nvPr>
        </p:nvGraphicFramePr>
        <p:xfrm>
          <a:off x="4572000" y="19125"/>
          <a:ext cx="4328900" cy="4941495"/>
        </p:xfrm>
        <a:graphic>
          <a:graphicData uri="http://schemas.openxmlformats.org/drawingml/2006/table">
            <a:tbl>
              <a:tblPr>
                <a:noFill/>
                <a:tableStyleId>{5BAB2404-6511-467C-825F-F24A2E445D58}</a:tableStyleId>
              </a:tblPr>
              <a:tblGrid>
                <a:gridCol w="537150"/>
                <a:gridCol w="3791750"/>
              </a:tblGrid>
              <a:tr h="381000">
                <a:tc>
                  <a:txBody>
                    <a:bodyPr/>
                    <a:lstStyle/>
                    <a:p>
                      <a:pPr marL="0" lvl="0" indent="0" algn="l" rtl="0">
                        <a:spcBef>
                          <a:spcPts val="0"/>
                        </a:spcBef>
                        <a:spcAft>
                          <a:spcPts val="0"/>
                        </a:spcAft>
                        <a:buNone/>
                      </a:pPr>
                      <a:r>
                        <a:rPr lang="en" sz="1400" dirty="0">
                          <a:latin typeface="Century Gothic"/>
                          <a:ea typeface="Century Gothic"/>
                          <a:cs typeface="Century Gothic"/>
                          <a:sym typeface="Century Gothic"/>
                        </a:rPr>
                        <a:t>1.</a:t>
                      </a:r>
                      <a:endParaRPr sz="1400" dirty="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a:latin typeface="Century Gothic"/>
                          <a:ea typeface="Century Gothic"/>
                          <a:cs typeface="Century Gothic"/>
                          <a:sym typeface="Century Gothic"/>
                        </a:rPr>
                        <a:t>Sound out the word</a:t>
                      </a:r>
                      <a:r>
                        <a:rPr lang="en" sz="1300">
                          <a:latin typeface="Century Gothic"/>
                          <a:ea typeface="Century Gothic"/>
                          <a:cs typeface="Century Gothic"/>
                          <a:sym typeface="Century Gothic"/>
                        </a:rPr>
                        <a:t>: Say each letter sound or spelling then blend all the sounds together to read the word.  If you don’t know all the letter sounds or spelling patterns, try the ones you know, then read the word again.</a:t>
                      </a:r>
                      <a:endParaRPr sz="1300">
                        <a:latin typeface="Century Gothic"/>
                        <a:ea typeface="Century Gothic"/>
                        <a:cs typeface="Century Gothic"/>
                        <a:sym typeface="Century Gothic"/>
                      </a:endParaRPr>
                    </a:p>
                  </a:txBody>
                  <a:tcPr marL="91425" marR="91425" marT="91425" marB="91425"/>
                </a:tc>
              </a:tr>
              <a:tr h="381000">
                <a:tc>
                  <a:txBody>
                    <a:bodyPr/>
                    <a:lstStyle/>
                    <a:p>
                      <a:pPr marL="0" lvl="0" indent="0" algn="l" rtl="0">
                        <a:spcBef>
                          <a:spcPts val="0"/>
                        </a:spcBef>
                        <a:spcAft>
                          <a:spcPts val="0"/>
                        </a:spcAft>
                        <a:buNone/>
                      </a:pPr>
                      <a:r>
                        <a:rPr lang="en" sz="1400">
                          <a:latin typeface="Century Gothic"/>
                          <a:ea typeface="Century Gothic"/>
                          <a:cs typeface="Century Gothic"/>
                          <a:sym typeface="Century Gothic"/>
                        </a:rPr>
                        <a:t>2.</a:t>
                      </a:r>
                      <a:endParaRPr sz="14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a:latin typeface="Century Gothic"/>
                          <a:ea typeface="Century Gothic"/>
                          <a:cs typeface="Century Gothic"/>
                          <a:sym typeface="Century Gothic"/>
                        </a:rPr>
                        <a:t>Syllable Sleuth: </a:t>
                      </a:r>
                      <a:r>
                        <a:rPr lang="en" sz="1300">
                          <a:latin typeface="Century Gothic"/>
                          <a:ea typeface="Century Gothic"/>
                          <a:cs typeface="Century Gothic"/>
                          <a:sym typeface="Century Gothic"/>
                        </a:rPr>
                        <a:t>Break apart long words into syllables, then blend to read the word. </a:t>
                      </a:r>
                      <a:endParaRPr sz="1300">
                        <a:latin typeface="Century Gothic"/>
                        <a:ea typeface="Century Gothic"/>
                        <a:cs typeface="Century Gothic"/>
                        <a:sym typeface="Century Gothic"/>
                      </a:endParaRPr>
                    </a:p>
                  </a:txBody>
                  <a:tcPr marL="91425" marR="91425" marT="91425" marB="91425"/>
                </a:tc>
              </a:tr>
              <a:tr h="381000">
                <a:tc>
                  <a:txBody>
                    <a:bodyPr/>
                    <a:lstStyle/>
                    <a:p>
                      <a:pPr marL="0" lvl="0" indent="0" algn="l" rtl="0">
                        <a:spcBef>
                          <a:spcPts val="0"/>
                        </a:spcBef>
                        <a:spcAft>
                          <a:spcPts val="0"/>
                        </a:spcAft>
                        <a:buNone/>
                      </a:pPr>
                      <a:r>
                        <a:rPr lang="en" sz="1400">
                          <a:latin typeface="Century Gothic"/>
                          <a:ea typeface="Century Gothic"/>
                          <a:cs typeface="Century Gothic"/>
                          <a:sym typeface="Century Gothic"/>
                        </a:rPr>
                        <a:t>3. </a:t>
                      </a:r>
                      <a:endParaRPr sz="14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dirty="0">
                          <a:latin typeface="Century Gothic"/>
                          <a:ea typeface="Century Gothic"/>
                          <a:cs typeface="Century Gothic"/>
                          <a:sym typeface="Century Gothic"/>
                        </a:rPr>
                        <a:t>Word </a:t>
                      </a:r>
                      <a:r>
                        <a:rPr lang="en" sz="1300" b="1" dirty="0" smtClean="0">
                          <a:latin typeface="Century Gothic"/>
                          <a:ea typeface="Century Gothic"/>
                          <a:cs typeface="Century Gothic"/>
                          <a:sym typeface="Century Gothic"/>
                        </a:rPr>
                        <a:t>Parts</a:t>
                      </a:r>
                      <a:r>
                        <a:rPr lang="en" sz="1300" b="0" dirty="0">
                          <a:latin typeface="Century Gothic"/>
                          <a:ea typeface="Century Gothic"/>
                          <a:cs typeface="Century Gothic"/>
                          <a:sym typeface="Century Gothic"/>
                        </a:rPr>
                        <a:t>:</a:t>
                      </a:r>
                      <a:r>
                        <a:rPr lang="en" sz="1300" dirty="0" smtClean="0">
                          <a:latin typeface="Century Gothic"/>
                          <a:ea typeface="Century Gothic"/>
                          <a:cs typeface="Century Gothic"/>
                          <a:sym typeface="Century Gothic"/>
                        </a:rPr>
                        <a:t> </a:t>
                      </a:r>
                      <a:r>
                        <a:rPr lang="en" sz="1300" dirty="0">
                          <a:latin typeface="Century Gothic"/>
                          <a:ea typeface="Century Gothic"/>
                          <a:cs typeface="Century Gothic"/>
                          <a:sym typeface="Century Gothic"/>
                        </a:rPr>
                        <a:t>Does the word have suffixes or prefixes?  Read the word parts first, then use what you know about spelling patterns to read the base word.  Put the parts together to read the word.</a:t>
                      </a:r>
                      <a:endParaRPr sz="1300" dirty="0">
                        <a:latin typeface="Century Gothic"/>
                        <a:ea typeface="Century Gothic"/>
                        <a:cs typeface="Century Gothic"/>
                        <a:sym typeface="Century Gothic"/>
                      </a:endParaRPr>
                    </a:p>
                  </a:txBody>
                  <a:tcPr marL="91425" marR="91425" marT="91425" marB="91425"/>
                </a:tc>
              </a:tr>
              <a:tr h="381000">
                <a:tc>
                  <a:txBody>
                    <a:bodyPr/>
                    <a:lstStyle/>
                    <a:p>
                      <a:pPr marL="0" lvl="0" indent="0" algn="l" rtl="0">
                        <a:spcBef>
                          <a:spcPts val="0"/>
                        </a:spcBef>
                        <a:spcAft>
                          <a:spcPts val="0"/>
                        </a:spcAft>
                        <a:buNone/>
                      </a:pPr>
                      <a:r>
                        <a:rPr lang="en" sz="1400">
                          <a:latin typeface="Century Gothic"/>
                          <a:ea typeface="Century Gothic"/>
                          <a:cs typeface="Century Gothic"/>
                          <a:sym typeface="Century Gothic"/>
                        </a:rPr>
                        <a:t>4.</a:t>
                      </a:r>
                      <a:endParaRPr sz="14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a:latin typeface="Century Gothic"/>
                          <a:ea typeface="Century Gothic"/>
                          <a:cs typeface="Century Gothic"/>
                          <a:sym typeface="Century Gothic"/>
                        </a:rPr>
                        <a:t>High Frequency Words: </a:t>
                      </a:r>
                      <a:r>
                        <a:rPr lang="en" sz="1300">
                          <a:latin typeface="Century Gothic"/>
                          <a:ea typeface="Century Gothic"/>
                          <a:cs typeface="Century Gothic"/>
                          <a:sym typeface="Century Gothic"/>
                        </a:rPr>
                        <a:t>Read high frequency words in a SNAP.  Look to the Interactive Word Wall for help, then try to read the word.</a:t>
                      </a:r>
                      <a:endParaRPr sz="1300">
                        <a:latin typeface="Century Gothic"/>
                        <a:ea typeface="Century Gothic"/>
                        <a:cs typeface="Century Gothic"/>
                        <a:sym typeface="Century Gothic"/>
                      </a:endParaRPr>
                    </a:p>
                  </a:txBody>
                  <a:tcPr marL="91425" marR="91425" marT="91425" marB="91425"/>
                </a:tc>
              </a:tr>
              <a:tr h="1040175">
                <a:tc>
                  <a:txBody>
                    <a:bodyPr/>
                    <a:lstStyle/>
                    <a:p>
                      <a:pPr marL="0" lvl="0" indent="0" algn="l" rtl="0">
                        <a:spcBef>
                          <a:spcPts val="0"/>
                        </a:spcBef>
                        <a:spcAft>
                          <a:spcPts val="0"/>
                        </a:spcAft>
                        <a:buNone/>
                      </a:pPr>
                      <a:r>
                        <a:rPr lang="en" sz="1400">
                          <a:latin typeface="Century Gothic"/>
                          <a:ea typeface="Century Gothic"/>
                          <a:cs typeface="Century Gothic"/>
                          <a:sym typeface="Century Gothic"/>
                        </a:rPr>
                        <a:t>5. </a:t>
                      </a:r>
                      <a:endParaRPr sz="14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dirty="0">
                          <a:latin typeface="Century Gothic"/>
                          <a:ea typeface="Century Gothic"/>
                          <a:cs typeface="Century Gothic"/>
                          <a:sym typeface="Century Gothic"/>
                        </a:rPr>
                        <a:t>Read it </a:t>
                      </a:r>
                      <a:r>
                        <a:rPr lang="en" sz="1300" b="1" dirty="0" smtClean="0">
                          <a:latin typeface="Century Gothic"/>
                          <a:ea typeface="Century Gothic"/>
                          <a:cs typeface="Century Gothic"/>
                          <a:sym typeface="Century Gothic"/>
                        </a:rPr>
                        <a:t>Again:</a:t>
                      </a:r>
                      <a:r>
                        <a:rPr lang="en" sz="1300" dirty="0" smtClean="0">
                          <a:latin typeface="Century Gothic"/>
                          <a:ea typeface="Century Gothic"/>
                          <a:cs typeface="Century Gothic"/>
                          <a:sym typeface="Century Gothic"/>
                        </a:rPr>
                        <a:t> </a:t>
                      </a:r>
                      <a:r>
                        <a:rPr lang="en" sz="1300" dirty="0">
                          <a:latin typeface="Century Gothic"/>
                          <a:ea typeface="Century Gothic"/>
                          <a:cs typeface="Century Gothic"/>
                          <a:sym typeface="Century Gothic"/>
                        </a:rPr>
                        <a:t>Try to read the word again when it does not make sense. For example, try a different vowel sound. Then read the word again.</a:t>
                      </a:r>
                      <a:endParaRPr sz="1300" dirty="0">
                        <a:latin typeface="Century Gothic"/>
                        <a:ea typeface="Century Gothic"/>
                        <a:cs typeface="Century Gothic"/>
                        <a:sym typeface="Century Gothic"/>
                      </a:endParaRPr>
                    </a:p>
                  </a:txBody>
                  <a:tcPr marL="91425" marR="91425" marT="91425" marB="91425"/>
                </a:tc>
              </a:tr>
            </a:tbl>
          </a:graphicData>
        </a:graphic>
      </p:graphicFrame>
      <p:pic>
        <p:nvPicPr>
          <p:cNvPr id="261" name="Google Shape;261;p42"/>
          <p:cNvPicPr preferRelativeResize="0"/>
          <p:nvPr/>
        </p:nvPicPr>
        <p:blipFill>
          <a:blip r:embed="rId4">
            <a:alphaModFix/>
          </a:blip>
          <a:stretch>
            <a:fillRect/>
          </a:stretch>
        </p:blipFill>
        <p:spPr>
          <a:xfrm>
            <a:off x="4659325" y="4332025"/>
            <a:ext cx="449825" cy="381000"/>
          </a:xfrm>
          <a:prstGeom prst="rect">
            <a:avLst/>
          </a:prstGeom>
          <a:noFill/>
          <a:ln>
            <a:noFill/>
          </a:ln>
        </p:spPr>
      </p:pic>
      <p:pic>
        <p:nvPicPr>
          <p:cNvPr id="262" name="Google Shape;262;p42"/>
          <p:cNvPicPr preferRelativeResize="0"/>
          <p:nvPr/>
        </p:nvPicPr>
        <p:blipFill>
          <a:blip r:embed="rId4">
            <a:alphaModFix/>
          </a:blip>
          <a:stretch>
            <a:fillRect/>
          </a:stretch>
        </p:blipFill>
        <p:spPr>
          <a:xfrm rot="10800000">
            <a:off x="4659325" y="449625"/>
            <a:ext cx="449825" cy="381000"/>
          </a:xfrm>
          <a:prstGeom prst="rect">
            <a:avLst/>
          </a:prstGeom>
          <a:noFill/>
          <a:ln>
            <a:noFill/>
          </a:ln>
        </p:spPr>
      </p:pic>
      <p:pic>
        <p:nvPicPr>
          <p:cNvPr id="263" name="Google Shape;263;p42"/>
          <p:cNvPicPr preferRelativeResize="0"/>
          <p:nvPr/>
        </p:nvPicPr>
        <p:blipFill>
          <a:blip r:embed="rId4">
            <a:alphaModFix/>
          </a:blip>
          <a:stretch>
            <a:fillRect/>
          </a:stretch>
        </p:blipFill>
        <p:spPr>
          <a:xfrm>
            <a:off x="4701237" y="1455707"/>
            <a:ext cx="366000" cy="310000"/>
          </a:xfrm>
          <a:prstGeom prst="rect">
            <a:avLst/>
          </a:prstGeom>
          <a:noFill/>
          <a:ln>
            <a:noFill/>
          </a:ln>
        </p:spPr>
      </p:pic>
      <p:pic>
        <p:nvPicPr>
          <p:cNvPr id="264" name="Google Shape;264;p42"/>
          <p:cNvPicPr preferRelativeResize="0"/>
          <p:nvPr/>
        </p:nvPicPr>
        <p:blipFill>
          <a:blip r:embed="rId4">
            <a:alphaModFix/>
          </a:blip>
          <a:stretch>
            <a:fillRect/>
          </a:stretch>
        </p:blipFill>
        <p:spPr>
          <a:xfrm rot="-10799989">
            <a:off x="4572012" y="3452637"/>
            <a:ext cx="449825" cy="381000"/>
          </a:xfrm>
          <a:prstGeom prst="rect">
            <a:avLst/>
          </a:prstGeom>
          <a:noFill/>
          <a:ln>
            <a:noFill/>
          </a:ln>
        </p:spPr>
      </p:pic>
      <p:pic>
        <p:nvPicPr>
          <p:cNvPr id="265" name="Google Shape;265;p42"/>
          <p:cNvPicPr preferRelativeResize="0"/>
          <p:nvPr/>
        </p:nvPicPr>
        <p:blipFill>
          <a:blip r:embed="rId4">
            <a:alphaModFix/>
          </a:blip>
          <a:stretch>
            <a:fillRect/>
          </a:stretch>
        </p:blipFill>
        <p:spPr>
          <a:xfrm>
            <a:off x="4659325" y="2390813"/>
            <a:ext cx="449825" cy="3810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sp>
        <p:nvSpPr>
          <p:cNvPr id="145" name="Google Shape;145;p27"/>
          <p:cNvSpPr txBox="1">
            <a:spLocks noGrp="1"/>
          </p:cNvSpPr>
          <p:nvPr>
            <p:ph type="body" idx="1"/>
          </p:nvPr>
        </p:nvSpPr>
        <p:spPr>
          <a:xfrm>
            <a:off x="311700" y="1037722"/>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1000"/>
              </a:spcBef>
              <a:spcAft>
                <a:spcPts val="0"/>
              </a:spcAft>
              <a:buNone/>
            </a:pPr>
            <a:r>
              <a:rPr lang="en" sz="1900" b="1" dirty="0">
                <a:solidFill>
                  <a:schemeClr val="dk1"/>
                </a:solidFill>
              </a:rPr>
              <a:t>Materials and classroom preparation</a:t>
            </a:r>
            <a:endParaRPr sz="1900" b="1" dirty="0">
              <a:solidFill>
                <a:schemeClr val="dk1"/>
              </a:solidFill>
            </a:endParaRPr>
          </a:p>
          <a:p>
            <a:pPr marL="457200" lvl="0" indent="-361950" algn="l" rtl="0">
              <a:lnSpc>
                <a:spcPct val="115000"/>
              </a:lnSpc>
              <a:spcBef>
                <a:spcPts val="800"/>
              </a:spcBef>
              <a:spcAft>
                <a:spcPts val="0"/>
              </a:spcAft>
              <a:buClr>
                <a:schemeClr val="dk1"/>
              </a:buClr>
              <a:buSzPts val="2100"/>
              <a:buChar char="•"/>
            </a:pPr>
            <a:r>
              <a:rPr lang="en" sz="1900" dirty="0">
                <a:solidFill>
                  <a:schemeClr val="dk1"/>
                </a:solidFill>
              </a:rPr>
              <a:t>Materials to prepare in advance: (see Notes)</a:t>
            </a:r>
            <a:endParaRPr sz="1900" dirty="0">
              <a:solidFill>
                <a:schemeClr val="dk1"/>
              </a:solidFill>
            </a:endParaRPr>
          </a:p>
          <a:p>
            <a:pPr marL="914400" lvl="1" indent="-355600" algn="l" rtl="0">
              <a:lnSpc>
                <a:spcPct val="115000"/>
              </a:lnSpc>
              <a:spcBef>
                <a:spcPts val="0"/>
              </a:spcBef>
              <a:spcAft>
                <a:spcPts val="0"/>
              </a:spcAft>
              <a:buClr>
                <a:schemeClr val="dk1"/>
              </a:buClr>
              <a:buSzPts val="2000"/>
              <a:buChar char="•"/>
            </a:pPr>
            <a:r>
              <a:rPr lang="en" sz="1900" dirty="0"/>
              <a:t>Enlarged poem: “Come Along!”</a:t>
            </a:r>
            <a:endParaRPr sz="1900" dirty="0"/>
          </a:p>
          <a:p>
            <a:pPr marL="914400" lvl="1" indent="-355600" algn="l" rtl="0">
              <a:lnSpc>
                <a:spcPct val="115000"/>
              </a:lnSpc>
              <a:spcBef>
                <a:spcPts val="0"/>
              </a:spcBef>
              <a:spcAft>
                <a:spcPts val="0"/>
              </a:spcAft>
              <a:buClr>
                <a:schemeClr val="dk1"/>
              </a:buClr>
              <a:buSzPts val="2000"/>
              <a:buChar char="•"/>
            </a:pPr>
            <a:r>
              <a:rPr lang="en" sz="1900" dirty="0"/>
              <a:t>Enlarged Schwa T-chart </a:t>
            </a:r>
            <a:endParaRPr sz="1900" dirty="0"/>
          </a:p>
          <a:p>
            <a:pPr marL="914400" lvl="1" indent="-355600" algn="l" rtl="0">
              <a:lnSpc>
                <a:spcPct val="115000"/>
              </a:lnSpc>
              <a:spcBef>
                <a:spcPts val="0"/>
              </a:spcBef>
              <a:spcAft>
                <a:spcPts val="0"/>
              </a:spcAft>
              <a:buClr>
                <a:schemeClr val="dk1"/>
              </a:buClr>
              <a:buSzPts val="2000"/>
              <a:buChar char="•"/>
            </a:pPr>
            <a:r>
              <a:rPr lang="en" sz="1900" dirty="0"/>
              <a:t>Words Rule Word Cards or Word List</a:t>
            </a:r>
            <a:endParaRPr sz="1900" dirty="0"/>
          </a:p>
          <a:p>
            <a:pPr marL="914400" lvl="1" indent="-355600" algn="l" rtl="0">
              <a:lnSpc>
                <a:spcPct val="115000"/>
              </a:lnSpc>
              <a:spcBef>
                <a:spcPts val="0"/>
              </a:spcBef>
              <a:spcAft>
                <a:spcPts val="0"/>
              </a:spcAft>
              <a:buClr>
                <a:schemeClr val="dk1"/>
              </a:buClr>
              <a:buSzPts val="2000"/>
              <a:buChar char="•"/>
            </a:pPr>
            <a:r>
              <a:rPr lang="en" sz="1900" dirty="0"/>
              <a:t>Words Rule T-chart</a:t>
            </a:r>
            <a:endParaRPr sz="1900" dirty="0"/>
          </a:p>
          <a:p>
            <a:pPr marL="914400" lvl="1" indent="-355600" algn="l" rtl="0">
              <a:lnSpc>
                <a:spcPct val="115000"/>
              </a:lnSpc>
              <a:spcBef>
                <a:spcPts val="0"/>
              </a:spcBef>
              <a:spcAft>
                <a:spcPts val="0"/>
              </a:spcAft>
              <a:buClr>
                <a:schemeClr val="dk1"/>
              </a:buClr>
              <a:buSzPts val="2000"/>
              <a:buChar char="•"/>
            </a:pPr>
            <a:r>
              <a:rPr lang="en" sz="1900" dirty="0"/>
              <a:t>Cycle 21 Assessment (Optional)</a:t>
            </a:r>
            <a:endParaRPr sz="1900" dirty="0"/>
          </a:p>
          <a:p>
            <a:pPr marL="0" lvl="0" indent="0" algn="l" rtl="0">
              <a:lnSpc>
                <a:spcPct val="120000"/>
              </a:lnSpc>
              <a:spcBef>
                <a:spcPts val="800"/>
              </a:spcBef>
              <a:spcAft>
                <a:spcPts val="0"/>
              </a:spcAft>
              <a:buNone/>
            </a:pPr>
            <a:r>
              <a:rPr lang="en" sz="1900" b="1" dirty="0">
                <a:solidFill>
                  <a:schemeClr val="dk1"/>
                </a:solidFill>
              </a:rPr>
              <a:t>Materials to Gather from Previous Lessons:</a:t>
            </a:r>
            <a:endParaRPr sz="1900" b="1" dirty="0">
              <a:solidFill>
                <a:schemeClr val="dk1"/>
              </a:solidFill>
            </a:endParaRPr>
          </a:p>
          <a:p>
            <a:pPr marL="457200" lvl="0" indent="-355600" algn="l" rtl="0">
              <a:lnSpc>
                <a:spcPct val="115000"/>
              </a:lnSpc>
              <a:spcBef>
                <a:spcPts val="800"/>
              </a:spcBef>
              <a:spcAft>
                <a:spcPts val="0"/>
              </a:spcAft>
              <a:buClr>
                <a:schemeClr val="dk1"/>
              </a:buClr>
              <a:buSzPts val="2000"/>
              <a:buFont typeface="Century Gothic"/>
              <a:buChar char="•"/>
            </a:pPr>
            <a:r>
              <a:rPr lang="en" sz="1900" dirty="0"/>
              <a:t>White board, white board markers and erasers (one per pair) or paper and pencils</a:t>
            </a:r>
            <a:endParaRPr sz="1900" dirty="0"/>
          </a:p>
          <a:p>
            <a:pPr marL="177800" lvl="0" indent="0" algn="l" rtl="0">
              <a:lnSpc>
                <a:spcPct val="115000"/>
              </a:lnSpc>
              <a:spcBef>
                <a:spcPts val="800"/>
              </a:spcBef>
              <a:spcAft>
                <a:spcPts val="0"/>
              </a:spcAft>
              <a:buNone/>
            </a:pPr>
            <a:endParaRPr sz="1600" dirty="0"/>
          </a:p>
          <a:p>
            <a:pPr marL="457200" lvl="0" indent="0" algn="l" rtl="0">
              <a:lnSpc>
                <a:spcPct val="119953"/>
              </a:lnSpc>
              <a:spcBef>
                <a:spcPts val="800"/>
              </a:spcBef>
              <a:spcAft>
                <a:spcPts val="0"/>
              </a:spcAft>
              <a:buNone/>
            </a:pPr>
            <a:endParaRPr sz="1600" dirty="0">
              <a:solidFill>
                <a:schemeClr val="dk1"/>
              </a:solidFill>
              <a:latin typeface="Times New Roman"/>
              <a:ea typeface="Times New Roman"/>
              <a:cs typeface="Times New Roman"/>
              <a:sym typeface="Times New Roman"/>
            </a:endParaRPr>
          </a:p>
          <a:p>
            <a:pPr marL="0" lvl="0" indent="0" algn="l" rtl="0">
              <a:lnSpc>
                <a:spcPct val="115000"/>
              </a:lnSpc>
              <a:spcBef>
                <a:spcPts val="1000"/>
              </a:spcBef>
              <a:spcAft>
                <a:spcPts val="0"/>
              </a:spcAft>
              <a:buNone/>
            </a:pPr>
            <a:endParaRPr sz="1600" dirty="0">
              <a:solidFill>
                <a:schemeClr val="dk1"/>
              </a:solidFill>
              <a:latin typeface="Times New Roman"/>
              <a:ea typeface="Times New Roman"/>
              <a:cs typeface="Times New Roman"/>
              <a:sym typeface="Times New Roman"/>
            </a:endParaRPr>
          </a:p>
          <a:p>
            <a:pPr marL="0" lvl="0" indent="0" algn="l" rtl="0">
              <a:lnSpc>
                <a:spcPct val="115000"/>
              </a:lnSpc>
              <a:spcBef>
                <a:spcPts val="800"/>
              </a:spcBef>
              <a:spcAft>
                <a:spcPts val="0"/>
              </a:spcAft>
              <a:buNone/>
            </a:pPr>
            <a:endParaRPr sz="1600" dirty="0">
              <a:solidFill>
                <a:schemeClr val="dk1"/>
              </a:solidFill>
            </a:endParaRPr>
          </a:p>
          <a:p>
            <a:pPr marL="0" lvl="0" indent="0" algn="l" rtl="0">
              <a:spcBef>
                <a:spcPts val="800"/>
              </a:spcBef>
              <a:spcAft>
                <a:spcPts val="0"/>
              </a:spcAft>
              <a:buNone/>
            </a:pPr>
            <a:endParaRPr b="1" dirty="0">
              <a:solidFill>
                <a:schemeClr val="dk1"/>
              </a:solidFill>
            </a:endParaRPr>
          </a:p>
          <a:p>
            <a:pPr marL="0" lvl="0" indent="0" algn="l" rtl="0">
              <a:spcBef>
                <a:spcPts val="800"/>
              </a:spcBef>
              <a:spcAft>
                <a:spcPts val="0"/>
              </a:spcAft>
              <a:buNone/>
            </a:pPr>
            <a:endParaRPr b="1" dirty="0">
              <a:solidFill>
                <a:schemeClr val="dk1"/>
              </a:solidFill>
            </a:endParaRPr>
          </a:p>
          <a:p>
            <a:pPr marL="457200" lvl="0" indent="0" algn="l" rtl="0">
              <a:spcBef>
                <a:spcPts val="800"/>
              </a:spcBef>
              <a:spcAft>
                <a:spcPts val="1000"/>
              </a:spcAft>
              <a:buNone/>
            </a:pPr>
            <a:endParaRPr sz="1400" dirty="0">
              <a:solidFill>
                <a:schemeClr val="dk1"/>
              </a:solidFill>
            </a:endParaRPr>
          </a:p>
        </p:txBody>
      </p:sp>
      <p:sp>
        <p:nvSpPr>
          <p:cNvPr id="146" name="Google Shape;146;p2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dirty="0"/>
              <a:t>Grade 2: Module 4: Part 1: Cycle 21: </a:t>
            </a:r>
            <a:r>
              <a:rPr lang="en" sz="2800" dirty="0" smtClean="0"/>
              <a:t>Lesson </a:t>
            </a:r>
            <a:r>
              <a:rPr lang="en" sz="2800" dirty="0"/>
              <a:t>101</a:t>
            </a:r>
            <a:endParaRPr sz="28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151" name="Google Shape;151;p28"/>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b="1" dirty="0">
                <a:solidFill>
                  <a:schemeClr val="dk1"/>
                </a:solidFill>
              </a:rPr>
              <a:t>Preparing for Lesson </a:t>
            </a:r>
            <a:r>
              <a:rPr lang="en" b="1" dirty="0"/>
              <a:t>101</a:t>
            </a:r>
            <a:r>
              <a:rPr lang="en" b="1" dirty="0">
                <a:solidFill>
                  <a:schemeClr val="dk1"/>
                </a:solidFill>
              </a:rPr>
              <a:t>:</a:t>
            </a:r>
            <a:endParaRPr i="1" dirty="0">
              <a:solidFill>
                <a:schemeClr val="dk1"/>
              </a:solidFill>
            </a:endParaRPr>
          </a:p>
          <a:p>
            <a:pPr marL="0" lvl="0" indent="0" algn="l" rtl="0">
              <a:lnSpc>
                <a:spcPct val="90000"/>
              </a:lnSpc>
              <a:spcBef>
                <a:spcPts val="1000"/>
              </a:spcBef>
              <a:spcAft>
                <a:spcPts val="0"/>
              </a:spcAft>
              <a:buNone/>
            </a:pPr>
            <a:r>
              <a:rPr lang="en" dirty="0">
                <a:solidFill>
                  <a:schemeClr val="dk1"/>
                </a:solidFill>
              </a:rPr>
              <a:t>Reading and protocols to read in preparation:</a:t>
            </a:r>
            <a:endParaRPr dirty="0">
              <a:solidFill>
                <a:schemeClr val="dk1"/>
              </a:solidFill>
            </a:endParaRPr>
          </a:p>
          <a:p>
            <a:pPr marL="457200" lvl="0" indent="-361950" algn="l" rtl="0">
              <a:spcBef>
                <a:spcPts val="800"/>
              </a:spcBef>
              <a:spcAft>
                <a:spcPts val="0"/>
              </a:spcAft>
              <a:buClr>
                <a:schemeClr val="dk1"/>
              </a:buClr>
              <a:buSzPts val="2100"/>
              <a:buChar char="•"/>
            </a:pPr>
            <a:r>
              <a:rPr lang="en" dirty="0">
                <a:solidFill>
                  <a:schemeClr val="dk1"/>
                </a:solidFill>
              </a:rPr>
              <a:t>Read Cycle </a:t>
            </a:r>
            <a:r>
              <a:rPr lang="en" dirty="0"/>
              <a:t>21 </a:t>
            </a:r>
            <a:r>
              <a:rPr lang="en" dirty="0">
                <a:solidFill>
                  <a:schemeClr val="dk1"/>
                </a:solidFill>
              </a:rPr>
              <a:t>Overview (pages </a:t>
            </a:r>
            <a:r>
              <a:rPr lang="en" dirty="0"/>
              <a:t>94-102 </a:t>
            </a:r>
            <a:r>
              <a:rPr lang="en" dirty="0" smtClean="0">
                <a:solidFill>
                  <a:schemeClr val="dk1"/>
                </a:solidFill>
              </a:rPr>
              <a:t>in </a:t>
            </a:r>
            <a:r>
              <a:rPr lang="en" dirty="0">
                <a:solidFill>
                  <a:schemeClr val="dk1"/>
                </a:solidFill>
              </a:rPr>
              <a:t>Teacher Guide)</a:t>
            </a:r>
            <a:endParaRPr dirty="0">
              <a:solidFill>
                <a:schemeClr val="dk1"/>
              </a:solidFill>
            </a:endParaRPr>
          </a:p>
          <a:p>
            <a:pPr marL="457200" lvl="0" indent="-361950" algn="l" rtl="0">
              <a:spcBef>
                <a:spcPts val="0"/>
              </a:spcBef>
              <a:spcAft>
                <a:spcPts val="0"/>
              </a:spcAft>
              <a:buSzPts val="2100"/>
              <a:buChar char="•"/>
            </a:pPr>
            <a:r>
              <a:rPr lang="en" dirty="0"/>
              <a:t>Review the Syllabication Guidance Document (pages 27-29 in Skills Block Resource Manual)</a:t>
            </a:r>
            <a:endParaRPr dirty="0"/>
          </a:p>
          <a:p>
            <a:pPr marL="457200" lvl="0" indent="-361950" algn="l" rtl="0">
              <a:spcBef>
                <a:spcPts val="0"/>
              </a:spcBef>
              <a:spcAft>
                <a:spcPts val="0"/>
              </a:spcAft>
              <a:buSzPts val="2100"/>
              <a:buChar char="•"/>
            </a:pPr>
            <a:r>
              <a:rPr lang="en" dirty="0"/>
              <a:t>Review Independent and Small Group Work guidance (Skills Block Resource Manual)</a:t>
            </a:r>
            <a:endParaRPr dirty="0"/>
          </a:p>
          <a:p>
            <a:pPr marL="177800" lvl="0" indent="0" algn="l" rtl="0">
              <a:spcBef>
                <a:spcPts val="800"/>
              </a:spcBef>
              <a:spcAft>
                <a:spcPts val="0"/>
              </a:spcAft>
              <a:buNone/>
            </a:pPr>
            <a:endParaRPr dirty="0"/>
          </a:p>
          <a:p>
            <a:pPr marL="177800" lvl="0" indent="0" algn="l" rtl="0">
              <a:spcBef>
                <a:spcPts val="800"/>
              </a:spcBef>
              <a:spcAft>
                <a:spcPts val="0"/>
              </a:spcAft>
              <a:buNone/>
            </a:pPr>
            <a:endParaRPr dirty="0"/>
          </a:p>
          <a:p>
            <a:pPr marL="177800" lvl="0" indent="0" algn="l" rtl="0">
              <a:spcBef>
                <a:spcPts val="800"/>
              </a:spcBef>
              <a:spcAft>
                <a:spcPts val="0"/>
              </a:spcAft>
              <a:buNone/>
            </a:pPr>
            <a:endParaRPr dirty="0">
              <a:highlight>
                <a:srgbClr val="FFFF00"/>
              </a:highlight>
            </a:endParaRPr>
          </a:p>
          <a:p>
            <a:pPr marL="0" lvl="0" indent="0" algn="l" rtl="0">
              <a:lnSpc>
                <a:spcPct val="115000"/>
              </a:lnSpc>
              <a:spcBef>
                <a:spcPts val="800"/>
              </a:spcBef>
              <a:spcAft>
                <a:spcPts val="0"/>
              </a:spcAft>
              <a:buNone/>
            </a:pPr>
            <a:endParaRPr dirty="0">
              <a:solidFill>
                <a:schemeClr val="dk1"/>
              </a:solidFill>
              <a:latin typeface="Times New Roman"/>
              <a:ea typeface="Times New Roman"/>
              <a:cs typeface="Times New Roman"/>
              <a:sym typeface="Times New Roman"/>
            </a:endParaRPr>
          </a:p>
          <a:p>
            <a:pPr marL="457200" lvl="0" indent="0" algn="l" rtl="0">
              <a:lnSpc>
                <a:spcPct val="90000"/>
              </a:lnSpc>
              <a:spcBef>
                <a:spcPts val="1000"/>
              </a:spcBef>
              <a:spcAft>
                <a:spcPts val="0"/>
              </a:spcAft>
              <a:buNone/>
            </a:pPr>
            <a:endParaRPr dirty="0">
              <a:solidFill>
                <a:schemeClr val="dk1"/>
              </a:solidFill>
            </a:endParaRPr>
          </a:p>
        </p:txBody>
      </p:sp>
      <p:sp>
        <p:nvSpPr>
          <p:cNvPr id="152" name="Google Shape;152;p2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4: Part 1: Cycle 21: Lesson 101</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7" name="Google Shape;157;p29"/>
          <p:cNvSpPr txBox="1"/>
          <p:nvPr/>
        </p:nvSpPr>
        <p:spPr>
          <a:xfrm>
            <a:off x="1084650" y="1133675"/>
            <a:ext cx="6974700" cy="24675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endParaRPr sz="4000" b="1">
              <a:latin typeface="Century Gothic"/>
              <a:ea typeface="Century Gothic"/>
              <a:cs typeface="Century Gothic"/>
              <a:sym typeface="Century Gothic"/>
            </a:endParaRPr>
          </a:p>
        </p:txBody>
      </p:sp>
      <p:pic>
        <p:nvPicPr>
          <p:cNvPr id="158" name="Google Shape;158;p29"/>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59" name="Google Shape;159;p29"/>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sp>
        <p:nvSpPr>
          <p:cNvPr id="160" name="Google Shape;160;p29"/>
          <p:cNvSpPr txBox="1"/>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Grade 2: Module 4: Part 1: </a:t>
            </a:r>
            <a:endParaRPr sz="3200" b="1">
              <a:solidFill>
                <a:srgbClr val="40404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Cycle 21: Lesson 101</a:t>
            </a:r>
            <a:endParaRPr sz="3200" b="1">
              <a:solidFill>
                <a:srgbClr val="404040"/>
              </a:solidFill>
              <a:latin typeface="Century Gothic"/>
              <a:ea typeface="Century Gothic"/>
              <a:cs typeface="Century Gothic"/>
              <a:sym typeface="Century Gothic"/>
            </a:endParaRPr>
          </a:p>
        </p:txBody>
      </p:sp>
      <p:pic>
        <p:nvPicPr>
          <p:cNvPr id="161" name="Google Shape;161;p29"/>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62" name="Google Shape;162;p29"/>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sp>
        <p:nvSpPr>
          <p:cNvPr id="167" name="Google Shape;167;p3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168" name="Google Shape;168;p30"/>
          <p:cNvSpPr txBox="1">
            <a:spLocks noGrp="1"/>
          </p:cNvSpPr>
          <p:nvPr>
            <p:ph type="body" idx="1"/>
          </p:nvPr>
        </p:nvSpPr>
        <p:spPr>
          <a:xfrm>
            <a:off x="311700" y="1293375"/>
            <a:ext cx="8520600" cy="3416400"/>
          </a:xfrm>
          <a:prstGeom prst="rect">
            <a:avLst/>
          </a:prstGeom>
        </p:spPr>
        <p:txBody>
          <a:bodyPr spcFirstLastPara="1" wrap="square" lIns="68575" tIns="34275" rIns="68575" bIns="34275" anchor="t" anchorCtr="0">
            <a:noAutofit/>
          </a:bodyPr>
          <a:lstStyle/>
          <a:p>
            <a:pPr marL="0" lvl="0" indent="0" algn="ctr" rtl="0">
              <a:lnSpc>
                <a:spcPct val="150000"/>
              </a:lnSpc>
              <a:spcBef>
                <a:spcPts val="800"/>
              </a:spcBef>
              <a:spcAft>
                <a:spcPts val="0"/>
              </a:spcAft>
              <a:buNone/>
            </a:pPr>
            <a:r>
              <a:rPr lang="en" sz="2200" b="1" i="1">
                <a:solidFill>
                  <a:srgbClr val="FF0000"/>
                </a:solidFill>
              </a:rPr>
              <a:t>“Now let’s read the poem, line by line.                                 Open up your ears to find the rhyme.                                    When we read together, we sound great.</a:t>
            </a:r>
            <a:br>
              <a:rPr lang="en" sz="2200" b="1" i="1">
                <a:solidFill>
                  <a:srgbClr val="FF0000"/>
                </a:solidFill>
              </a:rPr>
            </a:br>
            <a:r>
              <a:rPr lang="en" sz="2200" b="1" i="1">
                <a:solidFill>
                  <a:srgbClr val="FF0000"/>
                </a:solidFill>
              </a:rPr>
              <a:t>Listen up to the rhymes we make.”</a:t>
            </a:r>
            <a:endParaRPr sz="2200" b="1" i="1">
              <a:solidFill>
                <a:srgbClr val="FF000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sp>
        <p:nvSpPr>
          <p:cNvPr id="173" name="Google Shape;173;p3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Opening Learning Targets   </a:t>
            </a:r>
            <a:endParaRPr/>
          </a:p>
        </p:txBody>
      </p:sp>
      <p:sp>
        <p:nvSpPr>
          <p:cNvPr id="174" name="Google Shape;174;p31"/>
          <p:cNvSpPr txBox="1">
            <a:spLocks noGrp="1"/>
          </p:cNvSpPr>
          <p:nvPr>
            <p:ph type="body" idx="1"/>
          </p:nvPr>
        </p:nvSpPr>
        <p:spPr>
          <a:xfrm>
            <a:off x="311700" y="982900"/>
            <a:ext cx="8520600" cy="3416400"/>
          </a:xfrm>
          <a:prstGeom prst="rect">
            <a:avLst/>
          </a:prstGeom>
        </p:spPr>
        <p:txBody>
          <a:bodyPr spcFirstLastPara="1" wrap="square" lIns="68575" tIns="34275" rIns="68575" bIns="34275" anchor="t" anchorCtr="0">
            <a:noAutofit/>
          </a:bodyPr>
          <a:lstStyle/>
          <a:p>
            <a:pPr marL="457200" lvl="0" indent="-381000" algn="l" rtl="0">
              <a:lnSpc>
                <a:spcPct val="150000"/>
              </a:lnSpc>
              <a:spcBef>
                <a:spcPts val="1700"/>
              </a:spcBef>
              <a:spcAft>
                <a:spcPts val="0"/>
              </a:spcAft>
              <a:buSzPts val="2400"/>
              <a:buChar char="•"/>
            </a:pPr>
            <a:r>
              <a:rPr lang="en" sz="2400"/>
              <a:t>I can identify two-syllable /ə/ words spelled with “a” in a shared text.</a:t>
            </a:r>
            <a:endParaRPr sz="2400"/>
          </a:p>
          <a:p>
            <a:pPr marL="457200" lvl="0" indent="0" algn="l" rtl="0">
              <a:lnSpc>
                <a:spcPct val="150000"/>
              </a:lnSpc>
              <a:spcBef>
                <a:spcPts val="1700"/>
              </a:spcBef>
              <a:spcAft>
                <a:spcPts val="0"/>
              </a:spcAft>
              <a:buNone/>
            </a:pPr>
            <a:endParaRPr sz="2400"/>
          </a:p>
          <a:p>
            <a:pPr marL="457200" lvl="0" indent="0" algn="l" rtl="0">
              <a:lnSpc>
                <a:spcPct val="150000"/>
              </a:lnSpc>
              <a:spcBef>
                <a:spcPts val="1700"/>
              </a:spcBef>
              <a:spcAft>
                <a:spcPts val="0"/>
              </a:spcAft>
              <a:buNone/>
            </a:pPr>
            <a:endParaRPr sz="2400"/>
          </a:p>
          <a:p>
            <a:pPr marL="457200" lvl="0" indent="0" algn="l" rtl="0">
              <a:lnSpc>
                <a:spcPct val="150000"/>
              </a:lnSpc>
              <a:spcBef>
                <a:spcPts val="1700"/>
              </a:spcBef>
              <a:spcAft>
                <a:spcPts val="0"/>
              </a:spcAft>
              <a:buNone/>
            </a:pPr>
            <a:endParaRPr sz="2400"/>
          </a:p>
          <a:p>
            <a:pPr marL="457200" lvl="0" indent="0" algn="l" rtl="0">
              <a:lnSpc>
                <a:spcPct val="150000"/>
              </a:lnSpc>
              <a:spcBef>
                <a:spcPts val="1700"/>
              </a:spcBef>
              <a:spcAft>
                <a:spcPts val="0"/>
              </a:spcAft>
              <a:buNone/>
            </a:pPr>
            <a:endParaRPr sz="2400"/>
          </a:p>
        </p:txBody>
      </p:sp>
      <p:pic>
        <p:nvPicPr>
          <p:cNvPr id="175" name="Google Shape;175;p31"/>
          <p:cNvPicPr preferRelativeResize="0"/>
          <p:nvPr/>
        </p:nvPicPr>
        <p:blipFill>
          <a:blip r:embed="rId3">
            <a:alphaModFix/>
          </a:blip>
          <a:stretch>
            <a:fillRect/>
          </a:stretch>
        </p:blipFill>
        <p:spPr>
          <a:xfrm>
            <a:off x="8375223" y="4340380"/>
            <a:ext cx="708065" cy="5727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pic>
        <p:nvPicPr>
          <p:cNvPr id="180" name="Google Shape;180;p32"/>
          <p:cNvPicPr preferRelativeResize="0"/>
          <p:nvPr/>
        </p:nvPicPr>
        <p:blipFill>
          <a:blip r:embed="rId3">
            <a:alphaModFix/>
          </a:blip>
          <a:stretch>
            <a:fillRect/>
          </a:stretch>
        </p:blipFill>
        <p:spPr>
          <a:xfrm>
            <a:off x="1995838" y="94750"/>
            <a:ext cx="5934075" cy="4600575"/>
          </a:xfrm>
          <a:prstGeom prst="rect">
            <a:avLst/>
          </a:prstGeom>
          <a:noFill/>
          <a:ln>
            <a:noFill/>
          </a:ln>
        </p:spPr>
      </p:pic>
      <p:pic>
        <p:nvPicPr>
          <p:cNvPr id="181" name="Google Shape;181;p32"/>
          <p:cNvPicPr preferRelativeResize="0"/>
          <p:nvPr/>
        </p:nvPicPr>
        <p:blipFill>
          <a:blip r:embed="rId4">
            <a:alphaModFix/>
          </a:blip>
          <a:stretch>
            <a:fillRect/>
          </a:stretch>
        </p:blipFill>
        <p:spPr>
          <a:xfrm>
            <a:off x="626275" y="1119299"/>
            <a:ext cx="1155850" cy="1224150"/>
          </a:xfrm>
          <a:prstGeom prst="rect">
            <a:avLst/>
          </a:prstGeom>
          <a:noFill/>
          <a:ln>
            <a:noFill/>
          </a:ln>
        </p:spPr>
      </p:pic>
      <p:pic>
        <p:nvPicPr>
          <p:cNvPr id="182" name="Google Shape;182;p32"/>
          <p:cNvPicPr preferRelativeResize="0"/>
          <p:nvPr/>
        </p:nvPicPr>
        <p:blipFill>
          <a:blip r:embed="rId5">
            <a:alphaModFix/>
          </a:blip>
          <a:stretch>
            <a:fillRect/>
          </a:stretch>
        </p:blipFill>
        <p:spPr>
          <a:xfrm>
            <a:off x="7539043" y="1452500"/>
            <a:ext cx="1362950" cy="945075"/>
          </a:xfrm>
          <a:prstGeom prst="rect">
            <a:avLst/>
          </a:prstGeom>
          <a:noFill/>
          <a:ln>
            <a:noFill/>
          </a:ln>
        </p:spPr>
      </p:pic>
      <p:pic>
        <p:nvPicPr>
          <p:cNvPr id="183" name="Google Shape;183;p32"/>
          <p:cNvPicPr preferRelativeResize="0"/>
          <p:nvPr/>
        </p:nvPicPr>
        <p:blipFill>
          <a:blip r:embed="rId6">
            <a:alphaModFix/>
          </a:blip>
          <a:stretch>
            <a:fillRect/>
          </a:stretch>
        </p:blipFill>
        <p:spPr>
          <a:xfrm>
            <a:off x="7539050" y="3249375"/>
            <a:ext cx="1479800" cy="1305150"/>
          </a:xfrm>
          <a:prstGeom prst="rect">
            <a:avLst/>
          </a:prstGeom>
          <a:noFill/>
          <a:ln>
            <a:noFill/>
          </a:ln>
        </p:spPr>
      </p:pic>
      <p:pic>
        <p:nvPicPr>
          <p:cNvPr id="184" name="Google Shape;184;p32"/>
          <p:cNvPicPr preferRelativeResize="0"/>
          <p:nvPr/>
        </p:nvPicPr>
        <p:blipFill>
          <a:blip r:embed="rId7">
            <a:alphaModFix/>
          </a:blip>
          <a:stretch>
            <a:fillRect/>
          </a:stretch>
        </p:blipFill>
        <p:spPr>
          <a:xfrm>
            <a:off x="273252" y="3097051"/>
            <a:ext cx="1789225" cy="145747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Google Shape;189;p33"/>
          <p:cNvSpPr txBox="1">
            <a:spLocks noGrp="1"/>
          </p:cNvSpPr>
          <p:nvPr>
            <p:ph type="title"/>
          </p:nvPr>
        </p:nvSpPr>
        <p:spPr>
          <a:xfrm>
            <a:off x="311700" y="272142"/>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dirty="0"/>
              <a:t>Transition Song</a:t>
            </a:r>
            <a:endParaRPr dirty="0"/>
          </a:p>
        </p:txBody>
      </p:sp>
      <p:sp>
        <p:nvSpPr>
          <p:cNvPr id="190" name="Google Shape;190;p33"/>
          <p:cNvSpPr txBox="1">
            <a:spLocks noGrp="1"/>
          </p:cNvSpPr>
          <p:nvPr>
            <p:ph type="body" idx="1"/>
          </p:nvPr>
        </p:nvSpPr>
        <p:spPr>
          <a:xfrm>
            <a:off x="202843" y="1179000"/>
            <a:ext cx="8520600" cy="3207943"/>
          </a:xfrm>
          <a:prstGeom prst="rect">
            <a:avLst/>
          </a:prstGeom>
        </p:spPr>
        <p:txBody>
          <a:bodyPr spcFirstLastPara="1" wrap="square" lIns="68575" tIns="34275" rIns="68575" bIns="34275" anchor="t" anchorCtr="0">
            <a:noAutofit/>
          </a:bodyPr>
          <a:lstStyle/>
          <a:p>
            <a:pPr marL="0" lvl="0" indent="0" algn="ctr" rtl="0">
              <a:lnSpc>
                <a:spcPct val="150000"/>
              </a:lnSpc>
              <a:spcBef>
                <a:spcPts val="800"/>
              </a:spcBef>
              <a:spcAft>
                <a:spcPts val="0"/>
              </a:spcAft>
              <a:buNone/>
            </a:pPr>
            <a:r>
              <a:rPr lang="en" sz="2400" b="1" dirty="0">
                <a:solidFill>
                  <a:srgbClr val="FF0000"/>
                </a:solidFill>
              </a:rPr>
              <a:t>Teacher: </a:t>
            </a:r>
            <a:r>
              <a:rPr lang="en" sz="2400" i="1" dirty="0">
                <a:solidFill>
                  <a:srgbClr val="FF0000"/>
                </a:solidFill>
              </a:rPr>
              <a:t>“Can  you take a closer look, a closer look, a closer look? Can you take a closer look at some words today?”</a:t>
            </a:r>
            <a:endParaRPr sz="2400" i="1" dirty="0">
              <a:solidFill>
                <a:srgbClr val="FF0000"/>
              </a:solidFill>
            </a:endParaRPr>
          </a:p>
          <a:p>
            <a:pPr marL="0" lvl="0" indent="0" algn="ctr" rtl="0">
              <a:lnSpc>
                <a:spcPct val="150000"/>
              </a:lnSpc>
              <a:spcBef>
                <a:spcPts val="800"/>
              </a:spcBef>
              <a:spcAft>
                <a:spcPts val="0"/>
              </a:spcAft>
              <a:buNone/>
            </a:pPr>
            <a:r>
              <a:rPr lang="en" sz="2400" b="1" dirty="0">
                <a:solidFill>
                  <a:srgbClr val="FF0000"/>
                </a:solidFill>
              </a:rPr>
              <a:t>Students: </a:t>
            </a:r>
            <a:r>
              <a:rPr lang="en" sz="2400" dirty="0">
                <a:solidFill>
                  <a:srgbClr val="FF0000"/>
                </a:solidFill>
              </a:rPr>
              <a:t>“</a:t>
            </a:r>
            <a:r>
              <a:rPr lang="en" sz="2400" i="1" dirty="0">
                <a:solidFill>
                  <a:srgbClr val="FF0000"/>
                </a:solidFill>
              </a:rPr>
              <a:t>Yes, we’ll take a closer look, a closer look.  Yes, we’ll take a closer look to group the words today.”</a:t>
            </a:r>
            <a:endParaRPr sz="2400" i="1" dirty="0">
              <a:solidFill>
                <a:srgbClr val="FF0000"/>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195" name="Google Shape;195;p3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Work Time Learning Targets   </a:t>
            </a:r>
            <a:endParaRPr/>
          </a:p>
        </p:txBody>
      </p:sp>
      <p:sp>
        <p:nvSpPr>
          <p:cNvPr id="196" name="Google Shape;196;p34"/>
          <p:cNvSpPr txBox="1">
            <a:spLocks noGrp="1"/>
          </p:cNvSpPr>
          <p:nvPr>
            <p:ph type="body" idx="1"/>
          </p:nvPr>
        </p:nvSpPr>
        <p:spPr>
          <a:xfrm>
            <a:off x="183525" y="334175"/>
            <a:ext cx="8520600" cy="3416400"/>
          </a:xfrm>
          <a:prstGeom prst="rect">
            <a:avLst/>
          </a:prstGeom>
        </p:spPr>
        <p:txBody>
          <a:bodyPr spcFirstLastPara="1" wrap="square" lIns="68575" tIns="34275" rIns="68575" bIns="34275" anchor="t" anchorCtr="0">
            <a:noAutofit/>
          </a:bodyPr>
          <a:lstStyle/>
          <a:p>
            <a:pPr marL="0" lvl="0" indent="0" algn="l" rtl="0">
              <a:lnSpc>
                <a:spcPct val="150000"/>
              </a:lnSpc>
              <a:spcBef>
                <a:spcPts val="1700"/>
              </a:spcBef>
              <a:spcAft>
                <a:spcPts val="0"/>
              </a:spcAft>
              <a:buNone/>
            </a:pPr>
            <a:endParaRPr sz="2400"/>
          </a:p>
          <a:p>
            <a:pPr marL="457200" lvl="0" indent="-393700" algn="l" rtl="0">
              <a:lnSpc>
                <a:spcPct val="115000"/>
              </a:lnSpc>
              <a:spcBef>
                <a:spcPts val="1700"/>
              </a:spcBef>
              <a:spcAft>
                <a:spcPts val="0"/>
              </a:spcAft>
              <a:buSzPts val="2600"/>
              <a:buChar char="•"/>
            </a:pPr>
            <a:r>
              <a:rPr lang="en" sz="2600"/>
              <a:t>I can read, identify the /ə/ sound, and spell two-syllable /ə/ words spelled with “a.”</a:t>
            </a:r>
            <a:endParaRPr sz="2600"/>
          </a:p>
          <a:p>
            <a:pPr marL="177800" lvl="0" indent="0" algn="l" rtl="0">
              <a:lnSpc>
                <a:spcPct val="150000"/>
              </a:lnSpc>
              <a:spcBef>
                <a:spcPts val="1700"/>
              </a:spcBef>
              <a:spcAft>
                <a:spcPts val="0"/>
              </a:spcAft>
              <a:buNone/>
            </a:pPr>
            <a:endParaRPr sz="2400"/>
          </a:p>
        </p:txBody>
      </p:sp>
      <p:pic>
        <p:nvPicPr>
          <p:cNvPr id="197" name="Google Shape;197;p34"/>
          <p:cNvPicPr preferRelativeResize="0"/>
          <p:nvPr/>
        </p:nvPicPr>
        <p:blipFill>
          <a:blip r:embed="rId3">
            <a:alphaModFix/>
          </a:blip>
          <a:stretch>
            <a:fillRect/>
          </a:stretch>
        </p:blipFill>
        <p:spPr>
          <a:xfrm>
            <a:off x="8350092" y="4318608"/>
            <a:ext cx="708065" cy="572700"/>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635D3FA5-1BA1-4E14-ADD2-BDF2B5DE89AA}"/>
</file>

<file path=customXml/itemProps2.xml><?xml version="1.0" encoding="utf-8"?>
<ds:datastoreItem xmlns:ds="http://schemas.openxmlformats.org/officeDocument/2006/customXml" ds:itemID="{C73E827A-A07B-42D4-8376-AA22F341D4ED}"/>
</file>

<file path=customXml/itemProps3.xml><?xml version="1.0" encoding="utf-8"?>
<ds:datastoreItem xmlns:ds="http://schemas.openxmlformats.org/officeDocument/2006/customXml" ds:itemID="{C90EEDB6-1C3D-4FA1-A680-6A7EAC53111D}"/>
</file>

<file path=docProps/app.xml><?xml version="1.0" encoding="utf-8"?>
<Properties xmlns="http://schemas.openxmlformats.org/officeDocument/2006/extended-properties" xmlns:vt="http://schemas.openxmlformats.org/officeDocument/2006/docPropsVTypes">
  <TotalTime>18</TotalTime>
  <Words>4519</Words>
  <Application>Microsoft Office PowerPoint</Application>
  <PresentationFormat>On-screen Show (16:9)</PresentationFormat>
  <Paragraphs>431</Paragraphs>
  <Slides>17</Slides>
  <Notes>17</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17</vt:i4>
      </vt:variant>
    </vt:vector>
  </HeadingPairs>
  <TitlesOfParts>
    <vt:vector size="23" baseType="lpstr">
      <vt:lpstr>Calibri</vt:lpstr>
      <vt:lpstr>Century Gothic</vt:lpstr>
      <vt:lpstr>Times New Roman</vt:lpstr>
      <vt:lpstr>Arial</vt:lpstr>
      <vt:lpstr>Office Theme</vt:lpstr>
      <vt:lpstr>Simple Light</vt:lpstr>
      <vt:lpstr>Grade 2: Module 4: Part 1: Cycle 21: Lesson 101 Teacher slide, before teaching.</vt:lpstr>
      <vt:lpstr>Grade 2: Module 4: Part 1: Cycle 21: Lesson 101 Teacher slide, before teaching.</vt:lpstr>
      <vt:lpstr>Grade 2: Module 4: Part 1: Cycle 21: Lesson 101 Teacher slide, before teaching.</vt:lpstr>
      <vt:lpstr>PowerPoint Presentation</vt:lpstr>
      <vt:lpstr>Transition Song</vt:lpstr>
      <vt:lpstr>Opening Learning Targets   </vt:lpstr>
      <vt:lpstr>PowerPoint Presentation</vt:lpstr>
      <vt:lpstr>Transition Song</vt:lpstr>
      <vt:lpstr>Work Time Learning Targets   </vt:lpstr>
      <vt:lpstr>PowerPoint Presentation</vt:lpstr>
      <vt:lpstr>Reflection Time </vt:lpstr>
      <vt:lpstr>Transition Song</vt:lpstr>
      <vt:lpstr>Independent Work Learning Targets</vt:lpstr>
      <vt:lpstr>PowerPoint Presentation</vt:lpstr>
      <vt:lpstr>PowerPoint Presentation</vt:lpstr>
      <vt:lpstr>PowerPoint Presentation</vt:lpstr>
      <vt:lpstr>Reader’s Toolbox:  Use what you know!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4: Part 1: Cycle 21: Lesson 101 Teacher slide, before teaching.</dc:title>
  <dc:creator>nbravo</dc:creator>
  <cp:lastModifiedBy>Nicole Bravo</cp:lastModifiedBy>
  <cp:revision>3</cp:revision>
  <dcterms:modified xsi:type="dcterms:W3CDTF">2019-01-08T01:32:06Z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