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Lst>
  <p:notesMasterIdLst>
    <p:notesMasterId r:id="rId2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
      <p:font typeface="Georgia" panose="02040502050405020303" pitchFamily="18"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0FC5D4-9090-4B73-A103-D77ED1E3AB03}" v="56" dt="2018-09-13T16:18:32.007"/>
  </p1510:revLst>
</p1510:revInfo>
</file>

<file path=ppt/tableStyles.xml><?xml version="1.0" encoding="utf-8"?>
<a:tblStyleLst xmlns:a="http://schemas.openxmlformats.org/drawingml/2006/main" def="{985862EE-5F09-42C5-85F4-B9C289338CD2}">
  <a:tblStyle styleId="{985862EE-5F09-42C5-85F4-B9C289338CD2}"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FF1E8"/>
          </a:solidFill>
        </a:fill>
      </a:tcStyle>
    </a:wholeTbl>
    <a:band1H>
      <a:tcTxStyle/>
      <a:tcStyle>
        <a:tcBdr/>
        <a:fill>
          <a:solidFill>
            <a:srgbClr val="FFE2CD"/>
          </a:solidFill>
        </a:fill>
      </a:tcStyle>
    </a:band1H>
    <a:band2H>
      <a:tcTxStyle/>
      <a:tcStyle>
        <a:tcBdr/>
      </a:tcStyle>
    </a:band2H>
    <a:band1V>
      <a:tcTxStyle/>
      <a:tcStyle>
        <a:tcBdr/>
        <a:fill>
          <a:solidFill>
            <a:srgbClr val="FFE2CD"/>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981" autoAdjust="0"/>
  </p:normalViewPr>
  <p:slideViewPr>
    <p:cSldViewPr snapToGrid="0">
      <p:cViewPr varScale="1">
        <p:scale>
          <a:sx n="114" d="100"/>
          <a:sy n="114" d="100"/>
        </p:scale>
        <p:origin x="152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B789F638-14D9-4FDE-A6D8-45061916B193}"/>
    <pc:docChg chg="modSld">
      <pc:chgData name="Natalie Ivey" userId="S::natalie.ivey@detroitk12.org::2c81a4b0-7596-4a42-b4da-e7aac4dfeff9" providerId="AD" clId="Web-{B789F638-14D9-4FDE-A6D8-45061916B193}" dt="2018-09-13T16:14:42.561" v="5" actId="1076"/>
      <pc:docMkLst>
        <pc:docMk/>
      </pc:docMkLst>
      <pc:sldChg chg="modSp">
        <pc:chgData name="Natalie Ivey" userId="S::natalie.ivey@detroitk12.org::2c81a4b0-7596-4a42-b4da-e7aac4dfeff9" providerId="AD" clId="Web-{B789F638-14D9-4FDE-A6D8-45061916B193}" dt="2018-09-13T16:14:42.561" v="5" actId="1076"/>
        <pc:sldMkLst>
          <pc:docMk/>
          <pc:sldMk cId="0" sldId="270"/>
        </pc:sldMkLst>
        <pc:spChg chg="mod">
          <ac:chgData name="Natalie Ivey" userId="S::natalie.ivey@detroitk12.org::2c81a4b0-7596-4a42-b4da-e7aac4dfeff9" providerId="AD" clId="Web-{B789F638-14D9-4FDE-A6D8-45061916B193}" dt="2018-09-13T16:14:42.561" v="5" actId="1076"/>
          <ac:spMkLst>
            <pc:docMk/>
            <pc:sldMk cId="0" sldId="270"/>
            <ac:spMk id="281" creationId="{00000000-0000-0000-0000-000000000000}"/>
          </ac:spMkLst>
        </pc:spChg>
        <pc:picChg chg="mod">
          <ac:chgData name="Natalie Ivey" userId="S::natalie.ivey@detroitk12.org::2c81a4b0-7596-4a42-b4da-e7aac4dfeff9" providerId="AD" clId="Web-{B789F638-14D9-4FDE-A6D8-45061916B193}" dt="2018-09-13T16:14:39.030" v="4" actId="14100"/>
          <ac:picMkLst>
            <pc:docMk/>
            <pc:sldMk cId="0" sldId="270"/>
            <ac:picMk id="279" creationId="{00000000-0000-0000-0000-000000000000}"/>
          </ac:picMkLst>
        </pc:picChg>
        <pc:picChg chg="mod">
          <ac:chgData name="Natalie Ivey" userId="S::natalie.ivey@detroitk12.org::2c81a4b0-7596-4a42-b4da-e7aac4dfeff9" providerId="AD" clId="Web-{B789F638-14D9-4FDE-A6D8-45061916B193}" dt="2018-09-13T16:14:20.388" v="0" actId="14100"/>
          <ac:picMkLst>
            <pc:docMk/>
            <pc:sldMk cId="0" sldId="270"/>
            <ac:picMk id="280" creationId="{00000000-0000-0000-0000-000000000000}"/>
          </ac:picMkLst>
        </pc:picChg>
      </pc:sldChg>
    </pc:docChg>
  </pc:docChgLst>
  <pc:docChgLst>
    <pc:chgData name="Natalie Ivey" userId="2c81a4b0-7596-4a42-b4da-e7aac4dfeff9" providerId="ADAL" clId="{790FC5D4-9090-4B73-A103-D77ED1E3AB03}"/>
    <pc:docChg chg="custSel modSld modMainMaster">
      <pc:chgData name="Natalie Ivey" userId="2c81a4b0-7596-4a42-b4da-e7aac4dfeff9" providerId="ADAL" clId="{790FC5D4-9090-4B73-A103-D77ED1E3AB03}" dt="2018-09-13T16:18:32.007" v="55" actId="1076"/>
      <pc:docMkLst>
        <pc:docMk/>
      </pc:docMkLst>
      <pc:sldChg chg="addSp modSp">
        <pc:chgData name="Natalie Ivey" userId="2c81a4b0-7596-4a42-b4da-e7aac4dfeff9" providerId="ADAL" clId="{790FC5D4-9090-4B73-A103-D77ED1E3AB03}" dt="2018-09-13T15:57:13.859" v="3" actId="1076"/>
        <pc:sldMkLst>
          <pc:docMk/>
          <pc:sldMk cId="0" sldId="259"/>
        </pc:sldMkLst>
        <pc:picChg chg="add mod">
          <ac:chgData name="Natalie Ivey" userId="2c81a4b0-7596-4a42-b4da-e7aac4dfeff9" providerId="ADAL" clId="{790FC5D4-9090-4B73-A103-D77ED1E3AB03}" dt="2018-09-13T15:57:13.859" v="3" actId="1076"/>
          <ac:picMkLst>
            <pc:docMk/>
            <pc:sldMk cId="0" sldId="259"/>
            <ac:picMk id="3" creationId="{A83E1F99-3343-4433-9830-25228B557708}"/>
          </ac:picMkLst>
        </pc:picChg>
      </pc:sldChg>
      <pc:sldChg chg="modSp">
        <pc:chgData name="Natalie Ivey" userId="2c81a4b0-7596-4a42-b4da-e7aac4dfeff9" providerId="ADAL" clId="{790FC5D4-9090-4B73-A103-D77ED1E3AB03}" dt="2018-09-13T16:01:40.642" v="37" actId="14100"/>
        <pc:sldMkLst>
          <pc:docMk/>
          <pc:sldMk cId="0" sldId="264"/>
        </pc:sldMkLst>
        <pc:spChg chg="mod">
          <ac:chgData name="Natalie Ivey" userId="2c81a4b0-7596-4a42-b4da-e7aac4dfeff9" providerId="ADAL" clId="{790FC5D4-9090-4B73-A103-D77ED1E3AB03}" dt="2018-09-13T16:01:40.642" v="37" actId="14100"/>
          <ac:spMkLst>
            <pc:docMk/>
            <pc:sldMk cId="0" sldId="264"/>
            <ac:spMk id="232" creationId="{00000000-0000-0000-0000-000000000000}"/>
          </ac:spMkLst>
        </pc:spChg>
      </pc:sldChg>
      <pc:sldChg chg="modSp">
        <pc:chgData name="Natalie Ivey" userId="2c81a4b0-7596-4a42-b4da-e7aac4dfeff9" providerId="ADAL" clId="{790FC5D4-9090-4B73-A103-D77ED1E3AB03}" dt="2018-09-13T16:01:55.177" v="41" actId="14100"/>
        <pc:sldMkLst>
          <pc:docMk/>
          <pc:sldMk cId="0" sldId="268"/>
        </pc:sldMkLst>
        <pc:picChg chg="mod">
          <ac:chgData name="Natalie Ivey" userId="2c81a4b0-7596-4a42-b4da-e7aac4dfeff9" providerId="ADAL" clId="{790FC5D4-9090-4B73-A103-D77ED1E3AB03}" dt="2018-09-13T16:01:55.177" v="41" actId="14100"/>
          <ac:picMkLst>
            <pc:docMk/>
            <pc:sldMk cId="0" sldId="268"/>
            <ac:picMk id="261" creationId="{00000000-0000-0000-0000-000000000000}"/>
          </ac:picMkLst>
        </pc:picChg>
      </pc:sldChg>
      <pc:sldChg chg="modSp">
        <pc:chgData name="Natalie Ivey" userId="2c81a4b0-7596-4a42-b4da-e7aac4dfeff9" providerId="ADAL" clId="{790FC5D4-9090-4B73-A103-D77ED1E3AB03}" dt="2018-09-13T16:02:15.875" v="44" actId="14100"/>
        <pc:sldMkLst>
          <pc:docMk/>
          <pc:sldMk cId="0" sldId="272"/>
        </pc:sldMkLst>
        <pc:picChg chg="mod">
          <ac:chgData name="Natalie Ivey" userId="2c81a4b0-7596-4a42-b4da-e7aac4dfeff9" providerId="ADAL" clId="{790FC5D4-9090-4B73-A103-D77ED1E3AB03}" dt="2018-09-13T16:02:15.875" v="44" actId="14100"/>
          <ac:picMkLst>
            <pc:docMk/>
            <pc:sldMk cId="0" sldId="272"/>
            <ac:picMk id="302" creationId="{00000000-0000-0000-0000-000000000000}"/>
          </ac:picMkLst>
        </pc:picChg>
        <pc:picChg chg="mod">
          <ac:chgData name="Natalie Ivey" userId="2c81a4b0-7596-4a42-b4da-e7aac4dfeff9" providerId="ADAL" clId="{790FC5D4-9090-4B73-A103-D77ED1E3AB03}" dt="2018-09-13T16:02:09.810" v="43" actId="14100"/>
          <ac:picMkLst>
            <pc:docMk/>
            <pc:sldMk cId="0" sldId="272"/>
            <ac:picMk id="303" creationId="{00000000-0000-0000-0000-000000000000}"/>
          </ac:picMkLst>
        </pc:picChg>
      </pc:sldChg>
      <pc:sldChg chg="addSp delSp modSp">
        <pc:chgData name="Natalie Ivey" userId="2c81a4b0-7596-4a42-b4da-e7aac4dfeff9" providerId="ADAL" clId="{790FC5D4-9090-4B73-A103-D77ED1E3AB03}" dt="2018-09-13T16:17:06.182" v="51" actId="14100"/>
        <pc:sldMkLst>
          <pc:docMk/>
          <pc:sldMk cId="1168160547" sldId="274"/>
        </pc:sldMkLst>
        <pc:spChg chg="mod">
          <ac:chgData name="Natalie Ivey" userId="2c81a4b0-7596-4a42-b4da-e7aac4dfeff9" providerId="ADAL" clId="{790FC5D4-9090-4B73-A103-D77ED1E3AB03}" dt="2018-09-13T15:57:36.164" v="8" actId="14100"/>
          <ac:spMkLst>
            <pc:docMk/>
            <pc:sldMk cId="1168160547" sldId="274"/>
            <ac:spMk id="130" creationId="{00000000-0000-0000-0000-000000000000}"/>
          </ac:spMkLst>
        </pc:spChg>
        <pc:spChg chg="mod">
          <ac:chgData name="Natalie Ivey" userId="2c81a4b0-7596-4a42-b4da-e7aac4dfeff9" providerId="ADAL" clId="{790FC5D4-9090-4B73-A103-D77ED1E3AB03}" dt="2018-09-13T16:17:06.182" v="51" actId="14100"/>
          <ac:spMkLst>
            <pc:docMk/>
            <pc:sldMk cId="1168160547" sldId="274"/>
            <ac:spMk id="131" creationId="{00000000-0000-0000-0000-000000000000}"/>
          </ac:spMkLst>
        </pc:spChg>
        <pc:picChg chg="add mod">
          <ac:chgData name="Natalie Ivey" userId="2c81a4b0-7596-4a42-b4da-e7aac4dfeff9" providerId="ADAL" clId="{790FC5D4-9090-4B73-A103-D77ED1E3AB03}" dt="2018-09-13T15:57:52.411" v="12" actId="1076"/>
          <ac:picMkLst>
            <pc:docMk/>
            <pc:sldMk cId="1168160547" sldId="274"/>
            <ac:picMk id="3" creationId="{DBBB8D34-2625-4707-8200-CF2D77F330DC}"/>
          </ac:picMkLst>
        </pc:picChg>
        <pc:picChg chg="add del mod">
          <ac:chgData name="Natalie Ivey" userId="2c81a4b0-7596-4a42-b4da-e7aac4dfeff9" providerId="ADAL" clId="{790FC5D4-9090-4B73-A103-D77ED1E3AB03}" dt="2018-09-13T16:16:00.503" v="46" actId="478"/>
          <ac:picMkLst>
            <pc:docMk/>
            <pc:sldMk cId="1168160547" sldId="274"/>
            <ac:picMk id="4" creationId="{864F6FDA-0ADB-4B8B-94D9-2EDEA47A531F}"/>
          </ac:picMkLst>
        </pc:picChg>
        <pc:picChg chg="add del mod">
          <ac:chgData name="Natalie Ivey" userId="2c81a4b0-7596-4a42-b4da-e7aac4dfeff9" providerId="ADAL" clId="{790FC5D4-9090-4B73-A103-D77ED1E3AB03}" dt="2018-09-13T16:16:28.971" v="48" actId="478"/>
          <ac:picMkLst>
            <pc:docMk/>
            <pc:sldMk cId="1168160547" sldId="274"/>
            <ac:picMk id="6" creationId="{9F08ED84-E346-4E43-B3DB-A663982690BD}"/>
          </ac:picMkLst>
        </pc:picChg>
      </pc:sldChg>
      <pc:sldChg chg="modSp">
        <pc:chgData name="Natalie Ivey" userId="2c81a4b0-7596-4a42-b4da-e7aac4dfeff9" providerId="ADAL" clId="{790FC5D4-9090-4B73-A103-D77ED1E3AB03}" dt="2018-09-13T16:18:32.007" v="55" actId="1076"/>
        <pc:sldMkLst>
          <pc:docMk/>
          <pc:sldMk cId="573447040" sldId="277"/>
        </pc:sldMkLst>
        <pc:spChg chg="mod">
          <ac:chgData name="Natalie Ivey" userId="2c81a4b0-7596-4a42-b4da-e7aac4dfeff9" providerId="ADAL" clId="{790FC5D4-9090-4B73-A103-D77ED1E3AB03}" dt="2018-09-13T16:18:32.007" v="55" actId="1076"/>
          <ac:spMkLst>
            <pc:docMk/>
            <pc:sldMk cId="573447040" sldId="277"/>
            <ac:spMk id="150" creationId="{00000000-0000-0000-0000-000000000000}"/>
          </ac:spMkLst>
        </pc:spChg>
        <pc:picChg chg="mod">
          <ac:chgData name="Natalie Ivey" userId="2c81a4b0-7596-4a42-b4da-e7aac4dfeff9" providerId="ADAL" clId="{790FC5D4-9090-4B73-A103-D77ED1E3AB03}" dt="2018-09-13T16:18:26.874" v="54" actId="1076"/>
          <ac:picMkLst>
            <pc:docMk/>
            <pc:sldMk cId="573447040" sldId="277"/>
            <ac:picMk id="2" creationId="{96C24903-3965-4D17-8C18-A25B09A062A7}"/>
          </ac:picMkLst>
        </pc:picChg>
      </pc:sldChg>
      <pc:sldMasterChg chg="addSp modSp">
        <pc:chgData name="Natalie Ivey" userId="2c81a4b0-7596-4a42-b4da-e7aac4dfeff9" providerId="ADAL" clId="{790FC5D4-9090-4B73-A103-D77ED1E3AB03}" dt="2018-09-13T16:00:48.153" v="29" actId="1076"/>
        <pc:sldMasterMkLst>
          <pc:docMk/>
          <pc:sldMasterMk cId="0" sldId="2147483681"/>
        </pc:sldMasterMkLst>
        <pc:picChg chg="add mod">
          <ac:chgData name="Natalie Ivey" userId="2c81a4b0-7596-4a42-b4da-e7aac4dfeff9" providerId="ADAL" clId="{790FC5D4-9090-4B73-A103-D77ED1E3AB03}" dt="2018-09-13T16:00:22.806" v="25" actId="1076"/>
          <ac:picMkLst>
            <pc:docMk/>
            <pc:sldMasterMk cId="0" sldId="2147483681"/>
            <ac:picMk id="3" creationId="{FB23F17A-DBA1-4EF5-B770-48A1AA096297}"/>
          </ac:picMkLst>
        </pc:picChg>
        <pc:picChg chg="add mod">
          <ac:chgData name="Natalie Ivey" userId="2c81a4b0-7596-4a42-b4da-e7aac4dfeff9" providerId="ADAL" clId="{790FC5D4-9090-4B73-A103-D77ED1E3AB03}" dt="2018-09-13T16:00:35.453" v="27" actId="1076"/>
          <ac:picMkLst>
            <pc:docMk/>
            <pc:sldMasterMk cId="0" sldId="2147483681"/>
            <ac:picMk id="5" creationId="{0C8F87CA-5E1E-457D-86A1-DC0128AEDA4C}"/>
          </ac:picMkLst>
        </pc:picChg>
        <pc:picChg chg="add mod">
          <ac:chgData name="Natalie Ivey" userId="2c81a4b0-7596-4a42-b4da-e7aac4dfeff9" providerId="ADAL" clId="{790FC5D4-9090-4B73-A103-D77ED1E3AB03}" dt="2018-09-13T16:00:48.153" v="29" actId="1076"/>
          <ac:picMkLst>
            <pc:docMk/>
            <pc:sldMasterMk cId="0" sldId="2147483681"/>
            <ac:picMk id="10" creationId="{0E76449A-C828-4FA4-9ADD-7046A5F4AC6C}"/>
          </ac:picMkLst>
        </pc:picChg>
      </pc:sldMasterChg>
      <pc:sldMasterChg chg="addSp modSp modSldLayout">
        <pc:chgData name="Natalie Ivey" userId="2c81a4b0-7596-4a42-b4da-e7aac4dfeff9" providerId="ADAL" clId="{790FC5D4-9090-4B73-A103-D77ED1E3AB03}" dt="2018-09-13T16:18:03.940" v="53" actId="478"/>
        <pc:sldMasterMkLst>
          <pc:docMk/>
          <pc:sldMasterMk cId="0" sldId="2147483682"/>
        </pc:sldMasterMkLst>
        <pc:picChg chg="add mod">
          <ac:chgData name="Natalie Ivey" userId="2c81a4b0-7596-4a42-b4da-e7aac4dfeff9" providerId="ADAL" clId="{790FC5D4-9090-4B73-A103-D77ED1E3AB03}" dt="2018-09-13T16:01:01.396" v="31" actId="1076"/>
          <ac:picMkLst>
            <pc:docMk/>
            <pc:sldMasterMk cId="0" sldId="2147483682"/>
            <ac:picMk id="3" creationId="{88ABF637-B94C-4114-90A6-3F0A86B040FB}"/>
          </ac:picMkLst>
        </pc:picChg>
        <pc:picChg chg="add mod">
          <ac:chgData name="Natalie Ivey" userId="2c81a4b0-7596-4a42-b4da-e7aac4dfeff9" providerId="ADAL" clId="{790FC5D4-9090-4B73-A103-D77ED1E3AB03}" dt="2018-09-13T16:01:16.367" v="34" actId="1076"/>
          <ac:picMkLst>
            <pc:docMk/>
            <pc:sldMasterMk cId="0" sldId="2147483682"/>
            <ac:picMk id="5" creationId="{12666747-CD55-4F0A-9FCB-0086FC60657C}"/>
          </ac:picMkLst>
        </pc:picChg>
        <pc:picChg chg="add mod">
          <ac:chgData name="Natalie Ivey" userId="2c81a4b0-7596-4a42-b4da-e7aac4dfeff9" providerId="ADAL" clId="{790FC5D4-9090-4B73-A103-D77ED1E3AB03}" dt="2018-09-13T16:01:26.517" v="36" actId="1076"/>
          <ac:picMkLst>
            <pc:docMk/>
            <pc:sldMasterMk cId="0" sldId="2147483682"/>
            <ac:picMk id="7" creationId="{CF1044DE-0AC3-470F-BBA5-96F430F3C302}"/>
          </ac:picMkLst>
        </pc:picChg>
        <pc:sldLayoutChg chg="addSp delSp modSp">
          <pc:chgData name="Natalie Ivey" userId="2c81a4b0-7596-4a42-b4da-e7aac4dfeff9" providerId="ADAL" clId="{790FC5D4-9090-4B73-A103-D77ED1E3AB03}" dt="2018-09-13T16:18:03.940" v="53" actId="478"/>
          <pc:sldLayoutMkLst>
            <pc:docMk/>
            <pc:sldMasterMk cId="0" sldId="2147483682"/>
            <pc:sldLayoutMk cId="3156023493" sldId="2147483683"/>
          </pc:sldLayoutMkLst>
          <pc:picChg chg="add del mod">
            <ac:chgData name="Natalie Ivey" userId="2c81a4b0-7596-4a42-b4da-e7aac4dfeff9" providerId="ADAL" clId="{790FC5D4-9090-4B73-A103-D77ED1E3AB03}" dt="2018-09-13T16:17:52.755" v="52" actId="478"/>
            <ac:picMkLst>
              <pc:docMk/>
              <pc:sldMasterMk cId="0" sldId="2147483682"/>
              <pc:sldLayoutMk cId="3156023493" sldId="2147483683"/>
              <ac:picMk id="3" creationId="{872250E5-00AF-4372-8851-D927B69954F4}"/>
            </ac:picMkLst>
          </pc:picChg>
          <pc:picChg chg="add mod">
            <ac:chgData name="Natalie Ivey" userId="2c81a4b0-7596-4a42-b4da-e7aac4dfeff9" providerId="ADAL" clId="{790FC5D4-9090-4B73-A103-D77ED1E3AB03}" dt="2018-09-13T15:58:41.146" v="16" actId="1076"/>
            <ac:picMkLst>
              <pc:docMk/>
              <pc:sldMasterMk cId="0" sldId="2147483682"/>
              <pc:sldLayoutMk cId="3156023493" sldId="2147483683"/>
              <ac:picMk id="5" creationId="{8EDE8129-38D0-46FB-A746-CAA9C00FC265}"/>
            </ac:picMkLst>
          </pc:picChg>
          <pc:picChg chg="add del mod">
            <ac:chgData name="Natalie Ivey" userId="2c81a4b0-7596-4a42-b4da-e7aac4dfeff9" providerId="ADAL" clId="{790FC5D4-9090-4B73-A103-D77ED1E3AB03}" dt="2018-09-13T16:18:03.940" v="53" actId="478"/>
            <ac:picMkLst>
              <pc:docMk/>
              <pc:sldMasterMk cId="0" sldId="2147483682"/>
              <pc:sldLayoutMk cId="3156023493" sldId="2147483683"/>
              <ac:picMk id="7" creationId="{1C5872B6-7283-445C-BAFA-E10349F7EC87}"/>
            </ac:picMkLst>
          </pc:picChg>
        </pc:sldLayoutChg>
      </pc:sldMasterChg>
    </pc:docChg>
  </pc:docChgLst>
  <pc:docChgLst>
    <pc:chgData clId="Web-{4524DD35-66A7-4C1D-86AD-4C915DC29149}"/>
    <pc:docChg chg="modSld">
      <pc:chgData name="" userId="" providerId="" clId="Web-{4524DD35-66A7-4C1D-86AD-4C915DC29149}" dt="2018-08-11T23:04:10.567" v="1" actId="1076"/>
      <pc:docMkLst>
        <pc:docMk/>
      </pc:docMkLst>
      <pc:sldChg chg="addSp modSp">
        <pc:chgData name="" userId="" providerId="" clId="Web-{4524DD35-66A7-4C1D-86AD-4C915DC29149}" dt="2018-08-11T23:04:10.567" v="1" actId="1076"/>
        <pc:sldMkLst>
          <pc:docMk/>
          <pc:sldMk cId="573447040" sldId="277"/>
        </pc:sldMkLst>
        <pc:picChg chg="add mod">
          <ac:chgData name="" userId="" providerId="" clId="Web-{4524DD35-66A7-4C1D-86AD-4C915DC29149}" dt="2018-08-11T23:04:10.567" v="1" actId="1076"/>
          <ac:picMkLst>
            <pc:docMk/>
            <pc:sldMk cId="573447040" sldId="277"/>
            <ac:picMk id="2" creationId="{96C24903-3965-4D17-8C18-A25B09A062A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761640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a2e68f38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3da2e68f38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Lesson Agenda  </a:t>
            </a:r>
            <a:r>
              <a:rPr lang="en" sz="1200" b="1" dirty="0">
                <a:latin typeface="Calibri"/>
                <a:ea typeface="Calibri"/>
                <a:cs typeface="Calibri"/>
                <a:sym typeface="Calibri"/>
              </a:rPr>
              <a:t>50-90 </a:t>
            </a:r>
            <a:r>
              <a:rPr lang="en" sz="1200" b="1" i="0" u="none" strike="noStrike" cap="none" dirty="0">
                <a:solidFill>
                  <a:srgbClr val="000000"/>
                </a:solidFill>
                <a:latin typeface="Calibri"/>
                <a:ea typeface="Calibri"/>
                <a:cs typeface="Calibri"/>
                <a:sym typeface="Calibri"/>
              </a:rPr>
              <a:t>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Opening </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Unpacking Learning Targets (3-5 minutes) </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Introducing </a:t>
            </a:r>
            <a:r>
              <a:rPr lang="en" sz="1200" b="1" i="0" u="none" strike="noStrike" cap="none" dirty="0">
                <a:solidFill>
                  <a:srgbClr val="000000"/>
                </a:solidFill>
                <a:latin typeface="Calibri"/>
                <a:ea typeface="Calibri"/>
                <a:cs typeface="Calibri"/>
                <a:sym typeface="Calibri"/>
              </a:rPr>
              <a:t>Anchor Chart: What Makes an Effective Poem?</a:t>
            </a:r>
            <a:r>
              <a:rPr lang="en" sz="1200" b="0" i="0" u="none" strike="noStrike" cap="none" dirty="0">
                <a:solidFill>
                  <a:srgbClr val="000000"/>
                </a:solidFill>
                <a:latin typeface="Calibri"/>
                <a:ea typeface="Calibri"/>
                <a:cs typeface="Calibri"/>
                <a:sym typeface="Calibri"/>
              </a:rPr>
              <a:t> (5</a:t>
            </a:r>
            <a:r>
              <a:rPr lang="en" sz="1200" dirty="0">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Work Time   </a:t>
            </a:r>
            <a:endParaRPr dirty="0"/>
          </a:p>
          <a:p>
            <a:pPr marL="914400" marR="0" lvl="1" indent="-304800" algn="l" rtl="0">
              <a:lnSpc>
                <a:spcPct val="100000"/>
              </a:lnSpc>
              <a:spcBef>
                <a:spcPts val="0"/>
              </a:spcBef>
              <a:spcAft>
                <a:spcPts val="0"/>
              </a:spcAft>
              <a:buSzPts val="1200"/>
              <a:buFont typeface="Calibri"/>
              <a:buAutoNum type="alphaLcPeriod"/>
            </a:pPr>
            <a:r>
              <a:rPr lang="en" sz="1200" b="0" i="0" u="none" strike="noStrike" cap="none" dirty="0">
                <a:solidFill>
                  <a:srgbClr val="000000"/>
                </a:solidFill>
                <a:latin typeface="Calibri"/>
                <a:ea typeface="Calibri"/>
                <a:cs typeface="Calibri"/>
                <a:sym typeface="Calibri"/>
              </a:rPr>
              <a:t>Analyzing “Papaya Tree” for Word Choice, Tone, and Meaning (</a:t>
            </a:r>
            <a:r>
              <a:rPr lang="en" sz="1200" dirty="0">
                <a:latin typeface="Calibri"/>
                <a:ea typeface="Calibri"/>
                <a:cs typeface="Calibri"/>
                <a:sym typeface="Calibri"/>
              </a:rPr>
              <a:t>30</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SzPts val="1200"/>
              <a:buFont typeface="Calibri"/>
              <a:buAutoNum type="alphaLcPeriod"/>
            </a:pPr>
            <a:r>
              <a:rPr lang="en" sz="1200" dirty="0">
                <a:latin typeface="Calibri"/>
                <a:ea typeface="Calibri"/>
                <a:cs typeface="Calibri"/>
                <a:sym typeface="Calibri"/>
              </a:rPr>
              <a:t>A</a:t>
            </a:r>
            <a:r>
              <a:rPr lang="en" sz="1200" b="0" i="0" u="none" strike="noStrike" cap="none" dirty="0">
                <a:solidFill>
                  <a:srgbClr val="000000"/>
                </a:solidFill>
                <a:latin typeface="Calibri"/>
                <a:ea typeface="Calibri"/>
                <a:cs typeface="Calibri"/>
                <a:sym typeface="Calibri"/>
              </a:rPr>
              <a:t>nalyzing “Wet and Crying” for Word Choice, Tone, and Meaning (</a:t>
            </a:r>
            <a:r>
              <a:rPr lang="en" sz="1200" dirty="0">
                <a:latin typeface="Calibri"/>
                <a:ea typeface="Calibri"/>
                <a:cs typeface="Calibri"/>
                <a:sym typeface="Calibri"/>
              </a:rPr>
              <a:t>30</a:t>
            </a:r>
            <a:r>
              <a:rPr lang="en" sz="1200" b="0" i="0" u="none" strike="noStrike" cap="none" dirty="0">
                <a:solidFill>
                  <a:srgbClr val="000000"/>
                </a:solidFill>
                <a:latin typeface="Calibri"/>
                <a:ea typeface="Calibri"/>
                <a:cs typeface="Calibri"/>
                <a:sym typeface="Calibri"/>
              </a:rPr>
              <a:t>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Applying Learning from Research on </a:t>
            </a:r>
            <a:r>
              <a:rPr lang="en" sz="1200" b="1" i="0" u="none" strike="noStrike" cap="none" dirty="0">
                <a:solidFill>
                  <a:srgbClr val="000000"/>
                </a:solidFill>
                <a:latin typeface="Calibri"/>
                <a:ea typeface="Calibri"/>
                <a:cs typeface="Calibri"/>
                <a:sym typeface="Calibri"/>
              </a:rPr>
              <a:t>“Inside Out” Poem Graphic Organizer </a:t>
            </a:r>
            <a:r>
              <a:rPr lang="en" sz="1200" b="0" i="0" u="none" strike="noStrike" cap="none" dirty="0">
                <a:solidFill>
                  <a:srgbClr val="000000"/>
                </a:solidFill>
                <a:latin typeface="Calibri"/>
                <a:ea typeface="Calibri"/>
                <a:cs typeface="Calibri"/>
                <a:sym typeface="Calibri"/>
              </a:rPr>
              <a:t>(8-10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Closing and Assessment</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B</a:t>
            </a:r>
            <a:r>
              <a:rPr lang="en" sz="1200" b="0" i="0" u="none" strike="noStrike" cap="none" dirty="0">
                <a:solidFill>
                  <a:srgbClr val="000000"/>
                </a:solidFill>
                <a:latin typeface="Calibri"/>
                <a:ea typeface="Calibri"/>
                <a:cs typeface="Calibri"/>
                <a:sym typeface="Calibri"/>
              </a:rPr>
              <a:t>egin Filling Out </a:t>
            </a:r>
            <a:r>
              <a:rPr lang="en" sz="1200" b="1" i="0" u="none" strike="noStrike" cap="none" dirty="0">
                <a:solidFill>
                  <a:srgbClr val="000000"/>
                </a:solidFill>
                <a:latin typeface="Calibri"/>
                <a:ea typeface="Calibri"/>
                <a:cs typeface="Calibri"/>
                <a:sym typeface="Calibri"/>
              </a:rPr>
              <a:t>“Inside Out” Poem Graphic Organizer </a:t>
            </a:r>
            <a:r>
              <a:rPr lang="en" sz="1200" b="0" i="0" u="none" strike="noStrike" cap="none" dirty="0">
                <a:solidFill>
                  <a:srgbClr val="000000"/>
                </a:solidFill>
                <a:latin typeface="Calibri"/>
                <a:ea typeface="Calibri"/>
                <a:cs typeface="Calibri"/>
                <a:sym typeface="Calibri"/>
              </a:rPr>
              <a:t>(3-5 minutes)</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Homework ( 2 minutes)</a:t>
            </a:r>
            <a:endParaRPr dirty="0"/>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Use your completed </a:t>
            </a:r>
            <a:r>
              <a:rPr lang="en" sz="1200" b="1" i="0" u="none" strike="noStrike" cap="none" dirty="0">
                <a:solidFill>
                  <a:srgbClr val="000000"/>
                </a:solidFill>
                <a:latin typeface="Calibri"/>
                <a:ea typeface="Calibri"/>
                <a:cs typeface="Calibri"/>
                <a:sym typeface="Calibri"/>
              </a:rPr>
              <a:t>Research Guide </a:t>
            </a:r>
            <a:r>
              <a:rPr lang="en" sz="1200" b="0" i="0" u="none" strike="noStrike" cap="none" dirty="0">
                <a:solidFill>
                  <a:srgbClr val="000000"/>
                </a:solidFill>
                <a:latin typeface="Calibri"/>
                <a:ea typeface="Calibri"/>
                <a:cs typeface="Calibri"/>
                <a:sym typeface="Calibri"/>
              </a:rPr>
              <a:t>to finish filling out your graphic organizer using figurative and descriptive language as well as purposeful  word choice so you can begin turning the information you have gathered through research into poetry.</a:t>
            </a:r>
            <a:endParaRPr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15791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da2e68f38_1_5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g3da2e68f38_1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15</a:t>
            </a:r>
            <a:r>
              <a:rPr lang="en-US" sz="1200" b="1" i="0" u="none" strike="noStrike" cap="none" dirty="0">
                <a:solidFill>
                  <a:schemeClr val="dk1"/>
                </a:solidFill>
                <a:latin typeface="Calibri"/>
                <a:ea typeface="Calibri"/>
                <a:cs typeface="Calibri"/>
                <a:sym typeface="Calibri"/>
              </a:rPr>
              <a:t>-17</a:t>
            </a:r>
            <a:r>
              <a:rPr lang="en" sz="1200" b="1" i="0" u="none" strike="noStrike" cap="none" dirty="0">
                <a:solidFill>
                  <a:schemeClr val="dk1"/>
                </a:solidFill>
                <a:latin typeface="Calibri"/>
                <a:ea typeface="Calibri"/>
                <a:cs typeface="Calibri"/>
                <a:sym typeface="Calibri"/>
              </a:rPr>
              <a:t>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Partners/Small Group</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Analyzing “Papaya Tree” for Word Choice, Tone and Meaning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Slide 3 of 3.</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Distribute &amp; display the </a:t>
            </a:r>
            <a:r>
              <a:rPr lang="en" sz="1200" b="1" i="0" u="none" strike="noStrike" cap="none" dirty="0">
                <a:solidFill>
                  <a:schemeClr val="dk1"/>
                </a:solidFill>
                <a:latin typeface="Calibri"/>
                <a:ea typeface="Calibri"/>
                <a:cs typeface="Calibri"/>
                <a:sym typeface="Calibri"/>
              </a:rPr>
              <a:t>Word Choice, Tone and Meaning note-catcher </a:t>
            </a:r>
            <a:r>
              <a:rPr lang="en" sz="1200" i="0" u="none" strike="noStrike" cap="none" dirty="0">
                <a:solidFill>
                  <a:schemeClr val="dk1"/>
                </a:solidFill>
                <a:latin typeface="Calibri"/>
                <a:ea typeface="Calibri"/>
                <a:cs typeface="Calibri"/>
                <a:sym typeface="Calibri"/>
              </a:rPr>
              <a:t>and display it using a document camera.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to the students as they follow along silently. You may want to remind them that they did similar work in Unit 1.</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Briefly review how to fill in the columns on the note-catcher.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students to pair up within their research teams.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Give them 10 minutes to analyze and discuss word choice, tone, and meaning in the poem and fill out the note-catcher.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Invite pairs to share their notes with the rest of their research team and to add anything new to their note-catchers</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Refocus students whole group </a:t>
            </a:r>
            <a:r>
              <a:rPr lang="en" sz="1200" dirty="0">
                <a:solidFill>
                  <a:schemeClr val="dk1"/>
                </a:solidFill>
                <a:latin typeface="Calibri"/>
                <a:ea typeface="Calibri"/>
                <a:cs typeface="Calibri"/>
                <a:sym typeface="Calibri"/>
              </a:rPr>
              <a:t>and</a:t>
            </a:r>
            <a:r>
              <a:rPr lang="en" sz="1200" i="0" u="none" strike="noStrike" cap="none" dirty="0">
                <a:solidFill>
                  <a:schemeClr val="dk1"/>
                </a:solidFill>
                <a:latin typeface="Calibri"/>
                <a:ea typeface="Calibri"/>
                <a:cs typeface="Calibri"/>
                <a:sym typeface="Calibri"/>
              </a:rPr>
              <a:t> cold call a few students to share their notes about word choice, tone, and meaning</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may note word choice/details such as: </a:t>
            </a:r>
            <a:r>
              <a:rPr lang="en" sz="1200" i="1" u="none" strike="noStrike" cap="none" dirty="0">
                <a:solidFill>
                  <a:schemeClr val="dk1"/>
                </a:solidFill>
                <a:latin typeface="Calibri"/>
                <a:ea typeface="Calibri"/>
                <a:cs typeface="Calibri"/>
                <a:sym typeface="Calibri"/>
              </a:rPr>
              <a:t>flicked, like a fish eye, slippery shiny and black, shaped like a light bulb, clinging.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They should indicate appropriate answers for feeling/meaning and tone on the note-catcher.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and listen in to gauge how well students are connecting the author’s word choice with tone, and then how tone contributes to meaning.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probing questions: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feeling or meaning does this word convey? Why?”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would you describe the tone? Why?”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examples of figurative language have you found?”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examples of descriptive language have you found?”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Some students may need some additional examples of words used to describe tone other than those listed on the note-catcher </a:t>
            </a:r>
            <a:r>
              <a:rPr lang="en" sz="1200" i="1" u="none" strike="noStrike" cap="none" dirty="0">
                <a:solidFill>
                  <a:schemeClr val="dk1"/>
                </a:solidFill>
                <a:latin typeface="Calibri"/>
                <a:ea typeface="Calibri"/>
                <a:cs typeface="Calibri"/>
                <a:sym typeface="Calibri"/>
              </a:rPr>
              <a:t>(positive, hopeful, enthusiastic, etc.)</a:t>
            </a:r>
            <a:r>
              <a:rPr lang="en-US" sz="1200" i="1"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Consider allowing students to use a thesaurus to aid them in completing the last two columns on the note-catcher.</a:t>
            </a:r>
            <a:endParaRPr sz="1200" i="1"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94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da2e68f38_1_6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g3da2e68f38_1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Analyzing “Wet and Crying” for Word Choice, Tone, and Meaning</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several components to Work Time B. To simplify the process, it has been broken down over several slides. This is 1 of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to add criteria to the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reread the poem “Wet and Crying” on page 60 of </a:t>
            </a:r>
            <a:r>
              <a:rPr lang="en" sz="1200" i="1" dirty="0">
                <a:solidFill>
                  <a:schemeClr val="dk1"/>
                </a:solidFill>
                <a:latin typeface="Calibri"/>
                <a:ea typeface="Calibri"/>
                <a:cs typeface="Calibri"/>
                <a:sym typeface="Calibri"/>
              </a:rPr>
              <a:t>Inside Out &amp; Back Again </a:t>
            </a:r>
            <a:r>
              <a:rPr lang="en" sz="1200" dirty="0">
                <a:solidFill>
                  <a:schemeClr val="dk1"/>
                </a:solidFill>
                <a:latin typeface="Calibri"/>
                <a:ea typeface="Calibri"/>
                <a:cs typeface="Calibri"/>
                <a:sym typeface="Calibri"/>
              </a:rPr>
              <a:t>independently.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each of the questions from the slide</a:t>
            </a:r>
            <a:r>
              <a:rPr lang="en" sz="1200" b="0" i="0" u="none" strike="noStrike" cap="none" dirty="0">
                <a:solidFill>
                  <a:schemeClr val="dk1"/>
                </a:solidFill>
                <a:latin typeface="Calibri"/>
                <a:ea typeface="Calibri"/>
                <a:cs typeface="Calibri"/>
                <a:sym typeface="Calibri"/>
              </a:rPr>
              <a:t>, calling on volunteers to answer: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So knowing what ‘Wet and Crying’ is about, can we add any new criteria to our </a:t>
            </a:r>
            <a:r>
              <a:rPr lang="en" sz="1200" b="1" i="1" dirty="0">
                <a:solidFill>
                  <a:schemeClr val="dk1"/>
                </a:solidFill>
                <a:latin typeface="Calibri"/>
                <a:ea typeface="Calibri"/>
                <a:cs typeface="Calibri"/>
                <a:sym typeface="Calibri"/>
              </a:rPr>
              <a:t>effective poem anchor chart</a:t>
            </a:r>
            <a:r>
              <a:rPr lang="en" sz="1200" i="1" dirty="0">
                <a:solidFill>
                  <a:schemeClr val="dk1"/>
                </a:solidFill>
                <a:latin typeface="Calibri"/>
                <a:ea typeface="Calibri"/>
                <a:cs typeface="Calibri"/>
                <a:sym typeface="Calibri"/>
              </a:rPr>
              <a:t>? What evidence from the poem can we add to the Examples column on the anchor chart?</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suggestions to the </a:t>
            </a:r>
            <a:r>
              <a:rPr lang="en" sz="1200" b="1" dirty="0">
                <a:solidFill>
                  <a:schemeClr val="dk1"/>
                </a:solidFill>
                <a:latin typeface="Calibri"/>
                <a:ea typeface="Calibri"/>
                <a:cs typeface="Calibri"/>
                <a:sym typeface="Calibri"/>
              </a:rPr>
              <a:t>What Makes an Effective Poem?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Make sure the following </a:t>
            </a:r>
            <a:r>
              <a:rPr lang="en" sz="1200" dirty="0">
                <a:solidFill>
                  <a:schemeClr val="dk1"/>
                </a:solidFill>
                <a:latin typeface="Calibri"/>
                <a:ea typeface="Calibri"/>
                <a:cs typeface="Calibri"/>
                <a:sym typeface="Calibri"/>
              </a:rPr>
              <a:t>point is</a:t>
            </a:r>
            <a:r>
              <a:rPr lang="en" sz="1200" b="0" i="0" u="none" strike="noStrike" cap="none" dirty="0">
                <a:solidFill>
                  <a:schemeClr val="dk1"/>
                </a:solidFill>
                <a:latin typeface="Calibri"/>
                <a:ea typeface="Calibri"/>
                <a:cs typeface="Calibri"/>
                <a:sym typeface="Calibri"/>
              </a:rPr>
              <a:t> included on the chart: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t>
            </a:r>
            <a:r>
              <a:rPr lang="en" sz="1200" b="0" i="0" u="none" strike="noStrike" cap="none" dirty="0">
                <a:solidFill>
                  <a:schemeClr val="dk1"/>
                </a:solidFill>
                <a:latin typeface="Calibri"/>
                <a:ea typeface="Calibri"/>
                <a:cs typeface="Calibri"/>
                <a:sym typeface="Calibri"/>
              </a:rPr>
              <a:t>etails about </a:t>
            </a:r>
            <a:r>
              <a:rPr lang="en" sz="1200" dirty="0">
                <a:solidFill>
                  <a:schemeClr val="dk1"/>
                </a:solidFill>
                <a:latin typeface="Calibri"/>
                <a:ea typeface="Calibri"/>
                <a:cs typeface="Calibri"/>
                <a:sym typeface="Calibri"/>
              </a:rPr>
              <a:t>the</a:t>
            </a:r>
            <a:r>
              <a:rPr lang="en" sz="1200" b="0" i="0" u="none" strike="noStrike" cap="none" dirty="0">
                <a:solidFill>
                  <a:schemeClr val="dk1"/>
                </a:solidFill>
                <a:latin typeface="Calibri"/>
                <a:ea typeface="Calibri"/>
                <a:cs typeface="Calibri"/>
                <a:sym typeface="Calibri"/>
              </a:rPr>
              <a:t> time period of a scene (the papaya tree). Example: “Saying it’s better than letting the Communists have it.” Content in Context of Scene: Brother Vu wants to cut down the papaya to stop the </a:t>
            </a:r>
            <a:r>
              <a:rPr lang="en" sz="1200" dirty="0">
                <a:solidFill>
                  <a:schemeClr val="dk1"/>
                </a:solidFill>
                <a:latin typeface="Calibri"/>
                <a:ea typeface="Calibri"/>
                <a:cs typeface="Calibri"/>
                <a:sym typeface="Calibri"/>
              </a:rPr>
              <a:t>C</a:t>
            </a:r>
            <a:r>
              <a:rPr lang="en" sz="1200" b="0" i="0" u="none" strike="noStrike" cap="none" dirty="0">
                <a:solidFill>
                  <a:schemeClr val="dk1"/>
                </a:solidFill>
                <a:latin typeface="Calibri"/>
                <a:ea typeface="Calibri"/>
                <a:cs typeface="Calibri"/>
                <a:sym typeface="Calibri"/>
              </a:rPr>
              <a:t>ommunists from getting it.</a:t>
            </a:r>
            <a:endParaRPr dirty="0"/>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The poem tells the story of cutting down the biggest papaya on the papaya tree. It tells us that Ha’s mother was worried about difficult times ahead and about how the family didn’t want to leave anything for the “communists” in the context of the scene of papaya tree, just as in the “Papaya Tree” poem.</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If students are having difficulty answering the discussion questions. Ask additional probing questions, “</a:t>
            </a:r>
            <a:r>
              <a:rPr lang="en" sz="1200" i="1" u="none" strike="noStrike" cap="none" dirty="0">
                <a:solidFill>
                  <a:srgbClr val="000000"/>
                </a:solidFill>
                <a:latin typeface="Calibri"/>
                <a:ea typeface="Calibri"/>
                <a:cs typeface="Calibri"/>
                <a:sym typeface="Calibri"/>
              </a:rPr>
              <a:t>What are some of the details from the poem? What do these details tell us? Why were these details included in this poem?” </a:t>
            </a:r>
            <a:r>
              <a:rPr lang="en" sz="1200" i="0" u="none" strike="noStrike" cap="none" dirty="0">
                <a:solidFill>
                  <a:srgbClr val="000000"/>
                </a:solidFill>
                <a:latin typeface="Calibri"/>
                <a:ea typeface="Calibri"/>
                <a:cs typeface="Calibri"/>
                <a:sym typeface="Calibri"/>
              </a:rPr>
              <a:t>or point out specific lines/stanzas from the text for students to study.</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18929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da2e68f38_1_6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1" name="Google Shape;251;g3da2e68f38_1_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8-10 </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Analyzing “Wet and Crying” for Word Choice, Tone, and Meaning</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s</a:t>
            </a:r>
            <a:r>
              <a:rPr lang="en" sz="1200" b="0" i="0" u="none" strike="noStrike" cap="none" dirty="0">
                <a:solidFill>
                  <a:schemeClr val="dk1"/>
                </a:solidFill>
                <a:latin typeface="Calibri"/>
                <a:ea typeface="Calibri"/>
                <a:cs typeface="Calibri"/>
                <a:sym typeface="Calibri"/>
              </a:rPr>
              <a:t>lide 2 of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to add criteria to the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layout of the poem. Remind them that each block of text is called a stanza; for example, the first stanza begins with, “My biggest papaya is light yellow, still flecked with green.”</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 class each of the following questions, calling on volunteers to share their thinking and clarifying as needed:</a:t>
            </a:r>
            <a:endParaRPr dirty="0"/>
          </a:p>
          <a:p>
            <a:pPr marL="914400" lvl="1" indent="-304800" rtl="0">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 you notice about this stanza?”</a:t>
            </a:r>
            <a:endParaRPr dirty="0"/>
          </a:p>
          <a:p>
            <a:pPr marL="914400" lvl="1" indent="-304800" rtl="0">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“Why has the author structured it this way? Why didn’t she just write this on one line like a sentence?</a:t>
            </a:r>
            <a:r>
              <a:rPr lang="en-US" sz="1200" b="0" i="1" u="none" strike="noStrike" cap="none" dirty="0">
                <a:solidFill>
                  <a:schemeClr val="dk1"/>
                </a:solidFill>
                <a:latin typeface="Calibri"/>
                <a:ea typeface="Calibri"/>
                <a:cs typeface="Calibri"/>
                <a:sym typeface="Calibri"/>
              </a:rPr>
              <a:t>”</a:t>
            </a:r>
            <a:endParaRPr dirty="0"/>
          </a:p>
          <a:p>
            <a:pPr marL="914400" lvl="1" indent="-304800" rtl="0">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now that we know why the author has organized that stanza this way, can we add any new criteria to our effective poem anchor chart?”</a:t>
            </a:r>
            <a:endParaRPr dirty="0"/>
          </a:p>
          <a:p>
            <a:pPr marL="914400" lvl="1" indent="-304800" rtl="0">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evidence from the poem can we add to the Examples column on the anchor chart?”</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Add student </a:t>
            </a:r>
            <a:r>
              <a:rPr lang="en-US" sz="1200" b="0" i="0" u="none" strike="noStrike" cap="none" dirty="0">
                <a:solidFill>
                  <a:schemeClr val="dk1"/>
                </a:solidFill>
                <a:latin typeface="Calibri"/>
                <a:ea typeface="Calibri"/>
                <a:cs typeface="Calibri"/>
                <a:sym typeface="Calibri"/>
              </a:rPr>
              <a:t>for </a:t>
            </a:r>
            <a:r>
              <a:rPr lang="en" sz="1200" b="0" i="0" u="none" strike="noStrike" cap="none" dirty="0">
                <a:solidFill>
                  <a:schemeClr val="dk1"/>
                </a:solidFill>
                <a:latin typeface="Calibri"/>
                <a:ea typeface="Calibri"/>
                <a:cs typeface="Calibri"/>
                <a:sym typeface="Calibri"/>
              </a:rPr>
              <a:t>suggestions to </a:t>
            </a:r>
            <a:r>
              <a:rPr lang="en-US" sz="1200" b="0" i="0" u="none" strike="noStrike" cap="none" dirty="0">
                <a:solidFill>
                  <a:schemeClr val="dk1"/>
                </a:solidFill>
                <a:latin typeface="Calibri"/>
                <a:ea typeface="Calibri"/>
                <a:cs typeface="Calibri"/>
                <a:sym typeface="Calibri"/>
              </a:rPr>
              <a:t>add to </a:t>
            </a:r>
            <a:r>
              <a:rPr lang="en" sz="1200" b="0" i="0" u="none" strike="noStrike" cap="none" dirty="0">
                <a:solidFill>
                  <a:schemeClr val="dk1"/>
                </a:solidFill>
                <a:latin typeface="Calibri"/>
                <a:ea typeface="Calibri"/>
                <a:cs typeface="Calibri"/>
                <a:sym typeface="Calibri"/>
              </a:rPr>
              <a:t>the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 </a:t>
            </a:r>
            <a:endParaRPr dirty="0"/>
          </a:p>
          <a:p>
            <a:pPr marL="457200" lvl="0" indent="-304800" rtl="0">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Make sure the following </a:t>
            </a:r>
            <a:r>
              <a:rPr lang="en" sz="1200" dirty="0">
                <a:solidFill>
                  <a:schemeClr val="dk1"/>
                </a:solidFill>
                <a:latin typeface="Calibri"/>
                <a:ea typeface="Calibri"/>
                <a:cs typeface="Calibri"/>
                <a:sym typeface="Calibri"/>
              </a:rPr>
              <a:t>point is included on the chart:</a:t>
            </a:r>
            <a:endParaRPr dirty="0"/>
          </a:p>
          <a:p>
            <a:pPr marL="914400" lvl="1" indent="-304800" rtl="0">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Sentences are broken up to emphasize actions. Example: “Brother Vu chops; the head falls; a silver blade slices.” Content in Context of Scene: Brother Vu cut the papaya down from the tree.</a:t>
            </a:r>
            <a:endParaRPr dirty="0"/>
          </a:p>
          <a:p>
            <a:pPr marL="0" marR="0" lvl="0" indent="0" algn="l" rtl="0">
              <a:lnSpc>
                <a:spcPct val="100000"/>
              </a:lnSpc>
              <a:spcBef>
                <a:spcPts val="0"/>
              </a:spcBef>
              <a:spcAft>
                <a:spcPts val="0"/>
              </a:spcAft>
              <a:buClr>
                <a:schemeClr val="dk1"/>
              </a:buClr>
              <a:buSzPts val="12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It makes it more dramatic by adding impact to each action described and it helps the reader pause in certain places, which adds emphasis to particular words or phrases.</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381567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da2e68f38_1_7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g3da2e68f38_1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8</a:t>
            </a:r>
            <a:r>
              <a:rPr lang="en-US" sz="1200" b="1" i="0" u="none" strike="noStrike" cap="none" dirty="0">
                <a:solidFill>
                  <a:schemeClr val="dk1"/>
                </a:solidFill>
                <a:latin typeface="Calibri"/>
                <a:ea typeface="Calibri"/>
                <a:cs typeface="Calibri"/>
                <a:sym typeface="Calibri"/>
              </a:rPr>
              <a:t>-10</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B. Analyzing “Wet and Crying” for Word Choice, Tone, and Meaning</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s</a:t>
            </a:r>
            <a:r>
              <a:rPr lang="en" sz="1200" b="0" i="0" u="none" strike="noStrike" cap="none" dirty="0">
                <a:solidFill>
                  <a:schemeClr val="dk1"/>
                </a:solidFill>
                <a:latin typeface="Calibri"/>
                <a:ea typeface="Calibri"/>
                <a:cs typeface="Calibri"/>
                <a:sym typeface="Calibri"/>
              </a:rPr>
              <a:t>lide 3 of 4.</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pair up with someone else within their research teams to analyze the word choice, tone, and meaning in “Wet and Crying” using the bottom of the note-catcher.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them to include figurative and descriptive language and how it adds meaning.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in to gauge how well students are connecting the author’s word choice with tone, and then how tone contributes to meaning.</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pairs to share their notes with the rest of their research team and to add anything new to their note-catchers that they hear from peers.</a:t>
            </a:r>
            <a:endParaRPr dirty="0"/>
          </a:p>
          <a:p>
            <a:pPr marL="685800" marR="0" lvl="1" indent="-152400" algn="l" rtl="0">
              <a:lnSpc>
                <a:spcPct val="100000"/>
              </a:lnSpc>
              <a:spcBef>
                <a:spcPts val="0"/>
              </a:spcBef>
              <a:spcAft>
                <a:spcPts val="0"/>
              </a:spcAft>
              <a:buClr>
                <a:schemeClr val="dk1"/>
              </a:buClr>
              <a:buSzPts val="1200"/>
              <a:buFont typeface="Courier New"/>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note word choice/details such as: </a:t>
            </a:r>
            <a:r>
              <a:rPr lang="en" sz="1200" b="0" i="1" u="none" strike="noStrike" cap="none" dirty="0">
                <a:solidFill>
                  <a:schemeClr val="dk1"/>
                </a:solidFill>
                <a:latin typeface="Calibri"/>
                <a:ea typeface="Calibri"/>
                <a:cs typeface="Calibri"/>
                <a:sym typeface="Calibri"/>
              </a:rPr>
              <a:t>light yellow, flecked with green, chops, falls, slices, black seeds spill like clusters of eyes, wet and crying.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They should indicate appropriate answers for feeling/meaning and tone on the note-catcher.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need some additional examples of words used to describe tone other than those listed on the note-catcher </a:t>
            </a:r>
            <a:r>
              <a:rPr lang="en" sz="1200" b="0" i="1" u="none" strike="noStrike" cap="none" dirty="0">
                <a:solidFill>
                  <a:schemeClr val="dk1"/>
                </a:solidFill>
                <a:latin typeface="Calibri"/>
                <a:ea typeface="Calibri"/>
                <a:cs typeface="Calibri"/>
                <a:sym typeface="Calibri"/>
              </a:rPr>
              <a:t>(positive, hopeful, enthusiastic, etc.)</a:t>
            </a:r>
            <a:r>
              <a:rPr lang="en-US" sz="1200" b="0" i="1"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allowing students to use a thesaurus to aid them in completing the last two columns on the note-catcher.</a:t>
            </a:r>
            <a:endParaRPr sz="1200" b="0" i="1"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221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da2e68f38_1_8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g3da2e68f38_1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Class/Small Group </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1" i="0" u="none" strike="noStrike" cap="none" dirty="0">
                <a:solidFill>
                  <a:schemeClr val="dk1"/>
                </a:solidFill>
                <a:latin typeface="Calibri"/>
                <a:ea typeface="Calibri"/>
                <a:cs typeface="Calibri"/>
                <a:sym typeface="Calibri"/>
              </a:rPr>
              <a:t>Work Time B. Analyzing “Wet and Crying” for Word Choice, Tone, and Meaning</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s</a:t>
            </a:r>
            <a:r>
              <a:rPr lang="en" sz="1200" b="0" i="0" u="none" strike="noStrike" cap="none" dirty="0">
                <a:solidFill>
                  <a:schemeClr val="dk1"/>
                </a:solidFill>
                <a:latin typeface="Calibri"/>
                <a:ea typeface="Calibri"/>
                <a:cs typeface="Calibri"/>
                <a:sym typeface="Calibri"/>
              </a:rPr>
              <a:t>lide 4 of 4.</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to add criteria to the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Refocus students whole group.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a few students to share their notes about word choice, tone, and meaning with the whole group.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in their research teams: </a:t>
            </a:r>
            <a:r>
              <a:rPr lang="en" sz="1200" b="0" i="1" u="none" strike="noStrike" cap="none" dirty="0">
                <a:solidFill>
                  <a:schemeClr val="dk1"/>
                </a:solidFill>
                <a:latin typeface="Calibri"/>
                <a:ea typeface="Calibri"/>
                <a:cs typeface="Calibri"/>
                <a:sym typeface="Calibri"/>
              </a:rPr>
              <a:t>“So thinking about your analysis of word choice, tone, and meaning, what makes an effective poem? Why?”</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Cold call students and add suggestions to the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Make sure the following </a:t>
            </a:r>
            <a:r>
              <a:rPr lang="en" sz="1200" dirty="0">
                <a:solidFill>
                  <a:schemeClr val="dk1"/>
                </a:solidFill>
                <a:latin typeface="Calibri"/>
                <a:ea typeface="Calibri"/>
                <a:cs typeface="Calibri"/>
                <a:sym typeface="Calibri"/>
              </a:rPr>
              <a:t>points are included on the chart: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Purposeful word choice. Example: “Wet and Crying.” Content in Context of Scene: Describing Ha</a:t>
            </a:r>
            <a:r>
              <a:rPr lang="en" sz="1200" dirty="0">
                <a:solidFill>
                  <a:schemeClr val="dk1"/>
                </a:solidFill>
                <a:latin typeface="Calibri"/>
                <a:ea typeface="Calibri"/>
                <a:cs typeface="Calibri"/>
                <a:sym typeface="Calibri"/>
              </a:rPr>
              <a:t>’s</a:t>
            </a:r>
            <a:r>
              <a:rPr lang="en" sz="1200" b="0" i="0" u="none" strike="noStrike" cap="none" dirty="0">
                <a:solidFill>
                  <a:schemeClr val="dk1"/>
                </a:solidFill>
                <a:latin typeface="Calibri"/>
                <a:ea typeface="Calibri"/>
                <a:cs typeface="Calibri"/>
                <a:sym typeface="Calibri"/>
              </a:rPr>
              <a:t> sadness </a:t>
            </a:r>
            <a:r>
              <a:rPr lang="en" sz="1200" dirty="0">
                <a:solidFill>
                  <a:schemeClr val="dk1"/>
                </a:solidFill>
                <a:latin typeface="Calibri"/>
                <a:ea typeface="Calibri"/>
                <a:cs typeface="Calibri"/>
                <a:sym typeface="Calibri"/>
              </a:rPr>
              <a:t>t</a:t>
            </a:r>
            <a:r>
              <a:rPr lang="en" sz="1200" b="0" i="0" u="none" strike="noStrike" cap="none" dirty="0">
                <a:solidFill>
                  <a:schemeClr val="dk1"/>
                </a:solidFill>
                <a:latin typeface="Calibri"/>
                <a:ea typeface="Calibri"/>
                <a:cs typeface="Calibri"/>
                <a:sym typeface="Calibri"/>
              </a:rPr>
              <a:t>hrough a description of the seeds </a:t>
            </a:r>
            <a:r>
              <a:rPr lang="en" sz="1200" dirty="0">
                <a:solidFill>
                  <a:schemeClr val="dk1"/>
                </a:solidFill>
                <a:latin typeface="Calibri"/>
                <a:ea typeface="Calibri"/>
                <a:cs typeface="Calibri"/>
                <a:sym typeface="Calibri"/>
              </a:rPr>
              <a:t>spilling out.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Figurative language</a:t>
            </a:r>
            <a:r>
              <a:rPr lang="en" sz="1200" dirty="0">
                <a:solidFill>
                  <a:schemeClr val="dk1"/>
                </a:solidFill>
                <a:latin typeface="Calibri"/>
                <a:ea typeface="Calibri"/>
                <a:cs typeface="Calibri"/>
                <a:sym typeface="Calibri"/>
              </a:rPr>
              <a:t> describing appearance</a:t>
            </a:r>
            <a:r>
              <a:rPr lang="en" sz="1200" b="0" i="0" u="none" strike="noStrike" cap="none" dirty="0">
                <a:solidFill>
                  <a:schemeClr val="dk1"/>
                </a:solidFill>
                <a:latin typeface="Calibri"/>
                <a:ea typeface="Calibri"/>
                <a:cs typeface="Calibri"/>
                <a:sym typeface="Calibri"/>
              </a:rPr>
              <a:t>. Example: “A seed like a fish eye.” Content in Context of Scene: </a:t>
            </a:r>
            <a:r>
              <a:rPr lang="en" sz="1200" dirty="0">
                <a:solidFill>
                  <a:schemeClr val="dk1"/>
                </a:solidFill>
                <a:latin typeface="Calibri"/>
                <a:ea typeface="Calibri"/>
                <a:cs typeface="Calibri"/>
                <a:sym typeface="Calibri"/>
              </a:rPr>
              <a:t>Appearance of the papaya tree</a:t>
            </a:r>
            <a:r>
              <a:rPr lang="en" sz="1200" b="0" i="0"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Descriptive language (sensory adjectives). Example: “Slippery shiny black.” Content in Context of Scene: </a:t>
            </a:r>
            <a:r>
              <a:rPr lang="en" sz="1200" dirty="0">
                <a:solidFill>
                  <a:schemeClr val="dk1"/>
                </a:solidFill>
                <a:latin typeface="Calibri"/>
                <a:ea typeface="Calibri"/>
                <a:cs typeface="Calibri"/>
                <a:sym typeface="Calibri"/>
              </a:rPr>
              <a:t>W</a:t>
            </a:r>
            <a:r>
              <a:rPr lang="en" sz="1200" b="0" i="0" u="none" strike="noStrike" cap="none" dirty="0">
                <a:solidFill>
                  <a:schemeClr val="dk1"/>
                </a:solidFill>
                <a:latin typeface="Calibri"/>
                <a:ea typeface="Calibri"/>
                <a:cs typeface="Calibri"/>
                <a:sym typeface="Calibri"/>
              </a:rPr>
              <a:t>hat the seed looked and felt like.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 sz="1200" b="0" i="0" u="none" strike="noStrike" cap="none" dirty="0">
                <a:solidFill>
                  <a:schemeClr val="dk1"/>
                </a:solidFill>
                <a:latin typeface="Calibri"/>
                <a:ea typeface="Calibri"/>
                <a:cs typeface="Calibri"/>
                <a:sym typeface="Calibri"/>
              </a:rPr>
              <a:t>trong verbs. Example: “Brother Vu chops; the head falls; a silver blade slices.” Content in Context of Scene: </a:t>
            </a:r>
            <a:r>
              <a:rPr lang="en" sz="1200" dirty="0">
                <a:solidFill>
                  <a:schemeClr val="dk1"/>
                </a:solidFill>
                <a:latin typeface="Calibri"/>
                <a:ea typeface="Calibri"/>
                <a:cs typeface="Calibri"/>
                <a:sym typeface="Calibri"/>
              </a:rPr>
              <a:t>H</a:t>
            </a:r>
            <a:r>
              <a:rPr lang="en" sz="1200" b="0" i="0" u="none" strike="noStrike" cap="none" dirty="0">
                <a:solidFill>
                  <a:schemeClr val="dk1"/>
                </a:solidFill>
                <a:latin typeface="Calibri"/>
                <a:ea typeface="Calibri"/>
                <a:cs typeface="Calibri"/>
                <a:sym typeface="Calibri"/>
              </a:rPr>
              <a:t>ow the papaya was cut down.</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suggesting some of the criteria indicated above.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Guide students to identify the indicated criteria by using probing questions: </a:t>
            </a:r>
            <a:r>
              <a:rPr lang="en" sz="1200" i="1" u="none" strike="noStrike" cap="none" dirty="0">
                <a:solidFill>
                  <a:srgbClr val="000000"/>
                </a:solidFill>
                <a:latin typeface="Calibri"/>
                <a:ea typeface="Calibri"/>
                <a:cs typeface="Calibri"/>
                <a:sym typeface="Calibri"/>
              </a:rPr>
              <a:t>“Can figurative language make our poems effective? How? What other kind of language can we use to make our poem better? Why are the words we use in our poem important? How are some words better to use that others?”</a:t>
            </a:r>
            <a:endParaRPr sz="120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12427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da2e68f38_1_8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g3da2e68f38_1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C. Applying Learning from Research on “Inside Out” Poem Graphic Organizer (8 minutes)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materials from prior lessons: the research guide and the </a:t>
            </a:r>
            <a:r>
              <a:rPr lang="en" sz="1200" b="1" i="0" u="none" strike="noStrike" cap="none" dirty="0">
                <a:solidFill>
                  <a:schemeClr val="dk1"/>
                </a:solidFill>
                <a:latin typeface="Calibri"/>
                <a:ea typeface="Calibri"/>
                <a:cs typeface="Calibri"/>
                <a:sym typeface="Calibri"/>
              </a:rPr>
              <a:t>“Inside Out” Poem graphic organizer</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You’ll model the completing the </a:t>
            </a:r>
            <a:r>
              <a:rPr lang="en" sz="1200" b="1" i="0" u="none" strike="noStrike" cap="none" dirty="0">
                <a:solidFill>
                  <a:schemeClr val="dk1"/>
                </a:solidFill>
                <a:latin typeface="Calibri"/>
                <a:ea typeface="Calibri"/>
                <a:cs typeface="Calibri"/>
                <a:sym typeface="Calibri"/>
              </a:rPr>
              <a:t>“Inside Out” graphic organizer </a:t>
            </a:r>
            <a:r>
              <a:rPr lang="en" sz="1200" b="0" i="0" u="none" strike="noStrike" cap="none" dirty="0">
                <a:solidFill>
                  <a:schemeClr val="dk1"/>
                </a:solidFill>
                <a:latin typeface="Calibri"/>
                <a:ea typeface="Calibri"/>
                <a:cs typeface="Calibri"/>
                <a:sym typeface="Calibri"/>
              </a:rPr>
              <a:t>using Ha as an example to prepare students for completing this based on their own poem.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a:t>
            </a:r>
            <a:r>
              <a:rPr lang="en" sz="1200" b="1" i="0" u="none" strike="noStrike" cap="none" dirty="0">
                <a:solidFill>
                  <a:schemeClr val="dk1"/>
                </a:solidFill>
                <a:latin typeface="Calibri"/>
                <a:ea typeface="Calibri"/>
                <a:cs typeface="Calibri"/>
                <a:sym typeface="Calibri"/>
              </a:rPr>
              <a:t>What Makes an Effective Poem? </a:t>
            </a:r>
            <a:r>
              <a:rPr lang="en" sz="1200" b="0" i="0" u="none" strike="noStrike" cap="none" dirty="0">
                <a:solidFill>
                  <a:schemeClr val="dk1"/>
                </a:solidFill>
                <a:latin typeface="Calibri"/>
                <a:ea typeface="Calibri"/>
                <a:cs typeface="Calibri"/>
                <a:sym typeface="Calibri"/>
              </a:rPr>
              <a:t>posted for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1 of 2.</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get their </a:t>
            </a:r>
            <a:r>
              <a:rPr lang="en" sz="1200" b="1" i="0" u="none" strike="noStrike" cap="none" dirty="0">
                <a:solidFill>
                  <a:schemeClr val="dk1"/>
                </a:solidFill>
                <a:latin typeface="Calibri"/>
                <a:ea typeface="Calibri"/>
                <a:cs typeface="Calibri"/>
                <a:sym typeface="Calibri"/>
              </a:rPr>
              <a:t>“Inside Out” Poem graphic organizers</a:t>
            </a:r>
            <a:r>
              <a:rPr lang="en" sz="1200" b="0" i="0" u="none" strike="noStrike" cap="none" dirty="0">
                <a:solidFill>
                  <a:schemeClr val="dk1"/>
                </a:solidFill>
                <a:latin typeface="Calibri"/>
                <a:ea typeface="Calibri"/>
                <a:cs typeface="Calibri"/>
                <a:sym typeface="Calibri"/>
              </a:rPr>
              <a:t> that they started to familiarize themselves with for homework and their </a:t>
            </a:r>
            <a:r>
              <a:rPr lang="en" sz="1200" b="1" i="0" u="none" strike="noStrike" cap="none" dirty="0">
                <a:solidFill>
                  <a:schemeClr val="dk1"/>
                </a:solidFill>
                <a:latin typeface="Calibri"/>
                <a:ea typeface="Calibri"/>
                <a:cs typeface="Calibri"/>
                <a:sym typeface="Calibri"/>
              </a:rPr>
              <a:t>Research Guide </a:t>
            </a:r>
            <a:r>
              <a:rPr lang="en" sz="1200" b="0" i="0" u="none" strike="noStrike" cap="none" dirty="0">
                <a:solidFill>
                  <a:schemeClr val="dk1"/>
                </a:solidFill>
                <a:latin typeface="Calibri"/>
                <a:ea typeface="Calibri"/>
                <a:cs typeface="Calibri"/>
                <a:sym typeface="Calibri"/>
              </a:rPr>
              <a:t>completed in previous lessons.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an </a:t>
            </a:r>
            <a:r>
              <a:rPr lang="en" sz="1200" b="1" i="0" u="none" strike="noStrike" cap="none" dirty="0">
                <a:solidFill>
                  <a:schemeClr val="dk1"/>
                </a:solidFill>
                <a:latin typeface="Calibri"/>
                <a:ea typeface="Calibri"/>
                <a:cs typeface="Calibri"/>
                <a:sym typeface="Calibri"/>
              </a:rPr>
              <a:t>“Inside Out” Poem graphic organizer </a:t>
            </a:r>
            <a:r>
              <a:rPr lang="en" sz="1200" b="0" i="0" u="none" strike="noStrike" cap="none" dirty="0">
                <a:solidFill>
                  <a:schemeClr val="dk1"/>
                </a:solidFill>
                <a:latin typeface="Calibri"/>
                <a:ea typeface="Calibri"/>
                <a:cs typeface="Calibri"/>
                <a:sym typeface="Calibri"/>
              </a:rPr>
              <a:t>and ask students: “</a:t>
            </a:r>
            <a:r>
              <a:rPr lang="en" sz="1200" b="0" i="1" u="none" strike="noStrike" cap="none" dirty="0">
                <a:solidFill>
                  <a:schemeClr val="dk1"/>
                </a:solidFill>
                <a:latin typeface="Calibri"/>
                <a:ea typeface="Calibri"/>
                <a:cs typeface="Calibri"/>
                <a:sym typeface="Calibri"/>
              </a:rPr>
              <a:t>Who is Ha?”</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their suggestions and record their ideas in the first column.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to focus on the space for them to record the scene underneath the character profile.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was the scene of the ‘Papaya Tree’ poem?”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was the scene of the ‘Wet and Crying’ poem?”</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one of the criteria of an effective poem is that it provides details in the context of a scene (refer to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a:t>
            </a:r>
            <a:r>
              <a:rPr lang="en" sz="1200" b="0" i="1" u="none" strike="noStrike" cap="none" dirty="0">
                <a:solidFill>
                  <a:schemeClr val="dk1"/>
                </a:solidFill>
                <a:latin typeface="Calibri"/>
                <a:ea typeface="Calibri"/>
                <a:cs typeface="Calibri"/>
                <a:sym typeface="Calibri"/>
              </a:rPr>
              <a:t>“I have chosen a scene for the poem on the graphic organizer about Ha to be at night when she is in bed trying to sleep because that is a time when adults often speak about things they don’t want children to worry about, so it will be a good opportunity to introduce details about what is going on.”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Record: </a:t>
            </a:r>
            <a:r>
              <a:rPr lang="en" sz="1200" b="0" i="1" u="none" strike="noStrike" cap="none" dirty="0">
                <a:solidFill>
                  <a:schemeClr val="dk1"/>
                </a:solidFill>
                <a:latin typeface="Calibri"/>
                <a:ea typeface="Calibri"/>
                <a:cs typeface="Calibri"/>
                <a:sym typeface="Calibri"/>
              </a:rPr>
              <a:t>“At night in the dark when she is in bed” next to the space marked Scene</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this means that everything that happens in the poem will be framed in the context of this scene. </a:t>
            </a:r>
            <a:endParaRPr dirty="0"/>
          </a:p>
          <a:p>
            <a:pPr marL="2286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should answer “Who is Ha?” to include the following: </a:t>
            </a:r>
            <a:r>
              <a:rPr lang="en" sz="1200" b="0" i="1" u="none" strike="noStrike" cap="none" dirty="0">
                <a:solidFill>
                  <a:schemeClr val="dk1"/>
                </a:solidFill>
                <a:latin typeface="Calibri"/>
                <a:ea typeface="Calibri"/>
                <a:cs typeface="Calibri"/>
                <a:sym typeface="Calibri"/>
              </a:rPr>
              <a:t>female child, Vietnamese, Not communist—doesn’t agree with communism</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the scene in both poems was the papaya tree. </a:t>
            </a:r>
            <a:endParaRPr dirty="0"/>
          </a:p>
          <a:p>
            <a:pPr marL="17145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the suggested examples to help trigger students thinking.</a:t>
            </a:r>
            <a:endParaRPr dirty="0"/>
          </a:p>
        </p:txBody>
      </p:sp>
    </p:spTree>
    <p:extLst>
      <p:ext uri="{BB962C8B-B14F-4D97-AF65-F5344CB8AC3E}">
        <p14:creationId xmlns:p14="http://schemas.microsoft.com/office/powerpoint/2010/main" val="737167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e48ee9b9f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3e48ee9b9f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a:solidFill>
                  <a:schemeClr val="dk1"/>
                </a:solidFill>
                <a:latin typeface="Calibri"/>
                <a:ea typeface="Calibri"/>
                <a:cs typeface="Calibri"/>
                <a:sym typeface="Calibri"/>
              </a:rPr>
              <a:t>4-5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C. Applying Learning from Research on “Inside Out” Poem Graphic Organizer (8 minutes)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materials from prior lessons: the research guide and the </a:t>
            </a:r>
            <a:r>
              <a:rPr lang="en" sz="1200" b="1" i="0" u="none" strike="noStrike" cap="none" dirty="0">
                <a:solidFill>
                  <a:schemeClr val="dk1"/>
                </a:solidFill>
                <a:latin typeface="Calibri"/>
                <a:ea typeface="Calibri"/>
                <a:cs typeface="Calibri"/>
                <a:sym typeface="Calibri"/>
              </a:rPr>
              <a:t>“Inside Out” Poem graphic organizer</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You’ll model completing the </a:t>
            </a:r>
            <a:r>
              <a:rPr lang="en" sz="1200" b="1" i="0" u="none" strike="noStrike" cap="none" dirty="0">
                <a:solidFill>
                  <a:schemeClr val="dk1"/>
                </a:solidFill>
                <a:latin typeface="Calibri"/>
                <a:ea typeface="Calibri"/>
                <a:cs typeface="Calibri"/>
                <a:sym typeface="Calibri"/>
              </a:rPr>
              <a:t>“Inside Out” graphic organizer </a:t>
            </a:r>
            <a:r>
              <a:rPr lang="en" sz="1200" b="0" i="0" u="none" strike="noStrike" cap="none" dirty="0">
                <a:solidFill>
                  <a:schemeClr val="dk1"/>
                </a:solidFill>
                <a:latin typeface="Calibri"/>
                <a:ea typeface="Calibri"/>
                <a:cs typeface="Calibri"/>
                <a:sym typeface="Calibri"/>
              </a:rPr>
              <a:t>using Ha as an example to prepare students for completing this based on their own poem.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t>
            </a:r>
            <a:r>
              <a:rPr lang="en" sz="1200" b="0" i="0" u="none" strike="noStrike" cap="none" dirty="0">
                <a:solidFill>
                  <a:schemeClr val="dk1"/>
                </a:solidFill>
                <a:latin typeface="Calibri"/>
                <a:ea typeface="Calibri"/>
                <a:cs typeface="Calibri"/>
                <a:sym typeface="Calibri"/>
              </a:rPr>
              <a:t>ave the </a:t>
            </a:r>
            <a:r>
              <a:rPr lang="en" sz="1200" b="1" i="0" u="none" strike="noStrike" cap="none" dirty="0">
                <a:solidFill>
                  <a:schemeClr val="dk1"/>
                </a:solidFill>
                <a:latin typeface="Calibri"/>
                <a:ea typeface="Calibri"/>
                <a:cs typeface="Calibri"/>
                <a:sym typeface="Calibri"/>
              </a:rPr>
              <a:t>What Makes an Effective Poem? </a:t>
            </a:r>
            <a:r>
              <a:rPr lang="en" sz="1200" b="0" i="0" u="none" strike="noStrike" cap="none" dirty="0">
                <a:solidFill>
                  <a:schemeClr val="dk1"/>
                </a:solidFill>
                <a:latin typeface="Calibri"/>
                <a:ea typeface="Calibri"/>
                <a:cs typeface="Calibri"/>
                <a:sym typeface="Calibri"/>
              </a:rPr>
              <a:t>posted for reference.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slide 2 of 2.</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help you model an example of how to turn this information into poetic language in the second column.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their suggestions; in the second column, record student ideas.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to students that you haven’t written the complete poem on the organizer—you have just recorded a few ideas to help you write your poem.</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a:t>
            </a:r>
            <a:r>
              <a:rPr lang="en" sz="1200" b="0" i="1" u="none" strike="noStrike" cap="none" dirty="0">
                <a:solidFill>
                  <a:schemeClr val="dk1"/>
                </a:solidFill>
                <a:latin typeface="Calibri"/>
                <a:ea typeface="Calibri"/>
                <a:cs typeface="Calibri"/>
                <a:sym typeface="Calibri"/>
              </a:rPr>
              <a:t>“Why those words? How do those words affect the meaning and tone of the poem?”</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their suggestions. In the third column, record student ideas. </a:t>
            </a:r>
            <a:endParaRPr dirty="0"/>
          </a:p>
          <a:p>
            <a:pPr marL="457200" marR="0" lvl="1" indent="0" algn="l" rtl="0">
              <a:lnSpc>
                <a:spcPct val="100000"/>
              </a:lnSpc>
              <a:spcBef>
                <a:spcPts val="0"/>
              </a:spcBef>
              <a:spcAft>
                <a:spcPts val="0"/>
              </a:spcAft>
              <a:buClr>
                <a:schemeClr val="dk1"/>
              </a:buClr>
              <a:buSzPts val="1200"/>
              <a:buFont typeface="Courier New"/>
              <a:buNone/>
            </a:pP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possible student suggestions to describe Ha in the scene include: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Little girls are not supposed to know, but I hear my brother’s frantic whispers and mother’s scared sobs through the dark blackness of the night. </a:t>
            </a:r>
            <a:endParaRPr i="0" dirty="0">
              <a:solidFill>
                <a:schemeClr val="dk1"/>
              </a:solidFill>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 want to scream at them that I understand that terrible things are happening in my beloved Vietnam.</a:t>
            </a:r>
            <a:endParaRPr i="0" dirty="0">
              <a:solidFill>
                <a:schemeClr val="dk1"/>
              </a:solidFill>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They growl under their breath to each other like a pack of frightened dogs about how the communists will take our things if we don’t flee.</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Some possible student responses for how the words affect meaning and tone include:</a:t>
            </a:r>
            <a:endParaRPr sz="1200"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“Little girl” sets up the female child narrator.</a:t>
            </a:r>
            <a:endParaRPr i="0" dirty="0">
              <a:solidFill>
                <a:schemeClr val="dk1"/>
              </a:solidFill>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“Frantic” adds drama and action and tells the reader that something serious is happening.</a:t>
            </a:r>
            <a:endParaRPr i="0" dirty="0">
              <a:solidFill>
                <a:schemeClr val="dk1"/>
              </a:solidFill>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“Scared sobs” tells the reader the mother is afraid of something.</a:t>
            </a:r>
            <a:endParaRPr i="0" dirty="0">
              <a:solidFill>
                <a:schemeClr val="dk1"/>
              </a:solidFill>
            </a:endParaRPr>
          </a:p>
          <a:p>
            <a:pPr marL="17145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the suggested examples to help trigger students thinking.</a:t>
            </a:r>
            <a:endParaRPr dirty="0"/>
          </a:p>
        </p:txBody>
      </p:sp>
    </p:spTree>
    <p:extLst>
      <p:ext uri="{BB962C8B-B14F-4D97-AF65-F5344CB8AC3E}">
        <p14:creationId xmlns:p14="http://schemas.microsoft.com/office/powerpoint/2010/main" val="3288901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da2e68f38_1_10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g3da2e68f38_1_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Closing A. Begin Filling Out “Inside Out” Poem Graphic Organizer (2 minutes)</a:t>
            </a:r>
            <a:endParaRPr dirty="0"/>
          </a:p>
          <a:p>
            <a:pPr marL="0" marR="0" lvl="0"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Keep the model graphic organizer from Work Time C displayed as students begin to complete their own graphic organizer.</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read the slide to themselves.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begin filling out </a:t>
            </a:r>
            <a:r>
              <a:rPr lang="en" sz="1200" b="1" i="0" u="none" strike="noStrike" cap="none" dirty="0">
                <a:solidFill>
                  <a:schemeClr val="dk1"/>
                </a:solidFill>
                <a:latin typeface="Calibri"/>
                <a:ea typeface="Calibri"/>
                <a:cs typeface="Calibri"/>
                <a:sym typeface="Calibri"/>
              </a:rPr>
              <a:t>their “Inside Out” Poem graphic organizer </a:t>
            </a:r>
            <a:r>
              <a:rPr lang="en" sz="1200" b="0" i="0" u="none" strike="noStrike" cap="none" dirty="0">
                <a:solidFill>
                  <a:schemeClr val="dk1"/>
                </a:solidFill>
                <a:latin typeface="Calibri"/>
                <a:ea typeface="Calibri"/>
                <a:cs typeface="Calibri"/>
                <a:sym typeface="Calibri"/>
              </a:rPr>
              <a:t>in the same way that you modeled.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them to begin by thinking about the scene that their poem will be set in, as this will determine how they frame the content in the rest of the poem.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will finish filling out this </a:t>
            </a:r>
            <a:r>
              <a:rPr lang="en" sz="1200" b="1" i="0" u="none" strike="noStrike" cap="none" dirty="0">
                <a:solidFill>
                  <a:schemeClr val="dk1"/>
                </a:solidFill>
                <a:latin typeface="Calibri"/>
                <a:ea typeface="Calibri"/>
                <a:cs typeface="Calibri"/>
                <a:sym typeface="Calibri"/>
              </a:rPr>
              <a:t>“Inside Out” Poem graphic organizer </a:t>
            </a:r>
            <a:r>
              <a:rPr lang="en" sz="1200" b="0" i="0" u="none" strike="noStrike" cap="none" dirty="0">
                <a:solidFill>
                  <a:schemeClr val="dk1"/>
                </a:solidFill>
                <a:latin typeface="Calibri"/>
                <a:ea typeface="Calibri"/>
                <a:cs typeface="Calibri"/>
                <a:sym typeface="Calibri"/>
              </a:rPr>
              <a:t>for homework.</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begin to generate ideas about their refugee and the scene their “Inside Out” poem takes place in.</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need assistance in generating their ideas</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C</a:t>
            </a:r>
            <a:r>
              <a:rPr lang="en" sz="1200" b="0" i="0" u="none" strike="noStrike" cap="none" dirty="0">
                <a:solidFill>
                  <a:schemeClr val="dk1"/>
                </a:solidFill>
                <a:latin typeface="Calibri"/>
                <a:ea typeface="Calibri"/>
                <a:cs typeface="Calibri"/>
                <a:sym typeface="Calibri"/>
              </a:rPr>
              <a:t>onsider having them work with a partner in their research group to complete the character profile section of the graphic organizer before working independently to complete the remainder.</a:t>
            </a:r>
            <a:endParaRPr dirty="0"/>
          </a:p>
        </p:txBody>
      </p:sp>
    </p:spTree>
    <p:extLst>
      <p:ext uri="{BB962C8B-B14F-4D97-AF65-F5344CB8AC3E}">
        <p14:creationId xmlns:p14="http://schemas.microsoft.com/office/powerpoint/2010/main" val="1117003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da2e68f38_1_1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g3da2e68f38_1_1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Hold on</a:t>
            </a:r>
            <a:r>
              <a:rPr lang="en-US" sz="1200" b="0"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to the </a:t>
            </a:r>
            <a:r>
              <a:rPr lang="en" sz="1200" b="1" i="0" u="none" strike="noStrike" cap="none" dirty="0">
                <a:solidFill>
                  <a:schemeClr val="dk1"/>
                </a:solidFill>
                <a:latin typeface="Calibri"/>
                <a:ea typeface="Calibri"/>
                <a:cs typeface="Calibri"/>
                <a:sym typeface="Calibri"/>
              </a:rPr>
              <a:t>“Inside Out” Poem graphic organizer </a:t>
            </a:r>
            <a:r>
              <a:rPr lang="en" sz="1200" b="0" i="0" u="none" strike="noStrike" cap="none" dirty="0">
                <a:solidFill>
                  <a:schemeClr val="dk1"/>
                </a:solidFill>
                <a:latin typeface="Calibri"/>
                <a:ea typeface="Calibri"/>
                <a:cs typeface="Calibri"/>
                <a:sym typeface="Calibri"/>
              </a:rPr>
              <a:t>that you used to model in this lesson.  You need use it again in Lesson 3; it will be called </a:t>
            </a:r>
            <a:r>
              <a:rPr lang="en" sz="1200" b="1" i="0" u="none" strike="noStrike" cap="none" dirty="0">
                <a:solidFill>
                  <a:schemeClr val="dk1"/>
                </a:solidFill>
                <a:latin typeface="Calibri"/>
                <a:ea typeface="Calibri"/>
                <a:cs typeface="Calibri"/>
                <a:sym typeface="Calibri"/>
              </a:rPr>
              <a:t>Model “Inside Out” Poem graphic organizer</a:t>
            </a:r>
            <a:r>
              <a:rPr lang="en" sz="1200" b="0" i="0" u="none" strike="noStrike" cap="none" dirty="0">
                <a:solidFill>
                  <a:schemeClr val="dk1"/>
                </a:solidFill>
                <a:latin typeface="Calibri"/>
                <a:ea typeface="Calibri"/>
                <a:cs typeface="Calibri"/>
                <a:sym typeface="Calibri"/>
              </a:rPr>
              <a:t>.</a:t>
            </a: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sym typeface="Calibri"/>
              </a:rPr>
              <a:t>You may want to use Small Group Block today for writing instead of for the reading activities.</a:t>
            </a:r>
            <a:r>
              <a:rPr lang="en" sz="1200" b="0" i="0" u="none" strike="noStrike" cap="none" baseline="0" dirty="0">
                <a:solidFill>
                  <a:schemeClr val="dk1"/>
                </a:solidFill>
                <a:latin typeface="Calibri"/>
                <a:sym typeface="Calibri"/>
              </a:rPr>
              <a:t> If you do, just ignore the slides that follow this one. </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dirty="0"/>
          </a:p>
          <a:p>
            <a:pPr marL="0" marR="0" lvl="0" indent="0" algn="l" rtl="0">
              <a:lnSpc>
                <a:spcPct val="100000"/>
              </a:lnSpc>
              <a:spcBef>
                <a:spcPts val="0"/>
              </a:spcBef>
              <a:spcAft>
                <a:spcPts val="0"/>
              </a:spcAft>
              <a:buClr>
                <a:schemeClr val="dk1"/>
              </a:buClr>
              <a:buSzPts val="1200"/>
              <a:buFont typeface="Arial"/>
              <a:buNone/>
            </a:pPr>
            <a:br>
              <a:rPr lang="en" sz="1200" b="0" i="0" u="none" strike="noStrike" cap="none"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having a completed copy of the model graphic organizer to provide to students</a:t>
            </a:r>
            <a:r>
              <a:rPr lang="en" sz="1200" dirty="0">
                <a:solidFill>
                  <a:schemeClr val="dk1"/>
                </a:solidFill>
                <a:latin typeface="Calibri"/>
                <a:ea typeface="Calibri"/>
                <a:cs typeface="Calibri"/>
                <a:sym typeface="Calibri"/>
              </a:rPr>
              <a:t>, for their reference</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they complete their homework.</a:t>
            </a:r>
            <a:endParaRPr dirty="0"/>
          </a:p>
        </p:txBody>
      </p:sp>
    </p:spTree>
    <p:extLst>
      <p:ext uri="{BB962C8B-B14F-4D97-AF65-F5344CB8AC3E}">
        <p14:creationId xmlns:p14="http://schemas.microsoft.com/office/powerpoint/2010/main" val="527732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3383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a2e68f38_1_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3da2e68f38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chemeClr val="dk1"/>
              </a:solidFill>
              <a:latin typeface="Calibri"/>
              <a:ea typeface="Calibri"/>
              <a:cs typeface="Calibri"/>
              <a:sym typeface="Calibri"/>
            </a:endParaRPr>
          </a:p>
          <a:p>
            <a:pPr marL="323850" marR="0" lvl="0" indent="-171450" algn="l" rtl="0">
              <a:lnSpc>
                <a:spcPct val="100000"/>
              </a:lnSpc>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Review the poems “Papaya Tree” (pages 8 and 9) and “Wet and Crying” (page 60) from </a:t>
            </a:r>
            <a:r>
              <a:rPr lang="en" sz="1200" b="0" i="1" u="none" strike="noStrike" cap="none">
                <a:solidFill>
                  <a:schemeClr val="dk1"/>
                </a:solidFill>
                <a:latin typeface="Calibri"/>
                <a:ea typeface="Calibri"/>
                <a:cs typeface="Calibri"/>
                <a:sym typeface="Calibri"/>
              </a:rPr>
              <a:t>Inside Out &amp; Back Again</a:t>
            </a:r>
            <a:r>
              <a:rPr lang="en" sz="1200" b="0" i="0" u="none" strike="noStrike" cap="none">
                <a:solidFill>
                  <a:schemeClr val="dk1"/>
                </a:solidFill>
                <a:latin typeface="Calibri"/>
                <a:ea typeface="Calibri"/>
                <a:cs typeface="Calibri"/>
                <a:sym typeface="Calibri"/>
              </a:rPr>
              <a:t>. Focus on the figurative and descriptive language as well as purposeful word choice and how it is anchored in specific content—something that is happening or the character is seeing.</a:t>
            </a:r>
            <a:endParaRPr/>
          </a:p>
        </p:txBody>
      </p:sp>
    </p:spTree>
    <p:extLst>
      <p:ext uri="{BB962C8B-B14F-4D97-AF65-F5344CB8AC3E}">
        <p14:creationId xmlns:p14="http://schemas.microsoft.com/office/powerpoint/2010/main" val="339679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88639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1650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0358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4</a:t>
            </a:r>
            <a:r>
              <a:rPr lang="en" sz="1200" b="1" i="0" u="none" strike="noStrike" cap="none">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 “whisper reading” before they read aloud so the room doesn’t get too noisy.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your group to make sure students are on task and taking turns reading for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6970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a2e68f38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g3da2e68f38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Note-catcher </a:t>
            </a:r>
            <a:r>
              <a:rPr lang="en" sz="1200" b="0" i="0" u="none" strike="noStrike" cap="none" dirty="0">
                <a:solidFill>
                  <a:schemeClr val="dk1"/>
                </a:solidFill>
                <a:latin typeface="Calibri"/>
                <a:ea typeface="Calibri"/>
                <a:cs typeface="Calibri"/>
                <a:sym typeface="Calibri"/>
              </a:rPr>
              <a:t>(one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Word Choice, Tone, and Meaning Note-catcher  </a:t>
            </a:r>
            <a:r>
              <a:rPr lang="en" sz="1200" b="0" i="0" u="none" strike="noStrike" cap="none" dirty="0">
                <a:solidFill>
                  <a:schemeClr val="dk1"/>
                </a:solidFill>
                <a:latin typeface="Calibri"/>
                <a:ea typeface="Calibri"/>
                <a:cs typeface="Calibri"/>
                <a:sym typeface="Calibri"/>
              </a:rPr>
              <a:t>(one per student and one to display)</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anchor chart</a:t>
            </a:r>
            <a:endParaRPr b="1" dirty="0"/>
          </a:p>
          <a:p>
            <a:pPr marL="171450" marR="0" lvl="0" indent="-10160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Review these protocols before teaching. They are all used in this lesson and can be found in the appendix:</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Think-Pair-Share</a:t>
            </a:r>
            <a:endParaRPr dirty="0"/>
          </a:p>
          <a:p>
            <a:pPr marL="3238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Inside Out &amp; Back Again </a:t>
            </a:r>
            <a:r>
              <a:rPr lang="en" sz="1200" b="0" i="0" u="none" strike="noStrike" cap="none" dirty="0">
                <a:solidFill>
                  <a:schemeClr val="dk1"/>
                </a:solidFill>
                <a:latin typeface="Calibri"/>
                <a:ea typeface="Calibri"/>
                <a:cs typeface="Calibri"/>
                <a:sym typeface="Calibri"/>
              </a:rPr>
              <a:t>(book; one per student)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“Inside Out” Poem graphic organizer </a:t>
            </a:r>
            <a:r>
              <a:rPr lang="en" sz="1200" b="0" i="0" u="none" strike="noStrike" cap="none" dirty="0">
                <a:solidFill>
                  <a:schemeClr val="dk1"/>
                </a:solidFill>
                <a:latin typeface="Calibri"/>
                <a:ea typeface="Calibri"/>
                <a:cs typeface="Calibri"/>
                <a:sym typeface="Calibri"/>
              </a:rPr>
              <a:t>(from Lesson 1)</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Research Guide </a:t>
            </a:r>
            <a:r>
              <a:rPr lang="en" sz="1200" b="0" i="0" u="none" strike="noStrike" cap="none" dirty="0">
                <a:solidFill>
                  <a:schemeClr val="dk1"/>
                </a:solidFill>
                <a:latin typeface="Calibri"/>
                <a:ea typeface="Calibri"/>
                <a:cs typeface="Calibri"/>
                <a:sym typeface="Calibri"/>
              </a:rPr>
              <a:t>(from Unit 2, Lesson 18)</a:t>
            </a:r>
            <a:endParaRPr dirty="0"/>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 sz="1200" b="0" i="0" u="none" strike="noStrike" cap="none" dirty="0">
                <a:solidFill>
                  <a:schemeClr val="dk1"/>
                </a:solidFill>
                <a:latin typeface="Calibri"/>
                <a:ea typeface="Calibri"/>
                <a:cs typeface="Calibri"/>
                <a:sym typeface="Calibri"/>
              </a:rPr>
              <a:t>tudents will continue working with their assigned research teams for part of this lesson.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Document camera</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Learning Targets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What Makes an Effective Poem? Anchor chart</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8426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a2e68f38_1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3da2e68f38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Teaching Notes: None</a:t>
            </a: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Display the slide.</a:t>
            </a:r>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a:t>
            </a:r>
            <a:r>
              <a:rPr lang="en" sz="1200" b="0" i="0" u="none" strike="noStrike" cap="none">
                <a:solidFill>
                  <a:srgbClr val="000000"/>
                </a:solidFill>
                <a:latin typeface="Calibri"/>
                <a:ea typeface="Calibri"/>
                <a:cs typeface="Calibri"/>
                <a:sym typeface="Calibri"/>
              </a:rPr>
              <a:t>: None</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27727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da2e68f38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g3da2e68f38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Whole Class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br>
              <a:rPr lang="en" sz="1200" b="0" i="0" u="none" strike="noStrike" cap="none" dirty="0">
                <a:solidFill>
                  <a:schemeClr val="dk1"/>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None</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48477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a2e68f38_1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3da2e68f38_1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A. Unpacking Learning Targets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students are seated with their research team prior to beginning the lesson.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the learning targets for today posted in the classroom.</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them to read the learning targets with you from the slide.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on the first learning target.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with someone in their research teams: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figurative language?”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does purposeful word choice mean?”</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in on student responses, correcting and clarifying if needed.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Think-Pair-Share: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is a free verse poem?”</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is a narrative?”</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what kind of poem is this going to be?”</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and listen in on student responses, correcting and clarifying if needed.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figurative language is </a:t>
            </a:r>
            <a:r>
              <a:rPr lang="en" sz="1200" b="0" i="1" u="none" strike="noStrike" cap="none" dirty="0">
                <a:solidFill>
                  <a:schemeClr val="dk1"/>
                </a:solidFill>
                <a:latin typeface="Calibri"/>
                <a:ea typeface="Calibri"/>
                <a:cs typeface="Calibri"/>
                <a:sym typeface="Calibri"/>
              </a:rPr>
              <a:t>when you describe something by comparing it to something else</a:t>
            </a:r>
            <a:r>
              <a:rPr lang="en" sz="1200" b="0" i="0" u="none" strike="noStrike" cap="none" dirty="0">
                <a:solidFill>
                  <a:schemeClr val="dk1"/>
                </a:solidFill>
                <a:latin typeface="Calibri"/>
                <a:ea typeface="Calibri"/>
                <a:cs typeface="Calibri"/>
                <a:sym typeface="Calibri"/>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a free verse poem doesn’t follow any particular pattern and doesn’t rhyme. It follows the pattern of speech, much like the poems in </a:t>
            </a:r>
            <a:r>
              <a:rPr lang="en" sz="1200" b="0" i="1" u="none" strike="noStrike" cap="none" dirty="0">
                <a:solidFill>
                  <a:schemeClr val="dk1"/>
                </a:solidFill>
                <a:latin typeface="Calibri"/>
                <a:ea typeface="Calibri"/>
                <a:cs typeface="Calibri"/>
                <a:sym typeface="Calibri"/>
              </a:rPr>
              <a:t>Inside Out &amp; Back Again</a:t>
            </a:r>
            <a:r>
              <a:rPr lang="en" sz="1200" b="0" i="0" u="none" strike="noStrike" cap="none" dirty="0">
                <a:solidFill>
                  <a:schemeClr val="dk1"/>
                </a:solidFill>
                <a:latin typeface="Calibri"/>
                <a:ea typeface="Calibri"/>
                <a:cs typeface="Calibri"/>
                <a:sym typeface="Calibri"/>
              </a:rPr>
              <a:t>. A narrative is a story, so their poem is going to tell a story.</a:t>
            </a:r>
            <a:endParaRPr i="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None</a:t>
            </a: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82621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da2e68f38_1_3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g3da2e68f38_1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 Small Group </a:t>
            </a:r>
            <a:br>
              <a:rPr lang="en" sz="1200" b="1" i="0" u="none" strike="noStrike" cap="none" dirty="0">
                <a:solidFill>
                  <a:schemeClr val="dk1"/>
                </a:solidFill>
                <a:latin typeface="Calibri"/>
                <a:ea typeface="Calibri"/>
                <a:cs typeface="Calibri"/>
                <a:sym typeface="Calibri"/>
              </a:rPr>
            </a:b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Opening B. Introducing Anchor Chart: What Makes an Effective Poem? </a:t>
            </a:r>
            <a:endParaRPr dirty="0"/>
          </a:p>
          <a:p>
            <a:pPr marL="0" marR="0" lvl="0" indent="0" algn="l" rtl="0">
              <a:lnSpc>
                <a:spcPct val="100000"/>
              </a:lnSpc>
              <a:spcBef>
                <a:spcPts val="0"/>
              </a:spcBef>
              <a:spcAft>
                <a:spcPts val="0"/>
              </a:spcAft>
              <a:buClr>
                <a:schemeClr val="dk1"/>
              </a:buClr>
              <a:buSzPts val="1400"/>
              <a:buFont typeface="Arial"/>
              <a:buNone/>
            </a:pPr>
            <a:br>
              <a:rPr lang="en" sz="1200" b="1" i="0" u="none" strike="noStrike" cap="none" dirty="0">
                <a:solidFill>
                  <a:schemeClr val="dk1"/>
                </a:solidFill>
                <a:latin typeface="Calibri"/>
                <a:ea typeface="Calibri"/>
                <a:cs typeface="Calibri"/>
                <a:sym typeface="Calibri"/>
              </a:rPr>
            </a:b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their copy of the novel for this part of the lesson.</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remain seated with their research teams.</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will use information from their research as they write an “inside out” poem and later a “back again” poem.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Post the new </a:t>
            </a:r>
            <a:r>
              <a:rPr lang="en" sz="1200" b="1" i="0" u="none" strike="noStrike" cap="none" dirty="0">
                <a:solidFill>
                  <a:schemeClr val="dk1"/>
                </a:solidFill>
                <a:latin typeface="Calibri"/>
                <a:ea typeface="Calibri"/>
                <a:cs typeface="Calibri"/>
                <a:sym typeface="Calibri"/>
              </a:rPr>
              <a:t>What Makes an Effective Poem? anchor chart </a:t>
            </a:r>
            <a:r>
              <a:rPr lang="en" sz="1200" b="0" i="0" u="none" strike="noStrike" cap="none" dirty="0">
                <a:solidFill>
                  <a:schemeClr val="dk1"/>
                </a:solidFill>
                <a:latin typeface="Calibri"/>
                <a:ea typeface="Calibri"/>
                <a:cs typeface="Calibri"/>
                <a:sym typeface="Calibri"/>
              </a:rPr>
              <a:t>and distribute the </a:t>
            </a:r>
            <a:r>
              <a:rPr lang="en" sz="1200" b="1" i="0" u="none" strike="noStrike" cap="none" dirty="0">
                <a:solidFill>
                  <a:schemeClr val="dk1"/>
                </a:solidFill>
                <a:latin typeface="Calibri"/>
                <a:ea typeface="Calibri"/>
                <a:cs typeface="Calibri"/>
                <a:sym typeface="Calibri"/>
              </a:rPr>
              <a:t>What Makes an Effective Poem? Note-catcher</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read the question from the slide </a:t>
            </a:r>
            <a:r>
              <a:rPr lang="en" sz="1200" dirty="0">
                <a:solidFill>
                  <a:schemeClr val="dk1"/>
                </a:solidFill>
                <a:latin typeface="Calibri"/>
                <a:ea typeface="Calibri"/>
                <a:cs typeface="Calibri"/>
                <a:sym typeface="Calibri"/>
              </a:rPr>
              <a:t>silently as you read it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Give students a couple of minutes to refer to the novel, think about their response, and record their ideas on the note-catcher.</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them to discuss their initial responses to the question with research teams.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a volunteer from each team to share with the whole class the ideas they discussed.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they share, </a:t>
            </a:r>
            <a:r>
              <a:rPr lang="en" sz="1200" dirty="0">
                <a:solidFill>
                  <a:schemeClr val="dk1"/>
                </a:solidFill>
                <a:latin typeface="Calibri"/>
                <a:ea typeface="Calibri"/>
                <a:cs typeface="Calibri"/>
                <a:sym typeface="Calibri"/>
              </a:rPr>
              <a:t>add </a:t>
            </a:r>
            <a:r>
              <a:rPr lang="en" sz="1200" b="0" i="0" u="none" strike="noStrike" cap="none" dirty="0">
                <a:solidFill>
                  <a:schemeClr val="dk1"/>
                </a:solidFill>
                <a:latin typeface="Calibri"/>
                <a:ea typeface="Calibri"/>
                <a:cs typeface="Calibri"/>
                <a:sym typeface="Calibri"/>
              </a:rPr>
              <a:t>criteria on the left-hand column of the anchor chart.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identifying criteria for effective poems is the main focus of this lesson, so it’s fine if at this point they don’t have many ideas about what makes a poem effective. </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share ideas such as: It tells a story or sets a scene, it shows the speaker’s feelings, etc.</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dirty="0"/>
              <a:t> </a:t>
            </a:r>
            <a:r>
              <a:rPr lang="en" sz="1200" b="0" i="0" u="none" strike="noStrike" cap="none" dirty="0">
                <a:solidFill>
                  <a:schemeClr val="dk1"/>
                </a:solidFill>
                <a:latin typeface="Calibri"/>
                <a:ea typeface="Calibri"/>
                <a:cs typeface="Calibri"/>
                <a:sym typeface="Calibri"/>
              </a:rPr>
              <a:t>None</a:t>
            </a:r>
            <a:endParaRPr dirty="0"/>
          </a:p>
        </p:txBody>
      </p:sp>
    </p:spTree>
    <p:extLst>
      <p:ext uri="{BB962C8B-B14F-4D97-AF65-F5344CB8AC3E}">
        <p14:creationId xmlns:p14="http://schemas.microsoft.com/office/powerpoint/2010/main" val="188904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da2e68f38_1_4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g3da2e68f38_1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6-</a:t>
            </a:r>
            <a:r>
              <a:rPr lang="en" sz="1200" b="1" i="0" u="none" strike="noStrike" cap="none" dirty="0">
                <a:solidFill>
                  <a:schemeClr val="dk1"/>
                </a:solidFill>
                <a:latin typeface="Calibri"/>
                <a:ea typeface="Calibri"/>
                <a:cs typeface="Calibri"/>
                <a:sym typeface="Calibri"/>
              </a:rPr>
              <a:t>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Individual/Whole Class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Analyzing “Papaya Tree” for Word Choice, Tone and Meaning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There are several components to Work Time A. To simplify the process, it has been broken down over several slides. This is 1 of 3.</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continue to add criteria to the </a:t>
            </a:r>
            <a:r>
              <a:rPr lang="en" sz="1200" b="1" i="0" u="none" strike="noStrike" cap="none" dirty="0">
                <a:solidFill>
                  <a:schemeClr val="dk1"/>
                </a:solidFill>
                <a:latin typeface="Calibri"/>
                <a:ea typeface="Calibri"/>
                <a:cs typeface="Calibri"/>
                <a:sym typeface="Calibri"/>
              </a:rPr>
              <a:t>What Makes An Effective Poem? anchor chart.</a:t>
            </a:r>
            <a:endParaRPr dirty="0"/>
          </a:p>
          <a:p>
            <a:pPr marL="0" marR="0" lvl="0" indent="0" algn="l" rtl="0">
              <a:lnSpc>
                <a:spcPct val="100000"/>
              </a:lnSpc>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the class, </a:t>
            </a:r>
            <a:r>
              <a:rPr lang="en" sz="1200" b="0" i="1" u="none" strike="noStrike" cap="none" dirty="0">
                <a:solidFill>
                  <a:schemeClr val="dk1"/>
                </a:solidFill>
                <a:latin typeface="Calibri"/>
                <a:ea typeface="Calibri"/>
                <a:cs typeface="Calibri"/>
                <a:sym typeface="Calibri"/>
              </a:rPr>
              <a:t>“Before writing, it is often useful to analyze good models to figure out what makes a piece of writing successful. For the rest of this lesson you are going to be analyzing poems from the novel Inside Out &amp; Back Again to figure out what makes them effective so that you can add to our </a:t>
            </a:r>
            <a:r>
              <a:rPr lang="en" sz="1200" b="1" i="1" u="none" strike="noStrike" cap="none" dirty="0">
                <a:solidFill>
                  <a:schemeClr val="dk1"/>
                </a:solidFill>
                <a:latin typeface="Calibri"/>
                <a:ea typeface="Calibri"/>
                <a:cs typeface="Calibri"/>
                <a:sym typeface="Calibri"/>
              </a:rPr>
              <a:t>What Makes an Effective Poem? anchor chart </a:t>
            </a:r>
            <a:r>
              <a:rPr lang="en" sz="1200" b="0" i="1" u="none" strike="noStrike" cap="none" dirty="0">
                <a:solidFill>
                  <a:schemeClr val="dk1"/>
                </a:solidFill>
                <a:latin typeface="Calibri"/>
                <a:ea typeface="Calibri"/>
                <a:cs typeface="Calibri"/>
                <a:sym typeface="Calibri"/>
              </a:rPr>
              <a:t>and then refer to those criteria when writing your own poems.”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time to reread the poem and discuss the questions aloud.</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focus on the scene of this poem—where it is set.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the following questions and </a:t>
            </a:r>
            <a:r>
              <a:rPr lang="en" sz="1200" dirty="0">
                <a:solidFill>
                  <a:schemeClr val="dk1"/>
                </a:solidFill>
                <a:latin typeface="Calibri"/>
                <a:ea typeface="Calibri"/>
                <a:cs typeface="Calibri"/>
                <a:sym typeface="Calibri"/>
              </a:rPr>
              <a:t>call on volunteers to answer</a:t>
            </a:r>
            <a:r>
              <a:rPr lang="en" sz="1200" b="0" i="0"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“We are given these details about Ha’s brothers in the context of a particular scene. What is the setting of this scene, which provides the context opportunity for Ha to describe the ages of her brothers?”</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“So now that we know what ‘Papaya Tree’ is about and the scene it is set in to give the details a poetic but meaningful context, what criteria can we add to our </a:t>
            </a:r>
            <a:r>
              <a:rPr lang="en" sz="1200" b="1" i="1" u="none" strike="noStrike" cap="none" dirty="0">
                <a:solidFill>
                  <a:schemeClr val="dk1"/>
                </a:solidFill>
                <a:latin typeface="Calibri"/>
                <a:ea typeface="Calibri"/>
                <a:cs typeface="Calibri"/>
                <a:sym typeface="Calibri"/>
              </a:rPr>
              <a:t>effective poem anchor chart</a:t>
            </a:r>
            <a:r>
              <a:rPr lang="en" sz="1200" b="0" i="1" u="none" strike="noStrike" cap="none" dirty="0">
                <a:solidFill>
                  <a:schemeClr val="dk1"/>
                </a:solidFill>
                <a:latin typeface="Calibri"/>
                <a:ea typeface="Calibri"/>
                <a:cs typeface="Calibri"/>
                <a:sym typeface="Calibri"/>
              </a:rPr>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 evidence from the poem can we add to the Examples column on the anchor chart?”</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Add student </a:t>
            </a:r>
            <a:r>
              <a:rPr lang="en-US" sz="1200" b="0" i="0" u="none" strike="noStrike" cap="none" dirty="0">
                <a:solidFill>
                  <a:schemeClr val="dk1"/>
                </a:solidFill>
                <a:latin typeface="Calibri"/>
                <a:ea typeface="Calibri"/>
                <a:cs typeface="Calibri"/>
                <a:sym typeface="Calibri"/>
              </a:rPr>
              <a:t>for </a:t>
            </a:r>
            <a:r>
              <a:rPr lang="en" sz="1200" b="0" i="0" u="none" strike="noStrike" cap="none" dirty="0">
                <a:solidFill>
                  <a:schemeClr val="dk1"/>
                </a:solidFill>
                <a:latin typeface="Calibri"/>
                <a:ea typeface="Calibri"/>
                <a:cs typeface="Calibri"/>
                <a:sym typeface="Calibri"/>
              </a:rPr>
              <a:t>suggestions to </a:t>
            </a:r>
            <a:r>
              <a:rPr lang="en-US" sz="1200" b="0" i="0" u="none" strike="noStrike" cap="none" dirty="0">
                <a:solidFill>
                  <a:schemeClr val="dk1"/>
                </a:solidFill>
                <a:latin typeface="Calibri"/>
                <a:ea typeface="Calibri"/>
                <a:cs typeface="Calibri"/>
                <a:sym typeface="Calibri"/>
              </a:rPr>
              <a:t>add to </a:t>
            </a:r>
            <a:r>
              <a:rPr lang="en" sz="1200" b="0" i="0" u="none" strike="noStrike" cap="none" dirty="0">
                <a:solidFill>
                  <a:schemeClr val="dk1"/>
                </a:solidFill>
                <a:latin typeface="Calibri"/>
                <a:ea typeface="Calibri"/>
                <a:cs typeface="Calibri"/>
                <a:sym typeface="Calibri"/>
              </a:rPr>
              <a:t>the </a:t>
            </a:r>
            <a:r>
              <a:rPr lang="en" sz="1200" b="1" i="0" u="none" strike="noStrike" cap="none" dirty="0">
                <a:solidFill>
                  <a:schemeClr val="dk1"/>
                </a:solidFill>
                <a:latin typeface="Calibri"/>
                <a:ea typeface="Calibri"/>
                <a:cs typeface="Calibri"/>
                <a:sym typeface="Calibri"/>
              </a:rPr>
              <a:t>What Makes an Effective Poem? anchor chart</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Make sure the following are included: </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Tells a story.   Example: “The tree has grown twice as tall.”    Content in Context of Scene:</a:t>
            </a:r>
            <a:r>
              <a:rPr lang="en" sz="1200" dirty="0">
                <a:solidFill>
                  <a:schemeClr val="dk1"/>
                </a:solidFill>
                <a:latin typeface="Calibri"/>
                <a:ea typeface="Calibri"/>
                <a:cs typeface="Calibri"/>
                <a:sym typeface="Calibri"/>
              </a:rPr>
              <a:t> H</a:t>
            </a:r>
            <a:r>
              <a:rPr lang="en" sz="1200" b="0" i="0" u="none" strike="noStrike" cap="none" dirty="0">
                <a:solidFill>
                  <a:schemeClr val="dk1"/>
                </a:solidFill>
                <a:latin typeface="Calibri"/>
                <a:ea typeface="Calibri"/>
                <a:cs typeface="Calibri"/>
                <a:sym typeface="Calibri"/>
              </a:rPr>
              <a:t>ow the tree has grown.</a:t>
            </a:r>
            <a:endParaRPr dirty="0"/>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Provides details of a scene. Example: “Brother Khoi spotted the first white blossom. Four years older, he can see higher.” Content in Context of Scene: </a:t>
            </a:r>
            <a:r>
              <a:rPr lang="en" sz="1200" dirty="0">
                <a:solidFill>
                  <a:schemeClr val="dk1"/>
                </a:solidFill>
                <a:latin typeface="Calibri"/>
                <a:ea typeface="Calibri"/>
                <a:cs typeface="Calibri"/>
                <a:sym typeface="Calibri"/>
              </a:rPr>
              <a:t>Shows </a:t>
            </a:r>
            <a:r>
              <a:rPr lang="en" sz="1200" b="0" i="0" u="none" strike="noStrike" cap="none" dirty="0">
                <a:solidFill>
                  <a:schemeClr val="dk1"/>
                </a:solidFill>
                <a:latin typeface="Calibri"/>
                <a:ea typeface="Calibri"/>
                <a:cs typeface="Calibri"/>
                <a:sym typeface="Calibri"/>
              </a:rPr>
              <a:t>Brother Khoi is older by describing </a:t>
            </a:r>
            <a:r>
              <a:rPr lang="en" sz="1200" dirty="0">
                <a:solidFill>
                  <a:schemeClr val="dk1"/>
                </a:solidFill>
                <a:latin typeface="Calibri"/>
                <a:ea typeface="Calibri"/>
                <a:cs typeface="Calibri"/>
                <a:sym typeface="Calibri"/>
              </a:rPr>
              <a:t>his height.</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the poem tells the story of a papaya tree that grew from a seed that Ha threw into the garden. In addition to telling us about how the papaya tree grew, the poem introduces us to the ages of Ha’s brothers and what they do. </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Ha uses the setting of the papaya tree as a context to provide details about the age of her brothers.</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If students are having difficulty answering the discussion questions. Ask additional probing questions, </a:t>
            </a:r>
            <a:r>
              <a:rPr lang="en" sz="1200" i="1" u="none" strike="noStrike" cap="none" dirty="0">
                <a:solidFill>
                  <a:srgbClr val="000000"/>
                </a:solidFill>
                <a:latin typeface="Calibri"/>
                <a:ea typeface="Calibri"/>
                <a:cs typeface="Calibri"/>
                <a:sym typeface="Calibri"/>
              </a:rPr>
              <a:t>“What are some of the details from the poem? What do these details tell us? Why were these details included in this poem?” </a:t>
            </a:r>
            <a:r>
              <a:rPr lang="en" sz="1200" i="0" u="none" strike="noStrike" cap="none" dirty="0">
                <a:solidFill>
                  <a:srgbClr val="000000"/>
                </a:solidFill>
                <a:latin typeface="Calibri"/>
                <a:ea typeface="Calibri"/>
                <a:cs typeface="Calibri"/>
                <a:sym typeface="Calibri"/>
              </a:rPr>
              <a:t>or point out specific lines/stanzas from the text for students to study.</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465879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da2e68f38_1_4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g3da2e68f38_1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Grouping: Partners</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a:solidFill>
                  <a:schemeClr val="dk1"/>
                </a:solidFill>
                <a:latin typeface="Calibri"/>
                <a:ea typeface="Calibri"/>
                <a:cs typeface="Calibri"/>
                <a:sym typeface="Calibri"/>
              </a:rPr>
              <a:t>Work Time A. Analyzing “Papaya Tree” for Word Choice, Tone and Meaning </a:t>
            </a:r>
            <a:endParaRPr dirty="0"/>
          </a:p>
          <a:p>
            <a:pPr marL="0" marR="0" lvl="0" indent="0" algn="l" rtl="0">
              <a:lnSpc>
                <a:spcPct val="100000"/>
              </a:lnSpc>
              <a:spcBef>
                <a:spcPts val="0"/>
              </a:spcBef>
              <a:spcAft>
                <a:spcPts val="0"/>
              </a:spcAft>
              <a:buClr>
                <a:schemeClr val="dk1"/>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Teaching Notes: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Slide 2 of 3.</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read the stanza on the slide to themselves.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Think-Pair-Share within their Research group, providing time to discuss</a:t>
            </a:r>
            <a:r>
              <a:rPr lang="en" sz="1200" dirty="0">
                <a:solidFill>
                  <a:schemeClr val="dk1"/>
                </a:solidFill>
                <a:latin typeface="Calibri"/>
                <a:ea typeface="Calibri"/>
                <a:cs typeface="Calibri"/>
                <a:sym typeface="Calibri"/>
              </a:rPr>
              <a:t> the questions on the slide</a:t>
            </a:r>
            <a:r>
              <a:rPr lang="en" sz="1200" b="0" i="0" u="none" strike="noStrike" cap="none" dirty="0">
                <a:solidFill>
                  <a:schemeClr val="dk1"/>
                </a:solidFill>
                <a:latin typeface="Calibri"/>
                <a:ea typeface="Calibri"/>
                <a:cs typeface="Calibri"/>
                <a:sym typeface="Calibri"/>
              </a:rPr>
              <a:t> and circulating to listen for responses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Clarify student responses as needed.</a:t>
            </a:r>
            <a:endParaRPr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r>
              <a:rPr lang="en" sz="1200" b="0" i="0" u="none" strike="noStrike" cap="none" dirty="0">
                <a:solidFill>
                  <a:schemeClr val="dk1"/>
                </a:solidFill>
                <a:latin typeface="Calibri"/>
                <a:ea typeface="Calibri"/>
                <a:cs typeface="Calibri"/>
                <a:sym typeface="Calibri"/>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that in comparing the seed to a fish eye: it gives the reader who may not have ever seen a papaya seed an idea of what it might look like and builds a visual image.</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students to explain: it is figurative language and that this particular example is a simile.</a:t>
            </a:r>
            <a:endParaRPr i="0"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for them to explain: the author has used descriptive sensory adjectives that describe how the seed looks and feels so that the reader can build a clear visual image.</a:t>
            </a:r>
            <a:endParaRPr i="0" dirty="0"/>
          </a:p>
          <a:p>
            <a:pPr marL="0" marR="0" lvl="0" indent="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Some students may need a refresher on academic vocabulary: </a:t>
            </a:r>
            <a:r>
              <a:rPr lang="en" sz="1200" b="0" i="1" u="none" strike="noStrike" cap="none" dirty="0">
                <a:solidFill>
                  <a:schemeClr val="dk1"/>
                </a:solidFill>
                <a:latin typeface="Calibri"/>
                <a:ea typeface="Calibri"/>
                <a:cs typeface="Calibri"/>
                <a:sym typeface="Calibri"/>
              </a:rPr>
              <a:t>simile </a:t>
            </a:r>
            <a:r>
              <a:rPr lang="en" sz="1200" b="0" i="0" u="none" strike="noStrike" cap="none" dirty="0">
                <a:solidFill>
                  <a:schemeClr val="dk1"/>
                </a:solidFill>
                <a:latin typeface="Calibri"/>
                <a:ea typeface="Calibri"/>
                <a:cs typeface="Calibri"/>
                <a:sym typeface="Calibri"/>
              </a:rPr>
              <a:t>(a comparison using like or as), </a:t>
            </a:r>
            <a:r>
              <a:rPr lang="en" sz="1200" b="0" i="1" u="none" strike="noStrike" cap="none" dirty="0">
                <a:solidFill>
                  <a:schemeClr val="dk1"/>
                </a:solidFill>
                <a:latin typeface="Calibri"/>
                <a:ea typeface="Calibri"/>
                <a:cs typeface="Calibri"/>
                <a:sym typeface="Calibri"/>
              </a:rPr>
              <a:t>sensory language </a:t>
            </a:r>
            <a:r>
              <a:rPr lang="en" sz="1200" b="0" i="0" u="none" strike="noStrike" cap="none" dirty="0">
                <a:solidFill>
                  <a:schemeClr val="dk1"/>
                </a:solidFill>
                <a:latin typeface="Calibri"/>
                <a:ea typeface="Calibri"/>
                <a:cs typeface="Calibri"/>
                <a:sym typeface="Calibri"/>
              </a:rPr>
              <a:t>(words or phrases that appeal to our senses).</a:t>
            </a:r>
            <a:endParaRPr i="0" dirty="0"/>
          </a:p>
        </p:txBody>
      </p:sp>
    </p:spTree>
    <p:extLst>
      <p:ext uri="{BB962C8B-B14F-4D97-AF65-F5344CB8AC3E}">
        <p14:creationId xmlns:p14="http://schemas.microsoft.com/office/powerpoint/2010/main" val="4083634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6" name="Google Shape;56;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1" name="Google Shape;61;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62" name="Google Shape;6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3"/>
        <p:cNvGrpSpPr/>
        <p:nvPr/>
      </p:nvGrpSpPr>
      <p:grpSpPr>
        <a:xfrm>
          <a:off x="0" y="0"/>
          <a:ext cx="0" cy="0"/>
          <a:chOff x="0" y="0"/>
          <a:chExt cx="0" cy="0"/>
        </a:xfrm>
      </p:grpSpPr>
      <p:sp>
        <p:nvSpPr>
          <p:cNvPr id="64" name="Google Shape;64;p16"/>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65" name="Google Shape;65;p16"/>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66" name="Google Shape;66;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69" name="Google Shape;6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dirty="0"/>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8EDE8129-38D0-46FB-A746-CAA9C00FC265}"/>
              </a:ext>
            </a:extLst>
          </p:cNvPr>
          <p:cNvPicPr>
            <a:picLocks noChangeAspect="1"/>
          </p:cNvPicPr>
          <p:nvPr userDrawn="1"/>
        </p:nvPicPr>
        <p:blipFill>
          <a:blip r:embed="rId2"/>
          <a:stretch>
            <a:fillRect/>
          </a:stretch>
        </p:blipFill>
        <p:spPr>
          <a:xfrm>
            <a:off x="29855" y="4509081"/>
            <a:ext cx="1207113" cy="554784"/>
          </a:xfrm>
          <a:prstGeom prst="rect">
            <a:avLst/>
          </a:prstGeom>
        </p:spPr>
      </p:pic>
    </p:spTree>
    <p:extLst>
      <p:ext uri="{BB962C8B-B14F-4D97-AF65-F5344CB8AC3E}">
        <p14:creationId xmlns:p14="http://schemas.microsoft.com/office/powerpoint/2010/main" val="3156023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202047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image" Target="../media/image1.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FB23F17A-DBA1-4EF5-B770-48A1AA096297}"/>
              </a:ext>
            </a:extLst>
          </p:cNvPr>
          <p:cNvPicPr>
            <a:picLocks noChangeAspect="1"/>
          </p:cNvPicPr>
          <p:nvPr userDrawn="1"/>
        </p:nvPicPr>
        <p:blipFill>
          <a:blip r:embed="rId13"/>
          <a:stretch>
            <a:fillRect/>
          </a:stretch>
        </p:blipFill>
        <p:spPr>
          <a:xfrm>
            <a:off x="4390372" y="4835739"/>
            <a:ext cx="363255" cy="302713"/>
          </a:xfrm>
          <a:prstGeom prst="rect">
            <a:avLst/>
          </a:prstGeom>
        </p:spPr>
      </p:pic>
      <p:pic>
        <p:nvPicPr>
          <p:cNvPr id="5" name="Picture 4">
            <a:extLst>
              <a:ext uri="{FF2B5EF4-FFF2-40B4-BE49-F238E27FC236}">
                <a16:creationId xmlns:a16="http://schemas.microsoft.com/office/drawing/2014/main" id="{0C8F87CA-5E1E-457D-86A1-DC0128AEDA4C}"/>
              </a:ext>
            </a:extLst>
          </p:cNvPr>
          <p:cNvPicPr>
            <a:picLocks noChangeAspect="1"/>
          </p:cNvPicPr>
          <p:nvPr userDrawn="1"/>
        </p:nvPicPr>
        <p:blipFill>
          <a:blip r:embed="rId14"/>
          <a:stretch>
            <a:fillRect/>
          </a:stretch>
        </p:blipFill>
        <p:spPr>
          <a:xfrm>
            <a:off x="0" y="4558347"/>
            <a:ext cx="1207113" cy="554784"/>
          </a:xfrm>
          <a:prstGeom prst="rect">
            <a:avLst/>
          </a:prstGeom>
        </p:spPr>
      </p:pic>
      <p:pic>
        <p:nvPicPr>
          <p:cNvPr id="10" name="Picture 9">
            <a:extLst>
              <a:ext uri="{FF2B5EF4-FFF2-40B4-BE49-F238E27FC236}">
                <a16:creationId xmlns:a16="http://schemas.microsoft.com/office/drawing/2014/main" id="{0E76449A-C828-4FA4-9ADD-7046A5F4AC6C}"/>
              </a:ext>
            </a:extLst>
          </p:cNvPr>
          <p:cNvPicPr>
            <a:picLocks noChangeAspect="1"/>
          </p:cNvPicPr>
          <p:nvPr userDrawn="1"/>
        </p:nvPicPr>
        <p:blipFill>
          <a:blip r:embed="rId15"/>
          <a:stretch>
            <a:fillRect/>
          </a:stretch>
        </p:blipFill>
        <p:spPr>
          <a:xfrm>
            <a:off x="8382000" y="4993409"/>
            <a:ext cx="762000" cy="1428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dirty="0"/>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88ABF637-B94C-4114-90A6-3F0A86B040FB}"/>
              </a:ext>
            </a:extLst>
          </p:cNvPr>
          <p:cNvPicPr>
            <a:picLocks noChangeAspect="1"/>
          </p:cNvPicPr>
          <p:nvPr userDrawn="1"/>
        </p:nvPicPr>
        <p:blipFill>
          <a:blip r:embed="rId15"/>
          <a:stretch>
            <a:fillRect/>
          </a:stretch>
        </p:blipFill>
        <p:spPr>
          <a:xfrm>
            <a:off x="8382000" y="4985379"/>
            <a:ext cx="762000" cy="142875"/>
          </a:xfrm>
          <a:prstGeom prst="rect">
            <a:avLst/>
          </a:prstGeom>
        </p:spPr>
      </p:pic>
      <p:pic>
        <p:nvPicPr>
          <p:cNvPr id="5" name="Picture 4">
            <a:extLst>
              <a:ext uri="{FF2B5EF4-FFF2-40B4-BE49-F238E27FC236}">
                <a16:creationId xmlns:a16="http://schemas.microsoft.com/office/drawing/2014/main" id="{12666747-CD55-4F0A-9FCB-0086FC60657C}"/>
              </a:ext>
            </a:extLst>
          </p:cNvPr>
          <p:cNvPicPr>
            <a:picLocks noChangeAspect="1"/>
          </p:cNvPicPr>
          <p:nvPr userDrawn="1"/>
        </p:nvPicPr>
        <p:blipFill>
          <a:blip r:embed="rId16"/>
          <a:stretch>
            <a:fillRect/>
          </a:stretch>
        </p:blipFill>
        <p:spPr>
          <a:xfrm>
            <a:off x="4335839" y="4709196"/>
            <a:ext cx="472321" cy="393601"/>
          </a:xfrm>
          <a:prstGeom prst="rect">
            <a:avLst/>
          </a:prstGeom>
        </p:spPr>
      </p:pic>
      <p:pic>
        <p:nvPicPr>
          <p:cNvPr id="7" name="Picture 6">
            <a:extLst>
              <a:ext uri="{FF2B5EF4-FFF2-40B4-BE49-F238E27FC236}">
                <a16:creationId xmlns:a16="http://schemas.microsoft.com/office/drawing/2014/main" id="{CF1044DE-0AC3-470F-BBA5-96F430F3C302}"/>
              </a:ext>
            </a:extLst>
          </p:cNvPr>
          <p:cNvPicPr>
            <a:picLocks noChangeAspect="1"/>
          </p:cNvPicPr>
          <p:nvPr userDrawn="1"/>
        </p:nvPicPr>
        <p:blipFill>
          <a:blip r:embed="rId17"/>
          <a:stretch>
            <a:fillRect/>
          </a:stretch>
        </p:blipFill>
        <p:spPr>
          <a:xfrm>
            <a:off x="0" y="454801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83" r:id="rId12"/>
    <p:sldLayoutId id="214748368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600" b="0" i="0" u="none" strike="noStrike" cap="none">
                <a:solidFill>
                  <a:schemeClr val="dk1"/>
                </a:solidFill>
                <a:latin typeface="Century Gothic"/>
                <a:ea typeface="Century Gothic"/>
                <a:cs typeface="Century Gothic"/>
                <a:sym typeface="Century Gothic"/>
              </a:rPr>
              <a:t>Grade 8: Module 1 Unit 3: Lesson 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37"/>
          <p:cNvSpPr txBox="1">
            <a:spLocks noGrp="1"/>
          </p:cNvSpPr>
          <p:nvPr>
            <p:ph type="body" idx="1"/>
          </p:nvPr>
        </p:nvSpPr>
        <p:spPr>
          <a:xfrm>
            <a:off x="311700" y="1134304"/>
            <a:ext cx="8520600" cy="40092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a:t>
            </a:r>
            <a:r>
              <a:rPr lang="en" sz="1600">
                <a:solidFill>
                  <a:schemeClr val="dk1"/>
                </a:solidFill>
              </a:rPr>
              <a:t>50-90</a:t>
            </a:r>
            <a:r>
              <a:rPr lang="en" sz="1600" b="0" i="0" u="none" strike="noStrike" cap="none">
                <a:solidFill>
                  <a:schemeClr val="dk1"/>
                </a:solidFill>
                <a:latin typeface="Century Gothic"/>
                <a:ea typeface="Century Gothic"/>
                <a:cs typeface="Century Gothic"/>
                <a:sym typeface="Century Gothic"/>
              </a:rPr>
              <a:t>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a:solidFill>
                  <a:schemeClr val="dk1"/>
                </a:solidFill>
                <a:latin typeface="Century Gothic"/>
                <a:ea typeface="Century Gothic"/>
                <a:cs typeface="Century Gothic"/>
                <a:sym typeface="Century Gothic"/>
              </a:rPr>
              <a:t>In this lesson, students transition from their short research project to the writing of their poems. To prepare for the writing process, students analyze word choice in two poems from the novel in order to make them aware of the use of language in an effective poem. Then, they begin to turn their research into ideas for their own poetry. </a:t>
            </a:r>
            <a:br>
              <a:rPr lang="en" sz="1600" b="0" i="0" u="none" strike="noStrike" cap="none">
                <a:solidFill>
                  <a:schemeClr val="dk1"/>
                </a:solidFill>
                <a:latin typeface="Century Gothic"/>
                <a:ea typeface="Century Gothic"/>
                <a:cs typeface="Century Gothic"/>
                <a:sym typeface="Century Gothic"/>
              </a:rPr>
            </a:b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Century Gothic"/>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a:p>
          <a:p>
            <a:pPr marL="457200" marR="0" lvl="0" indent="-330200" algn="l" rtl="0">
              <a:lnSpc>
                <a:spcPct val="9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identify figurative and descriptive language as well as purposeful word choice in the “Papaya Tree” and “Wet and Crying” poems from </a:t>
            </a:r>
            <a:r>
              <a:rPr lang="en" sz="1600" b="0" i="1" u="none" strike="noStrike" cap="none">
                <a:solidFill>
                  <a:schemeClr val="dk1"/>
                </a:solidFill>
                <a:latin typeface="Century Gothic"/>
                <a:ea typeface="Century Gothic"/>
                <a:cs typeface="Century Gothic"/>
                <a:sym typeface="Century Gothic"/>
              </a:rPr>
              <a:t>Inside Out &amp; Back Again</a:t>
            </a:r>
            <a:r>
              <a:rPr lang="en" sz="1600">
                <a:solidFill>
                  <a:schemeClr val="dk1"/>
                </a:solidFill>
              </a:rPr>
              <a:t>.</a:t>
            </a:r>
            <a:endParaRPr sz="1600">
              <a:solidFill>
                <a:schemeClr val="dk1"/>
              </a:solidFill>
            </a:endParaRPr>
          </a:p>
          <a:p>
            <a:pPr marL="457200" marR="0" lvl="0" indent="-330200" algn="l" rtl="0">
              <a:lnSpc>
                <a:spcPct val="9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describe the criteria of an effective poem.</a:t>
            </a:r>
            <a:endParaRPr sz="1600">
              <a:solidFill>
                <a:schemeClr val="dk1"/>
              </a:solidFill>
            </a:endParaRPr>
          </a:p>
          <a:p>
            <a:pPr marL="457200" marR="0" lvl="0" indent="-330200" algn="l" rtl="0">
              <a:lnSpc>
                <a:spcPct val="9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use figurative and descriptive language as well as purposeful word choice to turn my research notes into free verse narrative poetry.</a:t>
            </a:r>
            <a:endParaRPr sz="1600"/>
          </a:p>
          <a:p>
            <a:pPr marL="0" marR="0" lvl="0" indent="0" algn="l" rtl="0">
              <a:lnSpc>
                <a:spcPct val="90000"/>
              </a:lnSpc>
              <a:spcBef>
                <a:spcPts val="0"/>
              </a:spcBef>
              <a:spcAft>
                <a:spcPts val="0"/>
              </a:spcAft>
              <a:buClr>
                <a:schemeClr val="dk1"/>
              </a:buClr>
              <a:buSzPts val="3200"/>
              <a:buFont typeface="Century Gothic"/>
              <a:buNone/>
            </a:pP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Analyze Word Choic</a:t>
            </a:r>
            <a:r>
              <a:rPr lang="en" dirty="0"/>
              <a:t>e</a:t>
            </a:r>
            <a:endParaRPr b="0" i="0" u="none" strike="noStrike" cap="none" dirty="0">
              <a:solidFill>
                <a:schemeClr val="dk1"/>
              </a:solidFill>
              <a:sym typeface="Century Gothic"/>
            </a:endParaRPr>
          </a:p>
        </p:txBody>
      </p:sp>
      <p:pic>
        <p:nvPicPr>
          <p:cNvPr id="238" name="Google Shape;238;p46"/>
          <p:cNvPicPr preferRelativeResize="0"/>
          <p:nvPr/>
        </p:nvPicPr>
        <p:blipFill rotWithShape="1">
          <a:blip r:embed="rId3">
            <a:alphaModFix/>
          </a:blip>
          <a:srcRect/>
          <a:stretch/>
        </p:blipFill>
        <p:spPr>
          <a:xfrm>
            <a:off x="3877762" y="1699518"/>
            <a:ext cx="4324851" cy="2848856"/>
          </a:xfrm>
          <a:prstGeom prst="rect">
            <a:avLst/>
          </a:prstGeom>
          <a:noFill/>
          <a:ln w="9525" cap="flat" cmpd="sng">
            <a:solidFill>
              <a:schemeClr val="dk2"/>
            </a:solidFill>
            <a:prstDash val="solid"/>
            <a:round/>
            <a:headEnd type="none" w="sm" len="sm"/>
            <a:tailEnd type="none" w="sm" len="sm"/>
          </a:ln>
        </p:spPr>
      </p:pic>
      <p:sp>
        <p:nvSpPr>
          <p:cNvPr id="241" name="Google Shape;241;p46"/>
          <p:cNvSpPr txBox="1"/>
          <p:nvPr/>
        </p:nvSpPr>
        <p:spPr>
          <a:xfrm>
            <a:off x="201998" y="1303196"/>
            <a:ext cx="3599100" cy="3641499"/>
          </a:xfrm>
          <a:prstGeom prst="rect">
            <a:avLst/>
          </a:prstGeom>
          <a:noFill/>
          <a:ln>
            <a:noFill/>
          </a:ln>
        </p:spPr>
        <p:txBody>
          <a:bodyPr spcFirstLastPara="1" wrap="square" lIns="91425" tIns="91425" rIns="91425" bIns="91425" anchor="t" anchorCtr="0">
            <a:noAutofit/>
          </a:bodyPr>
          <a:lstStyle/>
          <a:p>
            <a:pPr marL="457200" lvl="0" indent="-355600">
              <a:spcBef>
                <a:spcPts val="0"/>
              </a:spcBef>
              <a:spcAft>
                <a:spcPts val="0"/>
              </a:spcAft>
              <a:buSzPts val="2000"/>
              <a:buFont typeface="Century Gothic"/>
              <a:buChar char="●"/>
            </a:pPr>
            <a:r>
              <a:rPr lang="en" sz="2000" dirty="0">
                <a:latin typeface="Century Gothic"/>
                <a:ea typeface="Century Gothic"/>
                <a:cs typeface="Century Gothic"/>
                <a:sym typeface="Century Gothic"/>
              </a:rPr>
              <a:t>Work with your research team to identify </a:t>
            </a:r>
            <a:r>
              <a:rPr lang="en" sz="2000" b="1" dirty="0">
                <a:latin typeface="Century Gothic"/>
                <a:ea typeface="Century Gothic"/>
                <a:cs typeface="Century Gothic"/>
                <a:sym typeface="Century Gothic"/>
              </a:rPr>
              <a:t>strong word choice </a:t>
            </a:r>
            <a:r>
              <a:rPr lang="en" sz="2000" dirty="0">
                <a:latin typeface="Century Gothic"/>
                <a:ea typeface="Century Gothic"/>
                <a:cs typeface="Century Gothic"/>
                <a:sym typeface="Century Gothic"/>
              </a:rPr>
              <a:t>in the poem.</a:t>
            </a:r>
            <a:endParaRPr sz="2000" dirty="0">
              <a:latin typeface="Century Gothic"/>
              <a:ea typeface="Century Gothic"/>
              <a:cs typeface="Century Gothic"/>
              <a:sym typeface="Century Gothic"/>
            </a:endParaRPr>
          </a:p>
          <a:p>
            <a:pPr marL="4572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Then, think about how those word and phrases create </a:t>
            </a:r>
            <a:r>
              <a:rPr lang="en" sz="2000" b="1" dirty="0">
                <a:latin typeface="Century Gothic"/>
                <a:ea typeface="Century Gothic"/>
                <a:cs typeface="Century Gothic"/>
                <a:sym typeface="Century Gothic"/>
              </a:rPr>
              <a:t>meaning </a:t>
            </a:r>
            <a:r>
              <a:rPr lang="en" sz="2000" dirty="0">
                <a:latin typeface="Century Gothic"/>
                <a:ea typeface="Century Gothic"/>
                <a:cs typeface="Century Gothic"/>
                <a:sym typeface="Century Gothic"/>
              </a:rPr>
              <a:t>and </a:t>
            </a:r>
            <a:r>
              <a:rPr lang="en" sz="2000" b="1" dirty="0">
                <a:latin typeface="Century Gothic"/>
                <a:ea typeface="Century Gothic"/>
                <a:cs typeface="Century Gothic"/>
                <a:sym typeface="Century Gothic"/>
              </a:rPr>
              <a:t>tone </a:t>
            </a:r>
            <a:r>
              <a:rPr lang="en" sz="2000" dirty="0">
                <a:latin typeface="Century Gothic"/>
                <a:ea typeface="Century Gothic"/>
                <a:cs typeface="Century Gothic"/>
                <a:sym typeface="Century Gothic"/>
              </a:rPr>
              <a:t>in the poem. </a:t>
            </a:r>
            <a:endParaRPr sz="2000" dirty="0">
              <a:latin typeface="Century Gothic"/>
              <a:ea typeface="Century Gothic"/>
              <a:cs typeface="Century Gothic"/>
              <a:sym typeface="Century Gothic"/>
            </a:endParaRPr>
          </a:p>
          <a:p>
            <a:pPr marL="457200" lvl="0" indent="-355600" rtl="0">
              <a:spcBef>
                <a:spcPts val="0"/>
              </a:spcBef>
              <a:spcAft>
                <a:spcPts val="0"/>
              </a:spcAft>
              <a:buSzPts val="2000"/>
              <a:buFont typeface="Calibri"/>
              <a:buChar char="●"/>
            </a:pPr>
            <a:r>
              <a:rPr lang="en" sz="2000" dirty="0">
                <a:latin typeface="Century Gothic"/>
                <a:ea typeface="Century Gothic"/>
                <a:cs typeface="Century Gothic"/>
                <a:sym typeface="Century Gothic"/>
              </a:rPr>
              <a:t>Remember </a:t>
            </a:r>
            <a:r>
              <a:rPr lang="en" sz="2000" b="1" dirty="0">
                <a:latin typeface="Century Gothic"/>
                <a:ea typeface="Century Gothic"/>
                <a:cs typeface="Century Gothic"/>
                <a:sym typeface="Century Gothic"/>
              </a:rPr>
              <a:t>tone </a:t>
            </a:r>
            <a:r>
              <a:rPr lang="en" sz="2000" dirty="0">
                <a:latin typeface="Century Gothic"/>
                <a:ea typeface="Century Gothic"/>
                <a:cs typeface="Century Gothic"/>
                <a:sym typeface="Century Gothic"/>
              </a:rPr>
              <a:t>is</a:t>
            </a:r>
            <a:r>
              <a:rPr lang="en" sz="1800" dirty="0">
                <a:latin typeface="Century Gothic"/>
                <a:ea typeface="Century Gothic"/>
                <a:cs typeface="Century Gothic"/>
                <a:sym typeface="Century Gothic"/>
              </a:rPr>
              <a:t> </a:t>
            </a:r>
            <a:r>
              <a:rPr lang="en" sz="2000" dirty="0">
                <a:solidFill>
                  <a:schemeClr val="dk1"/>
                </a:solidFill>
                <a:latin typeface="Century Gothic"/>
                <a:ea typeface="Century Gothic"/>
                <a:cs typeface="Century Gothic"/>
                <a:sym typeface="Century Gothic"/>
              </a:rPr>
              <a:t>how the author feels about the subject.</a:t>
            </a:r>
            <a:endParaRPr sz="2000" dirty="0">
              <a:latin typeface="Century Gothic"/>
              <a:ea typeface="Century Gothic"/>
              <a:cs typeface="Century Gothic"/>
              <a:sym typeface="Century Gothic"/>
            </a:endParaRPr>
          </a:p>
        </p:txBody>
      </p:sp>
      <p:pic>
        <p:nvPicPr>
          <p:cNvPr id="7"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8" name="Google Shape;208;p42"/>
          <p:cNvPicPr preferRelativeResize="0"/>
          <p:nvPr/>
        </p:nvPicPr>
        <p:blipFill rotWithShape="1">
          <a:blip r:embed="rId5">
            <a:alphaModFix/>
          </a:blip>
          <a:srcRect/>
          <a:stretch/>
        </p:blipFill>
        <p:spPr>
          <a:xfrm>
            <a:off x="8355941" y="4431241"/>
            <a:ext cx="604429" cy="568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Discuss</a:t>
            </a:r>
            <a:r>
              <a:rPr lang="en" dirty="0"/>
              <a:t> the Poem</a:t>
            </a:r>
            <a:endParaRPr b="0" i="0" u="none" strike="noStrike" cap="none" dirty="0">
              <a:solidFill>
                <a:schemeClr val="dk1"/>
              </a:solidFill>
              <a:sym typeface="Century Gothic"/>
            </a:endParaRPr>
          </a:p>
        </p:txBody>
      </p:sp>
      <p:sp>
        <p:nvSpPr>
          <p:cNvPr id="247" name="Google Shape;247;p47"/>
          <p:cNvSpPr txBox="1">
            <a:spLocks noGrp="1"/>
          </p:cNvSpPr>
          <p:nvPr>
            <p:ph type="body" idx="1"/>
          </p:nvPr>
        </p:nvSpPr>
        <p:spPr>
          <a:xfrm>
            <a:off x="403400" y="1358425"/>
            <a:ext cx="8520600" cy="34164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2200" dirty="0">
                <a:solidFill>
                  <a:schemeClr val="dk1"/>
                </a:solidFill>
              </a:rPr>
              <a:t>Reread “Wet and Crying,” then consider these questions:</a:t>
            </a:r>
            <a:endParaRPr sz="2200" dirty="0">
              <a:solidFill>
                <a:schemeClr val="dk1"/>
              </a:solidFill>
            </a:endParaRPr>
          </a:p>
          <a:p>
            <a:pPr marL="0" lvl="0" indent="0" rtl="0">
              <a:spcBef>
                <a:spcPts val="0"/>
              </a:spcBef>
              <a:spcAft>
                <a:spcPts val="0"/>
              </a:spcAft>
              <a:buNone/>
            </a:pPr>
            <a:endParaRPr sz="2200" dirty="0">
              <a:solidFill>
                <a:schemeClr val="dk1"/>
              </a:solidFill>
            </a:endParaRPr>
          </a:p>
          <a:p>
            <a:pPr marL="457200" lvl="0" indent="-368300" rtl="0">
              <a:spcBef>
                <a:spcPts val="0"/>
              </a:spcBef>
              <a:spcAft>
                <a:spcPts val="0"/>
              </a:spcAft>
              <a:buClr>
                <a:schemeClr val="dk1"/>
              </a:buClr>
              <a:buSzPts val="2200"/>
              <a:buFont typeface="Calibri"/>
              <a:buChar char="●"/>
            </a:pPr>
            <a:r>
              <a:rPr lang="en" sz="2200" dirty="0">
                <a:solidFill>
                  <a:schemeClr val="dk1"/>
                </a:solidFill>
              </a:rPr>
              <a:t>What is this poem about? What does it tell us? What is its purpose?</a:t>
            </a:r>
            <a:endParaRPr sz="2200" dirty="0">
              <a:solidFill>
                <a:schemeClr val="dk1"/>
              </a:solidFill>
            </a:endParaRPr>
          </a:p>
          <a:p>
            <a:pPr marL="457200" lvl="0" indent="-368300" rtl="0">
              <a:spcBef>
                <a:spcPts val="0"/>
              </a:spcBef>
              <a:spcAft>
                <a:spcPts val="0"/>
              </a:spcAft>
              <a:buClr>
                <a:schemeClr val="dk1"/>
              </a:buClr>
              <a:buSzPts val="2200"/>
              <a:buChar char="●"/>
            </a:pPr>
            <a:r>
              <a:rPr lang="en" sz="2200" dirty="0">
                <a:solidFill>
                  <a:schemeClr val="dk1"/>
                </a:solidFill>
              </a:rPr>
              <a:t>What is the connection between this poem and “Papaya Tree?</a:t>
            </a:r>
            <a:r>
              <a:rPr lang="en-US" sz="2200" dirty="0">
                <a:solidFill>
                  <a:schemeClr val="dk1"/>
                </a:solidFill>
              </a:rPr>
              <a:t>”</a:t>
            </a:r>
            <a:endParaRPr sz="2200" dirty="0">
              <a:solidFill>
                <a:schemeClr val="dk1"/>
              </a:solidFill>
            </a:endParaRPr>
          </a:p>
          <a:p>
            <a:pPr marL="457200" lvl="0" indent="-368300" rtl="0">
              <a:spcBef>
                <a:spcPts val="0"/>
              </a:spcBef>
              <a:spcAft>
                <a:spcPts val="0"/>
              </a:spcAft>
              <a:buClr>
                <a:schemeClr val="dk1"/>
              </a:buClr>
              <a:buSzPts val="2200"/>
              <a:buChar char="●"/>
            </a:pPr>
            <a:r>
              <a:rPr lang="en" sz="2200" dirty="0">
                <a:solidFill>
                  <a:schemeClr val="dk1"/>
                </a:solidFill>
              </a:rPr>
              <a:t>What is the scene that provides a context for our understanding of particular details about what was going on at the time?</a:t>
            </a:r>
            <a:endParaRPr sz="2200" dirty="0">
              <a:solidFill>
                <a:schemeClr val="dk1"/>
              </a:solidFill>
            </a:endParaRPr>
          </a:p>
          <a:p>
            <a:pPr marL="914400" lvl="0" indent="0" rtl="0">
              <a:spcBef>
                <a:spcPts val="0"/>
              </a:spcBef>
              <a:spcAft>
                <a:spcPts val="0"/>
              </a:spcAft>
              <a:buNone/>
            </a:pPr>
            <a:endParaRPr sz="2200" dirty="0"/>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t>
            </a:r>
            <a:r>
              <a:rPr lang="en" dirty="0"/>
              <a:t>Focus on a Stanza</a:t>
            </a:r>
            <a:endParaRPr b="0" i="0" u="none" strike="noStrike" cap="none" dirty="0">
              <a:solidFill>
                <a:schemeClr val="dk1"/>
              </a:solidFill>
              <a:sym typeface="Century Gothic"/>
            </a:endParaRPr>
          </a:p>
        </p:txBody>
      </p:sp>
      <p:sp>
        <p:nvSpPr>
          <p:cNvPr id="254" name="Google Shape;254;p4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br>
              <a:rPr lang="en" sz="1800" b="0" i="0" u="none" strike="noStrike" cap="none" dirty="0">
                <a:solidFill>
                  <a:srgbClr val="000000"/>
                </a:solidFill>
                <a:latin typeface="Century Gothic"/>
                <a:ea typeface="Century Gothic"/>
                <a:cs typeface="Century Gothic"/>
                <a:sym typeface="Century Gothic"/>
              </a:rPr>
            </a:br>
            <a:r>
              <a:rPr lang="en" sz="2200" dirty="0"/>
              <a:t>As we </a:t>
            </a:r>
            <a:r>
              <a:rPr lang="en" sz="2200" b="0" i="0" u="none" strike="noStrike" cap="none" dirty="0">
                <a:solidFill>
                  <a:srgbClr val="000000"/>
                </a:solidFill>
                <a:latin typeface="Century Gothic"/>
                <a:ea typeface="Century Gothic"/>
                <a:cs typeface="Century Gothic"/>
                <a:sym typeface="Century Gothic"/>
              </a:rPr>
              <a:t>reread the third stanza of “Wet and Crying</a:t>
            </a:r>
            <a:r>
              <a:rPr lang="en" sz="2200" dirty="0"/>
              <a:t>,” consider the following:</a:t>
            </a:r>
            <a:br>
              <a:rPr lang="en" sz="2200" dirty="0"/>
            </a:br>
            <a:endParaRPr sz="2200" dirty="0"/>
          </a:p>
          <a:p>
            <a:pPr marL="457200" marR="0" lvl="0" indent="-368300" algn="l" rtl="0">
              <a:lnSpc>
                <a:spcPct val="100000"/>
              </a:lnSpc>
              <a:spcBef>
                <a:spcPts val="0"/>
              </a:spcBef>
              <a:spcAft>
                <a:spcPts val="0"/>
              </a:spcAft>
              <a:buSzPts val="2200"/>
              <a:buChar char="●"/>
            </a:pPr>
            <a:r>
              <a:rPr lang="en" sz="2200" dirty="0"/>
              <a:t>What do you notice about this stanza?</a:t>
            </a:r>
            <a:endParaRPr sz="2200" dirty="0"/>
          </a:p>
          <a:p>
            <a:pPr marL="457200" marR="0" lvl="0" indent="-368300" algn="l" rtl="0">
              <a:lnSpc>
                <a:spcPct val="100000"/>
              </a:lnSpc>
              <a:spcBef>
                <a:spcPts val="0"/>
              </a:spcBef>
              <a:spcAft>
                <a:spcPts val="0"/>
              </a:spcAft>
              <a:buSzPts val="2200"/>
              <a:buChar char="●"/>
            </a:pPr>
            <a:r>
              <a:rPr lang="en" sz="2200" dirty="0"/>
              <a:t>Why has the author structured the stanza in this way?</a:t>
            </a:r>
            <a:endParaRPr sz="2200" dirty="0"/>
          </a:p>
          <a:p>
            <a:pPr marL="457200" marR="0" lvl="0" indent="-368300" algn="l" rtl="0">
              <a:lnSpc>
                <a:spcPct val="100000"/>
              </a:lnSpc>
              <a:spcBef>
                <a:spcPts val="0"/>
              </a:spcBef>
              <a:spcAft>
                <a:spcPts val="0"/>
              </a:spcAft>
              <a:buSzPts val="2200"/>
              <a:buChar char="●"/>
            </a:pPr>
            <a:r>
              <a:rPr lang="en" sz="2200" dirty="0"/>
              <a:t>What new criteria can we add to our</a:t>
            </a:r>
            <a:r>
              <a:rPr lang="en" sz="2200" b="1" dirty="0"/>
              <a:t> Effective Poem anchor chart</a:t>
            </a:r>
            <a:r>
              <a:rPr lang="en" sz="2200" dirty="0"/>
              <a:t>?</a:t>
            </a:r>
            <a:endParaRPr sz="2200" dirty="0"/>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Analyze Word Choice </a:t>
            </a:r>
            <a:endParaRPr b="0" i="0" u="none" strike="noStrike" cap="none" dirty="0">
              <a:solidFill>
                <a:schemeClr val="dk1"/>
              </a:solidFill>
              <a:latin typeface="Century Gothic"/>
              <a:ea typeface="Century Gothic"/>
              <a:cs typeface="Century Gothic"/>
              <a:sym typeface="Century Gothic"/>
            </a:endParaRPr>
          </a:p>
        </p:txBody>
      </p:sp>
      <p:pic>
        <p:nvPicPr>
          <p:cNvPr id="261" name="Google Shape;261;p49"/>
          <p:cNvPicPr preferRelativeResize="0"/>
          <p:nvPr/>
        </p:nvPicPr>
        <p:blipFill rotWithShape="1">
          <a:blip r:embed="rId3">
            <a:alphaModFix/>
          </a:blip>
          <a:srcRect/>
          <a:stretch/>
        </p:blipFill>
        <p:spPr>
          <a:xfrm>
            <a:off x="4477444" y="1053475"/>
            <a:ext cx="3486181" cy="3526914"/>
          </a:xfrm>
          <a:prstGeom prst="rect">
            <a:avLst/>
          </a:prstGeom>
          <a:noFill/>
          <a:ln w="9525" cap="flat" cmpd="sng">
            <a:solidFill>
              <a:schemeClr val="dk2"/>
            </a:solidFill>
            <a:prstDash val="solid"/>
            <a:round/>
            <a:headEnd type="none" w="sm" len="sm"/>
            <a:tailEnd type="none" w="sm" len="sm"/>
          </a:ln>
        </p:spPr>
      </p:pic>
      <p:sp>
        <p:nvSpPr>
          <p:cNvPr id="264" name="Google Shape;264;p49"/>
          <p:cNvSpPr txBox="1"/>
          <p:nvPr/>
        </p:nvSpPr>
        <p:spPr>
          <a:xfrm>
            <a:off x="164300" y="1036325"/>
            <a:ext cx="4315500" cy="3879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a:solidFill>
                  <a:schemeClr val="dk1"/>
                </a:solidFill>
                <a:latin typeface="Century Gothic"/>
                <a:ea typeface="Century Gothic"/>
                <a:cs typeface="Century Gothic"/>
                <a:sym typeface="Century Gothic"/>
              </a:rPr>
              <a:t>Use these questions to guide your thinking as you complete the Note-Catcher: </a:t>
            </a:r>
            <a:br>
              <a:rPr lang="en" sz="1800">
                <a:solidFill>
                  <a:schemeClr val="dk1"/>
                </a:solidFill>
                <a:latin typeface="Century Gothic"/>
                <a:ea typeface="Century Gothic"/>
                <a:cs typeface="Century Gothic"/>
                <a:sym typeface="Century Gothic"/>
              </a:rPr>
            </a:b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What are some strong words or phrases in the poem?</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Does the poem use figurative language?</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What meaning do these words or phrases convey?</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What word can I use to describe the tone?</a:t>
            </a:r>
            <a:endParaRPr sz="1800">
              <a:solidFill>
                <a:schemeClr val="dk1"/>
              </a:solidFill>
              <a:latin typeface="Century Gothic"/>
              <a:ea typeface="Century Gothic"/>
              <a:cs typeface="Century Gothic"/>
              <a:sym typeface="Century Gothic"/>
            </a:endParaRPr>
          </a:p>
          <a:p>
            <a:pPr marL="914400" lvl="0" indent="0"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8" name="Google Shape;161;p30"/>
          <p:cNvPicPr preferRelativeResize="0"/>
          <p:nvPr/>
        </p:nvPicPr>
        <p:blipFill>
          <a:blip r:embed="rId4">
            <a:alphaModFix/>
          </a:blip>
          <a:stretch>
            <a:fillRect/>
          </a:stretch>
        </p:blipFill>
        <p:spPr>
          <a:xfrm>
            <a:off x="7963625" y="187575"/>
            <a:ext cx="868675" cy="1286900"/>
          </a:xfrm>
          <a:prstGeom prst="rect">
            <a:avLst/>
          </a:prstGeom>
          <a:noFill/>
          <a:ln>
            <a:noFill/>
          </a:ln>
        </p:spPr>
      </p:pic>
      <p:pic>
        <p:nvPicPr>
          <p:cNvPr id="9" name="Google Shape;208;p42"/>
          <p:cNvPicPr preferRelativeResize="0"/>
          <p:nvPr/>
        </p:nvPicPr>
        <p:blipFill rotWithShape="1">
          <a:blip r:embed="rId5">
            <a:alphaModFix/>
          </a:blip>
          <a:srcRect/>
          <a:stretch/>
        </p:blipFill>
        <p:spPr>
          <a:xfrm>
            <a:off x="8355941" y="4431241"/>
            <a:ext cx="604429" cy="568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5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sym typeface="Century Gothic"/>
              </a:rPr>
              <a:t>Let’s </a:t>
            </a:r>
            <a:r>
              <a:rPr lang="en" dirty="0"/>
              <a:t>Revisit What Makes a Poem Effective</a:t>
            </a:r>
            <a:endParaRPr b="0" i="0" u="none" strike="noStrike" cap="none" dirty="0">
              <a:solidFill>
                <a:schemeClr val="dk1"/>
              </a:solidFill>
              <a:sym typeface="Century Gothic"/>
            </a:endParaRPr>
          </a:p>
        </p:txBody>
      </p:sp>
      <p:sp>
        <p:nvSpPr>
          <p:cNvPr id="272" name="Google Shape;272;p50"/>
          <p:cNvSpPr txBox="1"/>
          <p:nvPr/>
        </p:nvSpPr>
        <p:spPr>
          <a:xfrm>
            <a:off x="311700" y="1641400"/>
            <a:ext cx="2738400" cy="2919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dirty="0">
                <a:latin typeface="Century Gothic"/>
                <a:ea typeface="Century Gothic"/>
                <a:cs typeface="Century Gothic"/>
                <a:sym typeface="Century Gothic"/>
              </a:rPr>
              <a:t>You have considered word choice, tone, and meaning in “Wet and Crying.” </a:t>
            </a:r>
            <a:br>
              <a:rPr lang="en" sz="1800" dirty="0">
                <a:latin typeface="Century Gothic"/>
                <a:ea typeface="Century Gothic"/>
                <a:cs typeface="Century Gothic"/>
                <a:sym typeface="Century Gothic"/>
              </a:rPr>
            </a:br>
            <a:br>
              <a:rPr lang="en" sz="1800" dirty="0">
                <a:latin typeface="Century Gothic"/>
                <a:ea typeface="Century Gothic"/>
                <a:cs typeface="Century Gothic"/>
                <a:sym typeface="Century Gothic"/>
              </a:rPr>
            </a:br>
            <a:r>
              <a:rPr lang="en" sz="1800" dirty="0">
                <a:latin typeface="Century Gothic"/>
                <a:ea typeface="Century Gothic"/>
                <a:cs typeface="Century Gothic"/>
                <a:sym typeface="Century Gothic"/>
              </a:rPr>
              <a:t>Now, we will use that analysis to consider what makes a poem effective.</a:t>
            </a:r>
            <a:endParaRPr sz="1800" dirty="0">
              <a:latin typeface="Century Gothic"/>
              <a:ea typeface="Century Gothic"/>
              <a:cs typeface="Century Gothic"/>
              <a:sym typeface="Century Gothic"/>
            </a:endParaRPr>
          </a:p>
        </p:txBody>
      </p:sp>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graphicFrame>
        <p:nvGraphicFramePr>
          <p:cNvPr id="7" name="Google Shape;216;p43"/>
          <p:cNvGraphicFramePr/>
          <p:nvPr>
            <p:extLst>
              <p:ext uri="{D42A27DB-BD31-4B8C-83A1-F6EECF244321}">
                <p14:modId xmlns:p14="http://schemas.microsoft.com/office/powerpoint/2010/main" val="10239025"/>
              </p:ext>
            </p:extLst>
          </p:nvPr>
        </p:nvGraphicFramePr>
        <p:xfrm>
          <a:off x="3050100" y="1880925"/>
          <a:ext cx="5799986" cy="2440250"/>
        </p:xfrm>
        <a:graphic>
          <a:graphicData uri="http://schemas.openxmlformats.org/drawingml/2006/table">
            <a:tbl>
              <a:tblPr firstRow="1" bandRow="1">
                <a:noFill/>
                <a:tableStyleId>{985862EE-5F09-42C5-85F4-B9C289338CD2}</a:tableStyleId>
              </a:tblPr>
              <a:tblGrid>
                <a:gridCol w="1598100">
                  <a:extLst>
                    <a:ext uri="{9D8B030D-6E8A-4147-A177-3AD203B41FA5}">
                      <a16:colId xmlns:a16="http://schemas.microsoft.com/office/drawing/2014/main" val="20000"/>
                    </a:ext>
                  </a:extLst>
                </a:gridCol>
                <a:gridCol w="2035629">
                  <a:extLst>
                    <a:ext uri="{9D8B030D-6E8A-4147-A177-3AD203B41FA5}">
                      <a16:colId xmlns:a16="http://schemas.microsoft.com/office/drawing/2014/main" val="20001"/>
                    </a:ext>
                  </a:extLst>
                </a:gridCol>
                <a:gridCol w="2166257">
                  <a:extLst>
                    <a:ext uri="{9D8B030D-6E8A-4147-A177-3AD203B41FA5}">
                      <a16:colId xmlns:a16="http://schemas.microsoft.com/office/drawing/2014/main" val="20002"/>
                    </a:ext>
                  </a:extLst>
                </a:gridCol>
              </a:tblGrid>
              <a:tr h="612100">
                <a:tc>
                  <a:txBody>
                    <a:bodyPr/>
                    <a:lstStyle/>
                    <a:p>
                      <a:pPr marL="0" marR="0" lvl="0" indent="0" algn="l" rtl="0">
                        <a:lnSpc>
                          <a:spcPct val="100000"/>
                        </a:lnSpc>
                        <a:spcBef>
                          <a:spcPts val="0"/>
                        </a:spcBef>
                        <a:spcAft>
                          <a:spcPts val="0"/>
                        </a:spcAft>
                        <a:buNone/>
                      </a:pPr>
                      <a:r>
                        <a:rPr lang="en" sz="1400" u="none" strike="noStrike" cap="none" dirty="0">
                          <a:solidFill>
                            <a:schemeClr val="dk1"/>
                          </a:solidFill>
                          <a:latin typeface="Century Gothic" panose="020B0502020202020204" pitchFamily="34" charset="0"/>
                          <a:ea typeface="Georgia"/>
                          <a:cs typeface="Georgia"/>
                          <a:sym typeface="Georgia"/>
                        </a:rPr>
                        <a:t>Poem criteria</a:t>
                      </a:r>
                      <a:endParaRPr dirty="0">
                        <a:latin typeface="Century Gothic" panose="020B0502020202020204"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8D2D6"/>
                    </a:solidFill>
                  </a:tcPr>
                </a:tc>
                <a:tc>
                  <a:txBody>
                    <a:bodyPr/>
                    <a:lstStyle/>
                    <a:p>
                      <a:pPr marL="0" marR="0" lvl="0" indent="0" algn="l" rtl="0">
                        <a:lnSpc>
                          <a:spcPct val="100000"/>
                        </a:lnSpc>
                        <a:spcBef>
                          <a:spcPts val="0"/>
                        </a:spcBef>
                        <a:spcAft>
                          <a:spcPts val="0"/>
                        </a:spcAft>
                        <a:buNone/>
                      </a:pPr>
                      <a:r>
                        <a:rPr lang="en" sz="1400" u="none" strike="noStrike" cap="none" dirty="0">
                          <a:solidFill>
                            <a:schemeClr val="dk1"/>
                          </a:solidFill>
                          <a:latin typeface="Century Gothic" panose="020B0502020202020204" pitchFamily="34" charset="0"/>
                          <a:ea typeface="Georgia"/>
                          <a:cs typeface="Georgia"/>
                          <a:sym typeface="Georgia"/>
                        </a:rPr>
                        <a:t>Example</a:t>
                      </a:r>
                      <a:endParaRPr dirty="0">
                        <a:latin typeface="Century Gothic" panose="020B0502020202020204"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8D2D6"/>
                    </a:solidFill>
                  </a:tcPr>
                </a:tc>
                <a:tc>
                  <a:txBody>
                    <a:bodyPr/>
                    <a:lstStyle/>
                    <a:p>
                      <a:pPr marL="0" marR="0" lvl="0" indent="0" algn="l" rtl="0">
                        <a:lnSpc>
                          <a:spcPct val="100000"/>
                        </a:lnSpc>
                        <a:spcBef>
                          <a:spcPts val="0"/>
                        </a:spcBef>
                        <a:spcAft>
                          <a:spcPts val="0"/>
                        </a:spcAft>
                        <a:buNone/>
                      </a:pPr>
                      <a:r>
                        <a:rPr lang="en" sz="1400" u="none" strike="noStrike" cap="none" dirty="0">
                          <a:solidFill>
                            <a:schemeClr val="dk1"/>
                          </a:solidFill>
                          <a:latin typeface="Century Gothic" panose="020B0502020202020204" pitchFamily="34" charset="0"/>
                          <a:ea typeface="Georgia"/>
                          <a:cs typeface="Georgia"/>
                          <a:sym typeface="Georgia"/>
                        </a:rPr>
                        <a:t>Content in Context of Scene</a:t>
                      </a:r>
                      <a:endParaRPr dirty="0">
                        <a:latin typeface="Century Gothic" panose="020B0502020202020204"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8D2D6"/>
                    </a:solidFill>
                  </a:tcPr>
                </a:tc>
                <a:extLst>
                  <a:ext uri="{0D108BD9-81ED-4DB2-BD59-A6C34878D82A}">
                    <a16:rowId xmlns:a16="http://schemas.microsoft.com/office/drawing/2014/main" val="10000"/>
                  </a:ext>
                </a:extLst>
              </a:tr>
              <a:tr h="18281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endParaRPr sz="14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8" name="Google Shape;278;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200" b="0" i="0" u="none" strike="noStrike" cap="none">
                <a:solidFill>
                  <a:schemeClr val="dk1"/>
                </a:solidFill>
                <a:latin typeface="Century Gothic"/>
                <a:ea typeface="Century Gothic"/>
                <a:cs typeface="Century Gothic"/>
                <a:sym typeface="Century Gothic"/>
              </a:rPr>
              <a:t>Let’s Use Ha as a Model for Our Own Planning</a:t>
            </a:r>
            <a:endParaRPr/>
          </a:p>
        </p:txBody>
      </p:sp>
      <p:pic>
        <p:nvPicPr>
          <p:cNvPr id="279" name="Google Shape;279;p51"/>
          <p:cNvPicPr preferRelativeResize="0"/>
          <p:nvPr/>
        </p:nvPicPr>
        <p:blipFill rotWithShape="1">
          <a:blip r:embed="rId3">
            <a:alphaModFix/>
          </a:blip>
          <a:srcRect/>
          <a:stretch/>
        </p:blipFill>
        <p:spPr>
          <a:xfrm>
            <a:off x="633046" y="1431253"/>
            <a:ext cx="3428225" cy="3198384"/>
          </a:xfrm>
          <a:prstGeom prst="rect">
            <a:avLst/>
          </a:prstGeom>
          <a:noFill/>
          <a:ln w="9525" cap="flat" cmpd="sng">
            <a:solidFill>
              <a:schemeClr val="dk2"/>
            </a:solidFill>
            <a:prstDash val="solid"/>
            <a:round/>
            <a:headEnd type="none" w="sm" len="sm"/>
            <a:tailEnd type="none" w="sm" len="sm"/>
          </a:ln>
        </p:spPr>
      </p:pic>
      <p:pic>
        <p:nvPicPr>
          <p:cNvPr id="280" name="Google Shape;280;p51"/>
          <p:cNvPicPr preferRelativeResize="0"/>
          <p:nvPr/>
        </p:nvPicPr>
        <p:blipFill rotWithShape="1">
          <a:blip r:embed="rId4">
            <a:alphaModFix/>
          </a:blip>
          <a:srcRect/>
          <a:stretch/>
        </p:blipFill>
        <p:spPr>
          <a:xfrm>
            <a:off x="4330819" y="1382720"/>
            <a:ext cx="3177324" cy="3246917"/>
          </a:xfrm>
          <a:prstGeom prst="rect">
            <a:avLst/>
          </a:prstGeom>
          <a:noFill/>
          <a:ln>
            <a:noFill/>
          </a:ln>
        </p:spPr>
      </p:pic>
      <p:sp>
        <p:nvSpPr>
          <p:cNvPr id="281" name="Google Shape;281;p51"/>
          <p:cNvSpPr/>
          <p:nvPr/>
        </p:nvSpPr>
        <p:spPr>
          <a:xfrm>
            <a:off x="513816" y="4127138"/>
            <a:ext cx="3676500" cy="606707"/>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282" name="Google Shape;282;p51"/>
          <p:cNvCxnSpPr/>
          <p:nvPr/>
        </p:nvCxnSpPr>
        <p:spPr>
          <a:xfrm rot="10800000">
            <a:off x="5912392" y="2178996"/>
            <a:ext cx="2116200" cy="0"/>
          </a:xfrm>
          <a:prstGeom prst="straightConnector1">
            <a:avLst/>
          </a:prstGeom>
          <a:noFill/>
          <a:ln w="9525" cap="flat" cmpd="sng">
            <a:solidFill>
              <a:srgbClr val="FF0000"/>
            </a:solidFill>
            <a:prstDash val="solid"/>
            <a:round/>
            <a:headEnd type="none" w="sm" len="sm"/>
            <a:tailEnd type="triangle" w="med" len="med"/>
          </a:ln>
        </p:spPr>
      </p:cxnSp>
      <p:sp>
        <p:nvSpPr>
          <p:cNvPr id="283" name="Google Shape;283;p51"/>
          <p:cNvSpPr txBox="1"/>
          <p:nvPr/>
        </p:nvSpPr>
        <p:spPr>
          <a:xfrm>
            <a:off x="7494204" y="2396550"/>
            <a:ext cx="1649700" cy="954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a:p>
        </p:txBody>
      </p:sp>
      <p:sp>
        <p:nvSpPr>
          <p:cNvPr id="284" name="Google Shape;284;p51"/>
          <p:cNvSpPr txBox="1"/>
          <p:nvPr/>
        </p:nvSpPr>
        <p:spPr>
          <a:xfrm>
            <a:off x="7507206" y="1655776"/>
            <a:ext cx="16497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Century Gothic"/>
                <a:ea typeface="Century Gothic"/>
                <a:cs typeface="Century Gothic"/>
                <a:sym typeface="Century Gothic"/>
              </a:rPr>
              <a:t>Record details about Ha.</a:t>
            </a:r>
            <a:endParaRPr/>
          </a:p>
        </p:txBody>
      </p:sp>
      <p:pic>
        <p:nvPicPr>
          <p:cNvPr id="11"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pic>
        <p:nvPicPr>
          <p:cNvPr id="12" name="Google Shape;208;p42"/>
          <p:cNvPicPr preferRelativeResize="0"/>
          <p:nvPr/>
        </p:nvPicPr>
        <p:blipFill rotWithShape="1">
          <a:blip r:embed="rId6">
            <a:alphaModFix/>
          </a:blip>
          <a:srcRect/>
          <a:stretch/>
        </p:blipFill>
        <p:spPr>
          <a:xfrm>
            <a:off x="8355941" y="4431241"/>
            <a:ext cx="604429" cy="568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1" name="Google Shape;291;p5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200" b="0" i="0" u="none" strike="noStrike" cap="none">
                <a:solidFill>
                  <a:schemeClr val="dk1"/>
                </a:solidFill>
                <a:latin typeface="Century Gothic"/>
                <a:ea typeface="Century Gothic"/>
                <a:cs typeface="Century Gothic"/>
                <a:sym typeface="Century Gothic"/>
              </a:rPr>
              <a:t>Let’s Use Ha as a Model for Our Own Planning</a:t>
            </a:r>
            <a:endParaRPr/>
          </a:p>
        </p:txBody>
      </p:sp>
      <p:pic>
        <p:nvPicPr>
          <p:cNvPr id="292" name="Google Shape;292;p52"/>
          <p:cNvPicPr preferRelativeResize="0"/>
          <p:nvPr/>
        </p:nvPicPr>
        <p:blipFill rotWithShape="1">
          <a:blip r:embed="rId3">
            <a:alphaModFix/>
          </a:blip>
          <a:srcRect/>
          <a:stretch/>
        </p:blipFill>
        <p:spPr>
          <a:xfrm>
            <a:off x="4330819" y="1382720"/>
            <a:ext cx="3163385" cy="3581453"/>
          </a:xfrm>
          <a:prstGeom prst="rect">
            <a:avLst/>
          </a:prstGeom>
          <a:noFill/>
          <a:ln>
            <a:noFill/>
          </a:ln>
        </p:spPr>
      </p:pic>
      <p:sp>
        <p:nvSpPr>
          <p:cNvPr id="293" name="Google Shape;293;p52"/>
          <p:cNvSpPr txBox="1"/>
          <p:nvPr/>
        </p:nvSpPr>
        <p:spPr>
          <a:xfrm>
            <a:off x="7494204" y="2396550"/>
            <a:ext cx="1649700" cy="954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Century Gothic"/>
                <a:ea typeface="Century Gothic"/>
                <a:cs typeface="Century Gothic"/>
                <a:sym typeface="Century Gothic"/>
              </a:rPr>
              <a:t>Record descriptive details about Ha in this scene.</a:t>
            </a:r>
            <a:endParaRPr/>
          </a:p>
        </p:txBody>
      </p:sp>
      <p:pic>
        <p:nvPicPr>
          <p:cNvPr id="294" name="Google Shape;294;p52"/>
          <p:cNvPicPr preferRelativeResize="0"/>
          <p:nvPr/>
        </p:nvPicPr>
        <p:blipFill rotWithShape="1">
          <a:blip r:embed="rId4">
            <a:alphaModFix/>
          </a:blip>
          <a:srcRect/>
          <a:stretch/>
        </p:blipFill>
        <p:spPr>
          <a:xfrm>
            <a:off x="5912511" y="3201197"/>
            <a:ext cx="2200847" cy="158510"/>
          </a:xfrm>
          <a:prstGeom prst="rect">
            <a:avLst/>
          </a:prstGeom>
          <a:noFill/>
          <a:ln>
            <a:noFill/>
          </a:ln>
        </p:spPr>
      </p:pic>
      <p:sp>
        <p:nvSpPr>
          <p:cNvPr id="296" name="Google Shape;296;p52"/>
          <p:cNvSpPr txBox="1"/>
          <p:nvPr/>
        </p:nvSpPr>
        <p:spPr>
          <a:xfrm>
            <a:off x="311700" y="1736325"/>
            <a:ext cx="3930300" cy="2471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200" dirty="0">
                <a:latin typeface="Century Gothic"/>
                <a:ea typeface="Century Gothic"/>
                <a:cs typeface="Century Gothic"/>
                <a:sym typeface="Century Gothic"/>
              </a:rPr>
              <a:t>Think of how we can describe Ha in the context of this scene using</a:t>
            </a:r>
            <a:br>
              <a:rPr lang="en" sz="2200" dirty="0">
                <a:latin typeface="Century Gothic"/>
                <a:ea typeface="Century Gothic"/>
                <a:cs typeface="Century Gothic"/>
                <a:sym typeface="Century Gothic"/>
              </a:rPr>
            </a:br>
            <a:endParaRPr sz="2200" dirty="0">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 sz="2200" dirty="0">
                <a:solidFill>
                  <a:schemeClr val="dk1"/>
                </a:solidFill>
                <a:latin typeface="Century Gothic"/>
                <a:ea typeface="Century Gothic"/>
                <a:cs typeface="Century Gothic"/>
                <a:sym typeface="Century Gothic"/>
              </a:rPr>
              <a:t>Figurative language </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 sz="2200" dirty="0">
                <a:solidFill>
                  <a:schemeClr val="dk1"/>
                </a:solidFill>
                <a:latin typeface="Century Gothic"/>
                <a:ea typeface="Century Gothic"/>
                <a:cs typeface="Century Gothic"/>
                <a:sym typeface="Century Gothic"/>
              </a:rPr>
              <a:t>Descriptive language</a:t>
            </a:r>
            <a:endParaRPr sz="2200" dirty="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 sz="2200" dirty="0">
                <a:solidFill>
                  <a:schemeClr val="dk1"/>
                </a:solidFill>
                <a:latin typeface="Century Gothic"/>
                <a:ea typeface="Century Gothic"/>
                <a:cs typeface="Century Gothic"/>
                <a:sym typeface="Century Gothic"/>
              </a:rPr>
              <a:t>Strong word choice </a:t>
            </a:r>
            <a:endParaRPr sz="2200" dirty="0">
              <a:solidFill>
                <a:schemeClr val="dk1"/>
              </a:solidFill>
              <a:latin typeface="Century Gothic"/>
              <a:ea typeface="Century Gothic"/>
              <a:cs typeface="Century Gothic"/>
              <a:sym typeface="Century Gothic"/>
            </a:endParaRPr>
          </a:p>
        </p:txBody>
      </p:sp>
      <p:pic>
        <p:nvPicPr>
          <p:cNvPr id="9"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pic>
        <p:nvPicPr>
          <p:cNvPr id="10" name="Google Shape;208;p42"/>
          <p:cNvPicPr preferRelativeResize="0"/>
          <p:nvPr/>
        </p:nvPicPr>
        <p:blipFill rotWithShape="1">
          <a:blip r:embed="rId6">
            <a:alphaModFix/>
          </a:blip>
          <a:srcRect/>
          <a:stretch/>
        </p:blipFill>
        <p:spPr>
          <a:xfrm>
            <a:off x="8355941" y="4431241"/>
            <a:ext cx="604429" cy="5682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300" b="0" i="0" u="none" strike="noStrike" cap="none" dirty="0">
                <a:solidFill>
                  <a:schemeClr val="dk1"/>
                </a:solidFill>
                <a:latin typeface="Century Gothic"/>
                <a:ea typeface="Century Gothic"/>
                <a:cs typeface="Century Gothic"/>
                <a:sym typeface="Century Gothic"/>
              </a:rPr>
              <a:t>Let’s Begin Planning Our “Inside Out” Poem</a:t>
            </a:r>
            <a:endParaRPr sz="3300" b="0" i="0" u="none" strike="noStrike" cap="none" dirty="0">
              <a:solidFill>
                <a:schemeClr val="dk1"/>
              </a:solidFill>
              <a:latin typeface="Century Gothic"/>
              <a:ea typeface="Century Gothic"/>
              <a:cs typeface="Century Gothic"/>
              <a:sym typeface="Century Gothic"/>
            </a:endParaRPr>
          </a:p>
        </p:txBody>
      </p:sp>
      <p:pic>
        <p:nvPicPr>
          <p:cNvPr id="302" name="Google Shape;302;p53"/>
          <p:cNvPicPr preferRelativeResize="0"/>
          <p:nvPr/>
        </p:nvPicPr>
        <p:blipFill rotWithShape="1">
          <a:blip r:embed="rId3">
            <a:alphaModFix/>
          </a:blip>
          <a:srcRect/>
          <a:stretch/>
        </p:blipFill>
        <p:spPr>
          <a:xfrm>
            <a:off x="3479400" y="1661230"/>
            <a:ext cx="2545801" cy="3082044"/>
          </a:xfrm>
          <a:prstGeom prst="rect">
            <a:avLst/>
          </a:prstGeom>
          <a:noFill/>
          <a:ln>
            <a:noFill/>
          </a:ln>
        </p:spPr>
      </p:pic>
      <p:pic>
        <p:nvPicPr>
          <p:cNvPr id="303" name="Google Shape;303;p53"/>
          <p:cNvPicPr preferRelativeResize="0"/>
          <p:nvPr/>
        </p:nvPicPr>
        <p:blipFill rotWithShape="1">
          <a:blip r:embed="rId4">
            <a:alphaModFix/>
          </a:blip>
          <a:srcRect/>
          <a:stretch/>
        </p:blipFill>
        <p:spPr>
          <a:xfrm>
            <a:off x="6286500" y="1661229"/>
            <a:ext cx="2545800" cy="2944328"/>
          </a:xfrm>
          <a:prstGeom prst="rect">
            <a:avLst/>
          </a:prstGeom>
          <a:noFill/>
          <a:ln>
            <a:noFill/>
          </a:ln>
        </p:spPr>
      </p:pic>
      <p:sp>
        <p:nvSpPr>
          <p:cNvPr id="305" name="Google Shape;305;p53"/>
          <p:cNvSpPr txBox="1"/>
          <p:nvPr/>
        </p:nvSpPr>
        <p:spPr>
          <a:xfrm>
            <a:off x="311700" y="1661229"/>
            <a:ext cx="3167700" cy="3378858"/>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900" dirty="0">
                <a:latin typeface="Century Gothic"/>
                <a:ea typeface="Century Gothic"/>
                <a:cs typeface="Century Gothic"/>
                <a:sym typeface="Century Gothic"/>
              </a:rPr>
              <a:t>You’ve seen the planning of an “Inside Out” Poem modeled and discussed using </a:t>
            </a:r>
            <a:r>
              <a:rPr lang="en" sz="1900" b="1" dirty="0">
                <a:latin typeface="Century Gothic"/>
                <a:ea typeface="Century Gothic"/>
                <a:cs typeface="Century Gothic"/>
                <a:sym typeface="Century Gothic"/>
              </a:rPr>
              <a:t>figurative language</a:t>
            </a:r>
            <a:r>
              <a:rPr lang="en" sz="1900" dirty="0">
                <a:latin typeface="Century Gothic"/>
                <a:ea typeface="Century Gothic"/>
                <a:cs typeface="Century Gothic"/>
                <a:sym typeface="Century Gothic"/>
              </a:rPr>
              <a:t> and </a:t>
            </a:r>
            <a:r>
              <a:rPr lang="en" sz="1900" b="1" dirty="0">
                <a:latin typeface="Century Gothic"/>
                <a:ea typeface="Century Gothic"/>
                <a:cs typeface="Century Gothic"/>
                <a:sym typeface="Century Gothic"/>
              </a:rPr>
              <a:t>purposeful word choice </a:t>
            </a:r>
            <a:r>
              <a:rPr lang="en" sz="1900" dirty="0">
                <a:latin typeface="Century Gothic"/>
                <a:ea typeface="Century Gothic"/>
                <a:cs typeface="Century Gothic"/>
                <a:sym typeface="Century Gothic"/>
              </a:rPr>
              <a:t>in poetry.</a:t>
            </a:r>
            <a:endParaRPr sz="1900" dirty="0">
              <a:latin typeface="Century Gothic"/>
              <a:ea typeface="Century Gothic"/>
              <a:cs typeface="Century Gothic"/>
              <a:sym typeface="Century Gothic"/>
            </a:endParaRPr>
          </a:p>
          <a:p>
            <a:pPr marL="0" lvl="0" indent="0">
              <a:spcBef>
                <a:spcPts val="0"/>
              </a:spcBef>
              <a:spcAft>
                <a:spcPts val="0"/>
              </a:spcAft>
              <a:buNone/>
            </a:pPr>
            <a:endParaRPr sz="1900" dirty="0">
              <a:latin typeface="Century Gothic"/>
              <a:ea typeface="Century Gothic"/>
              <a:cs typeface="Century Gothic"/>
              <a:sym typeface="Century Gothic"/>
            </a:endParaRPr>
          </a:p>
          <a:p>
            <a:pPr marL="0" lvl="0" indent="0">
              <a:spcBef>
                <a:spcPts val="0"/>
              </a:spcBef>
              <a:spcAft>
                <a:spcPts val="0"/>
              </a:spcAft>
              <a:buNone/>
            </a:pPr>
            <a:r>
              <a:rPr lang="en" sz="1900" dirty="0">
                <a:latin typeface="Century Gothic"/>
                <a:ea typeface="Century Gothic"/>
                <a:cs typeface="Century Gothic"/>
                <a:sym typeface="Century Gothic"/>
              </a:rPr>
              <a:t>Now, it’s time to begin planning your own “Inside Out” poem!</a:t>
            </a:r>
            <a:endParaRPr sz="1900" dirty="0">
              <a:latin typeface="Century Gothic"/>
              <a:ea typeface="Century Gothic"/>
              <a:cs typeface="Century Gothic"/>
              <a:sym typeface="Century Gothic"/>
            </a:endParaRPr>
          </a:p>
        </p:txBody>
      </p:sp>
      <p:pic>
        <p:nvPicPr>
          <p:cNvPr id="7"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5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11" name="Google Shape;311;p5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rgbClr val="000000"/>
              </a:buClr>
              <a:buSzPct val="100000"/>
              <a:buFont typeface="Century Gothic"/>
              <a:buChar char="●"/>
            </a:pPr>
            <a:r>
              <a:rPr lang="en" sz="2800" b="0" i="0" u="none" strike="noStrike" cap="none" dirty="0">
                <a:solidFill>
                  <a:srgbClr val="000000"/>
                </a:solidFill>
                <a:latin typeface="Century Gothic"/>
                <a:ea typeface="Century Gothic"/>
                <a:cs typeface="Century Gothic"/>
                <a:sym typeface="Century Gothic"/>
              </a:rPr>
              <a:t>Use your completed </a:t>
            </a:r>
            <a:r>
              <a:rPr lang="en" sz="2800" b="1" i="0" u="none" strike="noStrike" cap="none" dirty="0">
                <a:solidFill>
                  <a:srgbClr val="000000"/>
                </a:solidFill>
                <a:latin typeface="Century Gothic"/>
                <a:ea typeface="Century Gothic"/>
                <a:cs typeface="Century Gothic"/>
                <a:sym typeface="Century Gothic"/>
              </a:rPr>
              <a:t>Research Guide </a:t>
            </a:r>
            <a:r>
              <a:rPr lang="en" sz="2800" b="0" i="0" u="none" strike="noStrike" cap="none" dirty="0">
                <a:solidFill>
                  <a:srgbClr val="000000"/>
                </a:solidFill>
                <a:latin typeface="Century Gothic"/>
                <a:ea typeface="Century Gothic"/>
                <a:cs typeface="Century Gothic"/>
                <a:sym typeface="Century Gothic"/>
              </a:rPr>
              <a:t>to      finish filling out your graphic organizer.</a:t>
            </a:r>
            <a:endParaRPr lang="en" sz="2800" dirty="0"/>
          </a:p>
          <a:p>
            <a:pPr marL="285750" marR="0" lvl="0" indent="-285750" algn="l" rtl="0">
              <a:lnSpc>
                <a:spcPct val="100000"/>
              </a:lnSpc>
              <a:spcBef>
                <a:spcPts val="0"/>
              </a:spcBef>
              <a:spcAft>
                <a:spcPts val="0"/>
              </a:spcAft>
              <a:buClr>
                <a:srgbClr val="000000"/>
              </a:buClr>
              <a:buSzPct val="100000"/>
              <a:buFont typeface="Century Gothic"/>
              <a:buChar char="●"/>
            </a:pPr>
            <a:endParaRPr lang="en" sz="2800" dirty="0"/>
          </a:p>
          <a:p>
            <a:pPr marL="285750" marR="0" lvl="0" indent="-285750" algn="l" rtl="0">
              <a:lnSpc>
                <a:spcPct val="100000"/>
              </a:lnSpc>
              <a:spcBef>
                <a:spcPts val="0"/>
              </a:spcBef>
              <a:spcAft>
                <a:spcPts val="0"/>
              </a:spcAft>
              <a:buClr>
                <a:srgbClr val="000000"/>
              </a:buClr>
              <a:buSzPct val="100000"/>
              <a:buFont typeface="Century Gothic"/>
              <a:buChar char="●"/>
            </a:pPr>
            <a:r>
              <a:rPr lang="en" sz="2800" dirty="0"/>
              <a:t>Remember to</a:t>
            </a:r>
            <a:r>
              <a:rPr lang="en" sz="2800" b="0" i="0" u="none" strike="noStrike" cap="none" dirty="0">
                <a:solidFill>
                  <a:srgbClr val="000000"/>
                </a:solidFill>
                <a:latin typeface="Century Gothic"/>
                <a:ea typeface="Century Gothic"/>
                <a:cs typeface="Century Gothic"/>
                <a:sym typeface="Century Gothic"/>
              </a:rPr>
              <a:t> </a:t>
            </a:r>
            <a:r>
              <a:rPr lang="en" sz="2800" dirty="0"/>
              <a:t>include</a:t>
            </a:r>
            <a:r>
              <a:rPr lang="en" sz="2800" b="0" i="0" u="none" strike="noStrike" cap="none" dirty="0">
                <a:solidFill>
                  <a:srgbClr val="000000"/>
                </a:solidFill>
                <a:latin typeface="Century Gothic"/>
                <a:ea typeface="Century Gothic"/>
                <a:cs typeface="Century Gothic"/>
                <a:sym typeface="Century Gothic"/>
              </a:rPr>
              <a:t> figurative and descriptive language </a:t>
            </a:r>
            <a:r>
              <a:rPr lang="en" sz="2800" dirty="0"/>
              <a:t>and</a:t>
            </a:r>
            <a:r>
              <a:rPr lang="en" sz="2800" b="0" i="0" u="none" strike="noStrike" cap="none" dirty="0">
                <a:solidFill>
                  <a:srgbClr val="000000"/>
                </a:solidFill>
                <a:latin typeface="Century Gothic"/>
                <a:ea typeface="Century Gothic"/>
                <a:cs typeface="Century Gothic"/>
                <a:sym typeface="Century Gothic"/>
              </a:rPr>
              <a:t> purposeful word choice </a:t>
            </a:r>
            <a:r>
              <a:rPr lang="en" sz="2800" dirty="0"/>
              <a:t>as </a:t>
            </a:r>
            <a:r>
              <a:rPr lang="en" sz="2800" b="0" i="0" u="none" strike="noStrike" cap="none" dirty="0">
                <a:solidFill>
                  <a:srgbClr val="000000"/>
                </a:solidFill>
                <a:latin typeface="Century Gothic"/>
                <a:ea typeface="Century Gothic"/>
                <a:cs typeface="Century Gothic"/>
                <a:sym typeface="Century Gothic"/>
              </a:rPr>
              <a:t>you begin turning </a:t>
            </a:r>
            <a:r>
              <a:rPr lang="en" sz="2800" dirty="0"/>
              <a:t>your</a:t>
            </a:r>
            <a:r>
              <a:rPr lang="en" sz="2800" b="0" i="0" u="none" strike="noStrike" cap="none" dirty="0">
                <a:solidFill>
                  <a:srgbClr val="000000"/>
                </a:solidFill>
                <a:latin typeface="Century Gothic"/>
                <a:ea typeface="Century Gothic"/>
                <a:cs typeface="Century Gothic"/>
                <a:sym typeface="Century Gothic"/>
              </a:rPr>
              <a:t> research into poetry.</a:t>
            </a:r>
            <a:endParaRPr dirty="0"/>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199626"/>
            <a:ext cx="7886700" cy="900552"/>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758112" y="2340528"/>
            <a:ext cx="7886700" cy="1459685"/>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Reading Ahead and Independent Reading</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DBBB8D34-2625-4707-8200-CF2D77F330DC}"/>
              </a:ext>
            </a:extLst>
          </p:cNvPr>
          <p:cNvPicPr>
            <a:picLocks noChangeAspect="1"/>
          </p:cNvPicPr>
          <p:nvPr/>
        </p:nvPicPr>
        <p:blipFill>
          <a:blip r:embed="rId3"/>
          <a:stretch>
            <a:fillRect/>
          </a:stretch>
        </p:blipFill>
        <p:spPr>
          <a:xfrm>
            <a:off x="3558403" y="272314"/>
            <a:ext cx="2017669" cy="927312"/>
          </a:xfrm>
          <a:prstGeom prst="rect">
            <a:avLst/>
          </a:prstGeom>
        </p:spPr>
      </p:pic>
    </p:spTree>
    <p:extLst>
      <p:ext uri="{BB962C8B-B14F-4D97-AF65-F5344CB8AC3E}">
        <p14:creationId xmlns:p14="http://schemas.microsoft.com/office/powerpoint/2010/main" val="1168160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38"/>
          <p:cNvSpPr txBox="1">
            <a:spLocks noGrp="1"/>
          </p:cNvSpPr>
          <p:nvPr>
            <p:ph type="body" idx="1"/>
          </p:nvPr>
        </p:nvSpPr>
        <p:spPr>
          <a:xfrm>
            <a:off x="311700" y="144922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400" b="1" i="0" u="none" strike="noStrike" cap="none">
                <a:solidFill>
                  <a:schemeClr val="dk1"/>
                </a:solidFill>
                <a:latin typeface="Century Gothic"/>
                <a:ea typeface="Century Gothic"/>
                <a:cs typeface="Century Gothic"/>
                <a:sym typeface="Century Gothic"/>
              </a:rPr>
              <a:t>Preparing for Lesson 2</a:t>
            </a:r>
            <a:br>
              <a:rPr lang="en" sz="2400" b="1" i="0" u="none" strike="noStrike" cap="none">
                <a:solidFill>
                  <a:schemeClr val="dk1"/>
                </a:solidFill>
                <a:latin typeface="Century Gothic"/>
                <a:ea typeface="Century Gothic"/>
                <a:cs typeface="Century Gothic"/>
                <a:sym typeface="Century Gothic"/>
              </a:rPr>
            </a:br>
            <a:endParaRPr sz="2400" b="1" i="0" u="none" strike="noStrike" cap="none">
              <a:solidFill>
                <a:schemeClr val="dk1"/>
              </a:solidFill>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25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poems “Papaya Tree” (pgs. 8-9) and “Wet and Crying” (pg. 60) from </a:t>
            </a:r>
            <a:r>
              <a:rPr lang="en" sz="2400" b="0" i="1" u="none" strike="noStrike" cap="none">
                <a:solidFill>
                  <a:schemeClr val="dk1"/>
                </a:solidFill>
                <a:latin typeface="Century Gothic"/>
                <a:ea typeface="Century Gothic"/>
                <a:cs typeface="Century Gothic"/>
                <a:sym typeface="Century Gothic"/>
              </a:rPr>
              <a:t>Inside Out &amp; Back Again</a:t>
            </a:r>
            <a:r>
              <a:rPr lang="en" sz="2400" b="0" i="0" u="none" strike="noStrike" cap="none">
                <a:solidFill>
                  <a:schemeClr val="dk1"/>
                </a:solidFill>
                <a:latin typeface="Century Gothic"/>
                <a:ea typeface="Century Gothic"/>
                <a:cs typeface="Century Gothic"/>
                <a:sym typeface="Century Gothic"/>
              </a:rPr>
              <a:t>. Focus on the figurative and descriptive language and  purposeful word choice.</a:t>
            </a: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628650" y="1369225"/>
            <a:ext cx="80778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sz="2000" dirty="0">
                <a:latin typeface="Century Gothic"/>
                <a:ea typeface="Century Gothic"/>
                <a:cs typeface="Century Gothic"/>
                <a:sym typeface="Century Gothic"/>
              </a:rPr>
              <a:t>Your teacher is going to be placing you into smaller, rotating groups. </a:t>
            </a:r>
            <a:endParaRPr sz="2000" dirty="0">
              <a:latin typeface="Century Gothic"/>
              <a:ea typeface="Century Gothic"/>
              <a:cs typeface="Century Gothic"/>
              <a:sym typeface="Century Gothic"/>
            </a:endParaRPr>
          </a:p>
          <a:p>
            <a:pPr lvl="0" indent="-355600" rtl="0">
              <a:spcBef>
                <a:spcPts val="800"/>
              </a:spcBef>
              <a:spcAft>
                <a:spcPts val="0"/>
              </a:spcAft>
              <a:buSzPts val="2000"/>
              <a:buFont typeface="Century Gothic"/>
              <a:buAutoNum type="arabicPeriod"/>
            </a:pPr>
            <a:r>
              <a:rPr lang="en" sz="2000" dirty="0">
                <a:latin typeface="Century Gothic"/>
                <a:ea typeface="Century Gothic"/>
                <a:cs typeface="Century Gothic"/>
                <a:sym typeface="Century Gothic"/>
              </a:rPr>
              <a:t>One group will still be working on fluency for much of the small group time. </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read the selection for the next class to yourselves.</a:t>
            </a:r>
            <a:endParaRPr sz="2000" dirty="0">
              <a:latin typeface="Century Gothic"/>
              <a:ea typeface="Century Gothic"/>
              <a:cs typeface="Century Gothic"/>
              <a:sym typeface="Century Gothic"/>
            </a:endParaRPr>
          </a:p>
          <a:p>
            <a:pPr lvl="0" indent="-355600" rtl="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Another group will be choosing and reading the Scholastic Library books connected to what you’ve been studying.</a:t>
            </a:r>
            <a:endParaRPr sz="2000" dirty="0">
              <a:latin typeface="Century Gothic"/>
              <a:ea typeface="Century Gothic"/>
              <a:cs typeface="Century Gothic"/>
              <a:sym typeface="Century Gothic"/>
            </a:endParaRPr>
          </a:p>
          <a:p>
            <a:pPr lvl="0" indent="-355600">
              <a:spcBef>
                <a:spcPts val="0"/>
              </a:spcBef>
              <a:spcAft>
                <a:spcPts val="0"/>
              </a:spcAft>
              <a:buSzPts val="2000"/>
              <a:buFont typeface="Century Gothic"/>
              <a:buAutoNum type="arabicPeriod"/>
            </a:pPr>
            <a:r>
              <a:rPr lang="en" sz="2000" dirty="0">
                <a:latin typeface="Century Gothic"/>
                <a:ea typeface="Century Gothic"/>
                <a:cs typeface="Century Gothic"/>
                <a:sym typeface="Century Gothic"/>
              </a:rPr>
              <a:t>Groups will start to rotate through two of these activities daily.</a:t>
            </a:r>
            <a:endParaRPr sz="20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667799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2000" i="0" u="none" strike="noStrike" cap="none">
                <a:solidFill>
                  <a:schemeClr val="dk1"/>
                </a:solidFill>
                <a:latin typeface="Century Gothic"/>
                <a:ea typeface="Century Gothic"/>
                <a:cs typeface="Century Gothic"/>
                <a:sym typeface="Century Gothic"/>
              </a:rPr>
              <a:t>Here’s what we’ll do:</a:t>
            </a:r>
            <a:endParaRPr sz="20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2000">
              <a:latin typeface="Century Gothic"/>
              <a:ea typeface="Century Gothic"/>
              <a:cs typeface="Century Gothic"/>
              <a:sym typeface="Century Gothic"/>
            </a:endParaRPr>
          </a:p>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I’m going to read aloud </a:t>
            </a:r>
            <a:r>
              <a:rPr lang="en" sz="2000">
                <a:latin typeface="Century Gothic"/>
                <a:ea typeface="Century Gothic"/>
                <a:cs typeface="Century Gothic"/>
                <a:sym typeface="Century Gothic"/>
              </a:rPr>
              <a:t>a section of the text we’ll be focusing on in our next class.</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I’ll continue reading aloud</a:t>
            </a:r>
            <a:r>
              <a:rPr lang="en" sz="2000">
                <a:latin typeface="Century Gothic"/>
                <a:ea typeface="Century Gothic"/>
                <a:cs typeface="Century Gothic"/>
                <a:sym typeface="Century Gothic"/>
              </a:rPr>
              <a:t>;</a:t>
            </a:r>
            <a:r>
              <a:rPr lang="en" sz="2000" i="0" u="none" strike="noStrike" cap="none">
                <a:solidFill>
                  <a:schemeClr val="dk1"/>
                </a:solidFill>
                <a:latin typeface="Century Gothic"/>
                <a:ea typeface="Century Gothic"/>
                <a:cs typeface="Century Gothic"/>
                <a:sym typeface="Century Gothic"/>
              </a:rPr>
              <a:t> </a:t>
            </a:r>
            <a:r>
              <a:rPr lang="en" sz="2000">
                <a:latin typeface="Century Gothic"/>
                <a:ea typeface="Century Gothic"/>
                <a:cs typeface="Century Gothic"/>
                <a:sym typeface="Century Gothic"/>
              </a:rPr>
              <a:t>I’m going to stop and check you’re following once in awhile!</a:t>
            </a:r>
            <a:endParaRPr sz="20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800" i="0" u="none" strike="noStrike" cap="none">
              <a:solidFill>
                <a:schemeClr val="dk1"/>
              </a:solidFill>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217493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704151" y="1185286"/>
            <a:ext cx="7886700" cy="34347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What’s the gist?</a:t>
            </a:r>
            <a:endParaRPr sz="2000" i="0" u="none" strike="noStrike" cap="none">
              <a:solidFill>
                <a:schemeClr val="dk1"/>
              </a:solidFill>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a:solidFill>
                  <a:schemeClr val="dk1"/>
                </a:solidFill>
                <a:latin typeface="Century Gothic"/>
                <a:ea typeface="Century Gothic"/>
                <a:cs typeface="Century Gothic"/>
                <a:sym typeface="Century Gothic"/>
              </a:rPr>
              <a:t>Turn and talk with your partner</a:t>
            </a:r>
            <a:r>
              <a:rPr lang="en" sz="2000">
                <a:latin typeface="Century Gothic"/>
                <a:ea typeface="Century Gothic"/>
                <a:cs typeface="Century Gothic"/>
                <a:sym typeface="Century Gothic"/>
              </a:rPr>
              <a:t> about </a:t>
            </a:r>
            <a:r>
              <a:rPr lang="en" sz="2000" i="0" u="none" strike="noStrike" cap="none">
                <a:solidFill>
                  <a:schemeClr val="dk1"/>
                </a:solidFill>
                <a:latin typeface="Century Gothic"/>
                <a:ea typeface="Century Gothic"/>
                <a:cs typeface="Century Gothic"/>
                <a:sym typeface="Century Gothic"/>
              </a:rPr>
              <a:t>what the gist of this </a:t>
            </a:r>
            <a:r>
              <a:rPr lang="en" sz="2000">
                <a:latin typeface="Century Gothic"/>
                <a:ea typeface="Century Gothic"/>
                <a:cs typeface="Century Gothic"/>
                <a:sym typeface="Century Gothic"/>
              </a:rPr>
              <a:t>section</a:t>
            </a:r>
            <a:r>
              <a:rPr lang="en" sz="2000" i="0" u="none" strike="noStrike" cap="none">
                <a:solidFill>
                  <a:schemeClr val="dk1"/>
                </a:solidFill>
                <a:latin typeface="Century Gothic"/>
                <a:ea typeface="Century Gothic"/>
                <a:cs typeface="Century Gothic"/>
                <a:sym typeface="Century Gothic"/>
              </a:rPr>
              <a:t> seems to be.</a:t>
            </a:r>
            <a:endParaRPr sz="200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a:latin typeface="Century Gothic"/>
                <a:ea typeface="Century Gothic"/>
                <a:cs typeface="Century Gothic"/>
                <a:sym typeface="Century Gothic"/>
              </a:rPr>
              <a:t>Then</a:t>
            </a:r>
            <a:r>
              <a:rPr lang="en" sz="2000" i="0" u="none" strike="noStrike" cap="none">
                <a:solidFill>
                  <a:schemeClr val="dk1"/>
                </a:solidFill>
                <a:latin typeface="Century Gothic"/>
                <a:ea typeface="Century Gothic"/>
                <a:cs typeface="Century Gothic"/>
                <a:sym typeface="Century Gothic"/>
              </a:rPr>
              <a:t>, let’s talk as a </a:t>
            </a:r>
            <a:r>
              <a:rPr lang="en" sz="2000">
                <a:latin typeface="Century Gothic"/>
                <a:ea typeface="Century Gothic"/>
                <a:cs typeface="Century Gothic"/>
                <a:sym typeface="Century Gothic"/>
              </a:rPr>
              <a:t>group</a:t>
            </a:r>
            <a:r>
              <a:rPr lang="en" sz="2000" i="0" u="none" strike="noStrike" cap="none">
                <a:solidFill>
                  <a:schemeClr val="dk1"/>
                </a:solidFill>
                <a:latin typeface="Century Gothic"/>
                <a:ea typeface="Century Gothic"/>
                <a:cs typeface="Century Gothic"/>
                <a:sym typeface="Century Gothic"/>
              </a:rPr>
              <a:t> about that gist of the passage.</a:t>
            </a:r>
            <a:endParaRPr sz="200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a:latin typeface="Century Gothic"/>
                <a:ea typeface="Century Gothic"/>
                <a:cs typeface="Century Gothic"/>
                <a:sym typeface="Century Gothic"/>
              </a:rPr>
              <a:t>We’ll get as much of the reading done for next class as we can.</a:t>
            </a:r>
            <a:endParaRPr sz="200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6C24903-3965-4D17-8C18-A25B09A062A7}"/>
              </a:ext>
            </a:extLst>
          </p:cNvPr>
          <p:cNvPicPr>
            <a:picLocks noChangeAspect="1"/>
          </p:cNvPicPr>
          <p:nvPr/>
        </p:nvPicPr>
        <p:blipFill>
          <a:blip r:embed="rId3"/>
          <a:stretch>
            <a:fillRect/>
          </a:stretch>
        </p:blipFill>
        <p:spPr>
          <a:xfrm>
            <a:off x="8515350" y="4537227"/>
            <a:ext cx="533400" cy="533400"/>
          </a:xfrm>
          <a:prstGeom prst="rect">
            <a:avLst/>
          </a:prstGeom>
        </p:spPr>
      </p:pic>
    </p:spTree>
    <p:extLst>
      <p:ext uri="{BB962C8B-B14F-4D97-AF65-F5344CB8AC3E}">
        <p14:creationId xmlns:p14="http://schemas.microsoft.com/office/powerpoint/2010/main" val="573447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628650" y="1268125"/>
            <a:ext cx="80526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900" b="1">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364829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Grade 8: Module 1 Unit 3: Lesson 2</a:t>
            </a:r>
            <a:br>
              <a:rPr lang="en" sz="3600" b="0" i="0" u="none" strike="noStrike" cap="none">
                <a:solidFill>
                  <a:schemeClr val="dk1"/>
                </a:solidFill>
                <a:latin typeface="Century Gothic"/>
                <a:ea typeface="Century Gothic"/>
                <a:cs typeface="Century Gothic"/>
                <a:sym typeface="Century Gothic"/>
              </a:rPr>
            </a:b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39"/>
          <p:cNvSpPr txBox="1">
            <a:spLocks noGrp="1"/>
          </p:cNvSpPr>
          <p:nvPr>
            <p:ph type="body" idx="1"/>
          </p:nvPr>
        </p:nvSpPr>
        <p:spPr>
          <a:xfrm>
            <a:off x="311700" y="1390776"/>
            <a:ext cx="8520600" cy="27690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2000" b="1" i="0" u="none" strike="noStrike" cap="none" dirty="0">
                <a:solidFill>
                  <a:schemeClr val="dk1"/>
                </a:solidFill>
                <a:latin typeface="Century Gothic"/>
                <a:ea typeface="Century Gothic"/>
                <a:cs typeface="Century Gothic"/>
                <a:sym typeface="Century Gothic"/>
              </a:rPr>
              <a:t>Preparing for Lesson </a:t>
            </a:r>
            <a:r>
              <a:rPr lang="en" sz="2000" b="1" dirty="0">
                <a:solidFill>
                  <a:schemeClr val="dk1"/>
                </a:solidFill>
              </a:rPr>
              <a:t>2</a:t>
            </a:r>
            <a:r>
              <a:rPr lang="en" sz="2000" b="1" i="0" u="none" strike="noStrike" cap="none" dirty="0">
                <a:solidFill>
                  <a:schemeClr val="dk1"/>
                </a:solidFill>
                <a:latin typeface="Century Gothic"/>
                <a:ea typeface="Century Gothic"/>
                <a:cs typeface="Century Gothic"/>
                <a:sym typeface="Century Gothic"/>
              </a:rPr>
              <a:t>: </a:t>
            </a:r>
            <a:r>
              <a:rPr lang="en" sz="2000" b="0" i="1" u="none" strike="noStrike" cap="none" dirty="0">
                <a:solidFill>
                  <a:schemeClr val="dk1"/>
                </a:solidFill>
                <a:latin typeface="Century Gothic"/>
                <a:ea typeface="Century Gothic"/>
                <a:cs typeface="Century Gothic"/>
                <a:sym typeface="Century Gothic"/>
              </a:rPr>
              <a:t>Materials and Student Pairings</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r>
              <a:rPr lang="en" sz="2000" b="0" i="0" u="none" strike="noStrike" cap="none" dirty="0">
                <a:solidFill>
                  <a:schemeClr val="dk1"/>
                </a:solidFill>
                <a:latin typeface="Century Gothic"/>
                <a:ea typeface="Century Gothic"/>
                <a:cs typeface="Century Gothic"/>
                <a:sym typeface="Century Gothic"/>
              </a:rPr>
              <a:t>Please have the following materials prepared prior to the lesson.</a:t>
            </a:r>
            <a:endParaRPr dirty="0"/>
          </a:p>
          <a:p>
            <a:pPr marL="342900" marR="0" lvl="0" indent="-342900" algn="l" rtl="0">
              <a:lnSpc>
                <a:spcPct val="90000"/>
              </a:lnSpc>
              <a:spcBef>
                <a:spcPts val="1000"/>
              </a:spcBef>
              <a:spcAft>
                <a:spcPts val="0"/>
              </a:spcAft>
              <a:buClr>
                <a:schemeClr val="dk1"/>
              </a:buClr>
              <a:buSzPts val="1800"/>
              <a:buFont typeface="Century Gothic"/>
              <a:buAutoNum type="arabicPeriod"/>
            </a:pPr>
            <a:r>
              <a:rPr lang="en" sz="1800" b="1" i="0" u="none" strike="noStrike" cap="none" dirty="0">
                <a:solidFill>
                  <a:schemeClr val="dk1"/>
                </a:solidFill>
                <a:latin typeface="Century Gothic"/>
                <a:ea typeface="Century Gothic"/>
                <a:cs typeface="Century Gothic"/>
                <a:sym typeface="Century Gothic"/>
              </a:rPr>
              <a:t>What Makes an Effective Poem? Note-catcher </a:t>
            </a:r>
            <a:r>
              <a:rPr lang="en" sz="1800" b="0" i="0" u="none" strike="noStrike" cap="none" dirty="0">
                <a:solidFill>
                  <a:schemeClr val="dk1"/>
                </a:solidFill>
                <a:latin typeface="Century Gothic"/>
                <a:ea typeface="Century Gothic"/>
                <a:cs typeface="Century Gothic"/>
                <a:sym typeface="Century Gothic"/>
              </a:rPr>
              <a:t>(one per student)</a:t>
            </a:r>
            <a:endParaRPr dirty="0"/>
          </a:p>
          <a:p>
            <a:pPr marL="342900" marR="0" lvl="0" indent="-342900" algn="l" rtl="0">
              <a:lnSpc>
                <a:spcPct val="90000"/>
              </a:lnSpc>
              <a:spcBef>
                <a:spcPts val="0"/>
              </a:spcBef>
              <a:spcAft>
                <a:spcPts val="0"/>
              </a:spcAft>
              <a:buClr>
                <a:schemeClr val="dk1"/>
              </a:buClr>
              <a:buSzPts val="1800"/>
              <a:buFont typeface="Century Gothic"/>
              <a:buAutoNum type="arabicPeriod"/>
            </a:pPr>
            <a:r>
              <a:rPr lang="en" sz="1800" b="1" i="0" u="none" strike="noStrike" cap="none" dirty="0">
                <a:solidFill>
                  <a:schemeClr val="dk1"/>
                </a:solidFill>
                <a:latin typeface="Century Gothic"/>
                <a:ea typeface="Century Gothic"/>
                <a:cs typeface="Century Gothic"/>
                <a:sym typeface="Century Gothic"/>
              </a:rPr>
              <a:t>Word Choice, Tone, and Meaning Note-catcher  </a:t>
            </a:r>
            <a:r>
              <a:rPr lang="en" sz="1800" b="0" i="0" u="none" strike="noStrike" cap="none" dirty="0">
                <a:solidFill>
                  <a:schemeClr val="dk1"/>
                </a:solidFill>
                <a:latin typeface="Century Gothic"/>
                <a:ea typeface="Century Gothic"/>
                <a:cs typeface="Century Gothic"/>
                <a:sym typeface="Century Gothic"/>
              </a:rPr>
              <a:t>(one per student and one to display)</a:t>
            </a:r>
            <a:endParaRPr dirty="0"/>
          </a:p>
          <a:p>
            <a:pPr marL="342900" marR="0" lvl="0" indent="-342900" algn="l" rtl="0">
              <a:lnSpc>
                <a:spcPct val="90000"/>
              </a:lnSpc>
              <a:spcBef>
                <a:spcPts val="0"/>
              </a:spcBef>
              <a:spcAft>
                <a:spcPts val="0"/>
              </a:spcAft>
              <a:buClr>
                <a:schemeClr val="dk1"/>
              </a:buClr>
              <a:buSzPts val="1800"/>
              <a:buFont typeface="Century Gothic"/>
              <a:buAutoNum type="arabicPeriod"/>
            </a:pPr>
            <a:r>
              <a:rPr lang="en" sz="1800" b="1" i="0" u="none" strike="noStrike" cap="none" dirty="0">
                <a:solidFill>
                  <a:schemeClr val="dk1"/>
                </a:solidFill>
                <a:sym typeface="Century Gothic"/>
              </a:rPr>
              <a:t>What Makes an Effective Poem?  anchor chart</a:t>
            </a:r>
            <a:endParaRPr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8: Module 1 :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3: Lesson 2</a:t>
            </a:r>
            <a:endParaRPr sz="4000" b="1" i="0" u="none" strike="noStrike" cap="none">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A83E1F99-3343-4433-9830-25228B557708}"/>
              </a:ext>
            </a:extLst>
          </p:cNvPr>
          <p:cNvPicPr>
            <a:picLocks noChangeAspect="1"/>
          </p:cNvPicPr>
          <p:nvPr/>
        </p:nvPicPr>
        <p:blipFill>
          <a:blip r:embed="rId3"/>
          <a:stretch>
            <a:fillRect/>
          </a:stretch>
        </p:blipFill>
        <p:spPr>
          <a:xfrm>
            <a:off x="3699246" y="201336"/>
            <a:ext cx="1745508" cy="80222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4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600" b="1" i="0" u="none" strike="noStrike" cap="none">
                <a:solidFill>
                  <a:schemeClr val="dk1"/>
                </a:solidFill>
              </a:rPr>
              <a:t>Hello, Students!</a:t>
            </a:r>
            <a:endParaRPr sz="3600" b="1" i="0" u="none" strike="noStrike" cap="none">
              <a:solidFill>
                <a:schemeClr val="dk1"/>
              </a:solidFill>
            </a:endParaRPr>
          </a:p>
        </p:txBody>
      </p:sp>
      <p:sp>
        <p:nvSpPr>
          <p:cNvPr id="198" name="Google Shape;198;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You’ve been doing lots of research on your           refugee group</a:t>
            </a:r>
            <a:r>
              <a:rPr lang="en" sz="2400"/>
              <a:t>! T</a:t>
            </a:r>
            <a:r>
              <a:rPr lang="en" sz="2400" b="0" i="0" u="none" strike="noStrike" cap="none">
                <a:solidFill>
                  <a:srgbClr val="000000"/>
                </a:solidFill>
                <a:latin typeface="Century Gothic"/>
                <a:ea typeface="Century Gothic"/>
                <a:cs typeface="Century Gothic"/>
                <a:sym typeface="Century Gothic"/>
              </a:rPr>
              <a:t>oday you’ll use that research to begin planning to write your own poems for the Module 1 Performance Task. </a:t>
            </a:r>
            <a:endParaRPr/>
          </a:p>
          <a:p>
            <a:pPr marL="0" marR="0" lvl="0" indent="0" algn="l" rtl="0">
              <a:lnSpc>
                <a:spcPct val="100000"/>
              </a:lnSpc>
              <a:spcBef>
                <a:spcPts val="0"/>
              </a:spcBef>
              <a:spcAft>
                <a:spcPts val="0"/>
              </a:spcAft>
              <a:buClr>
                <a:srgbClr val="000000"/>
              </a:buClr>
              <a:buSzPts val="18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200" b="0" i="0" u="none" strike="noStrike" cap="none">
                <a:solidFill>
                  <a:srgbClr val="000000"/>
                </a:solidFill>
                <a:latin typeface="Century Gothic"/>
                <a:ea typeface="Century Gothic"/>
                <a:cs typeface="Century Gothic"/>
                <a:sym typeface="Century Gothic"/>
              </a:rPr>
              <a:t>Here is what you’ll do today:</a:t>
            </a:r>
            <a:endParaRPr/>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a:solidFill>
                  <a:srgbClr val="000000"/>
                </a:solidFill>
                <a:latin typeface="Century Gothic"/>
                <a:ea typeface="Century Gothic"/>
                <a:cs typeface="Century Gothic"/>
                <a:sym typeface="Century Gothic"/>
              </a:rPr>
              <a:t>Reread “Papaya Tree” and “Wet and Crying” from the novel and study the author’s effective word choice</a:t>
            </a:r>
            <a:endParaRPr/>
          </a:p>
          <a:p>
            <a:pPr marL="342900" marR="0" lvl="0" indent="-342900" algn="l" rtl="0">
              <a:lnSpc>
                <a:spcPct val="100000"/>
              </a:lnSpc>
              <a:spcBef>
                <a:spcPts val="0"/>
              </a:spcBef>
              <a:spcAft>
                <a:spcPts val="0"/>
              </a:spcAft>
              <a:buClr>
                <a:srgbClr val="000000"/>
              </a:buClr>
              <a:buSzPts val="1800"/>
              <a:buFont typeface="Century Gothic"/>
              <a:buChar char="●"/>
            </a:pPr>
            <a:r>
              <a:rPr lang="en" sz="2200" b="0" i="0" u="none" strike="noStrike" cap="none">
                <a:solidFill>
                  <a:srgbClr val="000000"/>
                </a:solidFill>
                <a:latin typeface="Century Gothic"/>
                <a:ea typeface="Century Gothic"/>
                <a:cs typeface="Century Gothic"/>
                <a:sym typeface="Century Gothic"/>
              </a:rPr>
              <a:t>Use your research to plan your own </a:t>
            </a:r>
            <a:r>
              <a:rPr lang="en" sz="2200" b="0" i="1" u="none" strike="noStrike" cap="none">
                <a:solidFill>
                  <a:srgbClr val="000000"/>
                </a:solidFill>
                <a:latin typeface="Century Gothic"/>
                <a:ea typeface="Century Gothic"/>
                <a:cs typeface="Century Gothic"/>
                <a:sym typeface="Century Gothic"/>
              </a:rPr>
              <a:t>Inside Out and Back Again</a:t>
            </a:r>
            <a:r>
              <a:rPr lang="en" sz="2200" b="0" i="0" u="none" strike="noStrike" cap="none">
                <a:solidFill>
                  <a:srgbClr val="000000"/>
                </a:solidFill>
                <a:latin typeface="Century Gothic"/>
                <a:ea typeface="Century Gothic"/>
                <a:cs typeface="Century Gothic"/>
                <a:sym typeface="Century Gothic"/>
              </a:rPr>
              <a:t> poems for the Performance Task</a:t>
            </a:r>
            <a:endParaRPr/>
          </a:p>
          <a:p>
            <a:pPr marL="285750" marR="0" lvl="0" indent="-171450" algn="l" rtl="0">
              <a:lnSpc>
                <a:spcPct val="100000"/>
              </a:lnSpc>
              <a:spcBef>
                <a:spcPts val="0"/>
              </a:spcBef>
              <a:spcAft>
                <a:spcPts val="0"/>
              </a:spcAft>
              <a:buClr>
                <a:srgbClr val="000000"/>
              </a:buClr>
              <a:buSzPts val="1800"/>
              <a:buFont typeface="Century Gothic"/>
              <a:buNone/>
            </a:pP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600" b="0" i="0" u="none" strike="noStrike" cap="none">
                <a:solidFill>
                  <a:schemeClr val="dk1"/>
                </a:solidFill>
                <a:latin typeface="Century Gothic"/>
                <a:ea typeface="Century Gothic"/>
                <a:cs typeface="Century Gothic"/>
                <a:sym typeface="Century Gothic"/>
              </a:rPr>
              <a:t>Let’s Review Our Learning Targets</a:t>
            </a:r>
            <a:endParaRPr sz="3600" b="0" i="0" u="none" strike="noStrike" cap="none">
              <a:solidFill>
                <a:schemeClr val="dk1"/>
              </a:solidFill>
              <a:latin typeface="Century Gothic"/>
              <a:ea typeface="Century Gothic"/>
              <a:cs typeface="Century Gothic"/>
              <a:sym typeface="Century Gothic"/>
            </a:endParaRPr>
          </a:p>
        </p:txBody>
      </p:sp>
      <p:sp>
        <p:nvSpPr>
          <p:cNvPr id="205" name="Google Shape;205;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I can identify </a:t>
            </a:r>
            <a:r>
              <a:rPr lang="en" sz="2000" b="1" i="0" u="none" strike="noStrike" cap="none" dirty="0">
                <a:solidFill>
                  <a:srgbClr val="000000"/>
                </a:solidFill>
                <a:latin typeface="Century Gothic"/>
                <a:ea typeface="Century Gothic"/>
                <a:cs typeface="Century Gothic"/>
                <a:sym typeface="Century Gothic"/>
              </a:rPr>
              <a:t>figurative</a:t>
            </a:r>
            <a:r>
              <a:rPr lang="en" sz="2000" b="0" i="0" u="none" strike="noStrike" cap="none" dirty="0">
                <a:solidFill>
                  <a:srgbClr val="000000"/>
                </a:solidFill>
                <a:latin typeface="Century Gothic"/>
                <a:ea typeface="Century Gothic"/>
                <a:cs typeface="Century Gothic"/>
                <a:sym typeface="Century Gothic"/>
              </a:rPr>
              <a:t> and </a:t>
            </a:r>
            <a:r>
              <a:rPr lang="en" sz="2000" b="1" i="0" u="none" strike="noStrike" cap="none" dirty="0">
                <a:solidFill>
                  <a:srgbClr val="000000"/>
                </a:solidFill>
                <a:latin typeface="Century Gothic"/>
                <a:ea typeface="Century Gothic"/>
                <a:cs typeface="Century Gothic"/>
                <a:sym typeface="Century Gothic"/>
              </a:rPr>
              <a:t>descriptive</a:t>
            </a:r>
            <a:r>
              <a:rPr lang="en" sz="2000" b="0" i="0" u="none" strike="noStrike" cap="none" dirty="0">
                <a:solidFill>
                  <a:srgbClr val="000000"/>
                </a:solidFill>
                <a:latin typeface="Century Gothic"/>
                <a:ea typeface="Century Gothic"/>
                <a:cs typeface="Century Gothic"/>
                <a:sym typeface="Century Gothic"/>
              </a:rPr>
              <a:t> </a:t>
            </a:r>
            <a:r>
              <a:rPr lang="en" sz="2000" b="1" i="0" u="none" strike="noStrike" cap="none" dirty="0">
                <a:solidFill>
                  <a:srgbClr val="000000"/>
                </a:solidFill>
                <a:latin typeface="Century Gothic"/>
                <a:ea typeface="Century Gothic"/>
                <a:cs typeface="Century Gothic"/>
                <a:sym typeface="Century Gothic"/>
              </a:rPr>
              <a:t>language</a:t>
            </a:r>
            <a:r>
              <a:rPr lang="en" sz="2000" b="0" i="0" u="none" strike="noStrike" cap="none" dirty="0">
                <a:solidFill>
                  <a:srgbClr val="000000"/>
                </a:solidFill>
                <a:latin typeface="Century Gothic"/>
                <a:ea typeface="Century Gothic"/>
                <a:cs typeface="Century Gothic"/>
                <a:sym typeface="Century Gothic"/>
              </a:rPr>
              <a:t> as well           as </a:t>
            </a:r>
            <a:r>
              <a:rPr lang="en" sz="2000" b="1" i="0" u="none" strike="noStrike" cap="none" dirty="0">
                <a:solidFill>
                  <a:srgbClr val="000000"/>
                </a:solidFill>
                <a:latin typeface="Century Gothic"/>
                <a:ea typeface="Century Gothic"/>
                <a:cs typeface="Century Gothic"/>
                <a:sym typeface="Century Gothic"/>
              </a:rPr>
              <a:t>purposeful</a:t>
            </a:r>
            <a:r>
              <a:rPr lang="en" sz="2000" b="0" i="0" u="none" strike="noStrike" cap="none" dirty="0">
                <a:solidFill>
                  <a:srgbClr val="000000"/>
                </a:solidFill>
                <a:latin typeface="Century Gothic"/>
                <a:ea typeface="Century Gothic"/>
                <a:cs typeface="Century Gothic"/>
                <a:sym typeface="Century Gothic"/>
              </a:rPr>
              <a:t> </a:t>
            </a:r>
            <a:r>
              <a:rPr lang="en" sz="2000" b="1" i="0" u="none" strike="noStrike" cap="none" dirty="0">
                <a:solidFill>
                  <a:srgbClr val="000000"/>
                </a:solidFill>
                <a:latin typeface="Century Gothic"/>
                <a:ea typeface="Century Gothic"/>
                <a:cs typeface="Century Gothic"/>
                <a:sym typeface="Century Gothic"/>
              </a:rPr>
              <a:t>word</a:t>
            </a:r>
            <a:r>
              <a:rPr lang="en" sz="2000" b="0" i="0" u="none" strike="noStrike" cap="none" dirty="0">
                <a:solidFill>
                  <a:srgbClr val="000000"/>
                </a:solidFill>
                <a:latin typeface="Century Gothic"/>
                <a:ea typeface="Century Gothic"/>
                <a:cs typeface="Century Gothic"/>
                <a:sym typeface="Century Gothic"/>
              </a:rPr>
              <a:t> </a:t>
            </a:r>
            <a:r>
              <a:rPr lang="en" sz="2000" b="1" i="0" u="none" strike="noStrike" cap="none" dirty="0">
                <a:solidFill>
                  <a:srgbClr val="000000"/>
                </a:solidFill>
                <a:latin typeface="Century Gothic"/>
                <a:ea typeface="Century Gothic"/>
                <a:cs typeface="Century Gothic"/>
                <a:sym typeface="Century Gothic"/>
              </a:rPr>
              <a:t>choice</a:t>
            </a:r>
            <a:r>
              <a:rPr lang="en" sz="2000" b="0" i="0" u="none" strike="noStrike" cap="none" dirty="0">
                <a:solidFill>
                  <a:srgbClr val="000000"/>
                </a:solidFill>
                <a:latin typeface="Century Gothic"/>
                <a:ea typeface="Century Gothic"/>
                <a:cs typeface="Century Gothic"/>
                <a:sym typeface="Century Gothic"/>
              </a:rPr>
              <a:t> in the “Papaya Tree” and “Wet and Crying” poems from </a:t>
            </a:r>
            <a:r>
              <a:rPr lang="en" sz="2000" b="0" i="1" u="none" strike="noStrike" cap="none" dirty="0">
                <a:solidFill>
                  <a:srgbClr val="000000"/>
                </a:solidFill>
                <a:latin typeface="Century Gothic"/>
                <a:ea typeface="Century Gothic"/>
                <a:cs typeface="Century Gothic"/>
                <a:sym typeface="Century Gothic"/>
              </a:rPr>
              <a:t>Inside Out &amp; Back Again.</a:t>
            </a:r>
            <a:br>
              <a:rPr lang="en" sz="2000" b="0" i="1" u="none" strike="noStrike" cap="none" dirty="0">
                <a:solidFill>
                  <a:srgbClr val="000000"/>
                </a:solidFill>
                <a:latin typeface="Century Gothic"/>
                <a:ea typeface="Century Gothic"/>
                <a:cs typeface="Century Gothic"/>
                <a:sym typeface="Century Gothic"/>
              </a:rPr>
            </a:br>
            <a:endParaRPr sz="2000" b="0" i="1"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I can describe the criteria of an effective poem.</a:t>
            </a:r>
            <a:br>
              <a:rPr lang="en" sz="2000" b="0" i="0" u="none" strike="noStrike" cap="none" dirty="0">
                <a:solidFill>
                  <a:srgbClr val="000000"/>
                </a:solidFill>
                <a:latin typeface="Century Gothic"/>
                <a:ea typeface="Century Gothic"/>
                <a:cs typeface="Century Gothic"/>
                <a:sym typeface="Century Gothic"/>
              </a:rPr>
            </a:br>
            <a:endParaRPr sz="20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I can use figurative and descriptive language as well as purposeful word choice to turn my research notes into </a:t>
            </a:r>
            <a:r>
              <a:rPr lang="en" sz="2000" b="1" i="0" u="none" strike="noStrike" cap="none" dirty="0">
                <a:solidFill>
                  <a:srgbClr val="000000"/>
                </a:solidFill>
                <a:latin typeface="Century Gothic"/>
                <a:ea typeface="Century Gothic"/>
                <a:cs typeface="Century Gothic"/>
                <a:sym typeface="Century Gothic"/>
              </a:rPr>
              <a:t>free verse narrative</a:t>
            </a:r>
            <a:r>
              <a:rPr lang="en" sz="2000" b="0" i="0" u="none" strike="noStrike" cap="none" dirty="0">
                <a:solidFill>
                  <a:srgbClr val="000000"/>
                </a:solidFill>
                <a:latin typeface="Century Gothic"/>
                <a:ea typeface="Century Gothic"/>
                <a:cs typeface="Century Gothic"/>
                <a:sym typeface="Century Gothic"/>
              </a:rPr>
              <a:t> poetry.</a:t>
            </a:r>
            <a:endParaRPr dirty="0"/>
          </a:p>
          <a:p>
            <a:pPr marL="342900" marR="0" lvl="0" indent="-22860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07" name="Google Shape;207;p42"/>
          <p:cNvPicPr preferRelativeResize="0"/>
          <p:nvPr/>
        </p:nvPicPr>
        <p:blipFill rotWithShape="1">
          <a:blip r:embed="rId3">
            <a:alphaModFix/>
          </a:blip>
          <a:srcRect/>
          <a:stretch/>
        </p:blipFill>
        <p:spPr>
          <a:xfrm>
            <a:off x="7652524" y="4431241"/>
            <a:ext cx="703417" cy="521606"/>
          </a:xfrm>
          <a:prstGeom prst="rect">
            <a:avLst/>
          </a:prstGeom>
          <a:noFill/>
          <a:ln>
            <a:noFill/>
          </a:ln>
        </p:spPr>
      </p:pic>
      <p:pic>
        <p:nvPicPr>
          <p:cNvPr id="208" name="Google Shape;208;p42"/>
          <p:cNvPicPr preferRelativeResize="0"/>
          <p:nvPr/>
        </p:nvPicPr>
        <p:blipFill rotWithShape="1">
          <a:blip r:embed="rId4">
            <a:alphaModFix/>
          </a:blip>
          <a:srcRect/>
          <a:stretch/>
        </p:blipFill>
        <p:spPr>
          <a:xfrm>
            <a:off x="8355941" y="4431241"/>
            <a:ext cx="604429" cy="568275"/>
          </a:xfrm>
          <a:prstGeom prst="rect">
            <a:avLst/>
          </a:prstGeom>
          <a:noFill/>
          <a:ln>
            <a:noFill/>
          </a:ln>
        </p:spPr>
      </p:pic>
      <p:pic>
        <p:nvPicPr>
          <p:cNvPr id="7" name="Google Shape;161;p30"/>
          <p:cNvPicPr preferRelativeResize="0"/>
          <p:nvPr/>
        </p:nvPicPr>
        <p:blipFill>
          <a:blip r:embed="rId5">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3"/>
          <p:cNvSpPr txBox="1">
            <a:spLocks noGrp="1"/>
          </p:cNvSpPr>
          <p:nvPr>
            <p:ph type="title"/>
          </p:nvPr>
        </p:nvSpPr>
        <p:spPr>
          <a:xfrm>
            <a:off x="311700" y="334175"/>
            <a:ext cx="8520600" cy="1356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dirty="0">
                <a:solidFill>
                  <a:schemeClr val="dk1"/>
                </a:solidFill>
                <a:latin typeface="Century Gothic"/>
                <a:ea typeface="Century Gothic"/>
                <a:cs typeface="Century Gothic"/>
                <a:sym typeface="Century Gothic"/>
              </a:rPr>
              <a:t>Let’s </a:t>
            </a:r>
            <a:r>
              <a:rPr lang="en" sz="3000" dirty="0"/>
              <a:t>Identify Criteria for Effective Poems</a:t>
            </a:r>
            <a:endParaRPr sz="3000" b="0" i="0" u="none" strike="noStrike" cap="none" dirty="0">
              <a:solidFill>
                <a:schemeClr val="dk1"/>
              </a:solidFill>
              <a:latin typeface="Century Gothic"/>
              <a:ea typeface="Century Gothic"/>
              <a:cs typeface="Century Gothic"/>
              <a:sym typeface="Century Gothic"/>
            </a:endParaRPr>
          </a:p>
        </p:txBody>
      </p:sp>
      <p:sp>
        <p:nvSpPr>
          <p:cNvPr id="214" name="Google Shape;214;p43"/>
          <p:cNvSpPr txBox="1">
            <a:spLocks noGrp="1"/>
          </p:cNvSpPr>
          <p:nvPr>
            <p:ph type="body" idx="1"/>
          </p:nvPr>
        </p:nvSpPr>
        <p:spPr>
          <a:xfrm>
            <a:off x="412077" y="1153989"/>
            <a:ext cx="7676009"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b="0" i="0" u="none" strike="noStrike" cap="none" dirty="0">
                <a:solidFill>
                  <a:srgbClr val="000000"/>
                </a:solidFill>
                <a:sym typeface="Century Gothic"/>
              </a:rPr>
              <a:t>“</a:t>
            </a:r>
            <a:r>
              <a:rPr lang="en" b="1" i="0" u="none" strike="noStrike" cap="none" dirty="0">
                <a:solidFill>
                  <a:srgbClr val="000000"/>
                </a:solidFill>
                <a:sym typeface="Century Gothic"/>
              </a:rPr>
              <a:t>Think about the poems you have read in the novel </a:t>
            </a:r>
            <a:r>
              <a:rPr lang="en" b="1" i="1" u="none" strike="noStrike" cap="none" dirty="0">
                <a:solidFill>
                  <a:srgbClr val="000000"/>
                </a:solidFill>
                <a:sym typeface="Century Gothic"/>
              </a:rPr>
              <a:t>Inside Out &amp; Back Again</a:t>
            </a:r>
            <a:r>
              <a:rPr lang="en" b="1" i="0" u="none" strike="noStrike" cap="none" dirty="0">
                <a:solidFill>
                  <a:srgbClr val="000000"/>
                </a:solidFill>
                <a:sym typeface="Century Gothic"/>
              </a:rPr>
              <a:t>. What makes an effective poem?” </a:t>
            </a:r>
            <a:endParaRPr dirty="0"/>
          </a:p>
          <a:p>
            <a:pPr marL="0" marR="0" lvl="0" indent="0" algn="l" rtl="0">
              <a:lnSpc>
                <a:spcPct val="100000"/>
              </a:lnSpc>
              <a:spcBef>
                <a:spcPts val="0"/>
              </a:spcBef>
              <a:spcAft>
                <a:spcPts val="0"/>
              </a:spcAft>
              <a:buClr>
                <a:srgbClr val="000000"/>
              </a:buClr>
              <a:buSzPts val="1800"/>
              <a:buFont typeface="Century Gothic"/>
              <a:buNone/>
            </a:pPr>
            <a:r>
              <a:rPr lang="en" sz="2400" b="1" i="0" u="none" strike="noStrike" cap="none" dirty="0">
                <a:solidFill>
                  <a:srgbClr val="000000"/>
                </a:solidFill>
                <a:latin typeface="Century Gothic"/>
                <a:ea typeface="Century Gothic"/>
                <a:cs typeface="Century Gothic"/>
                <a:sym typeface="Century Gothic"/>
              </a:rPr>
              <a:t>                    </a:t>
            </a:r>
            <a:endParaRPr dirty="0"/>
          </a:p>
        </p:txBody>
      </p:sp>
      <p:graphicFrame>
        <p:nvGraphicFramePr>
          <p:cNvPr id="216" name="Google Shape;216;p43"/>
          <p:cNvGraphicFramePr/>
          <p:nvPr>
            <p:extLst>
              <p:ext uri="{D42A27DB-BD31-4B8C-83A1-F6EECF244321}">
                <p14:modId xmlns:p14="http://schemas.microsoft.com/office/powerpoint/2010/main" val="2203731037"/>
              </p:ext>
            </p:extLst>
          </p:nvPr>
        </p:nvGraphicFramePr>
        <p:xfrm>
          <a:off x="917850" y="2369078"/>
          <a:ext cx="7335200" cy="2440250"/>
        </p:xfrm>
        <a:graphic>
          <a:graphicData uri="http://schemas.openxmlformats.org/drawingml/2006/table">
            <a:tbl>
              <a:tblPr firstRow="1" bandRow="1">
                <a:noFill/>
                <a:tableStyleId>{985862EE-5F09-42C5-85F4-B9C289338CD2}</a:tableStyleId>
              </a:tblPr>
              <a:tblGrid>
                <a:gridCol w="1844000">
                  <a:extLst>
                    <a:ext uri="{9D8B030D-6E8A-4147-A177-3AD203B41FA5}">
                      <a16:colId xmlns:a16="http://schemas.microsoft.com/office/drawing/2014/main" val="20000"/>
                    </a:ext>
                  </a:extLst>
                </a:gridCol>
                <a:gridCol w="2463475">
                  <a:extLst>
                    <a:ext uri="{9D8B030D-6E8A-4147-A177-3AD203B41FA5}">
                      <a16:colId xmlns:a16="http://schemas.microsoft.com/office/drawing/2014/main" val="20001"/>
                    </a:ext>
                  </a:extLst>
                </a:gridCol>
                <a:gridCol w="3027725">
                  <a:extLst>
                    <a:ext uri="{9D8B030D-6E8A-4147-A177-3AD203B41FA5}">
                      <a16:colId xmlns:a16="http://schemas.microsoft.com/office/drawing/2014/main" val="20002"/>
                    </a:ext>
                  </a:extLst>
                </a:gridCol>
              </a:tblGrid>
              <a:tr h="612100">
                <a:tc>
                  <a:txBody>
                    <a:bodyPr/>
                    <a:lstStyle/>
                    <a:p>
                      <a:pPr marL="0" marR="0" lvl="0" indent="0" algn="l" rtl="0">
                        <a:lnSpc>
                          <a:spcPct val="100000"/>
                        </a:lnSpc>
                        <a:spcBef>
                          <a:spcPts val="0"/>
                        </a:spcBef>
                        <a:spcAft>
                          <a:spcPts val="0"/>
                        </a:spcAft>
                        <a:buNone/>
                      </a:pPr>
                      <a:r>
                        <a:rPr lang="en" sz="1400" u="none" strike="noStrike" cap="none" dirty="0">
                          <a:solidFill>
                            <a:schemeClr val="dk1"/>
                          </a:solidFill>
                          <a:latin typeface="Century Gothic" panose="020B0502020202020204" pitchFamily="34" charset="0"/>
                          <a:ea typeface="Georgia"/>
                          <a:cs typeface="Georgia"/>
                          <a:sym typeface="Georgia"/>
                        </a:rPr>
                        <a:t>Poem criteria</a:t>
                      </a:r>
                      <a:endParaRPr dirty="0">
                        <a:latin typeface="Century Gothic" panose="020B0502020202020204"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8D2D6"/>
                    </a:solidFill>
                  </a:tcPr>
                </a:tc>
                <a:tc>
                  <a:txBody>
                    <a:bodyPr/>
                    <a:lstStyle/>
                    <a:p>
                      <a:pPr marL="0" marR="0" lvl="0" indent="0" algn="l" rtl="0">
                        <a:lnSpc>
                          <a:spcPct val="100000"/>
                        </a:lnSpc>
                        <a:spcBef>
                          <a:spcPts val="0"/>
                        </a:spcBef>
                        <a:spcAft>
                          <a:spcPts val="0"/>
                        </a:spcAft>
                        <a:buNone/>
                      </a:pPr>
                      <a:r>
                        <a:rPr lang="en" sz="1400" u="none" strike="noStrike" cap="none" dirty="0">
                          <a:solidFill>
                            <a:schemeClr val="dk1"/>
                          </a:solidFill>
                          <a:latin typeface="Century Gothic" panose="020B0502020202020204" pitchFamily="34" charset="0"/>
                          <a:ea typeface="Georgia"/>
                          <a:cs typeface="Georgia"/>
                          <a:sym typeface="Georgia"/>
                        </a:rPr>
                        <a:t>Example</a:t>
                      </a:r>
                      <a:endParaRPr dirty="0">
                        <a:latin typeface="Century Gothic" panose="020B0502020202020204"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8D2D6"/>
                    </a:solidFill>
                  </a:tcPr>
                </a:tc>
                <a:tc>
                  <a:txBody>
                    <a:bodyPr/>
                    <a:lstStyle/>
                    <a:p>
                      <a:pPr marL="0" marR="0" lvl="0" indent="0" algn="l" rtl="0">
                        <a:lnSpc>
                          <a:spcPct val="100000"/>
                        </a:lnSpc>
                        <a:spcBef>
                          <a:spcPts val="0"/>
                        </a:spcBef>
                        <a:spcAft>
                          <a:spcPts val="0"/>
                        </a:spcAft>
                        <a:buNone/>
                      </a:pPr>
                      <a:r>
                        <a:rPr lang="en" sz="1400" u="none" strike="noStrike" cap="none" dirty="0">
                          <a:solidFill>
                            <a:schemeClr val="dk1"/>
                          </a:solidFill>
                          <a:latin typeface="Century Gothic" panose="020B0502020202020204" pitchFamily="34" charset="0"/>
                          <a:ea typeface="Georgia"/>
                          <a:cs typeface="Georgia"/>
                          <a:sym typeface="Georgia"/>
                        </a:rPr>
                        <a:t>Content in Context of Scene</a:t>
                      </a:r>
                      <a:endParaRPr dirty="0">
                        <a:latin typeface="Century Gothic" panose="020B0502020202020204" pitchFamily="34" charset="0"/>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8D2D6"/>
                    </a:solidFill>
                  </a:tcPr>
                </a:tc>
                <a:extLst>
                  <a:ext uri="{0D108BD9-81ED-4DB2-BD59-A6C34878D82A}">
                    <a16:rowId xmlns:a16="http://schemas.microsoft.com/office/drawing/2014/main" val="10000"/>
                  </a:ext>
                </a:extLst>
              </a:tr>
              <a:tr h="182815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endParaRPr sz="14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pic>
        <p:nvPicPr>
          <p:cNvPr id="6"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b="0" i="0" u="none" strike="noStrike" cap="none" dirty="0">
                <a:solidFill>
                  <a:schemeClr val="dk1"/>
                </a:solidFill>
                <a:latin typeface="Century Gothic"/>
                <a:ea typeface="Century Gothic"/>
                <a:cs typeface="Century Gothic"/>
                <a:sym typeface="Century Gothic"/>
              </a:rPr>
              <a:t>Let’s Discuss What Makes a Poem Effective</a:t>
            </a:r>
            <a:endParaRPr b="0" i="0" u="none" strike="noStrike" cap="none" dirty="0">
              <a:solidFill>
                <a:schemeClr val="dk1"/>
              </a:solidFill>
              <a:latin typeface="Century Gothic"/>
              <a:ea typeface="Century Gothic"/>
              <a:cs typeface="Century Gothic"/>
              <a:sym typeface="Century Gothic"/>
            </a:endParaRPr>
          </a:p>
        </p:txBody>
      </p:sp>
      <p:sp>
        <p:nvSpPr>
          <p:cNvPr id="222" name="Google Shape;222;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endParaRPr sz="2800" b="0" i="0" u="none" strike="noStrike" cap="none" dirty="0">
              <a:solidFill>
                <a:srgbClr val="000000"/>
              </a:solidFill>
              <a:latin typeface="Century Gothic"/>
              <a:ea typeface="Century Gothic"/>
              <a:cs typeface="Century Gothic"/>
              <a:sym typeface="Century Gothic"/>
            </a:endParaRPr>
          </a:p>
          <a:p>
            <a:pPr marL="0" lvl="0" indent="0">
              <a:spcBef>
                <a:spcPts val="0"/>
              </a:spcBef>
              <a:spcAft>
                <a:spcPts val="0"/>
              </a:spcAft>
              <a:buClr>
                <a:schemeClr val="dk1"/>
              </a:buClr>
              <a:buSzPts val="1800"/>
              <a:buFont typeface="Century Gothic"/>
              <a:buNone/>
            </a:pPr>
            <a:r>
              <a:rPr lang="en" sz="2200" dirty="0">
                <a:solidFill>
                  <a:schemeClr val="dk1"/>
                </a:solidFill>
              </a:rPr>
              <a:t>As we reread “Papaya Tree” on pages 8 and 9, consider the following:</a:t>
            </a:r>
            <a:endParaRPr sz="2200" dirty="0">
              <a:solidFill>
                <a:schemeClr val="dk1"/>
              </a:solidFill>
            </a:endParaRPr>
          </a:p>
          <a:p>
            <a:pPr marL="0" lvl="0" indent="0">
              <a:spcBef>
                <a:spcPts val="0"/>
              </a:spcBef>
              <a:spcAft>
                <a:spcPts val="0"/>
              </a:spcAft>
              <a:buClr>
                <a:schemeClr val="dk1"/>
              </a:buClr>
              <a:buSzPts val="1800"/>
              <a:buFont typeface="Century Gothic"/>
              <a:buNone/>
            </a:pPr>
            <a:endParaRPr sz="2200" dirty="0">
              <a:solidFill>
                <a:schemeClr val="dk1"/>
              </a:solidFill>
            </a:endParaRPr>
          </a:p>
          <a:p>
            <a:pPr marL="457200" lvl="0" indent="-368300" rtl="0">
              <a:spcBef>
                <a:spcPts val="0"/>
              </a:spcBef>
              <a:spcAft>
                <a:spcPts val="0"/>
              </a:spcAft>
              <a:buClr>
                <a:schemeClr val="dk1"/>
              </a:buClr>
              <a:buSzPts val="2200"/>
              <a:buChar char="●"/>
            </a:pPr>
            <a:r>
              <a:rPr lang="en" sz="2200" dirty="0">
                <a:solidFill>
                  <a:schemeClr val="dk1"/>
                </a:solidFill>
              </a:rPr>
              <a:t>What is this poem about?</a:t>
            </a:r>
            <a:endParaRPr sz="2200" dirty="0">
              <a:solidFill>
                <a:schemeClr val="dk1"/>
              </a:solidFill>
            </a:endParaRPr>
          </a:p>
          <a:p>
            <a:pPr marL="457200" lvl="0" indent="-368300" rtl="0">
              <a:spcBef>
                <a:spcPts val="0"/>
              </a:spcBef>
              <a:spcAft>
                <a:spcPts val="0"/>
              </a:spcAft>
              <a:buClr>
                <a:schemeClr val="dk1"/>
              </a:buClr>
              <a:buSzPts val="2200"/>
              <a:buChar char="●"/>
            </a:pPr>
            <a:r>
              <a:rPr lang="en" sz="2200" dirty="0">
                <a:solidFill>
                  <a:schemeClr val="dk1"/>
                </a:solidFill>
              </a:rPr>
              <a:t>What does it tell us? </a:t>
            </a:r>
            <a:endParaRPr sz="2200" dirty="0">
              <a:solidFill>
                <a:schemeClr val="dk1"/>
              </a:solidFill>
            </a:endParaRPr>
          </a:p>
          <a:p>
            <a:pPr marL="457200" lvl="0" indent="-368300" rtl="0">
              <a:spcBef>
                <a:spcPts val="0"/>
              </a:spcBef>
              <a:spcAft>
                <a:spcPts val="0"/>
              </a:spcAft>
              <a:buClr>
                <a:schemeClr val="dk1"/>
              </a:buClr>
              <a:buSzPts val="2200"/>
              <a:buChar char="●"/>
            </a:pPr>
            <a:r>
              <a:rPr lang="en" sz="2200" dirty="0">
                <a:solidFill>
                  <a:schemeClr val="dk1"/>
                </a:solidFill>
              </a:rPr>
              <a:t>What is the purpose of this poem?</a:t>
            </a:r>
            <a:endParaRPr sz="2200" dirty="0">
              <a:solidFill>
                <a:schemeClr val="dk1"/>
              </a:solidFill>
            </a:endParaRPr>
          </a:p>
          <a:p>
            <a:pPr marL="457200" lvl="0" indent="0" rtl="0">
              <a:spcBef>
                <a:spcPts val="0"/>
              </a:spcBef>
              <a:spcAft>
                <a:spcPts val="0"/>
              </a:spcAft>
              <a:buNone/>
            </a:pPr>
            <a:br>
              <a:rPr lang="en" sz="2200" dirty="0">
                <a:solidFill>
                  <a:schemeClr val="dk1"/>
                </a:solidFill>
              </a:rPr>
            </a:br>
            <a:endParaRPr sz="2200" dirty="0">
              <a:solidFill>
                <a:schemeClr val="dk1"/>
              </a:solidFill>
            </a:endParaRPr>
          </a:p>
          <a:p>
            <a:pPr marL="0" marR="0" lvl="0" indent="0" algn="l" rtl="0">
              <a:lnSpc>
                <a:spcPct val="100000"/>
              </a:lnSpc>
              <a:spcBef>
                <a:spcPts val="0"/>
              </a:spcBef>
              <a:spcAft>
                <a:spcPts val="0"/>
              </a:spcAft>
              <a:buClr>
                <a:srgbClr val="000000"/>
              </a:buClr>
              <a:buSzPts val="1800"/>
              <a:buFont typeface="Century Gothic"/>
              <a:buNone/>
            </a:pPr>
            <a:endParaRPr sz="2600" b="0" i="0" u="none" strike="noStrike" cap="none" dirty="0">
              <a:solidFill>
                <a:srgbClr val="000000"/>
              </a:solidFill>
              <a:latin typeface="Century Gothic"/>
              <a:ea typeface="Century Gothic"/>
              <a:cs typeface="Century Gothic"/>
              <a:sym typeface="Century Gothic"/>
            </a:endParaRPr>
          </a:p>
        </p:txBody>
      </p:sp>
      <p:pic>
        <p:nvPicPr>
          <p:cNvPr id="5"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100" b="0" i="0" u="none" strike="noStrike" cap="none" dirty="0">
                <a:solidFill>
                  <a:schemeClr val="dk1"/>
                </a:solidFill>
                <a:latin typeface="Century Gothic"/>
                <a:ea typeface="Century Gothic"/>
                <a:cs typeface="Century Gothic"/>
                <a:sym typeface="Century Gothic"/>
              </a:rPr>
              <a:t>Let’s Discuss the Author’s Word Choice</a:t>
            </a:r>
            <a:endParaRPr sz="3100" b="0" i="0" u="none" strike="noStrike" cap="none" dirty="0">
              <a:solidFill>
                <a:schemeClr val="dk1"/>
              </a:solidFill>
              <a:latin typeface="Century Gothic"/>
              <a:ea typeface="Century Gothic"/>
              <a:cs typeface="Century Gothic"/>
              <a:sym typeface="Century Gothic"/>
            </a:endParaRPr>
          </a:p>
        </p:txBody>
      </p:sp>
      <p:sp>
        <p:nvSpPr>
          <p:cNvPr id="229" name="Google Shape;229;p45"/>
          <p:cNvSpPr txBox="1">
            <a:spLocks noGrp="1"/>
          </p:cNvSpPr>
          <p:nvPr>
            <p:ph type="body" idx="1"/>
          </p:nvPr>
        </p:nvSpPr>
        <p:spPr>
          <a:xfrm>
            <a:off x="110650" y="1105800"/>
            <a:ext cx="3642300" cy="4037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000" dirty="0"/>
              <a:t>R</a:t>
            </a:r>
            <a:r>
              <a:rPr lang="en" sz="2000" b="0" i="0" u="none" strike="noStrike" cap="none" dirty="0">
                <a:solidFill>
                  <a:srgbClr val="000000"/>
                </a:solidFill>
                <a:latin typeface="Century Gothic"/>
                <a:ea typeface="Century Gothic"/>
                <a:cs typeface="Century Gothic"/>
                <a:sym typeface="Century Gothic"/>
              </a:rPr>
              <a:t>eread the second stanza of “Papaya Tree”</a:t>
            </a:r>
            <a:endParaRPr sz="2000" dirty="0"/>
          </a:p>
          <a:p>
            <a:pPr marL="0" marR="0" lvl="0" indent="0" algn="l" rtl="0">
              <a:lnSpc>
                <a:spcPct val="100000"/>
              </a:lnSpc>
              <a:spcBef>
                <a:spcPts val="0"/>
              </a:spcBef>
              <a:spcAft>
                <a:spcPts val="0"/>
              </a:spcAft>
              <a:buClr>
                <a:srgbClr val="000000"/>
              </a:buClr>
              <a:buSzPts val="1800"/>
              <a:buFont typeface="Century Gothic"/>
              <a:buNone/>
            </a:pPr>
            <a:r>
              <a:rPr lang="en" sz="2000" b="1" dirty="0"/>
              <a:t>                              </a:t>
            </a:r>
            <a:br>
              <a:rPr lang="en" sz="2000" b="1" dirty="0"/>
            </a:br>
            <a:r>
              <a:rPr lang="en" sz="2000" b="1" dirty="0"/>
              <a:t>             </a:t>
            </a:r>
            <a:r>
              <a:rPr lang="en" sz="2000" b="1" i="0" u="none" strike="noStrike" cap="none" dirty="0">
                <a:solidFill>
                  <a:srgbClr val="000000"/>
                </a:solidFill>
                <a:latin typeface="Century Gothic"/>
                <a:ea typeface="Century Gothic"/>
                <a:cs typeface="Century Gothic"/>
                <a:sym typeface="Century Gothic"/>
              </a:rPr>
              <a:t>A seed</a:t>
            </a:r>
            <a:br>
              <a:rPr lang="en" sz="2000" b="1" i="0" u="none" strike="noStrike" cap="none" dirty="0">
                <a:solidFill>
                  <a:srgbClr val="000000"/>
                </a:solidFill>
                <a:latin typeface="Century Gothic"/>
                <a:ea typeface="Century Gothic"/>
                <a:cs typeface="Century Gothic"/>
                <a:sym typeface="Century Gothic"/>
              </a:rPr>
            </a:br>
            <a:r>
              <a:rPr lang="en" sz="2000" b="1" i="0" u="none" strike="noStrike" cap="none" dirty="0">
                <a:solidFill>
                  <a:srgbClr val="000000"/>
                </a:solidFill>
                <a:latin typeface="Century Gothic"/>
                <a:ea typeface="Century Gothic"/>
                <a:cs typeface="Century Gothic"/>
                <a:sym typeface="Century Gothic"/>
              </a:rPr>
              <a:t>             like a fish eye, </a:t>
            </a:r>
            <a:endParaRPr sz="2000" b="1" i="0" u="none" strike="noStrike" cap="none" dirty="0">
              <a:solidFill>
                <a:srgbClr val="000000"/>
              </a:solidFill>
              <a:latin typeface="Century Gothic"/>
              <a:ea typeface="Century Gothic"/>
              <a:cs typeface="Century Gothic"/>
              <a:sym typeface="Century Gothic"/>
            </a:endParaRPr>
          </a:p>
          <a:p>
            <a:pPr marL="0" marR="0" lvl="0" indent="0" algn="just" rtl="0">
              <a:lnSpc>
                <a:spcPct val="100000"/>
              </a:lnSpc>
              <a:spcBef>
                <a:spcPts val="0"/>
              </a:spcBef>
              <a:spcAft>
                <a:spcPts val="0"/>
              </a:spcAft>
              <a:buNone/>
            </a:pPr>
            <a:r>
              <a:rPr lang="en" sz="2000" dirty="0"/>
              <a:t>             </a:t>
            </a:r>
            <a:r>
              <a:rPr lang="en" sz="2000" b="1" i="0" u="sng" strike="noStrike" cap="none" dirty="0">
                <a:solidFill>
                  <a:srgbClr val="000000"/>
                </a:solidFill>
                <a:latin typeface="Century Gothic"/>
                <a:ea typeface="Century Gothic"/>
                <a:cs typeface="Century Gothic"/>
                <a:sym typeface="Century Gothic"/>
              </a:rPr>
              <a:t>slippery </a:t>
            </a:r>
            <a:br>
              <a:rPr lang="en" sz="2000" b="1" u="sng" dirty="0"/>
            </a:br>
            <a:r>
              <a:rPr lang="en" sz="2000" b="1" dirty="0"/>
              <a:t>     </a:t>
            </a:r>
            <a:r>
              <a:rPr lang="en" sz="2000" dirty="0"/>
              <a:t>        </a:t>
            </a:r>
            <a:r>
              <a:rPr lang="en" sz="2000" b="1" u="sng" dirty="0"/>
              <a:t>s</a:t>
            </a:r>
            <a:r>
              <a:rPr lang="en" sz="2000" b="1" i="0" u="sng" strike="noStrike" cap="none" dirty="0">
                <a:solidFill>
                  <a:srgbClr val="000000"/>
                </a:solidFill>
                <a:latin typeface="Century Gothic"/>
                <a:ea typeface="Century Gothic"/>
                <a:cs typeface="Century Gothic"/>
                <a:sym typeface="Century Gothic"/>
              </a:rPr>
              <a:t>hiny</a:t>
            </a:r>
            <a:endParaRPr sz="2000" b="1" i="0" u="sng"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2000" b="1" dirty="0"/>
              <a:t>             </a:t>
            </a:r>
            <a:r>
              <a:rPr lang="en" sz="2000" b="1" i="0" u="sng" strike="noStrike" cap="none" dirty="0">
                <a:solidFill>
                  <a:srgbClr val="000000"/>
                </a:solidFill>
                <a:latin typeface="Century Gothic"/>
                <a:ea typeface="Century Gothic"/>
                <a:cs typeface="Century Gothic"/>
                <a:sym typeface="Century Gothic"/>
              </a:rPr>
              <a:t>black</a:t>
            </a:r>
            <a:r>
              <a:rPr lang="en" sz="2000" b="1" i="0" u="none" strike="noStrike" cap="none" dirty="0">
                <a:solidFill>
                  <a:srgbClr val="000000"/>
                </a:solidFill>
                <a:latin typeface="Century Gothic"/>
                <a:ea typeface="Century Gothic"/>
                <a:cs typeface="Century Gothic"/>
                <a:sym typeface="Century Gothic"/>
              </a:rPr>
              <a:t>. </a:t>
            </a:r>
            <a:endParaRPr sz="2000" b="1" i="0" u="none" strike="noStrike" cap="none" dirty="0">
              <a:solidFill>
                <a:srgbClr val="000000"/>
              </a:solidFill>
              <a:latin typeface="Century Gothic"/>
              <a:ea typeface="Century Gothic"/>
              <a:cs typeface="Century Gothic"/>
              <a:sym typeface="Century Gothic"/>
            </a:endParaRPr>
          </a:p>
        </p:txBody>
      </p:sp>
      <p:sp>
        <p:nvSpPr>
          <p:cNvPr id="232" name="Google Shape;232;p45"/>
          <p:cNvSpPr txBox="1"/>
          <p:nvPr/>
        </p:nvSpPr>
        <p:spPr>
          <a:xfrm>
            <a:off x="3650800" y="1105800"/>
            <a:ext cx="4260300" cy="3583646"/>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Clr>
                <a:schemeClr val="dk1"/>
              </a:buClr>
              <a:buSzPts val="1800"/>
              <a:buFont typeface="Century Gothic"/>
              <a:buNone/>
            </a:pPr>
            <a:r>
              <a:rPr lang="en" sz="1800" dirty="0">
                <a:solidFill>
                  <a:schemeClr val="dk1"/>
                </a:solidFill>
                <a:latin typeface="Century Gothic"/>
                <a:ea typeface="Century Gothic"/>
                <a:cs typeface="Century Gothic"/>
                <a:sym typeface="Century Gothic"/>
              </a:rPr>
              <a:t>Now, Think-Pair-Share and discuss             these questions:</a:t>
            </a: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Clr>
                <a:schemeClr val="dk1"/>
              </a:buClr>
              <a:buSzPts val="1800"/>
              <a:buFont typeface="Century Gothic"/>
              <a:buNone/>
            </a:pPr>
            <a:endParaRPr sz="1800" dirty="0">
              <a:solidFill>
                <a:schemeClr val="dk1"/>
              </a:solidFill>
              <a:latin typeface="Century Gothic"/>
              <a:ea typeface="Century Gothic"/>
              <a:cs typeface="Century Gothic"/>
              <a:sym typeface="Century Gothic"/>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Why has the author chosen to compare the papaya seed to a fish eye?</a:t>
            </a:r>
            <a:endParaRPr sz="1600" dirty="0">
              <a:solidFill>
                <a:schemeClr val="dk1"/>
              </a:solidFill>
              <a:latin typeface="Century Gothic"/>
              <a:ea typeface="Century Gothic"/>
              <a:cs typeface="Century Gothic"/>
              <a:sym typeface="Century Gothic"/>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What is it called when something is compared to something else, like the papaya seed being compared to a fish eye?</a:t>
            </a:r>
            <a:endParaRPr sz="1600" dirty="0">
              <a:solidFill>
                <a:schemeClr val="dk1"/>
              </a:solidFill>
              <a:latin typeface="Century Gothic"/>
              <a:ea typeface="Century Gothic"/>
              <a:cs typeface="Century Gothic"/>
              <a:sym typeface="Century Gothic"/>
            </a:endParaRPr>
          </a:p>
          <a:p>
            <a:pPr marL="457200" lvl="0" indent="-330200"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Look at the underlined phrase. What kind of words has the author used here to describe the papaya seed? Why?</a:t>
            </a:r>
            <a:endParaRPr sz="16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800" dirty="0"/>
          </a:p>
        </p:txBody>
      </p:sp>
      <p:pic>
        <p:nvPicPr>
          <p:cNvPr id="7" name="Google Shape;161;p30"/>
          <p:cNvPicPr preferRelativeResize="0"/>
          <p:nvPr/>
        </p:nvPicPr>
        <p:blipFill>
          <a:blip r:embed="rId3">
            <a:alphaModFix/>
          </a:blip>
          <a:stretch>
            <a:fillRect/>
          </a:stretch>
        </p:blipFill>
        <p:spPr>
          <a:xfrm>
            <a:off x="7963625" y="187575"/>
            <a:ext cx="868675" cy="1286900"/>
          </a:xfrm>
          <a:prstGeom prst="rect">
            <a:avLst/>
          </a:prstGeom>
          <a:noFill/>
          <a:ln>
            <a:noFill/>
          </a:ln>
        </p:spPr>
      </p:pic>
      <p:pic>
        <p:nvPicPr>
          <p:cNvPr id="8" name="Google Shape;208;p42"/>
          <p:cNvPicPr preferRelativeResize="0"/>
          <p:nvPr/>
        </p:nvPicPr>
        <p:blipFill rotWithShape="1">
          <a:blip r:embed="rId4">
            <a:alphaModFix/>
          </a:blip>
          <a:srcRect/>
          <a:stretch/>
        </p:blipFill>
        <p:spPr>
          <a:xfrm>
            <a:off x="8355941" y="4431241"/>
            <a:ext cx="604429" cy="5682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6DFE071-B02D-49A1-A4BF-46CC9B252F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36831E-47AC-4747-82BB-AB9BA6514256}">
  <ds:schemaRefs>
    <ds:schemaRef ds:uri="http://schemas.microsoft.com/sharepoint/v3/contenttype/forms"/>
  </ds:schemaRefs>
</ds:datastoreItem>
</file>

<file path=customXml/itemProps3.xml><?xml version="1.0" encoding="utf-8"?>
<ds:datastoreItem xmlns:ds="http://schemas.openxmlformats.org/officeDocument/2006/customXml" ds:itemID="{126BFAEA-F6CB-4C7B-AA77-2227646765DD}">
  <ds:schemaRef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45</TotalTime>
  <Words>4340</Words>
  <Application>Microsoft Office PowerPoint</Application>
  <PresentationFormat>On-screen Show (16:9)</PresentationFormat>
  <Paragraphs>533</Paragraphs>
  <Slides>23</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Century Gothic</vt:lpstr>
      <vt:lpstr>Georgia</vt:lpstr>
      <vt:lpstr>Calibri</vt:lpstr>
      <vt:lpstr>Courier New</vt:lpstr>
      <vt:lpstr>Overlock</vt:lpstr>
      <vt:lpstr>Arial</vt:lpstr>
      <vt:lpstr>Simple Light</vt:lpstr>
      <vt:lpstr>Simple Light</vt:lpstr>
      <vt:lpstr>Grade 8: Module 1 Unit 3: Lesson 2 Teacher slide, before teaching.</vt:lpstr>
      <vt:lpstr>Grade 8: Module 1 Unit 3: Lesson 2 Teacher slide, before teaching.</vt:lpstr>
      <vt:lpstr>Grade 8: Module 1 Unit 3: Lesson 2 Teacher slide, before teaching.</vt:lpstr>
      <vt:lpstr>PowerPoint Presentation</vt:lpstr>
      <vt:lpstr>Hello, Students!</vt:lpstr>
      <vt:lpstr>Let’s Review Our Learning Targets</vt:lpstr>
      <vt:lpstr>Let’s Identify Criteria for Effective Poems</vt:lpstr>
      <vt:lpstr>Let’s Discuss What Makes a Poem Effective</vt:lpstr>
      <vt:lpstr>Let’s Discuss the Author’s Word Choice</vt:lpstr>
      <vt:lpstr>Let’s Analyze Word Choice</vt:lpstr>
      <vt:lpstr>Let’s Discuss the Poem</vt:lpstr>
      <vt:lpstr>Let’s Focus on a Stanza</vt:lpstr>
      <vt:lpstr>Let’s Analyze Word Choice </vt:lpstr>
      <vt:lpstr>Let’s Revisit What Makes a Poem Effective</vt:lpstr>
      <vt:lpstr>Let’s Use Ha as a Model for Our Own Planning</vt:lpstr>
      <vt:lpstr>Let’s Use Ha as a Model for Our Own Planning</vt:lpstr>
      <vt:lpstr>Let’s Begin Planning Our “Inside Out” Poem</vt:lpstr>
      <vt:lpstr>Homework</vt:lpstr>
      <vt:lpstr>Small Group Block</vt:lpstr>
      <vt:lpstr>Small Group Block - Doing the Work We Each Need to Do </vt:lpstr>
      <vt:lpstr>Fluent Reading Work</vt:lpstr>
      <vt:lpstr>Fluent Reading Work</vt:lpstr>
      <vt:lpstr>Fluent Reading 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8: Module 1 Unit 3: Lesson 2 Teacher slide, before teaching.</dc:title>
  <dc:creator>nbravo</dc:creator>
  <cp:lastModifiedBy>Natalie Ivey</cp:lastModifiedBy>
  <cp:revision>12</cp:revision>
  <dcterms:modified xsi:type="dcterms:W3CDTF">2018-09-13T16:18:37Z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