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 id="1" name="Natalie Ivey" initials="NI" lastIdx="0" clrIdx="1">
    <p:extLst>
      <p:ext uri="{19B8F6BF-5375-455C-9EA6-DF929625EA0E}">
        <p15:presenceInfo xmlns:p15="http://schemas.microsoft.com/office/powerpoint/2012/main" userId="S-1-5-21-3725852178-1169504122-1047781559-9344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0B319B-3F20-46BC-8DCB-F8EDB583DE3B}" v="4" dt="2018-09-05T20:01:29.729"/>
    <p1510:client id="{60E69C6F-516C-40AE-82A4-7B3DD8B6DD24}" v="50" dt="2018-09-05T20:08:01.769"/>
  </p1510:revLst>
</p1510:revInfo>
</file>

<file path=ppt/tableStyles.xml><?xml version="1.0" encoding="utf-8"?>
<a:tblStyleLst xmlns:a="http://schemas.openxmlformats.org/drawingml/2006/main" def="{E13F8A1A-FED0-49AE-8A7C-67D183D9985F}">
  <a:tblStyle styleId="{E13F8A1A-FED0-49AE-8A7C-67D183D9985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621" autoAdjust="0"/>
  </p:normalViewPr>
  <p:slideViewPr>
    <p:cSldViewPr snapToGrid="0">
      <p:cViewPr varScale="1">
        <p:scale>
          <a:sx n="100" d="100"/>
          <a:sy n="100" d="100"/>
        </p:scale>
        <p:origin x="1218"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590B319B-3F20-46BC-8DCB-F8EDB583DE3B}"/>
    <pc:docChg chg="modSld">
      <pc:chgData name="Natalie Ivey" userId="S::natalie.ivey@detroitk12.org::2c81a4b0-7596-4a42-b4da-e7aac4dfeff9" providerId="AD" clId="Web-{590B319B-3F20-46BC-8DCB-F8EDB583DE3B}" dt="2018-09-05T20:01:29.729" v="3" actId="14100"/>
      <pc:docMkLst>
        <pc:docMk/>
      </pc:docMkLst>
      <pc:sldChg chg="modSp">
        <pc:chgData name="Natalie Ivey" userId="S::natalie.ivey@detroitk12.org::2c81a4b0-7596-4a42-b4da-e7aac4dfeff9" providerId="AD" clId="Web-{590B319B-3F20-46BC-8DCB-F8EDB583DE3B}" dt="2018-09-05T20:01:14.088" v="1" actId="1076"/>
        <pc:sldMkLst>
          <pc:docMk/>
          <pc:sldMk cId="0" sldId="263"/>
        </pc:sldMkLst>
        <pc:picChg chg="mod">
          <ac:chgData name="Natalie Ivey" userId="S::natalie.ivey@detroitk12.org::2c81a4b0-7596-4a42-b4da-e7aac4dfeff9" providerId="AD" clId="Web-{590B319B-3F20-46BC-8DCB-F8EDB583DE3B}" dt="2018-09-05T20:01:14.088" v="1" actId="1076"/>
          <ac:picMkLst>
            <pc:docMk/>
            <pc:sldMk cId="0" sldId="263"/>
            <ac:picMk id="177" creationId="{00000000-0000-0000-0000-000000000000}"/>
          </ac:picMkLst>
        </pc:picChg>
      </pc:sldChg>
      <pc:sldChg chg="modSp">
        <pc:chgData name="Natalie Ivey" userId="S::natalie.ivey@detroitk12.org::2c81a4b0-7596-4a42-b4da-e7aac4dfeff9" providerId="AD" clId="Web-{590B319B-3F20-46BC-8DCB-F8EDB583DE3B}" dt="2018-09-05T20:01:29.729" v="3" actId="14100"/>
        <pc:sldMkLst>
          <pc:docMk/>
          <pc:sldMk cId="0" sldId="264"/>
        </pc:sldMkLst>
        <pc:picChg chg="mod">
          <ac:chgData name="Natalie Ivey" userId="S::natalie.ivey@detroitk12.org::2c81a4b0-7596-4a42-b4da-e7aac4dfeff9" providerId="AD" clId="Web-{590B319B-3F20-46BC-8DCB-F8EDB583DE3B}" dt="2018-09-05T20:01:29.729" v="3" actId="14100"/>
          <ac:picMkLst>
            <pc:docMk/>
            <pc:sldMk cId="0" sldId="264"/>
            <ac:picMk id="185" creationId="{00000000-0000-0000-0000-000000000000}"/>
          </ac:picMkLst>
        </pc:picChg>
      </pc:sldChg>
      <pc:sldChg chg="modSp">
        <pc:chgData name="Natalie Ivey" userId="S::natalie.ivey@detroitk12.org::2c81a4b0-7596-4a42-b4da-e7aac4dfeff9" providerId="AD" clId="Web-{590B319B-3F20-46BC-8DCB-F8EDB583DE3B}" dt="2018-09-05T20:01:22.323" v="2" actId="14100"/>
        <pc:sldMkLst>
          <pc:docMk/>
          <pc:sldMk cId="0" sldId="265"/>
        </pc:sldMkLst>
        <pc:picChg chg="mod">
          <ac:chgData name="Natalie Ivey" userId="S::natalie.ivey@detroitk12.org::2c81a4b0-7596-4a42-b4da-e7aac4dfeff9" providerId="AD" clId="Web-{590B319B-3F20-46BC-8DCB-F8EDB583DE3B}" dt="2018-09-05T20:01:22.323" v="2" actId="14100"/>
          <ac:picMkLst>
            <pc:docMk/>
            <pc:sldMk cId="0" sldId="265"/>
            <ac:picMk id="192" creationId="{00000000-0000-0000-0000-000000000000}"/>
          </ac:picMkLst>
        </pc:picChg>
      </pc:sldChg>
    </pc:docChg>
  </pc:docChgLst>
  <pc:docChgLst>
    <pc:chgData name="Natalie Ivey" userId="2c81a4b0-7596-4a42-b4da-e7aac4dfeff9" providerId="ADAL" clId="{60E69C6F-516C-40AE-82A4-7B3DD8B6DD24}"/>
    <pc:docChg chg="undo custSel modSld modMainMaster">
      <pc:chgData name="Natalie Ivey" userId="2c81a4b0-7596-4a42-b4da-e7aac4dfeff9" providerId="ADAL" clId="{60E69C6F-516C-40AE-82A4-7B3DD8B6DD24}" dt="2018-09-05T20:08:01.769" v="49" actId="478"/>
      <pc:docMkLst>
        <pc:docMk/>
      </pc:docMkLst>
      <pc:sldChg chg="addCm delCm modCm">
        <pc:chgData name="Natalie Ivey" userId="2c81a4b0-7596-4a42-b4da-e7aac4dfeff9" providerId="ADAL" clId="{60E69C6F-516C-40AE-82A4-7B3DD8B6DD24}" dt="2018-09-05T20:07:30.397" v="46"/>
        <pc:sldMkLst>
          <pc:docMk/>
          <pc:sldMk cId="0" sldId="256"/>
        </pc:sldMkLst>
      </pc:sldChg>
      <pc:sldChg chg="addSp delSp modSp">
        <pc:chgData name="Natalie Ivey" userId="2c81a4b0-7596-4a42-b4da-e7aac4dfeff9" providerId="ADAL" clId="{60E69C6F-516C-40AE-82A4-7B3DD8B6DD24}" dt="2018-09-05T20:07:17.780" v="44"/>
        <pc:sldMkLst>
          <pc:docMk/>
          <pc:sldMk cId="0" sldId="257"/>
        </pc:sldMkLst>
        <pc:spChg chg="add del mod">
          <ac:chgData name="Natalie Ivey" userId="2c81a4b0-7596-4a42-b4da-e7aac4dfeff9" providerId="ADAL" clId="{60E69C6F-516C-40AE-82A4-7B3DD8B6DD24}" dt="2018-09-05T20:07:17.780" v="44"/>
          <ac:spMkLst>
            <pc:docMk/>
            <pc:sldMk cId="0" sldId="257"/>
            <ac:spMk id="2" creationId="{B6EA64E1-DB50-42C1-9780-525694A13B64}"/>
          </ac:spMkLst>
        </pc:spChg>
        <pc:spChg chg="add del">
          <ac:chgData name="Natalie Ivey" userId="2c81a4b0-7596-4a42-b4da-e7aac4dfeff9" providerId="ADAL" clId="{60E69C6F-516C-40AE-82A4-7B3DD8B6DD24}" dt="2018-09-05T20:07:17.780" v="44"/>
          <ac:spMkLst>
            <pc:docMk/>
            <pc:sldMk cId="0" sldId="257"/>
            <ac:spMk id="136" creationId="{00000000-0000-0000-0000-000000000000}"/>
          </ac:spMkLst>
        </pc:spChg>
      </pc:sldChg>
      <pc:sldChg chg="addSp delSp modSp">
        <pc:chgData name="Natalie Ivey" userId="2c81a4b0-7596-4a42-b4da-e7aac4dfeff9" providerId="ADAL" clId="{60E69C6F-516C-40AE-82A4-7B3DD8B6DD24}" dt="2018-09-05T20:02:45.697" v="40"/>
        <pc:sldMkLst>
          <pc:docMk/>
          <pc:sldMk cId="0" sldId="259"/>
        </pc:sldMkLst>
        <pc:spChg chg="add del mod">
          <ac:chgData name="Natalie Ivey" userId="2c81a4b0-7596-4a42-b4da-e7aac4dfeff9" providerId="ADAL" clId="{60E69C6F-516C-40AE-82A4-7B3DD8B6DD24}" dt="2018-09-05T20:02:39.152" v="35"/>
          <ac:spMkLst>
            <pc:docMk/>
            <pc:sldMk cId="0" sldId="259"/>
            <ac:spMk id="8" creationId="{9C80F38B-479D-47F4-B463-B880B9AC5FA3}"/>
          </ac:spMkLst>
        </pc:spChg>
        <pc:spChg chg="add del mod">
          <ac:chgData name="Natalie Ivey" userId="2c81a4b0-7596-4a42-b4da-e7aac4dfeff9" providerId="ADAL" clId="{60E69C6F-516C-40AE-82A4-7B3DD8B6DD24}" dt="2018-09-05T20:02:39.152" v="35"/>
          <ac:spMkLst>
            <pc:docMk/>
            <pc:sldMk cId="0" sldId="259"/>
            <ac:spMk id="9" creationId="{C4F57F46-4240-4ED5-ABDF-3ABF43920D9A}"/>
          </ac:spMkLst>
        </pc:spChg>
        <pc:spChg chg="mod">
          <ac:chgData name="Natalie Ivey" userId="2c81a4b0-7596-4a42-b4da-e7aac4dfeff9" providerId="ADAL" clId="{60E69C6F-516C-40AE-82A4-7B3DD8B6DD24}" dt="2018-09-05T20:02:07.659" v="28" actId="1076"/>
          <ac:spMkLst>
            <pc:docMk/>
            <pc:sldMk cId="0" sldId="259"/>
            <ac:spMk id="148" creationId="{00000000-0000-0000-0000-000000000000}"/>
          </ac:spMkLst>
        </pc:spChg>
        <pc:picChg chg="add mod">
          <ac:chgData name="Natalie Ivey" userId="2c81a4b0-7596-4a42-b4da-e7aac4dfeff9" providerId="ADAL" clId="{60E69C6F-516C-40AE-82A4-7B3DD8B6DD24}" dt="2018-09-05T19:54:52.579" v="24" actId="1076"/>
          <ac:picMkLst>
            <pc:docMk/>
            <pc:sldMk cId="0" sldId="259"/>
            <ac:picMk id="3" creationId="{EF89F652-566E-4D87-9B1D-BACF3F3E8932}"/>
          </ac:picMkLst>
        </pc:picChg>
        <pc:picChg chg="add del mod">
          <ac:chgData name="Natalie Ivey" userId="2c81a4b0-7596-4a42-b4da-e7aac4dfeff9" providerId="ADAL" clId="{60E69C6F-516C-40AE-82A4-7B3DD8B6DD24}" dt="2018-09-05T19:55:20.985" v="27" actId="478"/>
          <ac:picMkLst>
            <pc:docMk/>
            <pc:sldMk cId="0" sldId="259"/>
            <ac:picMk id="5" creationId="{C2A84BA8-2AE8-4B7F-A9C8-18AA47C12825}"/>
          </ac:picMkLst>
        </pc:picChg>
        <pc:picChg chg="add del mod">
          <ac:chgData name="Natalie Ivey" userId="2c81a4b0-7596-4a42-b4da-e7aac4dfeff9" providerId="ADAL" clId="{60E69C6F-516C-40AE-82A4-7B3DD8B6DD24}" dt="2018-09-05T20:02:45.697" v="40"/>
          <ac:picMkLst>
            <pc:docMk/>
            <pc:sldMk cId="0" sldId="259"/>
            <ac:picMk id="7" creationId="{EB1725C7-2573-48FD-A31F-6CBD6377F1CD}"/>
          </ac:picMkLst>
        </pc:picChg>
      </pc:sldChg>
      <pc:sldMasterChg chg="addSp modSp modSldLayout">
        <pc:chgData name="Natalie Ivey" userId="2c81a4b0-7596-4a42-b4da-e7aac4dfeff9" providerId="ADAL" clId="{60E69C6F-516C-40AE-82A4-7B3DD8B6DD24}" dt="2018-09-05T20:08:01.769" v="49" actId="478"/>
        <pc:sldMasterMkLst>
          <pc:docMk/>
          <pc:sldMasterMk cId="0" sldId="2147483670"/>
        </pc:sldMasterMkLst>
        <pc:picChg chg="add mod">
          <ac:chgData name="Natalie Ivey" userId="2c81a4b0-7596-4a42-b4da-e7aac4dfeff9" providerId="ADAL" clId="{60E69C6F-516C-40AE-82A4-7B3DD8B6DD24}" dt="2018-09-05T19:52:34.050" v="3" actId="1076"/>
          <ac:picMkLst>
            <pc:docMk/>
            <pc:sldMasterMk cId="0" sldId="2147483670"/>
            <ac:picMk id="3" creationId="{842BCEA3-78D5-4DD4-AA2C-5C1189C531A6}"/>
          </ac:picMkLst>
        </pc:picChg>
        <pc:picChg chg="add mod">
          <ac:chgData name="Natalie Ivey" userId="2c81a4b0-7596-4a42-b4da-e7aac4dfeff9" providerId="ADAL" clId="{60E69C6F-516C-40AE-82A4-7B3DD8B6DD24}" dt="2018-09-05T19:53:26.161" v="6" actId="1076"/>
          <ac:picMkLst>
            <pc:docMk/>
            <pc:sldMasterMk cId="0" sldId="2147483670"/>
            <ac:picMk id="5" creationId="{0F76826F-9FB7-4FE7-865E-E38510BF6E71}"/>
          </ac:picMkLst>
        </pc:picChg>
        <pc:picChg chg="add mod">
          <ac:chgData name="Natalie Ivey" userId="2c81a4b0-7596-4a42-b4da-e7aac4dfeff9" providerId="ADAL" clId="{60E69C6F-516C-40AE-82A4-7B3DD8B6DD24}" dt="2018-09-05T19:53:37.547" v="8" actId="1076"/>
          <ac:picMkLst>
            <pc:docMk/>
            <pc:sldMasterMk cId="0" sldId="2147483670"/>
            <ac:picMk id="10" creationId="{47D50CE7-52EC-4068-A8FA-CBC91241E746}"/>
          </ac:picMkLst>
        </pc:picChg>
        <pc:sldLayoutChg chg="addSp delSp modSp">
          <pc:chgData name="Natalie Ivey" userId="2c81a4b0-7596-4a42-b4da-e7aac4dfeff9" providerId="ADAL" clId="{60E69C6F-516C-40AE-82A4-7B3DD8B6DD24}" dt="2018-09-05T20:08:01.769" v="49" actId="478"/>
          <pc:sldLayoutMkLst>
            <pc:docMk/>
            <pc:sldMasterMk cId="0" sldId="2147483670"/>
            <pc:sldLayoutMk cId="0" sldId="2147483650"/>
          </pc:sldLayoutMkLst>
          <pc:picChg chg="add del mod">
            <ac:chgData name="Natalie Ivey" userId="2c81a4b0-7596-4a42-b4da-e7aac4dfeff9" providerId="ADAL" clId="{60E69C6F-516C-40AE-82A4-7B3DD8B6DD24}" dt="2018-09-05T20:07:56.903" v="48" actId="478"/>
            <ac:picMkLst>
              <pc:docMk/>
              <pc:sldMasterMk cId="0" sldId="2147483670"/>
              <pc:sldLayoutMk cId="0" sldId="2147483650"/>
              <ac:picMk id="3" creationId="{29C59900-82C3-486F-81EB-15928D6F5FA9}"/>
            </ac:picMkLst>
          </pc:picChg>
          <pc:picChg chg="add del mod">
            <ac:chgData name="Natalie Ivey" userId="2c81a4b0-7596-4a42-b4da-e7aac4dfeff9" providerId="ADAL" clId="{60E69C6F-516C-40AE-82A4-7B3DD8B6DD24}" dt="2018-09-05T20:08:01.769" v="49" actId="478"/>
            <ac:picMkLst>
              <pc:docMk/>
              <pc:sldMasterMk cId="0" sldId="2147483670"/>
              <pc:sldLayoutMk cId="0" sldId="2147483650"/>
              <ac:picMk id="4" creationId="{B53AFEBA-FE8A-4211-ABD3-20B83D1E2CBD}"/>
            </ac:picMkLst>
          </pc:picChg>
        </pc:sldLayoutChg>
      </pc:sldMasterChg>
      <pc:sldMasterChg chg="addSp modSp">
        <pc:chgData name="Natalie Ivey" userId="2c81a4b0-7596-4a42-b4da-e7aac4dfeff9" providerId="ADAL" clId="{60E69C6F-516C-40AE-82A4-7B3DD8B6DD24}" dt="2018-09-05T19:54:19.299" v="15" actId="1076"/>
        <pc:sldMasterMkLst>
          <pc:docMk/>
          <pc:sldMasterMk cId="0" sldId="2147483671"/>
        </pc:sldMasterMkLst>
        <pc:picChg chg="add mod">
          <ac:chgData name="Natalie Ivey" userId="2c81a4b0-7596-4a42-b4da-e7aac4dfeff9" providerId="ADAL" clId="{60E69C6F-516C-40AE-82A4-7B3DD8B6DD24}" dt="2018-09-05T19:53:54.868" v="10" actId="1076"/>
          <ac:picMkLst>
            <pc:docMk/>
            <pc:sldMasterMk cId="0" sldId="2147483671"/>
            <ac:picMk id="3" creationId="{D8883B8E-FF5A-4EB0-B163-C5025E6B8177}"/>
          </ac:picMkLst>
        </pc:picChg>
        <pc:picChg chg="add mod">
          <ac:chgData name="Natalie Ivey" userId="2c81a4b0-7596-4a42-b4da-e7aac4dfeff9" providerId="ADAL" clId="{60E69C6F-516C-40AE-82A4-7B3DD8B6DD24}" dt="2018-09-05T19:54:09.820" v="13" actId="1076"/>
          <ac:picMkLst>
            <pc:docMk/>
            <pc:sldMasterMk cId="0" sldId="2147483671"/>
            <ac:picMk id="5" creationId="{F62501B1-4C31-460D-9084-C9C90A02007D}"/>
          </ac:picMkLst>
        </pc:picChg>
        <pc:picChg chg="add mod">
          <ac:chgData name="Natalie Ivey" userId="2c81a4b0-7596-4a42-b4da-e7aac4dfeff9" providerId="ADAL" clId="{60E69C6F-516C-40AE-82A4-7B3DD8B6DD24}" dt="2018-09-05T19:54:19.299" v="15" actId="1076"/>
          <ac:picMkLst>
            <pc:docMk/>
            <pc:sldMasterMk cId="0" sldId="2147483671"/>
            <ac:picMk id="7" creationId="{82C6D511-76CC-4252-B6B0-EE4EE17D7EED}"/>
          </ac:picMkLst>
        </pc:picChg>
      </pc:sldMasterChg>
    </pc:docChg>
  </pc:docChgLst>
  <pc:docChgLst>
    <pc:chgData name="Natalie Ivey" userId="S::natalie.ivey@detroitk12.org::2c81a4b0-7596-4a42-b4da-e7aac4dfeff9" providerId="AD" clId="Web-{106A3A03-E7E9-4FDC-99B5-963B17920D12}"/>
    <pc:docChg chg="modSld">
      <pc:chgData name="Natalie Ivey" userId="S::natalie.ivey@detroitk12.org::2c81a4b0-7596-4a42-b4da-e7aac4dfeff9" providerId="AD" clId="Web-{106A3A03-E7E9-4FDC-99B5-963B17920D12}" dt="2018-09-05T20:04:39.139" v="0" actId="1076"/>
      <pc:docMkLst>
        <pc:docMk/>
      </pc:docMkLst>
      <pc:sldChg chg="modSp">
        <pc:chgData name="Natalie Ivey" userId="S::natalie.ivey@detroitk12.org::2c81a4b0-7596-4a42-b4da-e7aac4dfeff9" providerId="AD" clId="Web-{106A3A03-E7E9-4FDC-99B5-963B17920D12}" dt="2018-09-05T20:04:39.139" v="0" actId="1076"/>
        <pc:sldMkLst>
          <pc:docMk/>
          <pc:sldMk cId="0" sldId="256"/>
        </pc:sldMkLst>
        <pc:spChg chg="mod">
          <ac:chgData name="Natalie Ivey" userId="S::natalie.ivey@detroitk12.org::2c81a4b0-7596-4a42-b4da-e7aac4dfeff9" providerId="AD" clId="Web-{106A3A03-E7E9-4FDC-99B5-963B17920D12}" dt="2018-09-05T20:04:39.139" v="0" actId="1076"/>
          <ac:spMkLst>
            <pc:docMk/>
            <pc:sldMk cId="0" sldId="256"/>
            <ac:spMk id="13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13001305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4"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curriculum.eleducation.org/curriculum/ela/grade-4/module-1#assessment"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assessment"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eleducation.org/resources/general-protocols-and-strategies-from-management-in-the-active-classroom"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2660405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 name="Google Shape;188;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25-30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around the room once you have established that this is independent work time.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remind them of their timing.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Working to Become Effective Learners anchor chart</a:t>
            </a:r>
            <a:r>
              <a:rPr lang="en" sz="1200" dirty="0">
                <a:solidFill>
                  <a:schemeClr val="dk1"/>
                </a:solidFill>
                <a:latin typeface="Calibri"/>
                <a:ea typeface="Calibri"/>
                <a:cs typeface="Calibri"/>
                <a:sym typeface="Calibri"/>
              </a:rPr>
              <a:t> and remind them of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as they will be working independently on their mid-unit assessment, which may be challenging.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review their</a:t>
            </a:r>
            <a:r>
              <a:rPr lang="en" sz="1200" b="1" dirty="0">
                <a:solidFill>
                  <a:schemeClr val="dk1"/>
                </a:solidFill>
                <a:latin typeface="Calibri"/>
                <a:ea typeface="Calibri"/>
                <a:cs typeface="Calibri"/>
                <a:sym typeface="Calibri"/>
              </a:rPr>
              <a:t> What Inspires Poets to Write Poetry? note-catcher</a:t>
            </a:r>
            <a:r>
              <a:rPr lang="en" sz="1200" dirty="0">
                <a:solidFill>
                  <a:schemeClr val="dk1"/>
                </a:solidFill>
                <a:latin typeface="Calibri"/>
                <a:ea typeface="Calibri"/>
                <a:cs typeface="Calibri"/>
                <a:sym typeface="Calibri"/>
              </a:rPr>
              <a:t> and</a:t>
            </a:r>
            <a:r>
              <a:rPr lang="en" sz="1200" i="1" dirty="0">
                <a:solidFill>
                  <a:schemeClr val="dk1"/>
                </a:solidFill>
                <a:latin typeface="Calibri"/>
                <a:ea typeface="Calibri"/>
                <a:cs typeface="Calibri"/>
                <a:sym typeface="Calibri"/>
              </a:rPr>
              <a:t> Love That Dog</a:t>
            </a:r>
            <a:r>
              <a:rPr lang="en" sz="1200" dirty="0">
                <a:solidFill>
                  <a:schemeClr val="dk1"/>
                </a:solidFill>
                <a:latin typeface="Calibri"/>
                <a:ea typeface="Calibri"/>
                <a:cs typeface="Calibri"/>
                <a:sym typeface="Calibri"/>
              </a:rPr>
              <a:t>. Remind them that all of the information they need to write their paragraphs is included on this note-catcher. Remind students that they drafted a focus statement in the previous lesson, and just spent some time gathering and organizing evidence to use in their paragraphs.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elbow partner </a:t>
            </a:r>
            <a:r>
              <a:rPr lang="en" sz="1200" dirty="0">
                <a:solidFill>
                  <a:schemeClr val="dk1"/>
                </a:solidFill>
                <a:latin typeface="Calibri"/>
                <a:ea typeface="Calibri"/>
                <a:cs typeface="Calibri"/>
                <a:sym typeface="Calibri"/>
              </a:rPr>
              <a:t>and tell him or her what they think their informative paragraph will sound like based on the criteria on the assessment prompt and the information on their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are to work silently and independently because this is an assessment.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the assessment.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monitor students’ test-taking skills. Prompt students throughout the assessment, letting them know how much time they have left and encouraging them to continue working. This is an opportunity to analyze students’ behavior while they take an assessment. Document strategies that students use during the assessment (e.g., annotating their text, using their note-catcher to take notes before answering questions, and referring to the text and their notes as they write their paragraphs).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30 minutes, refocus whole group and collect students’ assessments.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working and using their note-catchers.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annotating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and staying on task.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Rephrase test directions for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use tools that will support their fine motor skills (e.g., pencil grip, slanted desk, or the use of a word processor).</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3401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Google Shape;196;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to the</a:t>
            </a:r>
            <a:r>
              <a:rPr lang="en" sz="1200" b="1" dirty="0">
                <a:solidFill>
                  <a:schemeClr val="dk1"/>
                </a:solidFill>
                <a:latin typeface="Calibri"/>
                <a:ea typeface="Calibri"/>
                <a:cs typeface="Calibri"/>
                <a:sym typeface="Calibri"/>
              </a:rPr>
              <a:t> Working to Become Effective Learners anchor chart</a:t>
            </a:r>
            <a:r>
              <a:rPr lang="en" sz="1200" dirty="0">
                <a:solidFill>
                  <a:schemeClr val="dk1"/>
                </a:solidFill>
                <a:latin typeface="Calibri"/>
                <a:ea typeface="Calibri"/>
                <a:cs typeface="Calibri"/>
                <a:sym typeface="Calibri"/>
              </a:rPr>
              <a:t>. Remind them that effective learners are people who develop the mindsets and skills for success in college, career, and life.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new habit of character recorded: </a:t>
            </a:r>
            <a:r>
              <a:rPr lang="en" sz="1200" i="1" dirty="0">
                <a:solidFill>
                  <a:schemeClr val="dk1"/>
                </a:solidFill>
                <a:latin typeface="Calibri"/>
                <a:ea typeface="Calibri"/>
                <a:cs typeface="Calibri"/>
                <a:sym typeface="Calibri"/>
              </a:rPr>
              <a:t>“I take responsibility. This means I take ownership of my ideas, my work, my goals, and my actions.”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an elbow partner: “</a:t>
            </a:r>
            <a:r>
              <a:rPr lang="en" sz="1200" i="1" dirty="0">
                <a:solidFill>
                  <a:schemeClr val="dk1"/>
                </a:solidFill>
                <a:latin typeface="Calibri"/>
                <a:ea typeface="Calibri"/>
                <a:cs typeface="Calibri"/>
                <a:sym typeface="Calibri"/>
              </a:rPr>
              <a:t>Using the anchor chart as a guide, what does taking responsibility mean in your own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with an elbow partner, and cold call students to share out: “</a:t>
            </a:r>
            <a:r>
              <a:rPr lang="en" sz="1200" i="1" dirty="0">
                <a:solidFill>
                  <a:schemeClr val="dk1"/>
                </a:solidFill>
                <a:latin typeface="Calibri"/>
                <a:ea typeface="Calibri"/>
                <a:cs typeface="Calibri"/>
                <a:sym typeface="Calibri"/>
              </a:rPr>
              <a:t>What does taking responsibility look like? What might you see when someone is taking responsibility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See Working to Become Effective Learners anchor chart </a:t>
            </a:r>
            <a:r>
              <a:rPr lang="en" sz="1200" b="0"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taking responsibility sound like? What might you hear when someone is taking responsibility?</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See Working to Become Effective Learners anchor chart </a:t>
            </a:r>
            <a:r>
              <a:rPr lang="en" sz="1200" b="0" dirty="0">
                <a:solidFill>
                  <a:schemeClr val="dk1"/>
                </a:solidFill>
                <a:latin typeface="Calibri"/>
                <a:ea typeface="Calibri"/>
                <a:cs typeface="Calibri"/>
                <a:sym typeface="Calibri"/>
              </a:rPr>
              <a:t>(example, for teacher reference).</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 appropriate column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take </a:t>
            </a:r>
            <a:r>
              <a:rPr lang="en" sz="1200" i="0" dirty="0">
                <a:solidFill>
                  <a:schemeClr val="dk1"/>
                </a:solidFill>
                <a:latin typeface="Calibri"/>
                <a:ea typeface="Calibri"/>
                <a:cs typeface="Calibri"/>
                <a:sym typeface="Calibri"/>
              </a:rPr>
              <a:t>responsibility</a:t>
            </a:r>
            <a:r>
              <a:rPr lang="en-US" sz="1200" i="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 the</a:t>
            </a:r>
            <a:r>
              <a:rPr lang="en" sz="1200" b="1" dirty="0">
                <a:solidFill>
                  <a:schemeClr val="dk1"/>
                </a:solidFill>
                <a:latin typeface="Calibri"/>
                <a:ea typeface="Calibri"/>
                <a:cs typeface="Calibri"/>
                <a:sym typeface="Calibri"/>
              </a:rPr>
              <a:t> Academic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76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the meaning of responsibility.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and spell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responsibility</a:t>
            </a:r>
            <a:r>
              <a:rPr lang="en-US" sz="1200" i="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aloud. Tell students that the words </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take</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responsibility</a:t>
            </a:r>
            <a:r>
              <a:rPr lang="en-US" sz="1200" i="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are often used together (collocation) and can be learned as a phrase, e.g., “I take responsibility.” Invite students to investigate additional collocations with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take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responsibility.</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(Examples: take care or accept responsibility) (Hint: Suggest that students complete an internet search or use a collocation dictionary.)</a:t>
            </a:r>
            <a:endParaRPr dirty="0"/>
          </a:p>
        </p:txBody>
      </p:sp>
    </p:spTree>
    <p:extLst>
      <p:ext uri="{BB962C8B-B14F-4D97-AF65-F5344CB8AC3E}">
        <p14:creationId xmlns:p14="http://schemas.microsoft.com/office/powerpoint/2010/main" val="5215436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d94b5ab5f_0_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Google Shape;204;g3d94b5ab5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red, yellow, and green objects.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to reflect on their learning so far in the unit.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using the learning target. Note students showing red or yellow objects so you can check in with them throughout the remainder of the unit.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took responsibility and persevered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continue working on writing informative texts in the second half of this unit.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participation/responses in protocol procedures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dirty="0"/>
          </a:p>
        </p:txBody>
      </p:sp>
    </p:spTree>
    <p:extLst>
      <p:ext uri="{BB962C8B-B14F-4D97-AF65-F5344CB8AC3E}">
        <p14:creationId xmlns:p14="http://schemas.microsoft.com/office/powerpoint/2010/main" val="2500752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d83ec1e22_1_4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 name="Google Shape;212;g3d83ec1e22_1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second task is optional.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1027202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d83ec1e22_1_9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g3d83ec1e22_1_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60 minutes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19" name="Google Shape;219;g3d83ec1e22_1_9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2632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Materials and downloads can be found at the following links</a:t>
            </a:r>
            <a:endParaRPr dirty="0"/>
          </a:p>
          <a:p>
            <a:pPr marL="457200" lvl="0" indent="-304800" rtl="0">
              <a:spcBef>
                <a:spcPts val="0"/>
              </a:spcBef>
              <a:spcAft>
                <a:spcPts val="0"/>
              </a:spcAft>
              <a:buClr>
                <a:schemeClr val="dk1"/>
              </a:buClr>
              <a:buSzPts val="1200"/>
              <a:buFont typeface="Calibri"/>
              <a:buChar char="●"/>
            </a:pPr>
            <a:r>
              <a:rPr lang="en" u="sng" dirty="0">
                <a:solidFill>
                  <a:schemeClr val="hlink"/>
                </a:solidFill>
                <a:hlinkClick r:id="rId3"/>
              </a:rPr>
              <a:t>http://curriculum.eleducation.org/curriculum/ela/grade-4/module-1/unit-2/lesson-4</a:t>
            </a:r>
            <a:r>
              <a:rPr lang="en" dirty="0"/>
              <a:t> </a:t>
            </a:r>
            <a:endParaRPr dirty="0"/>
          </a:p>
          <a:p>
            <a:pPr marL="457200" lvl="0" indent="-304800" rtl="0">
              <a:spcBef>
                <a:spcPts val="0"/>
              </a:spcBef>
              <a:spcAft>
                <a:spcPts val="0"/>
              </a:spcAft>
              <a:buClr>
                <a:schemeClr val="dk1"/>
              </a:buClr>
              <a:buSzPts val="1200"/>
              <a:buFont typeface="Calibri"/>
              <a:buChar char="●"/>
            </a:pPr>
            <a:r>
              <a:rPr lang="en" sz="1200" u="sng" dirty="0">
                <a:solidFill>
                  <a:schemeClr val="accent5"/>
                </a:solidFill>
                <a:latin typeface="Calibri"/>
                <a:ea typeface="Calibri"/>
                <a:cs typeface="Calibri"/>
                <a:sym typeface="Calibri"/>
                <a:hlinkClick r:id="rId4"/>
              </a:rPr>
              <a:t>http://curriculum.eleducation.org/curriculum/ela/grade-4/module-1#assessment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Red, yellow, and green objects (one of each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1 Assessments with Feedback </a:t>
            </a:r>
            <a:r>
              <a:rPr lang="en" sz="1200" dirty="0">
                <a:solidFill>
                  <a:schemeClr val="dk1"/>
                </a:solidFill>
                <a:latin typeface="Calibri"/>
                <a:ea typeface="Calibri"/>
                <a:cs typeface="Calibri"/>
                <a:sym typeface="Calibri"/>
              </a:rPr>
              <a:t>(one per student; completed in Unit 1, Lesson 12)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(from Unit 1, Lesson 2;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prompt </a:t>
            </a:r>
            <a:r>
              <a:rPr lang="en" sz="1200" dirty="0">
                <a:solidFill>
                  <a:schemeClr val="dk1"/>
                </a:solidFill>
                <a:latin typeface="Calibri"/>
                <a:ea typeface="Calibri"/>
                <a:cs typeface="Calibri"/>
                <a:sym typeface="Calibri"/>
              </a:rPr>
              <a:t>(from Lesson 3; one per student and one to display; see Assessment Overview and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Inspires Poets to Write Poetry? note-catcher </a:t>
            </a:r>
            <a:r>
              <a:rPr lang="en" sz="1200" dirty="0">
                <a:solidFill>
                  <a:schemeClr val="dk1"/>
                </a:solidFill>
                <a:latin typeface="Calibri"/>
                <a:ea typeface="Calibri"/>
                <a:cs typeface="Calibri"/>
                <a:sym typeface="Calibri"/>
              </a:rPr>
              <a:t>(from Unit 1, Lesson 10;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Lesson 1; added to during Closing)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ways to decrease barriers for students during this assessment. For instance, support fine motor skills by allowing students to use writing tools such as slanted desks, pencil grips, or a word processor. Help limit distractions by using dividers or sound-canceling headphones. Some students may also need support with writing stamina. Provide opportunities for breaks during the assessment with pre-approved activities.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designed to provide multiple tools for students to use during the assessment. Remind students that they have already done a lot of the work to prepare for this assessment and all they need to do is to look at their tools for help</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9909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It would be a good idea to review the assessment handout ahead of time and see the student exemplar for teacher reference only. </a:t>
            </a:r>
            <a:r>
              <a:rPr lang="en" sz="1200" u="sng">
                <a:solidFill>
                  <a:schemeClr val="accent5"/>
                </a:solidFill>
                <a:latin typeface="Calibri"/>
                <a:ea typeface="Calibri"/>
                <a:cs typeface="Calibri"/>
                <a:sym typeface="Calibri"/>
                <a:hlinkClick r:id="rId3"/>
              </a:rPr>
              <a:t>http://curriculum.eleducation.org/curriculum/ela/grade-4/module-1#assessment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Red Light, Green Light protocol. See Classroom Protocols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Total Participation Techniques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4"/>
              </a:rPr>
              <a:t>https://eleducation.org/resources/general-protocols-and-strategies-from-management-in-the-active-classroom</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9915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Google Shape;14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602748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2" name="Google Shape;152;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the students and build excitement.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agenda on the slide or have a fluent student read it aloud.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 as the agenda is read aloud.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8367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End of Unit 1 Assessments with Feedback.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 few minutes reading the feedback.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they require teacher support to understand the feedback, encourage them to write their names on the board so you can visit with them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reviewing their feedback. You may want to walk around them room and prompt the students to see what things they need to do differently.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2445654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Google Shape;165;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 and read it aloud.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lesson they analyzed a model informative paragraph and began planning a paragraph about what inspired Jack by writing a focus statement.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copies of</a:t>
            </a:r>
            <a:r>
              <a:rPr lang="en" sz="1200" b="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Love That Dog </a:t>
            </a:r>
            <a:r>
              <a:rPr lang="en" sz="1200" dirty="0">
                <a:solidFill>
                  <a:schemeClr val="dk1"/>
                </a:solidFill>
                <a:latin typeface="Calibri"/>
                <a:ea typeface="Calibri"/>
                <a:cs typeface="Calibri"/>
                <a:sym typeface="Calibri"/>
              </a:rPr>
              <a:t>and to retrieve their </a:t>
            </a:r>
            <a:r>
              <a:rPr lang="en" sz="1200" b="1" dirty="0">
                <a:solidFill>
                  <a:schemeClr val="dk1"/>
                </a:solidFill>
                <a:latin typeface="Calibri"/>
                <a:ea typeface="Calibri"/>
                <a:cs typeface="Calibri"/>
                <a:sym typeface="Calibri"/>
              </a:rPr>
              <a:t>Mid-Unit 2 Assessment prompt</a:t>
            </a:r>
            <a:r>
              <a:rPr lang="en" sz="1200" dirty="0">
                <a:solidFill>
                  <a:schemeClr val="dk1"/>
                </a:solidFill>
                <a:latin typeface="Calibri"/>
                <a:ea typeface="Calibri"/>
                <a:cs typeface="Calibri"/>
                <a:sym typeface="Calibri"/>
              </a:rPr>
              <a:t>. Invite students to follow along, reading silently in their heads as you read the prompt aloud.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the color-coded model informative paragraph from Lesson 3. Refer to the model and review how the criteria of a well-written paragraph listed in the </a:t>
            </a:r>
            <a:r>
              <a:rPr lang="en" sz="1200" b="1" dirty="0">
                <a:solidFill>
                  <a:schemeClr val="dk1"/>
                </a:solidFill>
                <a:latin typeface="Calibri"/>
                <a:ea typeface="Calibri"/>
                <a:cs typeface="Calibri"/>
                <a:sym typeface="Calibri"/>
              </a:rPr>
              <a:t>Mid-Unit 2 Assessment prompt </a:t>
            </a:r>
            <a:r>
              <a:rPr lang="en" sz="1200" dirty="0">
                <a:solidFill>
                  <a:schemeClr val="dk1"/>
                </a:solidFill>
                <a:latin typeface="Calibri"/>
                <a:ea typeface="Calibri"/>
                <a:cs typeface="Calibri"/>
                <a:sym typeface="Calibri"/>
              </a:rPr>
              <a:t>are evident in this piece of writing.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7149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Google Shape;172;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 Partners if needed for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content is broken into two slides (Part 1 and Part 2) with the same content on the slide and different content in the notes.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before they begin the mid-unit assessment, they will be rereading pages 73–86 in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to look for more evidence for the focus question: “</a:t>
            </a:r>
            <a:r>
              <a:rPr lang="en" sz="1200" i="1" dirty="0">
                <a:solidFill>
                  <a:schemeClr val="dk1"/>
                </a:solidFill>
                <a:latin typeface="Calibri"/>
                <a:ea typeface="Calibri"/>
                <a:cs typeface="Calibri"/>
                <a:sym typeface="Calibri"/>
              </a:rPr>
              <a:t>What inspires Jack to write poetry, and where can you see evidence of this in his poetry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be writing an informative paragraph answering this focus question later in the lesson as part of the </a:t>
            </a:r>
            <a:r>
              <a:rPr lang="en" sz="1200" b="0"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Mid-Unit 2 Assessment prompt </a:t>
            </a:r>
            <a:r>
              <a:rPr lang="en" sz="1200" dirty="0">
                <a:solidFill>
                  <a:schemeClr val="dk1"/>
                </a:solidFill>
                <a:latin typeface="Calibri"/>
                <a:ea typeface="Calibri"/>
                <a:cs typeface="Calibri"/>
                <a:sym typeface="Calibri"/>
              </a:rPr>
              <a:t>and point out the first criterion: “</a:t>
            </a:r>
            <a:r>
              <a:rPr lang="en" sz="1200" i="1" dirty="0">
                <a:solidFill>
                  <a:schemeClr val="dk1"/>
                </a:solidFill>
                <a:latin typeface="Calibri"/>
                <a:ea typeface="Calibri"/>
                <a:cs typeface="Calibri"/>
                <a:sym typeface="Calibri"/>
              </a:rPr>
              <a:t>Introduces the book and the author and briefly explains what the book is about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is the name of the text we have been reading? Who is the author?</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Love That Dog </a:t>
            </a:r>
            <a:r>
              <a:rPr lang="en" sz="1200" b="1" dirty="0">
                <a:solidFill>
                  <a:schemeClr val="dk1"/>
                </a:solidFill>
                <a:latin typeface="Calibri"/>
                <a:ea typeface="Calibri"/>
                <a:cs typeface="Calibri"/>
                <a:sym typeface="Calibri"/>
              </a:rPr>
              <a:t>by Sharon Creech)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book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It’s about a boy named Jack who is learning about poetry; it’s about a boy named Jack who writes poems about his dog, Sky.)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That the evidence that students are using really does validate what inspired him to write the piece of poetry they chose for their informational paragraph.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reread pages 73–86 with a partner and share their thinking aloud before filling in their note-catchers.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think aloud the process for reading and choosing evidence from the third column of the </a:t>
            </a:r>
            <a:r>
              <a:rPr lang="en" sz="1200" b="1" dirty="0">
                <a:solidFill>
                  <a:schemeClr val="dk1"/>
                </a:solidFill>
                <a:latin typeface="Calibri"/>
                <a:ea typeface="Calibri"/>
                <a:cs typeface="Calibri"/>
                <a:sym typeface="Calibri"/>
              </a:rPr>
              <a:t>What Inspires Poets to Write Poetry? anchor chart.</a:t>
            </a:r>
            <a:r>
              <a:rPr lang="en" sz="1200" dirty="0">
                <a:solidFill>
                  <a:schemeClr val="dk1"/>
                </a:solidFill>
                <a:latin typeface="Calibri"/>
                <a:ea typeface="Calibri"/>
                <a:cs typeface="Calibri"/>
                <a:sym typeface="Calibri"/>
              </a:rPr>
              <a:t> (Example: </a:t>
            </a:r>
            <a:r>
              <a:rPr lang="en" sz="1200" i="1" dirty="0">
                <a:solidFill>
                  <a:schemeClr val="dk1"/>
                </a:solidFill>
                <a:latin typeface="Calibri"/>
                <a:ea typeface="Calibri"/>
                <a:cs typeface="Calibri"/>
                <a:sym typeface="Calibri"/>
              </a:rPr>
              <a:t>“My notes say that Jack starts one of his poems with the same words that William Carlos Williams uses in his wheelbarrow poem. I’ll use that as evidence that Jack was inspired by other poets.”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9027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d94b5ab5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Google Shape;180;g3d94b5ab5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 Partners if needed for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two slides with the same slide content.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ask students to take out their </a:t>
            </a:r>
            <a:r>
              <a:rPr lang="en" sz="1200" b="1" dirty="0">
                <a:solidFill>
                  <a:schemeClr val="dk1"/>
                </a:solidFill>
                <a:latin typeface="Calibri"/>
                <a:ea typeface="Calibri"/>
                <a:cs typeface="Calibri"/>
                <a:sym typeface="Calibri"/>
              </a:rPr>
              <a:t>What Inspires Poets to Write Poetry? note catcher.</a:t>
            </a:r>
            <a:r>
              <a:rPr lang="en" sz="1200" dirty="0">
                <a:solidFill>
                  <a:schemeClr val="dk1"/>
                </a:solidFill>
                <a:latin typeface="Calibri"/>
                <a:ea typeface="Calibri"/>
                <a:cs typeface="Calibri"/>
                <a:sym typeface="Calibri"/>
              </a:rPr>
              <a:t> Invite students to make notes about the title, author, and background on the back of their note-catchers.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lesson they decided on the focus for their paragraphs when they wrote their focus statements. Invite students to silently read their focus statements.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Mid-Unit 2 Assessment prompt </a:t>
            </a:r>
            <a:r>
              <a:rPr lang="en" sz="1200" dirty="0">
                <a:solidFill>
                  <a:schemeClr val="dk1"/>
                </a:solidFill>
                <a:latin typeface="Calibri"/>
                <a:ea typeface="Calibri"/>
                <a:cs typeface="Calibri"/>
                <a:sym typeface="Calibri"/>
              </a:rPr>
              <a:t>and point out the third criterion: </a:t>
            </a:r>
            <a:r>
              <a:rPr lang="en" sz="1200" i="1" dirty="0">
                <a:solidFill>
                  <a:schemeClr val="dk1"/>
                </a:solidFill>
                <a:latin typeface="Calibri"/>
                <a:ea typeface="Calibri"/>
                <a:cs typeface="Calibri"/>
                <a:sym typeface="Calibri"/>
              </a:rPr>
              <a:t>“Uses accurate and relevant details and explains how each detail is evidence of what inspired Jack.”</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 have been collecting evidence about this on the </a:t>
            </a:r>
            <a:r>
              <a:rPr lang="en" sz="1200" b="1" dirty="0">
                <a:solidFill>
                  <a:schemeClr val="dk1"/>
                </a:solidFill>
                <a:latin typeface="Calibri"/>
                <a:ea typeface="Calibri"/>
                <a:cs typeface="Calibri"/>
                <a:sym typeface="Calibri"/>
              </a:rPr>
              <a:t>What Inspires Poets to Write Poetry? Note-catcher.</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volunteer to read the headings on the note-catcher: “Title of Poem and Poet,” “What inspired the poet?” and “Where can you see evidence of this in the poem?”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a:t>
            </a:r>
            <a:r>
              <a:rPr lang="en" sz="1200" i="1" dirty="0">
                <a:solidFill>
                  <a:schemeClr val="dk1"/>
                </a:solidFill>
                <a:latin typeface="Calibri"/>
                <a:ea typeface="Calibri"/>
                <a:cs typeface="Calibri"/>
                <a:sym typeface="Calibri"/>
              </a:rPr>
              <a:t>What inspired Jack to write poetry?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(things that happened in his classroom; his dog, Sky; other poets)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Where can you find evidence of what inspired Jack to write poetry?</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(in his poems and journal entries throughout </a:t>
            </a:r>
            <a:r>
              <a:rPr lang="en" sz="1200" b="1" i="1" dirty="0">
                <a:solidFill>
                  <a:schemeClr val="dk1"/>
                </a:solidFill>
                <a:latin typeface="Calibri"/>
                <a:ea typeface="Calibri"/>
                <a:cs typeface="Calibri"/>
                <a:sym typeface="Calibri"/>
              </a:rPr>
              <a:t>Love That Dog</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evidence they have recorded on this note-catcher is for several things that inspired Jack—things that happened in his classroom, his dog, and other poets. Remind students that for the mid-unit assessment, they are choosing just one of those inspirations to write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they have not recorded any evidence on this note-catcher for pages 73–86.</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rereading pages 73–86, gathering evidence to add to their notecatchers, and deciding which evidence they will include in their paragraphs.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collect evidence, prompting if necessary with questions such as: </a:t>
            </a:r>
            <a:r>
              <a:rPr lang="en" sz="1200" i="1" dirty="0">
                <a:solidFill>
                  <a:schemeClr val="dk1"/>
                </a:solidFill>
                <a:latin typeface="Calibri"/>
                <a:ea typeface="Calibri"/>
                <a:cs typeface="Calibri"/>
                <a:sym typeface="Calibri"/>
              </a:rPr>
              <a:t>“Does that inspire Jack?” “How do you know this inspires Jack?” “What evidence from his poetry or journal entries supports your thinking?”</a:t>
            </a:r>
            <a:endParaRPr sz="120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That the evidence that students are using really does validate what inspired him to write the piece of poetry they chose for their informational paragraph.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reread pages 73–86 with a partner and share their thinking aloud before filling in their note-catchers.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think aloud the process for reading and choosing evidence from the third column of the </a:t>
            </a:r>
            <a:r>
              <a:rPr lang="en" sz="1200" b="1" dirty="0">
                <a:solidFill>
                  <a:schemeClr val="dk1"/>
                </a:solidFill>
                <a:latin typeface="Calibri"/>
                <a:ea typeface="Calibri"/>
                <a:cs typeface="Calibri"/>
                <a:sym typeface="Calibri"/>
              </a:rPr>
              <a:t>What Inspires Poets to Write Poetry? anchor chart.</a:t>
            </a:r>
            <a:r>
              <a:rPr lang="en" sz="1200" dirty="0">
                <a:solidFill>
                  <a:schemeClr val="dk1"/>
                </a:solidFill>
                <a:latin typeface="Calibri"/>
                <a:ea typeface="Calibri"/>
                <a:cs typeface="Calibri"/>
                <a:sym typeface="Calibri"/>
              </a:rPr>
              <a:t> (Example: </a:t>
            </a:r>
            <a:r>
              <a:rPr lang="en" sz="1200" i="1" dirty="0">
                <a:solidFill>
                  <a:schemeClr val="dk1"/>
                </a:solidFill>
                <a:latin typeface="Calibri"/>
                <a:ea typeface="Calibri"/>
                <a:cs typeface="Calibri"/>
                <a:sym typeface="Calibri"/>
              </a:rPr>
              <a:t>“My notes say that Jack starts one of his poems with the same words that William Carlos Williams uses in his wheelbarrow poem. I’ll use that as evidence that Jack was inspired by other poets.”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7889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dirty="0"/>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42BCEA3-78D5-4DD4-AA2C-5C1189C531A6}"/>
              </a:ext>
            </a:extLst>
          </p:cNvPr>
          <p:cNvPicPr>
            <a:picLocks noChangeAspect="1"/>
          </p:cNvPicPr>
          <p:nvPr userDrawn="1"/>
        </p:nvPicPr>
        <p:blipFill>
          <a:blip r:embed="rId13"/>
          <a:stretch>
            <a:fillRect/>
          </a:stretch>
        </p:blipFill>
        <p:spPr>
          <a:xfrm>
            <a:off x="8413315" y="4973224"/>
            <a:ext cx="762000" cy="142875"/>
          </a:xfrm>
          <a:prstGeom prst="rect">
            <a:avLst/>
          </a:prstGeom>
        </p:spPr>
      </p:pic>
      <p:pic>
        <p:nvPicPr>
          <p:cNvPr id="5" name="Picture 4">
            <a:extLst>
              <a:ext uri="{FF2B5EF4-FFF2-40B4-BE49-F238E27FC236}">
                <a16:creationId xmlns:a16="http://schemas.microsoft.com/office/drawing/2014/main" id="{0F76826F-9FB7-4FE7-865E-E38510BF6E71}"/>
              </a:ext>
            </a:extLst>
          </p:cNvPr>
          <p:cNvPicPr>
            <a:picLocks noChangeAspect="1"/>
          </p:cNvPicPr>
          <p:nvPr userDrawn="1"/>
        </p:nvPicPr>
        <p:blipFill>
          <a:blip r:embed="rId14"/>
          <a:stretch>
            <a:fillRect/>
          </a:stretch>
        </p:blipFill>
        <p:spPr>
          <a:xfrm>
            <a:off x="4196219" y="4517198"/>
            <a:ext cx="751562" cy="626302"/>
          </a:xfrm>
          <a:prstGeom prst="rect">
            <a:avLst/>
          </a:prstGeom>
        </p:spPr>
      </p:pic>
      <p:pic>
        <p:nvPicPr>
          <p:cNvPr id="10" name="Picture 9">
            <a:extLst>
              <a:ext uri="{FF2B5EF4-FFF2-40B4-BE49-F238E27FC236}">
                <a16:creationId xmlns:a16="http://schemas.microsoft.com/office/drawing/2014/main" id="{47D50CE7-52EC-4068-A8FA-CBC91241E746}"/>
              </a:ext>
            </a:extLst>
          </p:cNvPr>
          <p:cNvPicPr>
            <a:picLocks noChangeAspect="1"/>
          </p:cNvPicPr>
          <p:nvPr userDrawn="1"/>
        </p:nvPicPr>
        <p:blipFill>
          <a:blip r:embed="rId15"/>
          <a:stretch>
            <a:fillRect/>
          </a:stretch>
        </p:blipFill>
        <p:spPr>
          <a:xfrm>
            <a:off x="-12526" y="457879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8883B8E-FF5A-4EB0-B163-C5025E6B8177}"/>
              </a:ext>
            </a:extLst>
          </p:cNvPr>
          <p:cNvPicPr>
            <a:picLocks noChangeAspect="1"/>
          </p:cNvPicPr>
          <p:nvPr userDrawn="1"/>
        </p:nvPicPr>
        <p:blipFill>
          <a:blip r:embed="rId13"/>
          <a:stretch>
            <a:fillRect/>
          </a:stretch>
        </p:blipFill>
        <p:spPr>
          <a:xfrm>
            <a:off x="7992650" y="4904213"/>
            <a:ext cx="762000" cy="142875"/>
          </a:xfrm>
          <a:prstGeom prst="rect">
            <a:avLst/>
          </a:prstGeom>
        </p:spPr>
      </p:pic>
      <p:pic>
        <p:nvPicPr>
          <p:cNvPr id="5" name="Picture 4">
            <a:extLst>
              <a:ext uri="{FF2B5EF4-FFF2-40B4-BE49-F238E27FC236}">
                <a16:creationId xmlns:a16="http://schemas.microsoft.com/office/drawing/2014/main" id="{F62501B1-4C31-460D-9084-C9C90A02007D}"/>
              </a:ext>
            </a:extLst>
          </p:cNvPr>
          <p:cNvPicPr>
            <a:picLocks noChangeAspect="1"/>
          </p:cNvPicPr>
          <p:nvPr userDrawn="1"/>
        </p:nvPicPr>
        <p:blipFill>
          <a:blip r:embed="rId14"/>
          <a:stretch>
            <a:fillRect/>
          </a:stretch>
        </p:blipFill>
        <p:spPr>
          <a:xfrm>
            <a:off x="4261511" y="4610915"/>
            <a:ext cx="620978" cy="517482"/>
          </a:xfrm>
          <a:prstGeom prst="rect">
            <a:avLst/>
          </a:prstGeom>
        </p:spPr>
      </p:pic>
      <p:pic>
        <p:nvPicPr>
          <p:cNvPr id="7" name="Picture 6">
            <a:extLst>
              <a:ext uri="{FF2B5EF4-FFF2-40B4-BE49-F238E27FC236}">
                <a16:creationId xmlns:a16="http://schemas.microsoft.com/office/drawing/2014/main" id="{82C6D511-76CC-4252-B6B0-EE4EE17D7EED}"/>
              </a:ext>
            </a:extLst>
          </p:cNvPr>
          <p:cNvPicPr>
            <a:picLocks noChangeAspect="1"/>
          </p:cNvPicPr>
          <p:nvPr userDrawn="1"/>
        </p:nvPicPr>
        <p:blipFill>
          <a:blip r:embed="rId15"/>
          <a:stretch>
            <a:fillRect/>
          </a:stretch>
        </p:blipFill>
        <p:spPr>
          <a:xfrm>
            <a:off x="-25052" y="457361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4</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30336" y="1294172"/>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60-80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In this lesson, students continue to think about what inspires Jack to write poetry and begin to write an informational paragraph answering this question.</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plan and write an informative paragraph describing what inspires Jack in </a:t>
            </a:r>
            <a:r>
              <a:rPr lang="en" sz="1600" i="1">
                <a:solidFill>
                  <a:schemeClr val="dk1"/>
                </a:solidFill>
              </a:rPr>
              <a:t>Love That Dog</a:t>
            </a:r>
            <a:r>
              <a:rPr lang="en" sz="1600">
                <a:solidFill>
                  <a:schemeClr val="dk1"/>
                </a:solidFill>
              </a:rPr>
              <a:t> to write poetry.</a:t>
            </a:r>
            <a:endParaRPr sz="1600"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an Informational Paragraph</a:t>
            </a:r>
            <a:endParaRPr/>
          </a:p>
        </p:txBody>
      </p:sp>
      <p:pic>
        <p:nvPicPr>
          <p:cNvPr id="192" name="Google Shape;192;p34"/>
          <p:cNvPicPr preferRelativeResize="0"/>
          <p:nvPr/>
        </p:nvPicPr>
        <p:blipFill rotWithShape="1">
          <a:blip r:embed="rId3">
            <a:alphaModFix/>
          </a:blip>
          <a:srcRect l="29328" t="19887" r="31256" b="8211"/>
          <a:stretch/>
        </p:blipFill>
        <p:spPr>
          <a:xfrm>
            <a:off x="2655525" y="1038000"/>
            <a:ext cx="3832952" cy="3552296"/>
          </a:xfrm>
          <a:prstGeom prst="rect">
            <a:avLst/>
          </a:prstGeom>
          <a:noFill/>
          <a:ln w="19050" cap="flat" cmpd="sng">
            <a:solidFill>
              <a:srgbClr val="595959"/>
            </a:solidFill>
            <a:prstDash val="solid"/>
            <a:round/>
            <a:headEnd type="none" w="sm" len="sm"/>
            <a:tailEnd type="none" w="sm" len="sm"/>
          </a:ln>
        </p:spPr>
      </p:pic>
      <p:pic>
        <p:nvPicPr>
          <p:cNvPr id="193" name="Google Shape;193;p34"/>
          <p:cNvPicPr preferRelativeResize="0"/>
          <p:nvPr/>
        </p:nvPicPr>
        <p:blipFill>
          <a:blip r:embed="rId4">
            <a:alphaModFix/>
          </a:blip>
          <a:stretch>
            <a:fillRect/>
          </a:stretch>
        </p:blipFill>
        <p:spPr>
          <a:xfrm flipH="1">
            <a:off x="8349342" y="4418297"/>
            <a:ext cx="537386"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Characteristics of ethical people...</a:t>
            </a:r>
            <a:endParaRPr/>
          </a:p>
        </p:txBody>
      </p:sp>
      <p:sp>
        <p:nvSpPr>
          <p:cNvPr id="199" name="Google Shape;199;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endParaRPr sz="2400">
              <a:solidFill>
                <a:schemeClr val="dk1"/>
              </a:solidFill>
            </a:endParaRPr>
          </a:p>
          <a:p>
            <a:pPr marL="0" lvl="0" indent="0" rtl="0">
              <a:lnSpc>
                <a:spcPct val="90000"/>
              </a:lnSpc>
              <a:spcBef>
                <a:spcPts val="1000"/>
              </a:spcBef>
              <a:spcAft>
                <a:spcPts val="0"/>
              </a:spcAft>
              <a:buClr>
                <a:schemeClr val="dk1"/>
              </a:buClr>
              <a:buSzPts val="1100"/>
              <a:buFont typeface="Arial"/>
              <a:buNone/>
            </a:pPr>
            <a:r>
              <a:rPr lang="en" sz="2400">
                <a:solidFill>
                  <a:schemeClr val="dk1"/>
                </a:solidFill>
              </a:rPr>
              <a:t>I take </a:t>
            </a:r>
            <a:r>
              <a:rPr lang="en" sz="2400" u="sng">
                <a:solidFill>
                  <a:schemeClr val="dk1"/>
                </a:solidFill>
              </a:rPr>
              <a:t>responsibility</a:t>
            </a:r>
            <a:r>
              <a:rPr lang="en" sz="2400">
                <a:solidFill>
                  <a:schemeClr val="dk1"/>
                </a:solidFill>
              </a:rPr>
              <a:t>. This means I take ownership of my ideas, my work, my goals, and my actions. </a:t>
            </a:r>
            <a:endParaRPr/>
          </a:p>
        </p:txBody>
      </p:sp>
      <p:pic>
        <p:nvPicPr>
          <p:cNvPr id="201" name="Google Shape;201;p35"/>
          <p:cNvPicPr preferRelativeResize="0"/>
          <p:nvPr/>
        </p:nvPicPr>
        <p:blipFill>
          <a:blip r:embed="rId3">
            <a:alphaModFix/>
          </a:blip>
          <a:stretch>
            <a:fillRect/>
          </a:stretch>
        </p:blipFill>
        <p:spPr>
          <a:xfrm>
            <a:off x="7373978" y="4262594"/>
            <a:ext cx="975843" cy="880906"/>
          </a:xfrm>
          <a:prstGeom prst="rect">
            <a:avLst/>
          </a:prstGeom>
          <a:noFill/>
          <a:ln>
            <a:noFill/>
          </a:ln>
        </p:spPr>
      </p:pic>
      <p:pic>
        <p:nvPicPr>
          <p:cNvPr id="6" name="Google Shape;193;p34"/>
          <p:cNvPicPr preferRelativeResize="0"/>
          <p:nvPr/>
        </p:nvPicPr>
        <p:blipFill>
          <a:blip r:embed="rId4">
            <a:alphaModFix/>
          </a:blip>
          <a:stretch>
            <a:fillRect/>
          </a:stretch>
        </p:blipFill>
        <p:spPr>
          <a:xfrm flipH="1">
            <a:off x="8349342" y="4418297"/>
            <a:ext cx="537386"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Reflecting on our learning...</a:t>
            </a:r>
            <a:endParaRPr/>
          </a:p>
        </p:txBody>
      </p:sp>
      <p:sp>
        <p:nvSpPr>
          <p:cNvPr id="207" name="Google Shape;207;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r>
              <a:rPr lang="en" sz="2400">
                <a:solidFill>
                  <a:schemeClr val="dk1"/>
                </a:solidFill>
              </a:rPr>
              <a:t>I can plan and write an informative paragraph describing what inspires Jack in </a:t>
            </a:r>
            <a:r>
              <a:rPr lang="en" sz="2400" i="1">
                <a:solidFill>
                  <a:schemeClr val="dk1"/>
                </a:solidFill>
              </a:rPr>
              <a:t>Love That Dog</a:t>
            </a:r>
            <a:r>
              <a:rPr lang="en" sz="2400">
                <a:solidFill>
                  <a:schemeClr val="dk1"/>
                </a:solidFill>
              </a:rPr>
              <a:t> to write poetry.</a:t>
            </a:r>
            <a:endParaRPr/>
          </a:p>
        </p:txBody>
      </p:sp>
      <p:pic>
        <p:nvPicPr>
          <p:cNvPr id="208" name="Google Shape;208;p36"/>
          <p:cNvPicPr preferRelativeResize="0"/>
          <p:nvPr/>
        </p:nvPicPr>
        <p:blipFill>
          <a:blip r:embed="rId3">
            <a:alphaModFix/>
          </a:blip>
          <a:stretch>
            <a:fillRect/>
          </a:stretch>
        </p:blipFill>
        <p:spPr>
          <a:xfrm rot="5400000">
            <a:off x="8366951" y="4511696"/>
            <a:ext cx="621912" cy="308785"/>
          </a:xfrm>
          <a:prstGeom prst="rect">
            <a:avLst/>
          </a:prstGeom>
          <a:noFill/>
          <a:ln>
            <a:noFill/>
          </a:ln>
        </p:spPr>
      </p:pic>
      <p:pic>
        <p:nvPicPr>
          <p:cNvPr id="209" name="Google Shape;209;p36"/>
          <p:cNvPicPr preferRelativeResize="0"/>
          <p:nvPr/>
        </p:nvPicPr>
        <p:blipFill>
          <a:blip r:embed="rId4">
            <a:alphaModFix/>
          </a:blip>
          <a:stretch>
            <a:fillRect/>
          </a:stretch>
        </p:blipFill>
        <p:spPr>
          <a:xfrm>
            <a:off x="7815452" y="4379738"/>
            <a:ext cx="708062"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15" name="Google Shape;215;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lvl="0" indent="-457200">
              <a:spcBef>
                <a:spcPts val="0"/>
              </a:spcBef>
              <a:spcAft>
                <a:spcPts val="0"/>
              </a:spcAft>
              <a:buSzPct val="100000"/>
              <a:buFont typeface="+mj-lt"/>
              <a:buAutoNum type="alphaUcPeriod"/>
            </a:pPr>
            <a:r>
              <a:rPr lang="en" sz="2400" dirty="0"/>
              <a:t>Accountable Research Reading. Select a prompt and respond in the front of your independent reading journal. </a:t>
            </a:r>
          </a:p>
          <a:p>
            <a:pPr lvl="0" indent="-457200">
              <a:spcBef>
                <a:spcPts val="0"/>
              </a:spcBef>
              <a:spcAft>
                <a:spcPts val="0"/>
              </a:spcAft>
              <a:buSzPct val="100000"/>
              <a:buFont typeface="+mj-lt"/>
              <a:buAutoNum type="alphaUcPeriod"/>
            </a:pPr>
            <a:endParaRPr lang="en" sz="2400" dirty="0"/>
          </a:p>
          <a:p>
            <a:pPr lvl="0" indent="-457200">
              <a:spcBef>
                <a:spcPts val="0"/>
              </a:spcBef>
              <a:spcAft>
                <a:spcPts val="0"/>
              </a:spcAft>
              <a:buSzPct val="100000"/>
              <a:buFont typeface="+mj-lt"/>
              <a:buAutoNum type="alphaUcPeriod"/>
            </a:pPr>
            <a:r>
              <a:rPr lang="en" sz="2400" dirty="0"/>
              <a:t>Optional: Think of a time you experienced a strong feeling such as happiness, sadness, anger, or another emotion. Write a poem about this experience in the “My Poems” section of your poetry journal.</a:t>
            </a:r>
            <a:endParaRPr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22" name="Google Shape;222;p38"/>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23" name="Google Shape;223;p38"/>
          <p:cNvGraphicFramePr/>
          <p:nvPr/>
        </p:nvGraphicFramePr>
        <p:xfrm>
          <a:off x="773775" y="3463850"/>
          <a:ext cx="7239000" cy="1471550"/>
        </p:xfrm>
        <a:graphic>
          <a:graphicData uri="http://schemas.openxmlformats.org/drawingml/2006/table">
            <a:tbl>
              <a:tblPr>
                <a:noFill/>
                <a:tableStyleId>{E13F8A1A-FED0-49AE-8A7C-67D183D9985F}</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2200" b="1" dirty="0">
                <a:solidFill>
                  <a:schemeClr val="dk1"/>
                </a:solidFill>
              </a:rPr>
              <a:t>Preparing for Lesson 4: </a:t>
            </a:r>
            <a:r>
              <a:rPr lang="en" sz="2200" i="1" dirty="0">
                <a:solidFill>
                  <a:schemeClr val="dk1"/>
                </a:solidFill>
              </a:rPr>
              <a:t>Materials and Student Pairings</a:t>
            </a:r>
            <a:endParaRPr sz="2200" i="1" dirty="0">
              <a:solidFill>
                <a:schemeClr val="dk1"/>
              </a:solidFill>
            </a:endParaRPr>
          </a:p>
          <a:p>
            <a:pPr marL="457200" lvl="0" indent="-381000" rtl="0">
              <a:spcBef>
                <a:spcPts val="0"/>
              </a:spcBef>
              <a:spcAft>
                <a:spcPts val="0"/>
              </a:spcAft>
              <a:buClr>
                <a:schemeClr val="dk1"/>
              </a:buClr>
              <a:buSzPct val="100000"/>
              <a:buFont typeface="Century Gothic"/>
              <a:buChar char="●"/>
            </a:pPr>
            <a:r>
              <a:rPr lang="en" sz="2200" b="1" dirty="0">
                <a:solidFill>
                  <a:schemeClr val="dk1"/>
                </a:solidFill>
              </a:rPr>
              <a:t>End of Unit 1 Assessments </a:t>
            </a:r>
            <a:r>
              <a:rPr lang="en" sz="2200" dirty="0">
                <a:solidFill>
                  <a:schemeClr val="dk1"/>
                </a:solidFill>
              </a:rPr>
              <a:t>with Feedback </a:t>
            </a:r>
            <a:endParaRPr sz="2200" dirty="0">
              <a:solidFill>
                <a:schemeClr val="dk1"/>
              </a:solidFill>
            </a:endParaRPr>
          </a:p>
          <a:p>
            <a:pPr marL="457200" lvl="0" indent="-381000" rtl="0">
              <a:spcBef>
                <a:spcPts val="0"/>
              </a:spcBef>
              <a:spcAft>
                <a:spcPts val="0"/>
              </a:spcAft>
              <a:buClr>
                <a:schemeClr val="dk1"/>
              </a:buClr>
              <a:buSzPct val="100000"/>
              <a:buFont typeface="Century Gothic"/>
              <a:buChar char="●"/>
            </a:pPr>
            <a:r>
              <a:rPr lang="en" sz="2200" i="1" dirty="0">
                <a:solidFill>
                  <a:schemeClr val="dk1"/>
                </a:solidFill>
              </a:rPr>
              <a:t>Love That Dog</a:t>
            </a:r>
            <a:r>
              <a:rPr lang="en" sz="2200" dirty="0">
                <a:solidFill>
                  <a:schemeClr val="dk1"/>
                </a:solidFill>
              </a:rPr>
              <a:t> </a:t>
            </a:r>
            <a:endParaRPr sz="2200" dirty="0">
              <a:solidFill>
                <a:schemeClr val="dk1"/>
              </a:solidFill>
            </a:endParaRPr>
          </a:p>
          <a:p>
            <a:pPr marL="457200" lvl="0" indent="-381000" rtl="0">
              <a:spcBef>
                <a:spcPts val="0"/>
              </a:spcBef>
              <a:spcAft>
                <a:spcPts val="0"/>
              </a:spcAft>
              <a:buClr>
                <a:schemeClr val="dk1"/>
              </a:buClr>
              <a:buSzPct val="100000"/>
              <a:buFont typeface="Century Gothic"/>
              <a:buChar char="●"/>
            </a:pPr>
            <a:r>
              <a:rPr lang="en" sz="2200" b="1" dirty="0">
                <a:solidFill>
                  <a:schemeClr val="dk1"/>
                </a:solidFill>
              </a:rPr>
              <a:t>Mid-Unit 2 Assessment prompt </a:t>
            </a:r>
            <a:endParaRPr sz="2200" b="1" dirty="0">
              <a:solidFill>
                <a:schemeClr val="dk1"/>
              </a:solidFill>
            </a:endParaRPr>
          </a:p>
          <a:p>
            <a:pPr marL="457200" lvl="0" indent="-381000" rtl="0">
              <a:spcBef>
                <a:spcPts val="0"/>
              </a:spcBef>
              <a:spcAft>
                <a:spcPts val="0"/>
              </a:spcAft>
              <a:buClr>
                <a:schemeClr val="dk1"/>
              </a:buClr>
              <a:buSzPct val="100000"/>
              <a:buFont typeface="Century Gothic"/>
              <a:buChar char="●"/>
            </a:pPr>
            <a:r>
              <a:rPr lang="en" sz="2200" b="1" dirty="0">
                <a:solidFill>
                  <a:schemeClr val="dk1"/>
                </a:solidFill>
              </a:rPr>
              <a:t>What Inspires Poets to Write Poetry? note-catcher </a:t>
            </a:r>
            <a:endParaRPr sz="2200" b="1" dirty="0">
              <a:solidFill>
                <a:schemeClr val="dk1"/>
              </a:solidFill>
            </a:endParaRPr>
          </a:p>
          <a:p>
            <a:pPr marL="457200" lvl="0" indent="-381000" rtl="0">
              <a:spcBef>
                <a:spcPts val="0"/>
              </a:spcBef>
              <a:spcAft>
                <a:spcPts val="0"/>
              </a:spcAft>
              <a:buClr>
                <a:schemeClr val="dk1"/>
              </a:buClr>
              <a:buSzPct val="100000"/>
              <a:buFont typeface="Century Gothic"/>
              <a:buChar char="●"/>
            </a:pPr>
            <a:r>
              <a:rPr lang="en" sz="2200" b="1" dirty="0">
                <a:solidFill>
                  <a:schemeClr val="dk1"/>
                </a:solidFill>
              </a:rPr>
              <a:t>Working to Become Effective Learners anchor chart </a:t>
            </a:r>
            <a:endParaRPr sz="2200" b="1" dirty="0">
              <a:solidFill>
                <a:schemeClr val="dk1"/>
              </a:solidFill>
            </a:endParaRPr>
          </a:p>
          <a:p>
            <a:pPr marL="457200" lvl="0" indent="-381000" rtl="0">
              <a:spcBef>
                <a:spcPts val="0"/>
              </a:spcBef>
              <a:spcAft>
                <a:spcPts val="0"/>
              </a:spcAft>
              <a:buClr>
                <a:schemeClr val="dk1"/>
              </a:buClr>
              <a:buSzPct val="100000"/>
              <a:buFont typeface="Century Gothic"/>
              <a:buChar char="●"/>
            </a:pPr>
            <a:r>
              <a:rPr lang="en" sz="2200" b="1" dirty="0">
                <a:solidFill>
                  <a:schemeClr val="dk1"/>
                </a:solidFill>
              </a:rPr>
              <a:t>Working to Become Effective Learners anchor chart </a:t>
            </a:r>
            <a:endParaRPr sz="2200" b="1"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4: </a:t>
            </a:r>
            <a:r>
              <a:rPr lang="en" i="1">
                <a:solidFill>
                  <a:schemeClr val="dk1"/>
                </a:solidFill>
              </a:rPr>
              <a:t>Pre-reading and Protocols</a:t>
            </a:r>
            <a:endParaRPr i="1">
              <a:solidFill>
                <a:schemeClr val="dk1"/>
              </a:solidFill>
            </a:endParaRPr>
          </a:p>
          <a:p>
            <a:pPr marL="457200" lvl="0" indent="-342900" rtl="0">
              <a:lnSpc>
                <a:spcPct val="90000"/>
              </a:lnSpc>
              <a:spcBef>
                <a:spcPts val="1000"/>
              </a:spcBef>
              <a:spcAft>
                <a:spcPts val="0"/>
              </a:spcAft>
              <a:buClr>
                <a:schemeClr val="dk1"/>
              </a:buClr>
              <a:buSzPts val="1800"/>
              <a:buChar char="●"/>
            </a:pPr>
            <a:r>
              <a:rPr lang="en">
                <a:solidFill>
                  <a:schemeClr val="dk1"/>
                </a:solidFill>
              </a:rPr>
              <a:t>Red Light, Green Light Protocol</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See presentation notes for protocol links</a:t>
            </a:r>
            <a:endParaRPr>
              <a:solidFill>
                <a:schemeClr val="dk1"/>
              </a:solidFill>
            </a:endParaRPr>
          </a:p>
        </p:txBody>
      </p:sp>
      <p:pic>
        <p:nvPicPr>
          <p:cNvPr id="143" name="Google Shape;143;p27"/>
          <p:cNvPicPr preferRelativeResize="0"/>
          <p:nvPr/>
        </p:nvPicPr>
        <p:blipFill>
          <a:blip r:embed="rId3">
            <a:alphaModFix/>
          </a:blip>
          <a:stretch>
            <a:fillRect/>
          </a:stretch>
        </p:blipFill>
        <p:spPr>
          <a:xfrm rot="5400000">
            <a:off x="5357063" y="2235938"/>
            <a:ext cx="1019175" cy="4191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8"/>
          <p:cNvSpPr txBox="1"/>
          <p:nvPr/>
        </p:nvSpPr>
        <p:spPr>
          <a:xfrm>
            <a:off x="1418025" y="15006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dirty="0">
                <a:solidFill>
                  <a:srgbClr val="000000"/>
                </a:solidFill>
                <a:latin typeface="Century Gothic"/>
                <a:ea typeface="Century Gothic"/>
                <a:cs typeface="Century Gothic"/>
                <a:sym typeface="Century Gothic"/>
              </a:rPr>
              <a:t>Grade </a:t>
            </a:r>
            <a:r>
              <a:rPr lang="en" sz="4000" b="1" dirty="0">
                <a:latin typeface="Century Gothic"/>
                <a:ea typeface="Century Gothic"/>
                <a:cs typeface="Century Gothic"/>
                <a:sym typeface="Century Gothic"/>
              </a:rPr>
              <a:t>4</a:t>
            </a:r>
            <a:r>
              <a:rPr lang="en" sz="4000" b="1" dirty="0">
                <a:solidFill>
                  <a:srgbClr val="000000"/>
                </a:solidFill>
                <a:latin typeface="Century Gothic"/>
                <a:ea typeface="Century Gothic"/>
                <a:cs typeface="Century Gothic"/>
                <a:sym typeface="Century Gothic"/>
              </a:rPr>
              <a:t>: Module </a:t>
            </a:r>
            <a:r>
              <a:rPr lang="en" sz="4000" b="1" dirty="0">
                <a:latin typeface="Century Gothic"/>
                <a:ea typeface="Century Gothic"/>
                <a:cs typeface="Century Gothic"/>
                <a:sym typeface="Century Gothic"/>
              </a:rPr>
              <a:t>1</a:t>
            </a:r>
            <a:r>
              <a:rPr lang="en" sz="4000" b="1" dirty="0">
                <a:solidFill>
                  <a:srgbClr val="000000"/>
                </a:solidFill>
                <a:latin typeface="Century Gothic"/>
                <a:ea typeface="Century Gothic"/>
                <a:cs typeface="Century Gothic"/>
                <a:sym typeface="Century Gothic"/>
              </a:rPr>
              <a:t>: </a:t>
            </a:r>
            <a:endParaRPr sz="4000" b="1" dirty="0">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dirty="0">
                <a:solidFill>
                  <a:srgbClr val="000000"/>
                </a:solidFill>
                <a:latin typeface="Century Gothic"/>
                <a:ea typeface="Century Gothic"/>
                <a:cs typeface="Century Gothic"/>
                <a:sym typeface="Century Gothic"/>
              </a:rPr>
              <a:t>Unit </a:t>
            </a:r>
            <a:r>
              <a:rPr lang="en" sz="4000" b="1" dirty="0">
                <a:latin typeface="Century Gothic"/>
                <a:ea typeface="Century Gothic"/>
                <a:cs typeface="Century Gothic"/>
                <a:sym typeface="Century Gothic"/>
              </a:rPr>
              <a:t>2</a:t>
            </a:r>
            <a:r>
              <a:rPr lang="en" sz="4000" b="1" dirty="0">
                <a:solidFill>
                  <a:srgbClr val="000000"/>
                </a:solidFill>
                <a:latin typeface="Century Gothic"/>
                <a:ea typeface="Century Gothic"/>
                <a:cs typeface="Century Gothic"/>
                <a:sym typeface="Century Gothic"/>
              </a:rPr>
              <a:t>: Lesson </a:t>
            </a:r>
            <a:r>
              <a:rPr lang="en" sz="4000" b="1" dirty="0">
                <a:latin typeface="Century Gothic"/>
                <a:ea typeface="Century Gothic"/>
                <a:cs typeface="Century Gothic"/>
                <a:sym typeface="Century Gothic"/>
              </a:rPr>
              <a:t>4</a:t>
            </a:r>
            <a:endParaRPr sz="4000" b="1" dirty="0">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EF89F652-566E-4D87-9B1D-BACF3F3E8932}"/>
              </a:ext>
            </a:extLst>
          </p:cNvPr>
          <p:cNvPicPr>
            <a:picLocks noChangeAspect="1"/>
          </p:cNvPicPr>
          <p:nvPr/>
        </p:nvPicPr>
        <p:blipFill>
          <a:blip r:embed="rId3"/>
          <a:stretch>
            <a:fillRect/>
          </a:stretch>
        </p:blipFill>
        <p:spPr>
          <a:xfrm>
            <a:off x="3584421" y="255443"/>
            <a:ext cx="1975157" cy="90777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5" name="Google Shape;155;p29"/>
          <p:cNvSpPr txBox="1">
            <a:spLocks noGrp="1"/>
          </p:cNvSpPr>
          <p:nvPr>
            <p:ph type="body" idx="1"/>
          </p:nvPr>
        </p:nvSpPr>
        <p:spPr>
          <a:xfrm>
            <a:off x="2688775" y="1152475"/>
            <a:ext cx="61434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solidFill>
                  <a:schemeClr val="dk1"/>
                </a:solidFill>
              </a:rPr>
              <a:t>Welcome back as we continue to explore the world of poetry and work towards becoming strong poets just like Jack.</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What are we learning and doing today?</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Begin writing an informative paragraph describing what inspires Jack to write poetry.</a:t>
            </a:r>
            <a:endParaRPr/>
          </a:p>
        </p:txBody>
      </p:sp>
      <p:pic>
        <p:nvPicPr>
          <p:cNvPr id="156" name="Google Shape;156;p29"/>
          <p:cNvPicPr preferRelativeResize="0"/>
          <p:nvPr/>
        </p:nvPicPr>
        <p:blipFill rotWithShape="1">
          <a:blip r:embed="rId3">
            <a:alphaModFix/>
          </a:blip>
          <a:srcRect l="1932" t="39210" r="87038" b="31362"/>
          <a:stretch/>
        </p:blipFill>
        <p:spPr>
          <a:xfrm>
            <a:off x="311700" y="1152475"/>
            <a:ext cx="2226775" cy="3340174"/>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Look at Feedback….</a:t>
            </a:r>
            <a:endParaRPr/>
          </a:p>
        </p:txBody>
      </p:sp>
      <p:sp>
        <p:nvSpPr>
          <p:cNvPr id="162" name="Google Shape;162;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Char char="●"/>
            </a:pPr>
            <a:r>
              <a:rPr lang="en"/>
              <a:t>I will be handing out your assessment from the end of Unit 1 where I have provided you with feedback.</a:t>
            </a:r>
            <a:endParaRPr/>
          </a:p>
          <a:p>
            <a:pPr marL="457200" lvl="0" indent="0">
              <a:spcBef>
                <a:spcPts val="0"/>
              </a:spcBef>
              <a:spcAft>
                <a:spcPts val="0"/>
              </a:spcAft>
              <a:buNone/>
            </a:pPr>
            <a:endParaRPr/>
          </a:p>
          <a:p>
            <a:pPr marL="457200" lvl="0" indent="-342900" rtl="0">
              <a:spcBef>
                <a:spcPts val="0"/>
              </a:spcBef>
              <a:spcAft>
                <a:spcPts val="0"/>
              </a:spcAft>
              <a:buSzPts val="1800"/>
              <a:buChar char="●"/>
            </a:pPr>
            <a:r>
              <a:rPr lang="en"/>
              <a:t>Take a minute to review the feedback I have given you.</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Take a look at our learning target</a:t>
            </a:r>
            <a:endParaRPr/>
          </a:p>
        </p:txBody>
      </p:sp>
      <p:sp>
        <p:nvSpPr>
          <p:cNvPr id="168" name="Google Shape;168;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 sz="2400">
                <a:solidFill>
                  <a:schemeClr val="dk1"/>
                </a:solidFill>
              </a:rPr>
              <a:t>I can plan and write an informative paragraph describing what inspires Jack in </a:t>
            </a:r>
            <a:r>
              <a:rPr lang="en" sz="2400" i="1">
                <a:solidFill>
                  <a:schemeClr val="dk1"/>
                </a:solidFill>
              </a:rPr>
              <a:t>Love That Dog</a:t>
            </a:r>
            <a:r>
              <a:rPr lang="en" sz="2400">
                <a:solidFill>
                  <a:schemeClr val="dk1"/>
                </a:solidFill>
              </a:rPr>
              <a:t> to write poetry.</a:t>
            </a:r>
            <a:endParaRPr sz="2400"/>
          </a:p>
        </p:txBody>
      </p:sp>
      <p:pic>
        <p:nvPicPr>
          <p:cNvPr id="169" name="Google Shape;169;p31"/>
          <p:cNvPicPr preferRelativeResize="0"/>
          <p:nvPr/>
        </p:nvPicPr>
        <p:blipFill>
          <a:blip r:embed="rId3">
            <a:alphaModFix/>
          </a:blip>
          <a:stretch>
            <a:fillRect/>
          </a:stretch>
        </p:blipFill>
        <p:spPr>
          <a:xfrm>
            <a:off x="8167782" y="4443803"/>
            <a:ext cx="708062"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Rereading to Gather Evidence Pt. 1</a:t>
            </a:r>
            <a:endParaRPr/>
          </a:p>
        </p:txBody>
      </p:sp>
      <p:sp>
        <p:nvSpPr>
          <p:cNvPr id="175" name="Google Shape;175;p32"/>
          <p:cNvSpPr txBox="1">
            <a:spLocks noGrp="1"/>
          </p:cNvSpPr>
          <p:nvPr>
            <p:ph type="body" idx="1"/>
          </p:nvPr>
        </p:nvSpPr>
        <p:spPr>
          <a:xfrm>
            <a:off x="2354550" y="1094400"/>
            <a:ext cx="6477900" cy="3474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u="sng">
                <a:solidFill>
                  <a:schemeClr val="dk1"/>
                </a:solidFill>
              </a:rPr>
              <a:t>Focus Question:</a:t>
            </a:r>
            <a:endParaRPr u="sng">
              <a:solidFill>
                <a:schemeClr val="dk1"/>
              </a:solidFill>
            </a:endParaRPr>
          </a:p>
          <a:p>
            <a:pPr marL="0" lvl="0" indent="0" rtl="0">
              <a:spcBef>
                <a:spcPts val="0"/>
              </a:spcBef>
              <a:spcAft>
                <a:spcPts val="0"/>
              </a:spcAft>
              <a:buNone/>
            </a:pPr>
            <a:r>
              <a:rPr lang="en">
                <a:solidFill>
                  <a:schemeClr val="dk1"/>
                </a:solidFill>
              </a:rPr>
              <a:t>What inspires Jack to write poetry, and where can you see evidence of this in his poetry?</a:t>
            </a:r>
            <a:endParaRPr/>
          </a:p>
          <a:p>
            <a:pPr marL="0" lvl="0" indent="0">
              <a:spcBef>
                <a:spcPts val="0"/>
              </a:spcBef>
              <a:spcAft>
                <a:spcPts val="0"/>
              </a:spcAft>
              <a:buNone/>
            </a:pPr>
            <a:endParaRPr/>
          </a:p>
          <a:p>
            <a:pPr marL="0" lvl="0" indent="0" rtl="0">
              <a:spcBef>
                <a:spcPts val="0"/>
              </a:spcBef>
              <a:spcAft>
                <a:spcPts val="0"/>
              </a:spcAft>
              <a:buNone/>
            </a:pPr>
            <a:r>
              <a:rPr lang="en"/>
              <a:t>Re-read pages 73-86 to look for more evidence for the focus question.</a:t>
            </a:r>
            <a:endParaRPr/>
          </a:p>
        </p:txBody>
      </p:sp>
      <p:pic>
        <p:nvPicPr>
          <p:cNvPr id="176" name="Google Shape;176;p32"/>
          <p:cNvPicPr preferRelativeResize="0"/>
          <p:nvPr/>
        </p:nvPicPr>
        <p:blipFill rotWithShape="1">
          <a:blip r:embed="rId3">
            <a:alphaModFix/>
          </a:blip>
          <a:srcRect l="1932" t="39210" r="87038" b="31362"/>
          <a:stretch/>
        </p:blipFill>
        <p:spPr>
          <a:xfrm>
            <a:off x="311700" y="1900075"/>
            <a:ext cx="1727502" cy="2591249"/>
          </a:xfrm>
          <a:prstGeom prst="rect">
            <a:avLst/>
          </a:prstGeom>
          <a:noFill/>
          <a:ln w="19050" cap="flat" cmpd="sng">
            <a:solidFill>
              <a:srgbClr val="595959"/>
            </a:solidFill>
            <a:prstDash val="solid"/>
            <a:round/>
            <a:headEnd type="none" w="sm" len="sm"/>
            <a:tailEnd type="none" w="sm" len="sm"/>
          </a:ln>
        </p:spPr>
      </p:pic>
      <p:pic>
        <p:nvPicPr>
          <p:cNvPr id="177" name="Google Shape;177;p32"/>
          <p:cNvPicPr preferRelativeResize="0"/>
          <p:nvPr/>
        </p:nvPicPr>
        <p:blipFill rotWithShape="1">
          <a:blip r:embed="rId4">
            <a:alphaModFix/>
          </a:blip>
          <a:srcRect l="29328" t="37638" r="31256" b="38080"/>
          <a:stretch/>
        </p:blipFill>
        <p:spPr>
          <a:xfrm>
            <a:off x="2458926" y="2775214"/>
            <a:ext cx="5713824" cy="1979050"/>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Rereading to Gather Evidence Pt. 2</a:t>
            </a:r>
            <a:endParaRPr/>
          </a:p>
        </p:txBody>
      </p:sp>
      <p:sp>
        <p:nvSpPr>
          <p:cNvPr id="183" name="Google Shape;183;p33"/>
          <p:cNvSpPr txBox="1">
            <a:spLocks noGrp="1"/>
          </p:cNvSpPr>
          <p:nvPr>
            <p:ph type="body" idx="1"/>
          </p:nvPr>
        </p:nvSpPr>
        <p:spPr>
          <a:xfrm>
            <a:off x="2354550" y="1094400"/>
            <a:ext cx="6477900" cy="3474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u="sng">
                <a:solidFill>
                  <a:schemeClr val="dk1"/>
                </a:solidFill>
              </a:rPr>
              <a:t>Focus Question:</a:t>
            </a:r>
            <a:endParaRPr u="sng">
              <a:solidFill>
                <a:schemeClr val="dk1"/>
              </a:solidFill>
            </a:endParaRPr>
          </a:p>
          <a:p>
            <a:pPr marL="0" lvl="0" indent="0" rtl="0">
              <a:spcBef>
                <a:spcPts val="0"/>
              </a:spcBef>
              <a:spcAft>
                <a:spcPts val="0"/>
              </a:spcAft>
              <a:buNone/>
            </a:pPr>
            <a:r>
              <a:rPr lang="en">
                <a:solidFill>
                  <a:schemeClr val="dk1"/>
                </a:solidFill>
              </a:rPr>
              <a:t>What inspires Jack to write poetry, and where can you see evidence of this in his poetry?</a:t>
            </a:r>
            <a:endParaRPr/>
          </a:p>
          <a:p>
            <a:pPr marL="0" lvl="0" indent="0" rtl="0">
              <a:spcBef>
                <a:spcPts val="0"/>
              </a:spcBef>
              <a:spcAft>
                <a:spcPts val="0"/>
              </a:spcAft>
              <a:buNone/>
            </a:pPr>
            <a:endParaRPr/>
          </a:p>
          <a:p>
            <a:pPr marL="0" lvl="0" indent="0" rtl="0">
              <a:spcBef>
                <a:spcPts val="0"/>
              </a:spcBef>
              <a:spcAft>
                <a:spcPts val="0"/>
              </a:spcAft>
              <a:buNone/>
            </a:pPr>
            <a:r>
              <a:rPr lang="en"/>
              <a:t>Re-read pages 73-86 to look for more evidence for the focus question.</a:t>
            </a:r>
            <a:endParaRPr/>
          </a:p>
        </p:txBody>
      </p:sp>
      <p:pic>
        <p:nvPicPr>
          <p:cNvPr id="184" name="Google Shape;184;p33"/>
          <p:cNvPicPr preferRelativeResize="0"/>
          <p:nvPr/>
        </p:nvPicPr>
        <p:blipFill rotWithShape="1">
          <a:blip r:embed="rId3">
            <a:alphaModFix/>
          </a:blip>
          <a:srcRect l="1932" t="39210" r="87038" b="31362"/>
          <a:stretch/>
        </p:blipFill>
        <p:spPr>
          <a:xfrm>
            <a:off x="311700" y="1900075"/>
            <a:ext cx="1727502" cy="2591249"/>
          </a:xfrm>
          <a:prstGeom prst="rect">
            <a:avLst/>
          </a:prstGeom>
          <a:noFill/>
          <a:ln w="19050" cap="flat" cmpd="sng">
            <a:solidFill>
              <a:srgbClr val="595959"/>
            </a:solidFill>
            <a:prstDash val="solid"/>
            <a:round/>
            <a:headEnd type="none" w="sm" len="sm"/>
            <a:tailEnd type="none" w="sm" len="sm"/>
          </a:ln>
        </p:spPr>
      </p:pic>
      <p:pic>
        <p:nvPicPr>
          <p:cNvPr id="185" name="Google Shape;185;p33"/>
          <p:cNvPicPr preferRelativeResize="0"/>
          <p:nvPr/>
        </p:nvPicPr>
        <p:blipFill rotWithShape="1">
          <a:blip r:embed="rId4">
            <a:alphaModFix/>
          </a:blip>
          <a:srcRect l="29328" t="37638" r="31256" b="38080"/>
          <a:stretch/>
        </p:blipFill>
        <p:spPr>
          <a:xfrm>
            <a:off x="2471350" y="2924301"/>
            <a:ext cx="5291411" cy="1730572"/>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3CA5AD6-D227-4CFB-93FF-DEA973F3FC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E92882C-999A-4232-B97E-804F6DA62366}">
  <ds:schemaRefs>
    <ds:schemaRef ds:uri="http://schemas.microsoft.com/sharepoint/v3/contenttype/forms"/>
  </ds:schemaRefs>
</ds:datastoreItem>
</file>

<file path=customXml/itemProps3.xml><?xml version="1.0" encoding="utf-8"?>
<ds:datastoreItem xmlns:ds="http://schemas.openxmlformats.org/officeDocument/2006/customXml" ds:itemID="{F0CF3D26-1581-482D-A809-4AD404787D9E}">
  <ds:schemaRefs>
    <ds:schemaRef ds:uri="http://schemas.microsoft.com/office/infopath/2007/PartnerControls"/>
    <ds:schemaRef ds:uri="http://purl.org/dc/elements/1.1/"/>
    <ds:schemaRef ds:uri="http://schemas.microsoft.com/office/2006/metadata/properties"/>
    <ds:schemaRef ds:uri="http://purl.org/dc/terms/"/>
    <ds:schemaRef ds:uri="http://schemas.microsoft.com/office/2006/documentManagement/types"/>
    <ds:schemaRef ds:uri="02a6a75b-8925-4bc7-8b21-b87d4a90d0a3"/>
    <ds:schemaRef ds:uri="http://purl.org/dc/dcmitype/"/>
    <ds:schemaRef ds:uri="http://schemas.openxmlformats.org/package/2006/metadata/core-properties"/>
    <ds:schemaRef ds:uri="a1502afc-75e6-4a80-976c-76583f90c73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72</TotalTime>
  <Words>3178</Words>
  <Application>Microsoft Office PowerPoint</Application>
  <PresentationFormat>On-screen Show (16:9)</PresentationFormat>
  <Paragraphs>252</Paragraphs>
  <Slides>14</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Overlock</vt:lpstr>
      <vt:lpstr>Calibri</vt:lpstr>
      <vt:lpstr>Arial</vt:lpstr>
      <vt:lpstr>Century Gothic</vt:lpstr>
      <vt:lpstr>Simple Light</vt:lpstr>
      <vt:lpstr>Office Theme</vt:lpstr>
      <vt:lpstr>Grade 4: Module 1: Unit 2: Lesson 4 Teacher slide, before teaching.</vt:lpstr>
      <vt:lpstr>Grade 4: Module 1: Unit 2: Lesson 4 Teacher slide, before teaching.</vt:lpstr>
      <vt:lpstr>Grade 4: Module 1: Unit 2: Lesson 4 Teacher slide, before teaching.</vt:lpstr>
      <vt:lpstr>PowerPoint Presentation</vt:lpstr>
      <vt:lpstr>Hello, Students!</vt:lpstr>
      <vt:lpstr>Let’s Look at Feedback….</vt:lpstr>
      <vt:lpstr>Take a look at our learning target</vt:lpstr>
      <vt:lpstr>Rereading to Gather Evidence Pt. 1</vt:lpstr>
      <vt:lpstr>Rereading to Gather Evidence Pt. 2</vt:lpstr>
      <vt:lpstr>Writing an Informational Paragraph</vt:lpstr>
      <vt:lpstr>Characteristics of ethical people...</vt:lpstr>
      <vt:lpstr>Reflecting on our learning...</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4 Teacher slide, before teaching.</dc:title>
  <dc:creator>nbravo</dc:creator>
  <cp:lastModifiedBy>Natalie Ivey</cp:lastModifiedBy>
  <cp:revision>6</cp:revision>
  <dcterms:modified xsi:type="dcterms:W3CDTF">2018-09-05T20:08:13Z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