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16.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7.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slideLayouts/slideLayout19.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8.xml" ContentType="application/vnd.openxmlformats-officedocument.presentationml.slideLayout+xml"/>
  <Override PartName="/ppt/slideLayouts/slideLayout34.xml" ContentType="application/vnd.openxmlformats-officedocument.presentationml.slideLayout+xml"/>
  <Override PartName="/ppt/slideLayouts/slideLayout32.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3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8" r:id="rId1"/>
    <p:sldMasterId id="2147483689" r:id="rId2"/>
    <p:sldMasterId id="2147483690"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12192000" cy="6858000"/>
  <p:notesSz cx="7010400" cy="92964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6B954EE-8DF2-4DEF-806C-F3E290E36BED}">
  <a:tblStyle styleId="{86B954EE-8DF2-4DEF-806C-F3E290E36BE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329" autoAdjust="0"/>
  </p:normalViewPr>
  <p:slideViewPr>
    <p:cSldViewPr snapToGrid="0">
      <p:cViewPr varScale="1">
        <p:scale>
          <a:sx n="46" d="100"/>
          <a:sy n="46" d="100"/>
        </p:scale>
        <p:origin x="15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632056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17500" algn="l" rtl="0">
              <a:spcBef>
                <a:spcPts val="0"/>
              </a:spcBef>
              <a:spcAft>
                <a:spcPts val="0"/>
              </a:spcAft>
              <a:buSzPts val="1400"/>
              <a:buChar char="●"/>
            </a:pPr>
            <a:r>
              <a:rPr lang="en-US" dirty="0"/>
              <a:t>This lesson introduces two new instructional practices: Snap or Trap Review and Fluency. Fluency is defined as reading smoothly, with expression, not too fast or too slow, and reflecting the meaning of the story. Students will be familiar with Snap and Trap from this cycle.  Students will be familiar with Fluency from the grade 1 curriculum.</a:t>
            </a:r>
            <a:endParaRPr dirty="0"/>
          </a:p>
          <a:p>
            <a:pPr marL="457200" lvl="0" indent="-317500" algn="l" rtl="0">
              <a:spcBef>
                <a:spcPts val="0"/>
              </a:spcBef>
              <a:spcAft>
                <a:spcPts val="0"/>
              </a:spcAft>
              <a:buSzPts val="1400"/>
              <a:buChar char="●"/>
            </a:pPr>
            <a:r>
              <a:rPr lang="en-US" dirty="0"/>
              <a:t>Students will identify words that are regularly spelled or ‘snap’ words vs. words that are irregularly spelled or ‘trap’ words. Regularly spelled or “snap” words will be added to the Interactive Word Wall in this lesson (irregularly spelled or “trap” words were added in Lesson 7.</a:t>
            </a:r>
            <a:endParaRPr dirty="0"/>
          </a:p>
          <a:p>
            <a:pPr marL="457200" lvl="0" indent="-317500" algn="l" rtl="0">
              <a:spcBef>
                <a:spcPts val="0"/>
              </a:spcBef>
              <a:spcAft>
                <a:spcPts val="0"/>
              </a:spcAft>
              <a:buSzPts val="1400"/>
              <a:buChar char="●"/>
            </a:pPr>
            <a:r>
              <a:rPr lang="en-US" dirty="0"/>
              <a:t>Students will interact with an excerpt from the decodable reader “Sam Rides the Subway Train” to work together to read the excerpt fluently. </a:t>
            </a:r>
            <a:endParaRPr dirty="0"/>
          </a:p>
          <a:p>
            <a:pPr marL="457200" lvl="0" indent="-317500" algn="l" rtl="0">
              <a:spcBef>
                <a:spcPts val="0"/>
              </a:spcBef>
              <a:spcAft>
                <a:spcPts val="0"/>
              </a:spcAft>
              <a:buClr>
                <a:schemeClr val="dk1"/>
              </a:buClr>
              <a:buSzPts val="1400"/>
              <a:buChar char="●"/>
            </a:pPr>
            <a:r>
              <a:rPr lang="en-US" dirty="0"/>
              <a:t>All the elements of fluency (smoothly, with expression, not too fast or slow, with meaning) will be visited while students read the excerpt. In future lessons, students may be focusing only on one or two elements of fluency. Over the course of Module 1, fluency lessons will build toward a feedback protocol.</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marR="0" lvl="0" indent="0" algn="l" rtl="0">
              <a:spcBef>
                <a:spcPts val="0"/>
              </a:spcBef>
              <a:spcAft>
                <a:spcPts val="0"/>
              </a:spcAft>
              <a:buClr>
                <a:schemeClr val="dk1"/>
              </a:buClr>
              <a:buSzPts val="1100"/>
              <a:buFont typeface="Arial"/>
              <a:buNone/>
            </a:pPr>
            <a:endParaRPr dirty="0">
              <a:solidFill>
                <a:srgbClr val="333333"/>
              </a:solidFill>
              <a:highlight>
                <a:srgbClr val="FFFFFF"/>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endParaRPr dirty="0"/>
          </a:p>
        </p:txBody>
      </p:sp>
      <p:sp>
        <p:nvSpPr>
          <p:cNvPr id="292" name="Google Shape;292;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9804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4" name="Google Shape;364;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Look-fors/Listen-fors: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65" name="Google Shape;365;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66" name="Google Shape;366;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7448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Look-fors/Listen-fors: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73" name="Google Shape;373;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2897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457200" marR="0" lvl="1" indent="0" algn="l" rtl="0">
              <a:spcBef>
                <a:spcPts val="0"/>
              </a:spcBef>
              <a:spcAft>
                <a:spcPts val="0"/>
              </a:spcAft>
              <a:buNone/>
            </a:pPr>
            <a:endParaRPr i="0" u="none" strike="noStrike" cap="none" dirty="0">
              <a:solidFill>
                <a:schemeClr val="dk1"/>
              </a:solidFill>
            </a:endParaRPr>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 5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enlarged selected excerpt from the Decodable Reader: “Sam Rides the Subway Train.”</a:t>
            </a:r>
            <a:endParaRPr dirty="0"/>
          </a:p>
          <a:p>
            <a:pPr marL="457200" lvl="0" indent="-304800" algn="l" rtl="0">
              <a:spcBef>
                <a:spcPts val="0"/>
              </a:spcBef>
              <a:spcAft>
                <a:spcPts val="0"/>
              </a:spcAft>
              <a:buSzPts val="1200"/>
              <a:buFont typeface="Calibri"/>
              <a:buAutoNum type="arabicPeriod"/>
            </a:pPr>
            <a:r>
              <a:rPr lang="en-US" dirty="0"/>
              <a:t>Explain this is an “excerpt”  or part of the story from their decodable reader “Sam Rides the Subway Train.”</a:t>
            </a:r>
            <a:endParaRPr dirty="0"/>
          </a:p>
          <a:p>
            <a:pPr marL="457200" lvl="0" indent="-304800" algn="l" rtl="0">
              <a:spcBef>
                <a:spcPts val="0"/>
              </a:spcBef>
              <a:spcAft>
                <a:spcPts val="0"/>
              </a:spcAft>
              <a:buSzPts val="1200"/>
              <a:buFont typeface="Calibri"/>
              <a:buAutoNum type="arabicPeriod"/>
            </a:pPr>
            <a:r>
              <a:rPr lang="en-US" dirty="0"/>
              <a:t>Display and read aloud the Rules of Fluency index cards (“smoothly,” “with expression,” “with meaning,” and “just the right speed”) on the board.</a:t>
            </a:r>
            <a:endParaRPr dirty="0"/>
          </a:p>
          <a:p>
            <a:pPr marL="457200" lvl="0" indent="-304800" algn="l" rtl="0">
              <a:spcBef>
                <a:spcPts val="0"/>
              </a:spcBef>
              <a:spcAft>
                <a:spcPts val="0"/>
              </a:spcAft>
              <a:buSzPts val="1200"/>
              <a:buFont typeface="Calibri"/>
              <a:buAutoNum type="arabicPeriod"/>
            </a:pPr>
            <a:r>
              <a:rPr lang="en-US" dirty="0"/>
              <a:t>Remind students that these are four important rules of fluency that were mentioned in the song and invite them to think about these elements as they listen while the excerpt is being read.</a:t>
            </a:r>
            <a:endParaRPr dirty="0"/>
          </a:p>
          <a:p>
            <a:pPr marL="457200" lvl="0" indent="-304800" algn="l" rtl="0">
              <a:spcBef>
                <a:spcPts val="0"/>
              </a:spcBef>
              <a:spcAft>
                <a:spcPts val="0"/>
              </a:spcAft>
              <a:buSzPts val="1200"/>
              <a:buFont typeface="Calibri"/>
              <a:buAutoNum type="arabicPeriod"/>
            </a:pPr>
            <a:r>
              <a:rPr lang="en-US" dirty="0"/>
              <a:t>Read the excerpt word by word in a monotone, skipping over punctuation, with little to no expression.</a:t>
            </a:r>
            <a:endParaRPr dirty="0"/>
          </a:p>
          <a:p>
            <a:pPr marL="457200" lvl="0" indent="-304800" algn="l" rtl="0">
              <a:spcBef>
                <a:spcPts val="0"/>
              </a:spcBef>
              <a:spcAft>
                <a:spcPts val="0"/>
              </a:spcAft>
              <a:buSzPts val="1200"/>
              <a:buFont typeface="Calibri"/>
              <a:buAutoNum type="arabicPeriod"/>
            </a:pPr>
            <a:r>
              <a:rPr lang="en-US" dirty="0"/>
              <a:t>Invite students to turn to an elbow partner and share what they noticed about how the teacher read the excerpt.</a:t>
            </a:r>
            <a:endParaRPr dirty="0"/>
          </a:p>
          <a:p>
            <a:pPr marL="457200" lvl="0" indent="-304800" algn="l" rtl="0">
              <a:spcBef>
                <a:spcPts val="0"/>
              </a:spcBef>
              <a:spcAft>
                <a:spcPts val="0"/>
              </a:spcAft>
              <a:buSzPts val="1200"/>
              <a:buFont typeface="Calibri"/>
              <a:buAutoNum type="arabicPeriod"/>
            </a:pPr>
            <a:r>
              <a:rPr lang="en-US" dirty="0"/>
              <a:t>Invite two or three student volunteers to share what they noticed with their partners (examples, </a:t>
            </a:r>
            <a:r>
              <a:rPr lang="en-US" b="1" dirty="0"/>
              <a:t>sounded word by word</a:t>
            </a:r>
            <a:r>
              <a:rPr lang="en-US" dirty="0"/>
              <a:t>, </a:t>
            </a:r>
            <a:r>
              <a:rPr lang="en-US" b="1" dirty="0"/>
              <a:t>sounded too slow or too fast, sounded “boring”</a:t>
            </a:r>
            <a:r>
              <a:rPr lang="en-US" dirty="0"/>
              <a:t>); prompt students to name specific examples in the text (i.e., naming a place </a:t>
            </a:r>
            <a:r>
              <a:rPr lang="en-US" b="1" dirty="0"/>
              <a:t>where it was word by word</a:t>
            </a:r>
            <a:r>
              <a:rPr lang="en-US" dirty="0"/>
              <a:t>,</a:t>
            </a:r>
            <a:r>
              <a:rPr lang="en-US" b="1" dirty="0"/>
              <a:t> where</a:t>
            </a:r>
            <a:r>
              <a:rPr lang="en-US" dirty="0"/>
              <a:t> </a:t>
            </a:r>
            <a:r>
              <a:rPr lang="en-US" b="1" dirty="0"/>
              <a:t>punctuation was skipped)</a:t>
            </a:r>
            <a:r>
              <a:rPr lang="en-US" dirty="0"/>
              <a:t>.</a:t>
            </a:r>
            <a:endParaRPr dirty="0"/>
          </a:p>
          <a:p>
            <a:pPr marL="457200" lvl="0" indent="-304800" algn="l" rtl="0">
              <a:spcBef>
                <a:spcPts val="0"/>
              </a:spcBef>
              <a:spcAft>
                <a:spcPts val="0"/>
              </a:spcAft>
              <a:buSzPts val="1200"/>
              <a:buFont typeface="Calibri"/>
              <a:buAutoNum type="arabicPeriod"/>
            </a:pPr>
            <a:r>
              <a:rPr lang="en-US" dirty="0"/>
              <a:t>Ask, “</a:t>
            </a:r>
            <a:r>
              <a:rPr lang="en-US" i="1" dirty="0"/>
              <a:t>Does anyone have any suggestions for how I could make this more fluent</a:t>
            </a:r>
            <a:r>
              <a:rPr lang="en-US" dirty="0"/>
              <a:t>?” </a:t>
            </a:r>
            <a:r>
              <a:rPr lang="en-US" b="1" dirty="0"/>
              <a:t>(Responses will vary. Examples: stop at the periods; pause at the comma; make it sound like talking when Sam is speaking; say groups of words together.)</a:t>
            </a:r>
            <a:endParaRPr b="1" dirty="0"/>
          </a:p>
          <a:p>
            <a:pPr marL="457200" lvl="0" indent="-304800" algn="l" rtl="0">
              <a:spcBef>
                <a:spcPts val="0"/>
              </a:spcBef>
              <a:spcAft>
                <a:spcPts val="0"/>
              </a:spcAft>
              <a:buSzPts val="1200"/>
              <a:buFont typeface="Calibri"/>
              <a:buAutoNum type="arabicPeriod"/>
            </a:pPr>
            <a:r>
              <a:rPr lang="en-US" dirty="0"/>
              <a:t>Read the excerpt again, incorporating students’ suggestions.</a:t>
            </a:r>
            <a:endParaRPr dirty="0"/>
          </a:p>
          <a:p>
            <a:pPr marL="457200" lvl="0" indent="-304800" algn="l" rtl="0">
              <a:spcBef>
                <a:spcPts val="0"/>
              </a:spcBef>
              <a:spcAft>
                <a:spcPts val="0"/>
              </a:spcAft>
              <a:buSzPts val="1200"/>
              <a:buFont typeface="Calibri"/>
              <a:buAutoNum type="arabicPeriod"/>
            </a:pPr>
            <a:r>
              <a:rPr lang="en-US" dirty="0"/>
              <a:t>Invite students to think about the meaning of the selected text. Ask, “</a:t>
            </a:r>
            <a:r>
              <a:rPr lang="en-US" i="1" dirty="0"/>
              <a:t>What is happening here in this excerpt?</a:t>
            </a:r>
            <a:r>
              <a:rPr lang="en-US" dirty="0"/>
              <a:t>” </a:t>
            </a:r>
            <a:r>
              <a:rPr lang="en-US" b="1" dirty="0"/>
              <a:t>(Sam is repeating the instructions to Dad.)</a:t>
            </a:r>
            <a:endParaRPr b="1" dirty="0"/>
          </a:p>
          <a:p>
            <a:pPr marL="457200" lvl="0" indent="-304800" algn="l" rtl="0">
              <a:spcBef>
                <a:spcPts val="0"/>
              </a:spcBef>
              <a:spcAft>
                <a:spcPts val="0"/>
              </a:spcAft>
              <a:buSzPts val="1200"/>
              <a:buFont typeface="Calibri"/>
              <a:buAutoNum type="arabicPeriod"/>
            </a:pPr>
            <a:r>
              <a:rPr lang="en-US" dirty="0"/>
              <a:t>Ask, “</a:t>
            </a:r>
            <a:r>
              <a:rPr lang="en-US" i="1" dirty="0"/>
              <a:t>What do we know about Sam’s feelings based on this excerpt?</a:t>
            </a:r>
            <a:r>
              <a:rPr lang="en-US" dirty="0"/>
              <a:t>” (</a:t>
            </a:r>
            <a:r>
              <a:rPr lang="en-US" b="1" dirty="0"/>
              <a:t>He is still a little afraid, but he is determined to be brave</a:t>
            </a:r>
            <a:r>
              <a:rPr lang="en-US" dirty="0"/>
              <a:t>.)</a:t>
            </a:r>
            <a:endParaRPr dirty="0"/>
          </a:p>
          <a:p>
            <a:pPr marL="457200" lvl="0" indent="-304800" algn="l" rtl="0">
              <a:spcBef>
                <a:spcPts val="0"/>
              </a:spcBef>
              <a:spcAft>
                <a:spcPts val="0"/>
              </a:spcAft>
              <a:buSzPts val="1200"/>
              <a:buFont typeface="Calibri"/>
              <a:buAutoNum type="arabicPeriod"/>
            </a:pPr>
            <a:r>
              <a:rPr lang="en-US" dirty="0"/>
              <a:t>Point to the card labeled “with meaning” and Say, “</a:t>
            </a:r>
            <a:r>
              <a:rPr lang="en-US" i="1" dirty="0"/>
              <a:t>Reading this fluently includes making it match the meaning or feeling of the words. Sam is a little afraid still, but he’s determined to be brave. So we need to read this in a way that communicates how</a:t>
            </a:r>
            <a:br>
              <a:rPr lang="en-US" i="1" dirty="0"/>
            </a:br>
            <a:r>
              <a:rPr lang="en-US" i="1" dirty="0"/>
              <a:t>he is feeling</a:t>
            </a:r>
            <a:r>
              <a:rPr lang="en-US" dirty="0"/>
              <a:t>.”</a:t>
            </a:r>
            <a:endParaRPr dirty="0"/>
          </a:p>
          <a:p>
            <a:pPr marL="457200" lvl="0" indent="-304800" algn="l" rtl="0">
              <a:spcBef>
                <a:spcPts val="0"/>
              </a:spcBef>
              <a:spcAft>
                <a:spcPts val="0"/>
              </a:spcAft>
              <a:buSzPts val="1200"/>
              <a:buFont typeface="Calibri"/>
              <a:buAutoNum type="arabicPeriod"/>
            </a:pPr>
            <a:r>
              <a:rPr lang="en-US" dirty="0"/>
              <a:t>Invite one or two student volunteers to come up and read the excerpt in a way that communicates the meaning (how Sam is feeling).</a:t>
            </a:r>
            <a:endParaRPr dirty="0"/>
          </a:p>
          <a:p>
            <a:pPr marL="457200" lvl="0" indent="-304800" algn="l" rtl="0">
              <a:spcBef>
                <a:spcPts val="0"/>
              </a:spcBef>
              <a:spcAft>
                <a:spcPts val="0"/>
              </a:spcAft>
              <a:buSzPts val="1200"/>
              <a:buFont typeface="Calibri"/>
              <a:buAutoNum type="arabicPeriod"/>
            </a:pPr>
            <a:r>
              <a:rPr lang="en-US" dirty="0"/>
              <a:t>Remind students of the elements of fluent reading (smoothly, with expression, with meaning, and at just the right speed).</a:t>
            </a:r>
            <a:endParaRPr dirty="0"/>
          </a:p>
          <a:p>
            <a:pPr marL="457200" lvl="0" indent="-304800" algn="l" rtl="0">
              <a:spcBef>
                <a:spcPts val="0"/>
              </a:spcBef>
              <a:spcAft>
                <a:spcPts val="0"/>
              </a:spcAft>
              <a:buSzPts val="1200"/>
              <a:buFont typeface="Calibri"/>
              <a:buAutoNum type="arabicPeriod"/>
            </a:pPr>
            <a:r>
              <a:rPr lang="en-US" dirty="0"/>
              <a:t>If time allows, invite student volunteers to individually or in pairs to read excerpt to class.  Chorally read with student readers as needed. When students are done reading, consider asking the class for one star (something students did well relative to the elements of fluency) and one step (something relative to fluency they may work on).</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Look-fors/Listen-fors:</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0" lvl="0" indent="0" algn="l" rtl="0">
              <a:spcBef>
                <a:spcPts val="0"/>
              </a:spcBef>
              <a:spcAft>
                <a:spcPts val="0"/>
              </a:spcAft>
              <a:buNone/>
            </a:pPr>
            <a:endParaRPr dirty="0"/>
          </a:p>
        </p:txBody>
      </p:sp>
      <p:sp>
        <p:nvSpPr>
          <p:cNvPr id="382" name="Google Shape;382;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83" name="Google Shape;383;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66217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5-10 minutes</a:t>
            </a:r>
            <a:endParaRPr dirty="0"/>
          </a:p>
          <a:p>
            <a:pPr marL="914400" marR="0" lvl="2"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Char char="●"/>
            </a:pPr>
            <a:r>
              <a:rPr lang="en-US" dirty="0"/>
              <a:t>Reflect with students after Spelling Assessment has been graded. Use results from assessment to fill out Goal Setting sheet. This might mean students reflect in a different part of the day, to give you time to grade all assessments. </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spcBef>
                <a:spcPts val="0"/>
              </a:spcBef>
              <a:spcAft>
                <a:spcPts val="0"/>
              </a:spcAft>
              <a:buClr>
                <a:schemeClr val="dk1"/>
              </a:buClr>
              <a:buSzPts val="1200"/>
              <a:buFont typeface="Calibri"/>
              <a:buAutoNum type="arabicPeriod"/>
            </a:pPr>
            <a:r>
              <a:rPr lang="en-US" dirty="0"/>
              <a:t>Tell students to think of one goal they are working towards to be better reader. Define “goal” for students. (Something specific they are working towards to help them be a more proficient reader and writer.)  </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students to respond to the reflection question and share with a partner. </a:t>
            </a:r>
            <a:endParaRPr dirty="0"/>
          </a:p>
          <a:p>
            <a:pPr marL="1630604" marR="0" lvl="3" indent="-156742"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Student Look-fors</a:t>
            </a:r>
            <a:r>
              <a:rPr lang="en-US" dirty="0"/>
              <a:t>/Listen-fors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Responses will vary. Example: “</a:t>
            </a:r>
            <a:r>
              <a:rPr lang="en-US" b="1" dirty="0"/>
              <a:t>When I read the excerpt, I thought about reading smoothly, with expression. I need to work on reading not too slow.</a:t>
            </a:r>
            <a:r>
              <a:rPr lang="en-US" dirty="0"/>
              <a:t>”</a:t>
            </a:r>
            <a:endParaRPr dirty="0"/>
          </a:p>
          <a:p>
            <a:pPr marL="1572368" marR="0" lvl="3" indent="-98507"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US" dirty="0"/>
              <a:t>Student Supports/Meeting Student Needs: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Provide sentence frames. Examples:</a:t>
            </a:r>
            <a:endParaRPr dirty="0"/>
          </a:p>
          <a:p>
            <a:pPr marL="914400" marR="0" lvl="1" indent="-304800" algn="l" rtl="0">
              <a:spcBef>
                <a:spcPts val="0"/>
              </a:spcBef>
              <a:spcAft>
                <a:spcPts val="0"/>
              </a:spcAft>
              <a:buClr>
                <a:schemeClr val="dk1"/>
              </a:buClr>
              <a:buSzPts val="1200"/>
              <a:buFont typeface="Calibri"/>
              <a:buChar char="○"/>
            </a:pPr>
            <a:r>
              <a:rPr lang="en-US" i="1" dirty="0"/>
              <a:t>— “When I read the excerpt I thought about ___, and I _____.”</a:t>
            </a:r>
            <a:br>
              <a:rPr lang="en-US" i="1" dirty="0"/>
            </a:br>
            <a:r>
              <a:rPr lang="en-US" i="1" dirty="0"/>
              <a:t>— “After I got feedback about _____ from _____, I read the excerpt again and made</a:t>
            </a:r>
            <a:br>
              <a:rPr lang="en-US" i="1" dirty="0"/>
            </a:br>
            <a:r>
              <a:rPr lang="en-US" i="1" dirty="0"/>
              <a:t>it sound _____.”</a:t>
            </a:r>
            <a:endParaRPr sz="1200" b="0" i="1" u="none" strike="noStrike" cap="none" dirty="0">
              <a:solidFill>
                <a:schemeClr val="dk1"/>
              </a:solidFill>
              <a:latin typeface="Calibri"/>
              <a:ea typeface="Calibri"/>
              <a:cs typeface="Calibri"/>
              <a:sym typeface="Calibri"/>
            </a:endParaRPr>
          </a:p>
        </p:txBody>
      </p:sp>
      <p:sp>
        <p:nvSpPr>
          <p:cNvPr id="393" name="Google Shape;393;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94" name="Google Shape;394;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4534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Song sung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Look-fors/Listen-fors:</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a:p>
            <a:pPr marL="0" lvl="0" indent="0" algn="l" rtl="0">
              <a:spcBef>
                <a:spcPts val="0"/>
              </a:spcBef>
              <a:spcAft>
                <a:spcPts val="0"/>
              </a:spcAft>
              <a:buNone/>
            </a:pPr>
            <a:endParaRPr dirty="0"/>
          </a:p>
        </p:txBody>
      </p:sp>
      <p:sp>
        <p:nvSpPr>
          <p:cNvPr id="402" name="Google Shape;402;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dirty="0"/>
          </a:p>
        </p:txBody>
      </p:sp>
    </p:spTree>
    <p:extLst>
      <p:ext uri="{BB962C8B-B14F-4D97-AF65-F5344CB8AC3E}">
        <p14:creationId xmlns:p14="http://schemas.microsoft.com/office/powerpoint/2010/main" val="36297149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465b79e177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g465b79e177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Look-fors/Listen-fors: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08" name="Google Shape;408;g465b79e177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70881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435f6140b3_0_13: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6" name="Google Shape;416;g435f6140b3_0_13: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b="1" dirty="0">
                <a:solidFill>
                  <a:schemeClr val="dk1"/>
                </a:solidFill>
                <a:latin typeface="Calibri"/>
                <a:ea typeface="Calibri"/>
                <a:cs typeface="Calibri"/>
                <a:sym typeface="Calibri"/>
              </a:rPr>
              <a:t>Grouping: Whole Group </a:t>
            </a:r>
            <a:r>
              <a:rPr lang="en-US" b="1" dirty="0"/>
              <a:t>(this activity will be moved to an independent rotation later in Module 1 once students become familiar with it)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At this point in the year, students can begin to complete independent rotations to review the spelling pattern taught by completing different activities.  This activity will become part of an independent rotation teacher choice once students become familiar with the task later in Module 1.</a:t>
            </a:r>
            <a:endParaRPr dirty="0"/>
          </a:p>
          <a:p>
            <a:pPr marL="469900" lvl="0" indent="-317500" algn="l" rtl="0">
              <a:spcBef>
                <a:spcPts val="0"/>
              </a:spcBef>
              <a:spcAft>
                <a:spcPts val="0"/>
              </a:spcAft>
              <a:buClr>
                <a:schemeClr val="dk1"/>
              </a:buClr>
              <a:buSzPts val="1200"/>
              <a:buFont typeface="Calibri"/>
              <a:buChar char="●"/>
            </a:pPr>
            <a:r>
              <a:rPr lang="en-US" dirty="0">
                <a:solidFill>
                  <a:schemeClr val="dk1"/>
                </a:solidFill>
              </a:rPr>
              <a:t>Give each student pa</a:t>
            </a:r>
            <a:r>
              <a:rPr lang="en-US" dirty="0"/>
              <a:t>irs </a:t>
            </a:r>
            <a:r>
              <a:rPr lang="en-US" dirty="0">
                <a:solidFill>
                  <a:schemeClr val="dk1"/>
                </a:solidFill>
              </a:rPr>
              <a:t>a copy of the decodable </a:t>
            </a:r>
            <a:r>
              <a:rPr lang="en-US" dirty="0"/>
              <a:t>“Sam Rides the Subway Train.” </a:t>
            </a:r>
            <a:endParaRPr dirty="0"/>
          </a:p>
          <a:p>
            <a:pPr marL="469900" lvl="0" indent="-317500" algn="l" rtl="0">
              <a:spcBef>
                <a:spcPts val="0"/>
              </a:spcBef>
              <a:spcAft>
                <a:spcPts val="0"/>
              </a:spcAft>
              <a:buClr>
                <a:schemeClr val="dk1"/>
              </a:buClr>
              <a:buSzPts val="1200"/>
              <a:buFont typeface="Calibri"/>
              <a:buChar char="●"/>
            </a:pPr>
            <a:r>
              <a:rPr lang="en-US" dirty="0">
                <a:solidFill>
                  <a:schemeClr val="dk1"/>
                </a:solidFill>
              </a:rPr>
              <a:t>Pre-assign partnerships for </a:t>
            </a:r>
            <a:r>
              <a:rPr lang="en-US" dirty="0"/>
              <a:t>work time activity.</a:t>
            </a:r>
            <a:r>
              <a:rPr lang="en-US" dirty="0">
                <a:solidFill>
                  <a:schemeClr val="dk1"/>
                </a:solidFill>
              </a:rPr>
              <a:t> </a:t>
            </a:r>
            <a:endParaRPr dirty="0">
              <a:solidFill>
                <a:schemeClr val="dk1"/>
              </a:solidFill>
            </a:endParaRPr>
          </a:p>
          <a:p>
            <a:pPr marL="469900" lvl="0" indent="-317500" algn="l" rtl="0">
              <a:spcBef>
                <a:spcPts val="0"/>
              </a:spcBef>
              <a:spcAft>
                <a:spcPts val="0"/>
              </a:spcAft>
              <a:buClr>
                <a:schemeClr val="dk1"/>
              </a:buClr>
              <a:buSzPts val="1200"/>
              <a:buFont typeface="Calibri"/>
              <a:buChar char="●"/>
            </a:pPr>
            <a:r>
              <a:rPr lang="en-US" dirty="0"/>
              <a:t>Predetermine examples of pretending to use a microphone  (model by making a ‘thumbs up’ with hand and use thumb as microphone or talk into closed fist or use marker as microphone) and  filming (model pretending to hold a video camera) as needed. Students may use their imagination to create actions for reporting and filming.</a:t>
            </a:r>
            <a:endParaRPr dirty="0"/>
          </a:p>
          <a:p>
            <a:pPr marL="469900" lvl="0" indent="-317500" algn="l" rtl="0">
              <a:spcBef>
                <a:spcPts val="0"/>
              </a:spcBef>
              <a:spcAft>
                <a:spcPts val="0"/>
              </a:spcAft>
              <a:buClr>
                <a:schemeClr val="dk1"/>
              </a:buClr>
              <a:buSzPts val="1200"/>
              <a:buFont typeface="Calibri"/>
              <a:buChar char="●"/>
            </a:pPr>
            <a:r>
              <a:rPr lang="en-US" dirty="0"/>
              <a:t>Post the Rules of Fluency for students to refer to during activity.</a:t>
            </a:r>
            <a:endParaRPr dirty="0"/>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Get ready to report the news!  </a:t>
            </a:r>
            <a:r>
              <a:rPr lang="en-US" sz="1200" i="1" dirty="0">
                <a:solidFill>
                  <a:schemeClr val="dk1"/>
                </a:solidFill>
                <a:latin typeface="Calibri"/>
                <a:ea typeface="Calibri"/>
                <a:cs typeface="Calibri"/>
                <a:sym typeface="Calibri"/>
              </a:rPr>
              <a:t>Today you </a:t>
            </a:r>
            <a:r>
              <a:rPr lang="en-US" i="1" dirty="0"/>
              <a:t>and your partner will take turns acting as a news reporter and a camera person.  When you are acting as the reporter, you will be “reporting” on Sam riding the subway train - by himself! -  by reading the decodable to the camera person.”</a:t>
            </a:r>
            <a:endParaRPr i="1" dirty="0"/>
          </a:p>
          <a:p>
            <a:pPr marL="469900" lvl="0" indent="-317500" algn="l" rtl="0">
              <a:spcBef>
                <a:spcPts val="0"/>
              </a:spcBef>
              <a:spcAft>
                <a:spcPts val="0"/>
              </a:spcAft>
              <a:buClr>
                <a:schemeClr val="dk1"/>
              </a:buClr>
              <a:buSzPts val="1200"/>
              <a:buFont typeface="Calibri"/>
              <a:buAutoNum type="arabicPeriod"/>
            </a:pPr>
            <a:r>
              <a:rPr lang="en-US" dirty="0"/>
              <a:t>Point to the Rules of Fluency and ask, “</a:t>
            </a:r>
            <a:r>
              <a:rPr lang="en-US" i="1" dirty="0"/>
              <a:t>When you are the reporter, how will you sound like a reporter while reading the news?” </a:t>
            </a:r>
            <a:r>
              <a:rPr lang="en-US" b="1" i="0" dirty="0"/>
              <a:t>(</a:t>
            </a:r>
            <a:r>
              <a:rPr lang="en-US" b="1" dirty="0"/>
              <a:t>fluently - smoothly, with expression, with meaning and with just the right pace</a:t>
            </a:r>
            <a:r>
              <a:rPr lang="en-US" dirty="0"/>
              <a:t>.</a:t>
            </a:r>
            <a:r>
              <a:rPr lang="en-US" b="1" dirty="0"/>
              <a:t>)</a:t>
            </a:r>
            <a:endParaRPr b="1" dirty="0"/>
          </a:p>
          <a:p>
            <a:pPr marL="469900" lvl="0" indent="-317500" algn="l" rtl="0">
              <a:spcBef>
                <a:spcPts val="0"/>
              </a:spcBef>
              <a:spcAft>
                <a:spcPts val="0"/>
              </a:spcAft>
              <a:buClr>
                <a:schemeClr val="dk1"/>
              </a:buClr>
              <a:buSzPts val="1200"/>
              <a:buFont typeface="Calibri"/>
              <a:buAutoNum type="arabicPeriod"/>
            </a:pPr>
            <a:r>
              <a:rPr lang="en-US" dirty="0"/>
              <a:t>Act as a reporter and read the title. Share any other ‘reporter’ characteristics, such as being serious and/or excited.</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As a camera person, you will be “filming” (</a:t>
            </a:r>
            <a:r>
              <a:rPr lang="en-US" dirty="0"/>
              <a:t>model action pretending to film</a:t>
            </a:r>
            <a:r>
              <a:rPr lang="en-US" i="1" dirty="0"/>
              <a:t>) and listening to the reporter.</a:t>
            </a:r>
            <a:r>
              <a:rPr lang="en-US" dirty="0"/>
              <a:t>”</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You will take turns reporting on Sam riding the subway train by reading the decodable using the voice of a reporter </a:t>
            </a:r>
            <a:r>
              <a:rPr lang="en-US" dirty="0"/>
              <a:t>(model action)  </a:t>
            </a:r>
            <a:r>
              <a:rPr lang="en-US" i="1" dirty="0"/>
              <a:t>and “filming” </a:t>
            </a:r>
            <a:r>
              <a:rPr lang="en-US" dirty="0"/>
              <a:t>(model action) </a:t>
            </a:r>
            <a:r>
              <a:rPr lang="en-US" i="1" dirty="0"/>
              <a:t>the reporter as the camera person. The reporter will be reporting about Sam with a “microphone” and the camera person will be “filming” Be animated! Be excited about Sam!</a:t>
            </a:r>
            <a:r>
              <a:rPr lang="en-US" dirty="0"/>
              <a:t>.”</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You will switch roles with your partner after each page</a:t>
            </a:r>
            <a:r>
              <a:rPr lang="en-US" dirty="0"/>
              <a:t>.”</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Camera person, when you hand the “camera” over to the reporter, tell the reporter </a:t>
            </a:r>
            <a:r>
              <a:rPr lang="en-US" b="1" i="1" dirty="0"/>
              <a:t>one</a:t>
            </a:r>
            <a:r>
              <a:rPr lang="en-US" i="1" dirty="0"/>
              <a:t> rule of fluency the reporter followed.  Was the reporter reading smoothly?  with expression? with meaning and was it just the right speed?</a:t>
            </a:r>
            <a:r>
              <a:rPr lang="en-US" dirty="0"/>
              <a:t>”  </a:t>
            </a:r>
            <a:endParaRPr dirty="0"/>
          </a:p>
          <a:p>
            <a:pPr marL="469900" lvl="0" indent="-317500" algn="l" rtl="0">
              <a:spcBef>
                <a:spcPts val="0"/>
              </a:spcBef>
              <a:spcAft>
                <a:spcPts val="0"/>
              </a:spcAft>
              <a:buClr>
                <a:schemeClr val="dk1"/>
              </a:buClr>
              <a:buSzPts val="1200"/>
              <a:buFont typeface="Calibri"/>
              <a:buAutoNum type="arabicPeriod"/>
            </a:pPr>
            <a:r>
              <a:rPr lang="en-US" dirty="0"/>
              <a:t>As time allows, prompt students to read the decodable again, changing who starts as the reporter on the first page. That will give each student a turn “reporting” or reading each page.</a:t>
            </a:r>
            <a:endParaRPr dirty="0">
              <a:solidFill>
                <a:schemeClr val="dk1"/>
              </a:solidFill>
            </a:endParaRPr>
          </a:p>
          <a:p>
            <a:pPr marL="0" lvl="0" indent="0" algn="l" rtl="0">
              <a:spcBef>
                <a:spcPts val="0"/>
              </a:spcBef>
              <a:spcAft>
                <a:spcPts val="0"/>
              </a:spcAft>
              <a:buClr>
                <a:srgbClr val="000000"/>
              </a:buClr>
              <a:buSzPts val="1100"/>
              <a:buFont typeface="Arial"/>
              <a:buNone/>
            </a:pPr>
            <a:endParaRPr dirty="0">
              <a:solidFill>
                <a:schemeClr val="dk1"/>
              </a:solidFill>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fl</a:t>
            </a:r>
            <a:r>
              <a:rPr lang="en-US" dirty="0"/>
              <a:t>uently reading with a “reporter” voice?</a:t>
            </a:r>
            <a:endParaRPr dirty="0"/>
          </a:p>
          <a:p>
            <a:pPr marL="469900" lvl="0" indent="-317500" algn="l" rtl="0">
              <a:spcBef>
                <a:spcPts val="0"/>
              </a:spcBef>
              <a:spcAft>
                <a:spcPts val="0"/>
              </a:spcAft>
              <a:buClr>
                <a:schemeClr val="dk1"/>
              </a:buClr>
              <a:buSzPts val="1200"/>
              <a:buFont typeface="Calibri"/>
              <a:buChar char="●"/>
            </a:pPr>
            <a:r>
              <a:rPr lang="en-US" dirty="0"/>
              <a:t>Are students “filming” their partners reading and giving feedback?</a:t>
            </a:r>
            <a:endParaRPr dirty="0"/>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Student Supports/Meeting Student Needs: </a:t>
            </a:r>
            <a:endParaRPr dirty="0"/>
          </a:p>
          <a:p>
            <a:pPr marL="469900" lvl="0" indent="-317500" algn="l" rtl="0">
              <a:spcBef>
                <a:spcPts val="0"/>
              </a:spcBef>
              <a:spcAft>
                <a:spcPts val="0"/>
              </a:spcAft>
              <a:buClr>
                <a:schemeClr val="dk1"/>
              </a:buClr>
              <a:buSzPts val="1200"/>
              <a:buFont typeface="Calibri"/>
              <a:buChar char="●"/>
            </a:pPr>
            <a:r>
              <a:rPr lang="en-US" dirty="0"/>
              <a:t>Consider assigning three students to any groups to provide a scaffold for a student that may need to read chorally with another student  instead of reading independently.  Two reporters reading/reporting about Sam.  </a:t>
            </a:r>
            <a:endParaRPr dirty="0"/>
          </a:p>
          <a:p>
            <a:pPr marL="0" lvl="0" indent="0" algn="l" rtl="0">
              <a:spcBef>
                <a:spcPts val="0"/>
              </a:spcBef>
              <a:spcAft>
                <a:spcPts val="0"/>
              </a:spcAft>
              <a:buNone/>
            </a:pPr>
            <a:endParaRPr dirty="0"/>
          </a:p>
          <a:p>
            <a:pPr marL="4699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0216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New Materials </a:t>
            </a:r>
            <a:r>
              <a:rPr lang="en-US" dirty="0"/>
              <a:t>to Prepare in Advance: </a:t>
            </a:r>
            <a:endParaRPr dirty="0"/>
          </a:p>
          <a:p>
            <a:pPr marL="457200" lvl="0" indent="-304800" algn="l" rtl="0">
              <a:spcBef>
                <a:spcPts val="0"/>
              </a:spcBef>
              <a:spcAft>
                <a:spcPts val="0"/>
              </a:spcAft>
              <a:buSzPts val="1200"/>
              <a:buChar char="●"/>
            </a:pPr>
            <a:r>
              <a:rPr lang="en-US" dirty="0"/>
              <a:t>Snap or Trap Word List and T-chart</a:t>
            </a:r>
            <a:endParaRPr dirty="0"/>
          </a:p>
          <a:p>
            <a:pPr marL="457200" lvl="0" indent="-304800" algn="l" rtl="0">
              <a:spcBef>
                <a:spcPts val="0"/>
              </a:spcBef>
              <a:spcAft>
                <a:spcPts val="0"/>
              </a:spcAft>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SzPts val="1200"/>
              <a:buChar char="●"/>
            </a:pPr>
            <a:r>
              <a:rPr lang="en-US" dirty="0"/>
              <a:t>Enlarged excerpt from “Sam Rides the Subway Train” (see supporting materials)</a:t>
            </a:r>
            <a:endParaRPr dirty="0"/>
          </a:p>
          <a:p>
            <a:pPr marL="457200" lvl="0" indent="-304800" algn="l" rtl="0">
              <a:spcBef>
                <a:spcPts val="0"/>
              </a:spcBef>
              <a:spcAft>
                <a:spcPts val="0"/>
              </a:spcAft>
              <a:buSzPts val="1200"/>
              <a:buChar char="●"/>
            </a:pPr>
            <a:r>
              <a:rPr lang="en-US" dirty="0"/>
              <a:t>Student copies of excerpt from decodable “Sam Rides the Subway Train” (page 5 of decodable, optional)</a:t>
            </a:r>
            <a:endParaRPr dirty="0"/>
          </a:p>
          <a:p>
            <a:pPr marL="0" lvl="0" indent="0" algn="l" rtl="0">
              <a:spcBef>
                <a:spcPts val="0"/>
              </a:spcBef>
              <a:spcAft>
                <a:spcPts val="0"/>
              </a:spcAft>
              <a:buNone/>
            </a:pPr>
            <a:endParaRPr lang="en-US" dirty="0"/>
          </a:p>
          <a:p>
            <a:pPr marL="0" lvl="0" indent="0" algn="l" rtl="0">
              <a:spcBef>
                <a:spcPts val="0"/>
              </a:spcBef>
              <a:spcAft>
                <a:spcPts val="0"/>
              </a:spcAft>
              <a:buNone/>
            </a:pPr>
            <a:r>
              <a:rPr lang="en-US" b="1" dirty="0"/>
              <a:t>Materials</a:t>
            </a:r>
            <a:r>
              <a:rPr lang="en-US" dirty="0"/>
              <a:t> to Gather from Previous Lessons: </a:t>
            </a:r>
            <a:endParaRPr dirty="0"/>
          </a:p>
          <a:p>
            <a:pPr marL="457200" lvl="0" indent="-304800" algn="l" rtl="0">
              <a:spcBef>
                <a:spcPts val="0"/>
              </a:spcBef>
              <a:spcAft>
                <a:spcPts val="0"/>
              </a:spcAft>
              <a:buSzPts val="1200"/>
              <a:buChar char="●"/>
            </a:pPr>
            <a:r>
              <a:rPr lang="en-US" dirty="0"/>
              <a:t>The Fluency Song (one to display) </a:t>
            </a:r>
            <a:endParaRPr dirty="0"/>
          </a:p>
          <a:p>
            <a:pPr marL="457200" lvl="0" indent="0" algn="l" rtl="0">
              <a:spcBef>
                <a:spcPts val="1000"/>
              </a:spcBef>
              <a:spcAft>
                <a:spcPts val="1000"/>
              </a:spcAft>
              <a:buNone/>
            </a:pPr>
            <a:endParaRPr dirty="0"/>
          </a:p>
        </p:txBody>
      </p:sp>
      <p:sp>
        <p:nvSpPr>
          <p:cNvPr id="299" name="Google Shape;299;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dirty="0"/>
          </a:p>
        </p:txBody>
      </p:sp>
    </p:spTree>
    <p:extLst>
      <p:ext uri="{BB962C8B-B14F-4D97-AF65-F5344CB8AC3E}">
        <p14:creationId xmlns:p14="http://schemas.microsoft.com/office/powerpoint/2010/main" val="3394256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dirty="0"/>
              <a:t>Read Cycle 2 Overview for Lesson 9</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8468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53c445386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453c445386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dirty="0"/>
              <a:t>Teaching Notes:</a:t>
            </a:r>
            <a:endParaRPr dirty="0"/>
          </a:p>
          <a:p>
            <a:pPr marL="457200" lvl="0" indent="-304800" algn="l" rtl="0">
              <a:spcBef>
                <a:spcPts val="0"/>
              </a:spcBef>
              <a:spcAft>
                <a:spcPts val="0"/>
              </a:spcAft>
              <a:buSzPts val="1200"/>
              <a:buChar char="●"/>
            </a:pPr>
            <a:r>
              <a:rPr lang="en-US" dirty="0"/>
              <a:t>Today’s independent rotation involves an activity new to students and will demand teacher guidance.  Therefore, it is recommended that the whole class participate until it becomes familiar before moving it to a rotation choice later in Module 1.</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a:r>
            <a:br>
              <a:rPr lang="en-US"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45897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Clr>
                <a:srgbClr val="333333"/>
              </a:buClr>
              <a:buSzPts val="1200"/>
              <a:buChar char="●"/>
            </a:pPr>
            <a:r>
              <a:rPr lang="en-US" dirty="0"/>
              <a:t>Students work with regularly spelled high-frequency words from Grade 1 cycles and new high-frequency words introduced in this cycle. Regular examination of those words for known graphophonemic (letter sound) patterns supports automaticity and commitment of those patterns to memory.</a:t>
            </a:r>
            <a:endParaRPr dirty="0"/>
          </a:p>
          <a:p>
            <a:pPr marL="457200" marR="0" lvl="0" indent="-304800" algn="l" rtl="0">
              <a:spcBef>
                <a:spcPts val="0"/>
              </a:spcBef>
              <a:spcAft>
                <a:spcPts val="0"/>
              </a:spcAft>
              <a:buSzPts val="1200"/>
              <a:buChar char="●"/>
            </a:pPr>
            <a:r>
              <a:rPr lang="en-US" dirty="0"/>
              <a:t>Students work with short pieces of text containing patterns worked with in this cycle and previous cycles to develop fluency (phrasing, expression, speed, and meaning).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Students may need encouragement  to grapple with the snap and trap instructional practice</a:t>
            </a:r>
            <a:endParaRPr dirty="0"/>
          </a:p>
          <a:p>
            <a:pPr marL="457200" marR="0" lvl="0" indent="-304800" algn="l" rtl="0">
              <a:spcBef>
                <a:spcPts val="0"/>
              </a:spcBef>
              <a:spcAft>
                <a:spcPts val="0"/>
              </a:spcAft>
              <a:buSzPts val="1200"/>
              <a:buChar char="●"/>
            </a:pPr>
            <a:r>
              <a:rPr lang="en-US" dirty="0"/>
              <a:t>Students may be unfamiliar with the word “excerpt.”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Assess if students can identify regularly spelled high-frequency words and explain what makes them “regularly spelled.”</a:t>
            </a:r>
            <a:endParaRPr dirty="0"/>
          </a:p>
          <a:p>
            <a:pPr marL="457200" marR="0" lvl="0" indent="-304800" algn="l" rtl="0">
              <a:spcBef>
                <a:spcPts val="0"/>
              </a:spcBef>
              <a:spcAft>
                <a:spcPts val="0"/>
              </a:spcAft>
              <a:buSzPts val="1200"/>
              <a:buChar char="●"/>
            </a:pPr>
            <a:r>
              <a:rPr lang="en-US" dirty="0"/>
              <a:t>Assess</a:t>
            </a:r>
            <a:r>
              <a:rPr lang="en-US" dirty="0">
                <a:solidFill>
                  <a:srgbClr val="000000"/>
                </a:solidFill>
              </a:rPr>
              <a:t> student fluency (</a:t>
            </a:r>
            <a:r>
              <a:rPr lang="en-US" dirty="0"/>
              <a:t>phrasing, expression, speed, and meaning).</a:t>
            </a:r>
            <a:endParaRPr dirty="0">
              <a:solidFill>
                <a:srgbClr val="000000"/>
              </a:solidFill>
              <a:highlight>
                <a:srgbClr val="FFFF00"/>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excerpt, expression, fluency, frequently, grapple, phrase</a:t>
            </a:r>
            <a:endParaRPr b="0" i="0" strike="noStrike" cap="none" dirty="0">
              <a:solidFill>
                <a:schemeClr val="dk1"/>
              </a:solidFill>
              <a:latin typeface="Calibri"/>
              <a:ea typeface="Calibri"/>
              <a:cs typeface="Calibri"/>
              <a:sym typeface="Calibri"/>
            </a:endParaRPr>
          </a:p>
        </p:txBody>
      </p:sp>
      <p:sp>
        <p:nvSpPr>
          <p:cNvPr id="318" name="Google Shape;318;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19" name="Google Shape;319;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8378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Wobble.”</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going to be analyzing high-frequency words.</a:t>
            </a:r>
            <a:endParaRPr dirty="0"/>
          </a:p>
          <a:p>
            <a:pPr marL="457200" lvl="0" indent="-304800" algn="l" rtl="0">
              <a:spcBef>
                <a:spcPts val="0"/>
              </a:spcBef>
              <a:spcAft>
                <a:spcPts val="0"/>
              </a:spcAft>
              <a:buSzPts val="1200"/>
              <a:buChar char="●"/>
            </a:pPr>
            <a:r>
              <a:rPr lang="en-US" dirty="0"/>
              <a:t>Explain that to “grapple” is to keep working at a problem, even if it takes a lot of work.  I like to work on crossword puzzles, but sometimes I have to grapple with an answer before I can figure it out.</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Look-fors/Listen-fors: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8" marR="0" lvl="0"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29" name="Google Shape;329;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30" name="Google Shape;330;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0946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highlight>
                  <a:srgbClr val="FFFFFF"/>
                </a:highlight>
              </a:rPr>
              <a:t>Briefly introduce the Learning Targets by reminding students of the lyrics they just sang or chanted in the transition. Explain that they are going to analyze high-frequency words. This can be very brief as the lesson goes into this in more detail.</a:t>
            </a:r>
            <a:endParaRPr dirty="0">
              <a:highlight>
                <a:srgbClr val="FFFFFF"/>
              </a:highlight>
            </a:endParaRPr>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Look-fors/Listen-fors: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37" name="Google Shape;337;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8890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Snap or Trap is a new instructional practice this cycle.  Be prepared to model and guide students until the practice becomes familiar.  </a:t>
            </a:r>
            <a:r>
              <a:rPr lang="en-US" dirty="0"/>
              <a:t>Earlier this cycle, students focused on the “trap” words; students focus on the “snap” words in this lesson.</a:t>
            </a:r>
            <a:endParaRPr dirty="0"/>
          </a:p>
          <a:p>
            <a:pPr marL="469900" lvl="0" indent="-317500" algn="l" rtl="0">
              <a:spcBef>
                <a:spcPts val="0"/>
              </a:spcBef>
              <a:spcAft>
                <a:spcPts val="0"/>
              </a:spcAft>
              <a:buClr>
                <a:schemeClr val="dk1"/>
              </a:buClr>
              <a:buSzPts val="1200"/>
              <a:buFont typeface="Calibri"/>
              <a:buChar char="●"/>
            </a:pPr>
            <a:r>
              <a:rPr lang="en-US" dirty="0"/>
              <a:t>Consider snapping fingers after saying “snap” and pretending to “trap” a word with hands cupped and clapped together when a word is a “trap.”</a:t>
            </a:r>
            <a:endParaRPr dirty="0"/>
          </a:p>
          <a:p>
            <a:pPr marL="469900" lvl="0" indent="-317500" algn="l" rtl="0">
              <a:spcBef>
                <a:spcPts val="0"/>
              </a:spcBef>
              <a:spcAft>
                <a:spcPts val="0"/>
              </a:spcAft>
              <a:buClr>
                <a:schemeClr val="dk1"/>
              </a:buClr>
              <a:buSzPts val="1200"/>
              <a:buChar char="●"/>
            </a:pPr>
            <a:r>
              <a:rPr lang="en-US" dirty="0"/>
              <a:t>Pronounce the word “live” with a short vowel, so it is a ‘trap’ or irregularly spelled word.</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Show students a list of Snap or Trap Word Cards  (“</a:t>
            </a:r>
            <a:r>
              <a:rPr lang="en-US" dirty="0"/>
              <a:t>on</a:t>
            </a:r>
            <a:r>
              <a:rPr lang="en-US" sz="1200" dirty="0">
                <a:solidFill>
                  <a:schemeClr val="dk1"/>
                </a:solidFill>
                <a:latin typeface="Calibri"/>
                <a:ea typeface="Calibri"/>
                <a:cs typeface="Calibri"/>
                <a:sym typeface="Calibri"/>
              </a:rPr>
              <a:t>,” “w</a:t>
            </a:r>
            <a:r>
              <a:rPr lang="en-US" dirty="0"/>
              <a:t>ith</a:t>
            </a:r>
            <a:r>
              <a:rPr lang="en-US" sz="1200" dirty="0">
                <a:solidFill>
                  <a:schemeClr val="dk1"/>
                </a:solidFill>
                <a:latin typeface="Calibri"/>
                <a:ea typeface="Calibri"/>
                <a:cs typeface="Calibri"/>
                <a:sym typeface="Calibri"/>
              </a:rPr>
              <a:t>,” “</a:t>
            </a:r>
            <a:r>
              <a:rPr lang="en-US" dirty="0"/>
              <a:t>was</a:t>
            </a:r>
            <a:r>
              <a:rPr lang="en-US" sz="1200" dirty="0">
                <a:solidFill>
                  <a:schemeClr val="dk1"/>
                </a:solidFill>
                <a:latin typeface="Calibri"/>
                <a:ea typeface="Calibri"/>
                <a:cs typeface="Calibri"/>
                <a:sym typeface="Calibri"/>
              </a:rPr>
              <a:t>,” “</a:t>
            </a:r>
            <a:r>
              <a:rPr lang="en-US" dirty="0"/>
              <a:t>had</a:t>
            </a:r>
            <a:r>
              <a:rPr lang="en-US" sz="1200" dirty="0">
                <a:solidFill>
                  <a:schemeClr val="dk1"/>
                </a:solidFill>
                <a:latin typeface="Calibri"/>
                <a:ea typeface="Calibri"/>
                <a:cs typeface="Calibri"/>
                <a:sym typeface="Calibri"/>
              </a:rPr>
              <a:t>,” “</a:t>
            </a:r>
            <a:r>
              <a:rPr lang="en-US" dirty="0"/>
              <a:t>make</a:t>
            </a:r>
            <a:r>
              <a:rPr lang="en-US" sz="1200" dirty="0">
                <a:solidFill>
                  <a:schemeClr val="dk1"/>
                </a:solidFill>
                <a:latin typeface="Calibri"/>
                <a:ea typeface="Calibri"/>
                <a:cs typeface="Calibri"/>
                <a:sym typeface="Calibri"/>
              </a:rPr>
              <a:t>,” “</a:t>
            </a:r>
            <a:r>
              <a:rPr lang="en-US" dirty="0"/>
              <a:t>be</a:t>
            </a:r>
            <a:r>
              <a:rPr lang="en-US" sz="1200" dirty="0">
                <a:solidFill>
                  <a:schemeClr val="dk1"/>
                </a:solidFill>
                <a:latin typeface="Calibri"/>
                <a:ea typeface="Calibri"/>
                <a:cs typeface="Calibri"/>
                <a:sym typeface="Calibri"/>
              </a:rPr>
              <a:t>,” “</a:t>
            </a:r>
            <a:r>
              <a:rPr lang="en-US" dirty="0"/>
              <a:t>live</a:t>
            </a:r>
            <a:r>
              <a:rPr lang="en-US" sz="1200" dirty="0">
                <a:solidFill>
                  <a:schemeClr val="dk1"/>
                </a:solidFill>
                <a:latin typeface="Calibri"/>
                <a:ea typeface="Calibri"/>
                <a:cs typeface="Calibri"/>
                <a:sym typeface="Calibri"/>
              </a:rPr>
              <a:t>,” “</a:t>
            </a:r>
            <a:r>
              <a:rPr lang="en-US" dirty="0"/>
              <a:t>walk</a:t>
            </a:r>
            <a:r>
              <a:rPr lang="en-US" sz="1200" dirty="0">
                <a:solidFill>
                  <a:schemeClr val="dk1"/>
                </a:solidFill>
                <a:latin typeface="Calibri"/>
                <a:ea typeface="Calibri"/>
                <a:cs typeface="Calibri"/>
                <a:sym typeface="Calibri"/>
              </a:rPr>
              <a:t>,” “</a:t>
            </a:r>
            <a:r>
              <a:rPr lang="en-US" dirty="0"/>
              <a:t>two</a:t>
            </a:r>
            <a:r>
              <a:rPr lang="en-US" sz="1200" dirty="0">
                <a:solidFill>
                  <a:schemeClr val="dk1"/>
                </a:solidFill>
                <a:latin typeface="Calibri"/>
                <a:ea typeface="Calibri"/>
                <a:cs typeface="Calibri"/>
                <a:sym typeface="Calibri"/>
              </a:rPr>
              <a:t>,” “</a:t>
            </a:r>
            <a:r>
              <a:rPr lang="en-US" dirty="0"/>
              <a:t>new,</a:t>
            </a:r>
            <a:r>
              <a:rPr lang="en-US" sz="1200" dirty="0">
                <a:solidFill>
                  <a:schemeClr val="dk1"/>
                </a:solidFill>
                <a:latin typeface="Calibri"/>
                <a:ea typeface="Calibri"/>
                <a:cs typeface="Calibri"/>
                <a:sym typeface="Calibri"/>
              </a:rPr>
              <a:t>” </a:t>
            </a:r>
            <a:r>
              <a:rPr lang="en-US" dirty="0"/>
              <a:t>“play”</a:t>
            </a:r>
            <a:r>
              <a:rPr lang="en-US" sz="1200" dirty="0">
                <a:solidFill>
                  <a:schemeClr val="dk1"/>
                </a:solidFill>
                <a:latin typeface="Calibri"/>
                <a:ea typeface="Calibri"/>
                <a:cs typeface="Calibri"/>
                <a:sym typeface="Calibri"/>
              </a:rPr>
              <a:t>) and a Snap or Trap T-chart</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We know some words are used frequently in reading a writing</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‘frequently’ mean</a:t>
            </a:r>
            <a:r>
              <a:rPr lang="en-US" dirty="0"/>
              <a:t>?” </a:t>
            </a:r>
            <a:r>
              <a:rPr lang="en-US" b="1" dirty="0"/>
              <a:t>(a lot</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High-frequency words need to be recognized “in a snap” or instantly to support reading all kinds of texts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How does knowing a word “in a snap” support reading all kinds of texts?</a:t>
            </a:r>
            <a:r>
              <a:rPr lang="en-US" dirty="0"/>
              <a:t>” </a:t>
            </a:r>
            <a:r>
              <a:rPr lang="en-US" b="1" dirty="0"/>
              <a:t>(frees our brains to figure out new words; more fluent because we don’t have to keep stopping to figure out words.)</a:t>
            </a:r>
            <a:endParaRPr b="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Some of the words on the list are snap words and some are trap words. Today we are going to identify the high-frequency words that are snap words.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it mean to be a ‘trap’ word</a:t>
            </a:r>
            <a:r>
              <a:rPr lang="en-US" dirty="0"/>
              <a:t>?” (</a:t>
            </a:r>
            <a:r>
              <a:rPr lang="en-US" b="1" dirty="0"/>
              <a:t>Trap words are irregularly spelled.  They don’t make regular sounds. They trap us.  Trap words don’t ‘play fair.’ They don’t follow the rules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Yes! Your job is to find the words that are high-frequency but not trap words.  We will call them snap words because we can figure them out easily. We know them in a snap</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all the words listed.</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Re-read the word “</a:t>
            </a:r>
            <a:r>
              <a:rPr lang="en-US" i="1" dirty="0"/>
              <a:t>play</a:t>
            </a:r>
            <a:r>
              <a:rPr lang="en-US" dirty="0"/>
              <a: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I notice the ‘ay’ makes the long ‘a’ sound.  I know all the letter sounds in this word and it sounds just like it’s suppose to.”</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Place the word ‘</a:t>
            </a:r>
            <a:r>
              <a:rPr lang="en-US" dirty="0"/>
              <a:t>play</a:t>
            </a:r>
            <a:r>
              <a:rPr lang="en-US" sz="1200" dirty="0">
                <a:solidFill>
                  <a:schemeClr val="dk1"/>
                </a:solidFill>
                <a:latin typeface="Calibri"/>
                <a:ea typeface="Calibri"/>
                <a:cs typeface="Calibri"/>
                <a:sym typeface="Calibri"/>
              </a:rPr>
              <a:t>’ in the ‘</a:t>
            </a:r>
            <a:r>
              <a:rPr lang="en-US" dirty="0"/>
              <a:t>Snap</a:t>
            </a:r>
            <a:r>
              <a:rPr lang="en-US" sz="1200" dirty="0">
                <a:solidFill>
                  <a:schemeClr val="dk1"/>
                </a:solidFill>
                <a:latin typeface="Calibri"/>
                <a:ea typeface="Calibri"/>
                <a:cs typeface="Calibri"/>
                <a:sym typeface="Calibri"/>
              </a:rPr>
              <a:t>’ column.</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 “</a:t>
            </a:r>
            <a:r>
              <a:rPr lang="en-US" sz="1200" i="1" dirty="0">
                <a:solidFill>
                  <a:schemeClr val="dk1"/>
                </a:solidFill>
                <a:latin typeface="Calibri"/>
                <a:ea typeface="Calibri"/>
                <a:cs typeface="Calibri"/>
                <a:sym typeface="Calibri"/>
              </a:rPr>
              <a:t>Can anyone see any other </a:t>
            </a:r>
            <a:r>
              <a:rPr lang="en-US" i="1" dirty="0"/>
              <a:t>sn</a:t>
            </a:r>
            <a:r>
              <a:rPr lang="en-US" sz="1200" i="1" dirty="0">
                <a:solidFill>
                  <a:schemeClr val="dk1"/>
                </a:solidFill>
                <a:latin typeface="Calibri"/>
                <a:ea typeface="Calibri"/>
                <a:cs typeface="Calibri"/>
                <a:sym typeface="Calibri"/>
              </a:rPr>
              <a:t>ap words? </a:t>
            </a:r>
            <a:r>
              <a:rPr lang="en-US" i="1" dirty="0"/>
              <a:t>Even if you are not sure, grapple with it until you come up with a possible answer.</a:t>
            </a:r>
            <a:r>
              <a:rPr lang="en-US" sz="1200" i="1"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(for example</a:t>
            </a:r>
            <a:r>
              <a:rPr lang="en-US" dirty="0"/>
              <a:t>, ‘make’ is a snap word)</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“Great!” and Ask, “</a:t>
            </a:r>
            <a:r>
              <a:rPr lang="en-US" i="1" dirty="0"/>
              <a:t>Why do you think “make”  is a snap word</a:t>
            </a:r>
            <a:r>
              <a:rPr lang="en-US" dirty="0"/>
              <a:t>?” </a:t>
            </a:r>
            <a:r>
              <a:rPr lang="en-US" b="1" dirty="0"/>
              <a:t>(because the magic ‘e’ makes the ‘a’ say is name)</a:t>
            </a:r>
            <a:endParaRPr b="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Yes! “make ” is a snap word because it follows an easily decodable pattern. The magic ‘e’ makes the ‘a’ say its name.  The word ‘make’ belongs in the Snap column</a:t>
            </a:r>
            <a:r>
              <a:rPr lang="en-US" dirty="0"/>
              <a:t>.”</a:t>
            </a:r>
            <a:endParaRPr sz="1200" dirty="0">
              <a:solidFill>
                <a:schemeClr val="dk1"/>
              </a:solidFill>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Add snap word to Snap column on T-chart.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Guide students to read all the snap words and add them to the Interactive Word Wall.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grappling/working with effort </a:t>
            </a:r>
            <a:r>
              <a:rPr lang="en-US" dirty="0"/>
              <a:t>while</a:t>
            </a:r>
            <a:r>
              <a:rPr lang="en-US" sz="1200" dirty="0">
                <a:solidFill>
                  <a:schemeClr val="dk1"/>
                </a:solidFill>
                <a:latin typeface="Calibri"/>
                <a:ea typeface="Calibri"/>
                <a:cs typeface="Calibri"/>
                <a:sym typeface="Calibri"/>
              </a:rPr>
              <a:t> reading the high-frequency words</a:t>
            </a:r>
            <a:r>
              <a:rPr lang="en-US" dirty="0"/>
              <a:t> and explaining how words with regular spelling patterns are ‘snap’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grapple.  Model the struggle. Think aloud about how to read the words and analyzing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read high-frequency as whole words and analyze the words after reading them.</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Use the phrases from Grade 1 ‘play fair’ for ‘snap’ words and ‘don’t play fair’ for ‘trap’ words if needed to clarify task.</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Offer student-friendly definitions as needed.  For example: “Grapple” means to wrestle with something, to keep trying and keep working even a problem is not easy to figure out.  </a:t>
            </a:r>
            <a:endParaRPr dirty="0"/>
          </a:p>
          <a:p>
            <a:pPr marL="4699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1418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435f6140b3_0_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g435f6140b3_0_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Teacher Notes:</a:t>
            </a:r>
            <a:endParaRPr dirty="0"/>
          </a:p>
          <a:p>
            <a:pPr marL="457200" lvl="0" indent="-304800" algn="l" rtl="0">
              <a:spcBef>
                <a:spcPts val="0"/>
              </a:spcBef>
              <a:spcAft>
                <a:spcPts val="0"/>
              </a:spcAft>
              <a:buSzPts val="1200"/>
              <a:buChar char="●"/>
            </a:pPr>
            <a:r>
              <a:rPr lang="en-US" dirty="0"/>
              <a:t>Snap or Trap T-chart with answer key for teacher reference if needed and technology is available.  Only Snap words are added to the Interactive Word Wall for this lesson.</a:t>
            </a:r>
          </a:p>
          <a:p>
            <a:pPr marL="0" lvl="0" indent="0" algn="l" rtl="0">
              <a:lnSpc>
                <a:spcPct val="100000"/>
              </a:lnSpc>
              <a:spcBef>
                <a:spcPts val="0"/>
              </a:spcBef>
              <a:spcAft>
                <a:spcPts val="0"/>
              </a:spcAft>
              <a:buNone/>
            </a:pPr>
            <a:endParaRPr lang="en-US" dirty="0"/>
          </a:p>
          <a:p>
            <a:pPr marL="0" lvl="0" indent="0" algn="l" rtl="0">
              <a:lnSpc>
                <a:spcPct val="100000"/>
              </a:lnSpc>
              <a:spcBef>
                <a:spcPts val="0"/>
              </a:spcBef>
              <a:spcAft>
                <a:spcPts val="0"/>
              </a:spcAft>
              <a:buNone/>
            </a:pPr>
            <a:r>
              <a:rPr lang="en-US" dirty="0"/>
              <a:t>Teacher Actions: None.</a:t>
            </a:r>
          </a:p>
          <a:p>
            <a:pPr marL="0" lvl="2" indent="0" algn="l" rtl="0">
              <a:lnSpc>
                <a:spcPct val="100000"/>
              </a:lnSpc>
              <a:spcBef>
                <a:spcPts val="0"/>
              </a:spcBef>
              <a:spcAft>
                <a:spcPts val="0"/>
              </a:spcAft>
              <a:buClr>
                <a:schemeClr val="dk1"/>
              </a:buClr>
              <a:buSzPts val="1200"/>
              <a:buFont typeface="Calibri"/>
              <a:buNone/>
            </a:pPr>
            <a:endParaRPr lang="en-US" dirty="0"/>
          </a:p>
          <a:p>
            <a:pPr marL="0" lvl="0" indent="0" algn="l" rtl="0">
              <a:lnSpc>
                <a:spcPct val="100000"/>
              </a:lnSpc>
              <a:spcBef>
                <a:spcPts val="0"/>
              </a:spcBef>
              <a:spcAft>
                <a:spcPts val="0"/>
              </a:spcAft>
              <a:buNone/>
            </a:pPr>
            <a:r>
              <a:rPr lang="en-US" dirty="0"/>
              <a:t>Student Look-fors/Listen-fors: None.</a:t>
            </a:r>
          </a:p>
          <a:p>
            <a:pPr marL="1106481" lvl="2" indent="-98508" algn="l" rtl="0">
              <a:lnSpc>
                <a:spcPct val="100000"/>
              </a:lnSpc>
              <a:spcBef>
                <a:spcPts val="0"/>
              </a:spcBef>
              <a:spcAft>
                <a:spcPts val="0"/>
              </a:spcAft>
              <a:buClr>
                <a:schemeClr val="dk1"/>
              </a:buClr>
              <a:buSzPts val="1200"/>
              <a:buFont typeface="Arial"/>
              <a:buNone/>
            </a:pPr>
            <a:endParaRPr lang="en-US"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lang="en-US" dirty="0">
              <a:highlight>
                <a:srgbClr val="FFFFFF"/>
              </a:highlight>
            </a:endParaRPr>
          </a:p>
          <a:p>
            <a:pPr marL="152400" lvl="0" indent="0" algn="l" rtl="0">
              <a:spcBef>
                <a:spcPts val="0"/>
              </a:spcBef>
              <a:spcAft>
                <a:spcPts val="0"/>
              </a:spcAft>
              <a:buSzPts val="1200"/>
              <a:buNone/>
            </a:pPr>
            <a:endParaRPr dirty="0"/>
          </a:p>
          <a:p>
            <a:pPr marL="0" marR="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endParaRPr dirty="0"/>
          </a:p>
        </p:txBody>
      </p:sp>
      <p:sp>
        <p:nvSpPr>
          <p:cNvPr id="355" name="Google Shape;355;g435f6140b3_0_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56" name="Google Shape;356;g435f6140b3_0_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50794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dirty="0"/>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dirty="0"/>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dirty="0"/>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dirty="0"/>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dirty="0"/>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dirty="0"/>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dirty="0"/>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15" name="Google Shape;215;p3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17" name="Google Shape;217;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18" name="Google Shape;218;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pic>
        <p:nvPicPr>
          <p:cNvPr id="219" name="Google Shape;219;p3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20" name="Google Shape;220;p3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21" name="Google Shape;221;p3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24" name="Google Shape;224;p3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25" name="Google Shape;22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26" name="Google Shape;22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27" name="Google Shape;22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0" name="Google Shape;230;p3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32" name="Google Shape;232;p3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33" name="Google Shape;233;p3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6" name="Google Shape;236;p3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39" name="Google Shape;239;p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40" name="Google Shape;240;p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43" name="Google Shape;243;p3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48" name="Google Shape;248;p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49" name="Google Shape;249;p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2" name="Google Shape;252;p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53" name="Google Shape;253;p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54" name="Google Shape;254;p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5"/>
        <p:cNvGrpSpPr/>
        <p:nvPr/>
      </p:nvGrpSpPr>
      <p:grpSpPr>
        <a:xfrm>
          <a:off x="0" y="0"/>
          <a:ext cx="0" cy="0"/>
          <a:chOff x="0" y="0"/>
          <a:chExt cx="0" cy="0"/>
        </a:xfrm>
      </p:grpSpPr>
      <p:sp>
        <p:nvSpPr>
          <p:cNvPr id="256" name="Google Shape;256;p3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57" name="Google Shape;257;p3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58" name="Google Shape;258;p3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1" name="Google Shape;261;p3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64" name="Google Shape;264;p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65" name="Google Shape;265;p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8" name="Google Shape;268;p4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269" name="Google Shape;269;p4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70" name="Google Shape;270;p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71" name="Google Shape;271;p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72" name="Google Shape;272;p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76" name="Google Shape;276;p4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77" name="Google Shape;277;p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78" name="Google Shape;278;p4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9"/>
        <p:cNvGrpSpPr/>
        <p:nvPr/>
      </p:nvGrpSpPr>
      <p:grpSpPr>
        <a:xfrm>
          <a:off x="0" y="0"/>
          <a:ext cx="0" cy="0"/>
          <a:chOff x="0" y="0"/>
          <a:chExt cx="0" cy="0"/>
        </a:xfrm>
      </p:grpSpPr>
      <p:sp>
        <p:nvSpPr>
          <p:cNvPr id="280" name="Google Shape;280;p4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83" name="Google Shape;283;p4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84" name="Google Shape;284;p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5"/>
        <p:cNvGrpSpPr/>
        <p:nvPr/>
      </p:nvGrpSpPr>
      <p:grpSpPr>
        <a:xfrm>
          <a:off x="0" y="0"/>
          <a:ext cx="0" cy="0"/>
          <a:chOff x="0" y="0"/>
          <a:chExt cx="0" cy="0"/>
        </a:xfrm>
      </p:grpSpPr>
      <p:sp>
        <p:nvSpPr>
          <p:cNvPr id="286" name="Google Shape;286;p43"/>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87" name="Google Shape;287;p43"/>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288" name="Google Shape;288;p43"/>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3.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2.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6" name="Google Shape;206;p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08" name="Google Shape;208;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09" name="Google Shape;209;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pic>
        <p:nvPicPr>
          <p:cNvPr id="210" name="Google Shape;210;p31"/>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11" name="Google Shape;211;p31"/>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12" name="Google Shape;212;p31"/>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7.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4"/>
          <p:cNvSpPr txBox="1">
            <a:spLocks noGrp="1"/>
          </p:cNvSpPr>
          <p:nvPr>
            <p:ph type="body" idx="1"/>
          </p:nvPr>
        </p:nvSpPr>
        <p:spPr>
          <a:xfrm>
            <a:off x="838200" y="1613550"/>
            <a:ext cx="10515600" cy="42864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000"/>
              </a:spcBef>
              <a:spcAft>
                <a:spcPts val="0"/>
              </a:spcAft>
              <a:buNone/>
            </a:pPr>
            <a:r>
              <a:rPr lang="en-US" sz="2200" dirty="0">
                <a:solidFill>
                  <a:srgbClr val="333333"/>
                </a:solidFill>
                <a:highlight>
                  <a:srgbClr val="FFFFFF"/>
                </a:highlight>
              </a:rPr>
              <a:t>This lesson introduces two new instructional practices: Snap or Trap Review and Fluency. Fluency is defined as reading smoothly, with expression, not too fast or too slow, and reflecting the meaning of the story. Students will be familiar with Snap and Trap from this cycle.  Students will be familiar with Fluency from the grade 1 curriculum.</a:t>
            </a:r>
            <a:endParaRPr sz="2200" i="1" dirty="0"/>
          </a:p>
          <a:p>
            <a:pPr marL="0" marR="0" lvl="0" indent="0" algn="l" rtl="0">
              <a:lnSpc>
                <a:spcPct val="70000"/>
              </a:lnSpc>
              <a:spcBef>
                <a:spcPts val="1000"/>
              </a:spcBef>
              <a:spcAft>
                <a:spcPts val="0"/>
              </a:spcAft>
              <a:buNone/>
            </a:pPr>
            <a:endParaRPr lang="en-US" sz="2200" b="1" i="1" u="none" strike="noStrike" cap="none" dirty="0">
              <a:solidFill>
                <a:schemeClr val="dk1"/>
              </a:solidFill>
            </a:endParaRPr>
          </a:p>
          <a:p>
            <a:pPr marL="0" marR="0" lvl="0" indent="0" algn="l" rtl="0">
              <a:lnSpc>
                <a:spcPct val="70000"/>
              </a:lnSpc>
              <a:spcBef>
                <a:spcPts val="1000"/>
              </a:spcBef>
              <a:spcAft>
                <a:spcPts val="0"/>
              </a:spcAft>
              <a:buNone/>
            </a:pPr>
            <a:r>
              <a:rPr lang="en-US" sz="2200" b="1" i="1" u="none" strike="noStrike" cap="none" dirty="0">
                <a:solidFill>
                  <a:schemeClr val="dk1"/>
                </a:solidFill>
              </a:rPr>
              <a:t>Be sure that students pay careful attention to:</a:t>
            </a:r>
            <a:endParaRPr sz="2200" b="1" i="0"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tone of voice and pace when reading </a:t>
            </a:r>
            <a:endParaRPr sz="2200" dirty="0"/>
          </a:p>
          <a:p>
            <a:pPr marL="457200" marR="0" lvl="0" indent="-368300" algn="l" rtl="0">
              <a:lnSpc>
                <a:spcPct val="70000"/>
              </a:lnSpc>
              <a:spcBef>
                <a:spcPts val="1000"/>
              </a:spcBef>
              <a:spcAft>
                <a:spcPts val="0"/>
              </a:spcAft>
              <a:buSzPts val="2200"/>
              <a:buChar char="●"/>
            </a:pPr>
            <a:r>
              <a:rPr lang="en-US" sz="2200" dirty="0"/>
              <a:t>reading smooth, blending letter sounds together in words</a:t>
            </a:r>
            <a:endParaRPr sz="2200" b="0" u="none" strike="noStrike" cap="none" dirty="0">
              <a:solidFill>
                <a:schemeClr val="dk1"/>
              </a:solidFill>
              <a:latin typeface="Century Gothic"/>
              <a:ea typeface="Century Gothic"/>
              <a:cs typeface="Century Gothic"/>
              <a:sym typeface="Century Gothic"/>
            </a:endParaRPr>
          </a:p>
          <a:p>
            <a:pPr marL="457200" marR="0" lvl="0" indent="-368300" algn="l" rtl="0">
              <a:lnSpc>
                <a:spcPct val="70000"/>
              </a:lnSpc>
              <a:spcBef>
                <a:spcPts val="1000"/>
              </a:spcBef>
              <a:spcAft>
                <a:spcPts val="1000"/>
              </a:spcAft>
              <a:buClr>
                <a:schemeClr val="dk1"/>
              </a:buClr>
              <a:buSzPts val="2200"/>
              <a:buFont typeface="Century Gothic"/>
              <a:buChar char="●"/>
            </a:pPr>
            <a:r>
              <a:rPr lang="en-US" sz="2200" dirty="0"/>
              <a:t>spelling patterns, syllable types and vowel sounds </a:t>
            </a:r>
            <a:endParaRPr sz="2200" b="0" i="0" u="none" strike="noStrike" cap="none" dirty="0">
              <a:solidFill>
                <a:schemeClr val="dk1"/>
              </a:solidFill>
              <a:latin typeface="Century Gothic"/>
              <a:ea typeface="Century Gothic"/>
              <a:cs typeface="Century Gothic"/>
              <a:sym typeface="Century Gothic"/>
            </a:endParaRPr>
          </a:p>
        </p:txBody>
      </p:sp>
      <p:sp>
        <p:nvSpPr>
          <p:cNvPr id="295" name="Google Shape;295;p44"/>
          <p:cNvSpPr txBox="1">
            <a:spLocks noGrp="1"/>
          </p:cNvSpPr>
          <p:nvPr>
            <p:ph type="title"/>
          </p:nvPr>
        </p:nvSpPr>
        <p:spPr>
          <a:xfrm>
            <a:off x="838200" y="28785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1: Part 1: Cycle 2: Lesson 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53"/>
          <p:cNvSpPr txBox="1">
            <a:spLocks noGrp="1"/>
          </p:cNvSpPr>
          <p:nvPr>
            <p:ph type="title"/>
          </p:nvPr>
        </p:nvSpPr>
        <p:spPr>
          <a:xfrm>
            <a:off x="671250" y="14287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369" name="Google Shape;369;p53"/>
          <p:cNvSpPr txBox="1">
            <a:spLocks noGrp="1"/>
          </p:cNvSpPr>
          <p:nvPr>
            <p:ph type="body" idx="2"/>
          </p:nvPr>
        </p:nvSpPr>
        <p:spPr>
          <a:xfrm>
            <a:off x="838950" y="949425"/>
            <a:ext cx="10514100" cy="465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smtClean="0">
                <a:solidFill>
                  <a:srgbClr val="000000"/>
                </a:solidFill>
              </a:rPr>
              <a:t>Teacher: </a:t>
            </a:r>
            <a:r>
              <a:rPr lang="en-US" b="1" dirty="0">
                <a:solidFill>
                  <a:srgbClr val="FF0000"/>
                </a:solidFill>
              </a:rPr>
              <a:t>“Can you read this fluently? Smoothly, with expression, please. Can you read it smoothly with expression and meaning?</a:t>
            </a:r>
            <a:r>
              <a:rPr lang="en-US" b="1" u="none" strike="noStrike" cap="none" dirty="0">
                <a:solidFill>
                  <a:srgbClr val="FF0000"/>
                </a:solidFill>
              </a:rPr>
              <a:t>”</a:t>
            </a:r>
            <a:endParaRPr b="1"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smtClean="0">
                <a:solidFill>
                  <a:srgbClr val="000000"/>
                </a:solidFill>
              </a:rPr>
              <a:t>Students: </a:t>
            </a:r>
            <a:r>
              <a:rPr lang="en-US" b="1" dirty="0">
                <a:solidFill>
                  <a:srgbClr val="FF0000"/>
                </a:solidFill>
              </a:rPr>
              <a:t>“Yes, we’ll read it fluently. Not to fast and not to slow. Yes, we’ll read it fluently at just the right speed.” </a:t>
            </a: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a:t>
            </a:r>
            <a:r>
              <a:rPr lang="en-US" b="1" dirty="0" smtClean="0">
                <a:solidFill>
                  <a:srgbClr val="000000"/>
                </a:solidFill>
              </a:rPr>
              <a:t>together: </a:t>
            </a:r>
            <a:r>
              <a:rPr lang="en-US" b="1"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54"/>
          <p:cNvSpPr txBox="1">
            <a:spLocks noGrp="1"/>
          </p:cNvSpPr>
          <p:nvPr>
            <p:ph type="title"/>
          </p:nvPr>
        </p:nvSpPr>
        <p:spPr>
          <a:xfrm>
            <a:off x="509300" y="365125"/>
            <a:ext cx="108445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dirty="0"/>
              <a:t> Work Time </a:t>
            </a:r>
            <a:r>
              <a:rPr lang="en-US" sz="4200" b="0" i="0" u="none" strike="noStrike" cap="none" dirty="0">
                <a:solidFill>
                  <a:schemeClr val="dk1"/>
                </a:solidFill>
                <a:latin typeface="Century Gothic"/>
                <a:ea typeface="Century Gothic"/>
                <a:cs typeface="Century Gothic"/>
                <a:sym typeface="Century Gothic"/>
              </a:rPr>
              <a:t>Learning Targets</a:t>
            </a:r>
            <a:endParaRPr sz="4200" b="0" i="0" u="none" strike="noStrike" cap="none" dirty="0">
              <a:solidFill>
                <a:schemeClr val="dk1"/>
              </a:solidFill>
              <a:latin typeface="Century Gothic"/>
              <a:ea typeface="Century Gothic"/>
              <a:cs typeface="Century Gothic"/>
              <a:sym typeface="Century Gothic"/>
            </a:endParaRPr>
          </a:p>
        </p:txBody>
      </p:sp>
      <p:sp>
        <p:nvSpPr>
          <p:cNvPr id="376" name="Google Shape;376;p5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dirty="0">
                <a:solidFill>
                  <a:srgbClr val="333333"/>
                </a:solidFill>
                <a:highlight>
                  <a:srgbClr val="FFFFFF"/>
                </a:highlight>
              </a:rPr>
              <a:t>I can read fluently (smoothly, with expression and meaning, rereading and self-correcting when necessary).</a:t>
            </a:r>
            <a:endParaRPr sz="3000"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78" name="Google Shape;378;p54"/>
          <p:cNvPicPr preferRelativeResize="0"/>
          <p:nvPr/>
        </p:nvPicPr>
        <p:blipFill>
          <a:blip r:embed="rId3">
            <a:alphaModFix/>
          </a:blip>
          <a:stretch>
            <a:fillRect/>
          </a:stretch>
        </p:blipFill>
        <p:spPr>
          <a:xfrm>
            <a:off x="11201400" y="5786438"/>
            <a:ext cx="839600" cy="7212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55"/>
          <p:cNvSpPr txBox="1"/>
          <p:nvPr/>
        </p:nvSpPr>
        <p:spPr>
          <a:xfrm>
            <a:off x="514700" y="181325"/>
            <a:ext cx="103692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200" dirty="0">
                <a:latin typeface="Century Gothic"/>
                <a:ea typeface="Century Gothic"/>
                <a:cs typeface="Century Gothic"/>
                <a:sym typeface="Century Gothic"/>
              </a:rPr>
              <a:t>Fluency </a:t>
            </a:r>
            <a:endParaRPr sz="4200" dirty="0">
              <a:latin typeface="Century Gothic"/>
              <a:ea typeface="Century Gothic"/>
              <a:cs typeface="Century Gothic"/>
              <a:sym typeface="Century Gothic"/>
            </a:endParaRPr>
          </a:p>
        </p:txBody>
      </p:sp>
      <p:sp>
        <p:nvSpPr>
          <p:cNvPr id="386" name="Google Shape;386;p55"/>
          <p:cNvSpPr txBox="1"/>
          <p:nvPr/>
        </p:nvSpPr>
        <p:spPr>
          <a:xfrm>
            <a:off x="2757525" y="2578475"/>
            <a:ext cx="6177600" cy="392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dirty="0">
                <a:latin typeface="Century Gothic"/>
                <a:ea typeface="Century Gothic"/>
                <a:cs typeface="Century Gothic"/>
                <a:sym typeface="Century Gothic"/>
              </a:rPr>
              <a:t> </a:t>
            </a:r>
            <a:endParaRPr sz="3600" dirty="0">
              <a:latin typeface="Century Gothic"/>
              <a:ea typeface="Century Gothic"/>
              <a:cs typeface="Century Gothic"/>
              <a:sym typeface="Century Gothic"/>
            </a:endParaRPr>
          </a:p>
          <a:p>
            <a:pPr marL="0" lvl="0" indent="0" algn="ctr" rtl="0">
              <a:spcBef>
                <a:spcPts val="0"/>
              </a:spcBef>
              <a:spcAft>
                <a:spcPts val="0"/>
              </a:spcAft>
              <a:buNone/>
            </a:pPr>
            <a:endParaRPr sz="3600" dirty="0">
              <a:latin typeface="Century Gothic"/>
              <a:ea typeface="Century Gothic"/>
              <a:cs typeface="Century Gothic"/>
              <a:sym typeface="Century Gothic"/>
            </a:endParaRPr>
          </a:p>
        </p:txBody>
      </p:sp>
      <p:sp>
        <p:nvSpPr>
          <p:cNvPr id="387" name="Google Shape;387;p55"/>
          <p:cNvSpPr txBox="1"/>
          <p:nvPr/>
        </p:nvSpPr>
        <p:spPr>
          <a:xfrm>
            <a:off x="768900" y="1504175"/>
            <a:ext cx="10654200" cy="1074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dirty="0">
              <a:latin typeface="Century Gothic"/>
              <a:ea typeface="Century Gothic"/>
              <a:cs typeface="Century Gothic"/>
              <a:sym typeface="Century Gothic"/>
            </a:endParaRPr>
          </a:p>
        </p:txBody>
      </p:sp>
      <p:sp>
        <p:nvSpPr>
          <p:cNvPr id="388" name="Google Shape;388;p55"/>
          <p:cNvSpPr txBox="1"/>
          <p:nvPr/>
        </p:nvSpPr>
        <p:spPr>
          <a:xfrm>
            <a:off x="514700" y="1397075"/>
            <a:ext cx="4839900" cy="4662251"/>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dirty="0">
                <a:latin typeface="Century Gothic"/>
                <a:ea typeface="Century Gothic"/>
                <a:cs typeface="Century Gothic"/>
                <a:sym typeface="Century Gothic"/>
              </a:rPr>
              <a:t>Rules of Fluency </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smoothly </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with expression</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with meaning</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just the right speed </a:t>
            </a:r>
            <a:endParaRPr sz="3000" b="1" dirty="0">
              <a:latin typeface="Century Gothic"/>
              <a:ea typeface="Century Gothic"/>
              <a:cs typeface="Century Gothic"/>
              <a:sym typeface="Century Gothic"/>
            </a:endParaRPr>
          </a:p>
        </p:txBody>
      </p:sp>
      <p:pic>
        <p:nvPicPr>
          <p:cNvPr id="389" name="Google Shape;389;p55"/>
          <p:cNvPicPr preferRelativeResize="0"/>
          <p:nvPr/>
        </p:nvPicPr>
        <p:blipFill rotWithShape="1">
          <a:blip r:embed="rId3">
            <a:alphaModFix/>
          </a:blip>
          <a:srcRect l="6206"/>
          <a:stretch/>
        </p:blipFill>
        <p:spPr>
          <a:xfrm>
            <a:off x="5756564" y="181325"/>
            <a:ext cx="6074886" cy="569667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6"/>
                                        </p:tgtEl>
                                        <p:attrNameLst>
                                          <p:attrName>style.visibility</p:attrName>
                                        </p:attrNameLst>
                                      </p:cBhvr>
                                      <p:to>
                                        <p:strVal val="visible"/>
                                      </p:to>
                                    </p:set>
                                    <p:animEffect transition="in" filter="fade">
                                      <p:cBhvr>
                                        <p:cTn id="7" dur="1000"/>
                                        <p:tgtEl>
                                          <p:spTgt spid="38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8"/>
                                        </p:tgtEl>
                                        <p:attrNameLst>
                                          <p:attrName>style.visibility</p:attrName>
                                        </p:attrNameLst>
                                      </p:cBhvr>
                                      <p:to>
                                        <p:strVal val="visible"/>
                                      </p:to>
                                    </p:set>
                                    <p:animEffect transition="in" filter="fade">
                                      <p:cBhvr>
                                        <p:cTn id="12" dur="1000"/>
                                        <p:tgtEl>
                                          <p:spTgt spid="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5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dirty="0">
                <a:solidFill>
                  <a:schemeClr val="dk1"/>
                </a:solidFill>
                <a:latin typeface="Century Gothic"/>
                <a:ea typeface="Century Gothic"/>
                <a:cs typeface="Century Gothic"/>
                <a:sym typeface="Century Gothic"/>
              </a:rPr>
              <a:t>Reflection Time </a:t>
            </a:r>
            <a:endParaRPr dirty="0"/>
          </a:p>
        </p:txBody>
      </p:sp>
      <p:sp>
        <p:nvSpPr>
          <p:cNvPr id="397" name="Google Shape;397;p56"/>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dirty="0">
                <a:latin typeface="Century Gothic"/>
                <a:ea typeface="Century Gothic"/>
                <a:cs typeface="Century Gothic"/>
                <a:sym typeface="Century Gothic"/>
              </a:rPr>
              <a:t>What is one goal you are working on to become a more proficient reader</a:t>
            </a:r>
            <a:r>
              <a:rPr lang="en-US" sz="3200" i="0" u="none" strike="noStrike" cap="none" dirty="0">
                <a:solidFill>
                  <a:schemeClr val="dk1"/>
                </a:solidFill>
                <a:latin typeface="Century Gothic"/>
                <a:ea typeface="Century Gothic"/>
                <a:cs typeface="Century Gothic"/>
                <a:sym typeface="Century Gothic"/>
              </a:rPr>
              <a:t>? </a:t>
            </a:r>
            <a:endParaRPr dirty="0">
              <a:latin typeface="Century Gothic"/>
              <a:ea typeface="Century Gothic"/>
              <a:cs typeface="Century Gothic"/>
              <a:sym typeface="Century Gothic"/>
            </a:endParaRPr>
          </a:p>
        </p:txBody>
      </p:sp>
      <p:pic>
        <p:nvPicPr>
          <p:cNvPr id="398" name="Google Shape;398;p56"/>
          <p:cNvPicPr preferRelativeResize="0"/>
          <p:nvPr/>
        </p:nvPicPr>
        <p:blipFill>
          <a:blip r:embed="rId3">
            <a:alphaModFix/>
          </a:blip>
          <a:stretch>
            <a:fillRect/>
          </a:stretch>
        </p:blipFill>
        <p:spPr>
          <a:xfrm>
            <a:off x="839800" y="2057701"/>
            <a:ext cx="4077573" cy="38115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57"/>
          <p:cNvSpPr txBox="1"/>
          <p:nvPr/>
        </p:nvSpPr>
        <p:spPr>
          <a:xfrm>
            <a:off x="0" y="0"/>
            <a:ext cx="11397000" cy="5756100"/>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58"/>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dirty="0"/>
              <a:t> Independent Work </a:t>
            </a:r>
            <a:r>
              <a:rPr lang="en-US" sz="4200" b="0" i="0" u="none" strike="noStrike" cap="none" dirty="0">
                <a:solidFill>
                  <a:schemeClr val="dk1"/>
                </a:solidFill>
                <a:latin typeface="Century Gothic"/>
                <a:ea typeface="Century Gothic"/>
                <a:cs typeface="Century Gothic"/>
                <a:sym typeface="Century Gothic"/>
              </a:rPr>
              <a:t>Learning Target</a:t>
            </a:r>
            <a:endParaRPr sz="4200" b="0" i="0" u="none" strike="noStrike" cap="none" dirty="0">
              <a:solidFill>
                <a:schemeClr val="dk1"/>
              </a:solidFill>
              <a:latin typeface="Century Gothic"/>
              <a:ea typeface="Century Gothic"/>
              <a:cs typeface="Century Gothic"/>
              <a:sym typeface="Century Gothic"/>
            </a:endParaRPr>
          </a:p>
        </p:txBody>
      </p:sp>
      <p:sp>
        <p:nvSpPr>
          <p:cNvPr id="411" name="Google Shape;411;p58"/>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dirty="0">
                <a:solidFill>
                  <a:srgbClr val="333333"/>
                </a:solidFill>
                <a:highlight>
                  <a:srgbClr val="FFFFFF"/>
                </a:highlight>
              </a:rPr>
              <a:t>I can read fluently (smoothly, with expression and meaning, rereading and self-correcting when necessary).</a:t>
            </a:r>
            <a:endParaRPr sz="3000"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412" name="Google Shape;412;p58"/>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3" name="Google Shape;413;p58"/>
          <p:cNvPicPr preferRelativeResize="0"/>
          <p:nvPr/>
        </p:nvPicPr>
        <p:blipFill>
          <a:blip r:embed="rId4">
            <a:alphaModFix/>
          </a:blip>
          <a:stretch>
            <a:fillRect/>
          </a:stretch>
        </p:blipFill>
        <p:spPr>
          <a:xfrm>
            <a:off x="11127662" y="5786438"/>
            <a:ext cx="882462" cy="73553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59"/>
          <p:cNvSpPr txBox="1">
            <a:spLocks noGrp="1"/>
          </p:cNvSpPr>
          <p:nvPr>
            <p:ph type="title"/>
          </p:nvPr>
        </p:nvSpPr>
        <p:spPr>
          <a:xfrm>
            <a:off x="415650" y="-190501"/>
            <a:ext cx="11360700" cy="15366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sz="4000" dirty="0"/>
              <a:t>Independent Work Time: </a:t>
            </a:r>
            <a:endParaRPr sz="4000" dirty="0"/>
          </a:p>
          <a:p>
            <a:pPr marL="0" lvl="0" indent="0" algn="ctr" rtl="0">
              <a:spcBef>
                <a:spcPts val="0"/>
              </a:spcBef>
              <a:spcAft>
                <a:spcPts val="0"/>
              </a:spcAft>
              <a:buNone/>
            </a:pPr>
            <a:r>
              <a:rPr lang="en-US" sz="4000" dirty="0"/>
              <a:t>Reporting on the News</a:t>
            </a:r>
            <a:endParaRPr sz="4000" dirty="0"/>
          </a:p>
        </p:txBody>
      </p:sp>
      <p:pic>
        <p:nvPicPr>
          <p:cNvPr id="419" name="Google Shape;419;p59"/>
          <p:cNvPicPr preferRelativeResize="0"/>
          <p:nvPr/>
        </p:nvPicPr>
        <p:blipFill>
          <a:blip r:embed="rId3">
            <a:alphaModFix/>
          </a:blip>
          <a:stretch>
            <a:fillRect/>
          </a:stretch>
        </p:blipFill>
        <p:spPr>
          <a:xfrm>
            <a:off x="8104898" y="1496275"/>
            <a:ext cx="3945975" cy="2396375"/>
          </a:xfrm>
          <a:prstGeom prst="rect">
            <a:avLst/>
          </a:prstGeom>
          <a:noFill/>
          <a:ln>
            <a:noFill/>
          </a:ln>
        </p:spPr>
      </p:pic>
      <p:pic>
        <p:nvPicPr>
          <p:cNvPr id="420" name="Google Shape;420;p59"/>
          <p:cNvPicPr preferRelativeResize="0"/>
          <p:nvPr/>
        </p:nvPicPr>
        <p:blipFill>
          <a:blip r:embed="rId4">
            <a:alphaModFix/>
          </a:blip>
          <a:stretch>
            <a:fillRect/>
          </a:stretch>
        </p:blipFill>
        <p:spPr>
          <a:xfrm>
            <a:off x="5406250" y="2836017"/>
            <a:ext cx="5157767" cy="3421434"/>
          </a:xfrm>
          <a:prstGeom prst="rect">
            <a:avLst/>
          </a:prstGeom>
          <a:noFill/>
          <a:ln>
            <a:noFill/>
          </a:ln>
        </p:spPr>
      </p:pic>
      <p:sp>
        <p:nvSpPr>
          <p:cNvPr id="421" name="Google Shape;421;p59"/>
          <p:cNvSpPr txBox="1"/>
          <p:nvPr/>
        </p:nvSpPr>
        <p:spPr>
          <a:xfrm>
            <a:off x="982150" y="1475550"/>
            <a:ext cx="4424100" cy="4580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dirty="0">
                <a:latin typeface="Century Gothic"/>
                <a:ea typeface="Century Gothic"/>
                <a:cs typeface="Century Gothic"/>
                <a:sym typeface="Century Gothic"/>
              </a:rPr>
              <a:t>Rules of Fluency </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smoothly </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with expression</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with meaning</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just the right speed </a:t>
            </a:r>
            <a:endParaRPr sz="3000" b="1" dirty="0">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5"/>
          <p:cNvSpPr txBox="1">
            <a:spLocks noGrp="1"/>
          </p:cNvSpPr>
          <p:nvPr>
            <p:ph type="body" idx="1"/>
          </p:nvPr>
        </p:nvSpPr>
        <p:spPr>
          <a:xfrm>
            <a:off x="838200" y="1226250"/>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dirty="0"/>
              <a:t>Preparing for Lesson #: </a:t>
            </a:r>
            <a:r>
              <a:rPr lang="en-US" sz="2400" dirty="0"/>
              <a:t>9</a:t>
            </a:r>
            <a:endParaRPr sz="2400" dirty="0"/>
          </a:p>
          <a:p>
            <a:pPr marL="0" lvl="0" indent="0" algn="l" rtl="0">
              <a:lnSpc>
                <a:spcPct val="100000"/>
              </a:lnSpc>
              <a:spcBef>
                <a:spcPts val="0"/>
              </a:spcBef>
              <a:spcAft>
                <a:spcPts val="0"/>
              </a:spcAft>
              <a:buClr>
                <a:schemeClr val="dk1"/>
              </a:buClr>
              <a:buSzPts val="1100"/>
              <a:buFont typeface="Arial"/>
              <a:buNone/>
            </a:pPr>
            <a:endParaRPr sz="2400" b="1" dirty="0"/>
          </a:p>
          <a:p>
            <a:pPr marL="0" lvl="0" indent="0" algn="l" rtl="0">
              <a:lnSpc>
                <a:spcPct val="100000"/>
              </a:lnSpc>
              <a:spcBef>
                <a:spcPts val="0"/>
              </a:spcBef>
              <a:spcAft>
                <a:spcPts val="0"/>
              </a:spcAft>
              <a:buClr>
                <a:schemeClr val="dk1"/>
              </a:buClr>
              <a:buSzPts val="1100"/>
              <a:buFont typeface="Arial"/>
              <a:buNone/>
            </a:pPr>
            <a:r>
              <a:rPr lang="en-US" sz="2400" b="1" dirty="0"/>
              <a:t>New Materials to Prepare in Advance: </a:t>
            </a:r>
            <a:endParaRPr sz="2400" b="1" dirty="0"/>
          </a:p>
          <a:p>
            <a:pPr marL="457200" lvl="0" indent="-381000" algn="l" rtl="0">
              <a:lnSpc>
                <a:spcPct val="100000"/>
              </a:lnSpc>
              <a:spcBef>
                <a:spcPts val="0"/>
              </a:spcBef>
              <a:spcAft>
                <a:spcPts val="0"/>
              </a:spcAft>
              <a:buSzPts val="2400"/>
              <a:buFont typeface="Century Gothic"/>
              <a:buChar char="●"/>
            </a:pPr>
            <a:r>
              <a:rPr lang="en-US" sz="2400" dirty="0"/>
              <a:t>Snap or Trap Word List and T-chart</a:t>
            </a:r>
            <a:endParaRPr sz="2400" dirty="0"/>
          </a:p>
          <a:p>
            <a:pPr marL="457200" lvl="0" indent="-381000" algn="l" rtl="0">
              <a:lnSpc>
                <a:spcPct val="100000"/>
              </a:lnSpc>
              <a:spcBef>
                <a:spcPts val="1000"/>
              </a:spcBef>
              <a:spcAft>
                <a:spcPts val="0"/>
              </a:spcAft>
              <a:buSzPts val="2400"/>
              <a:buFont typeface="Century Gothic"/>
              <a:buChar char="●"/>
            </a:pPr>
            <a:r>
              <a:rPr lang="en-US" sz="2400" dirty="0"/>
              <a:t>Rules of Fluency written on index Cards (</a:t>
            </a:r>
            <a:r>
              <a:rPr lang="en-US" sz="2400" i="1" dirty="0"/>
              <a:t>Smoothly, With Expression, With Meaning, Just the Right Speed)</a:t>
            </a:r>
            <a:endParaRPr sz="24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400" dirty="0"/>
              <a:t>Enlarged excerpt from “Sam Rides the Subway Train”</a:t>
            </a:r>
            <a:endParaRPr sz="2400" dirty="0"/>
          </a:p>
          <a:p>
            <a:pPr marL="457200" marR="0" lvl="0" indent="-381000" algn="l" rtl="0">
              <a:lnSpc>
                <a:spcPct val="100000"/>
              </a:lnSpc>
              <a:spcBef>
                <a:spcPts val="1000"/>
              </a:spcBef>
              <a:spcAft>
                <a:spcPts val="0"/>
              </a:spcAft>
              <a:buSzPts val="2400"/>
              <a:buFont typeface="Century Gothic"/>
              <a:buChar char="●"/>
            </a:pPr>
            <a:r>
              <a:rPr lang="en-US" sz="2400" dirty="0"/>
              <a:t>Student copies of excerpt from decodable “Sam Rides the Subway Train” (page 5 of decodable; optional)</a:t>
            </a:r>
            <a:endParaRPr sz="2400" dirty="0"/>
          </a:p>
          <a:p>
            <a:pPr marL="0" lvl="0" indent="0" algn="l" rtl="0">
              <a:lnSpc>
                <a:spcPct val="100000"/>
              </a:lnSpc>
              <a:spcBef>
                <a:spcPts val="1000"/>
              </a:spcBef>
              <a:spcAft>
                <a:spcPts val="0"/>
              </a:spcAft>
              <a:buNone/>
            </a:pPr>
            <a:r>
              <a:rPr lang="en-US" sz="2400" b="1" dirty="0"/>
              <a:t>Materials to Gather from Previous Lessons:</a:t>
            </a:r>
            <a:endParaRPr sz="2400" b="1" dirty="0"/>
          </a:p>
          <a:p>
            <a:pPr marL="457200" lvl="0" indent="-381000" algn="l" rtl="0">
              <a:lnSpc>
                <a:spcPct val="100000"/>
              </a:lnSpc>
              <a:spcBef>
                <a:spcPts val="0"/>
              </a:spcBef>
              <a:spcAft>
                <a:spcPts val="0"/>
              </a:spcAft>
              <a:buSzPts val="2400"/>
              <a:buChar char="●"/>
            </a:pPr>
            <a:r>
              <a:rPr lang="en-US" sz="2400" dirty="0"/>
              <a:t>The Fluency Song (one to display; on slide, see supporting materials)</a:t>
            </a:r>
            <a:endParaRPr sz="2400" dirty="0"/>
          </a:p>
          <a:p>
            <a:pPr marL="457200" lvl="0" indent="-355600" algn="l" rtl="0">
              <a:lnSpc>
                <a:spcPct val="100000"/>
              </a:lnSpc>
              <a:spcBef>
                <a:spcPts val="0"/>
              </a:spcBef>
              <a:spcAft>
                <a:spcPts val="0"/>
              </a:spcAft>
              <a:buSzPts val="2000"/>
              <a:buChar char="●"/>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02" name="Google Shape;302;p45"/>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1: Part 1: Cycle 2: Lesson 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6"/>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 </a:t>
            </a:r>
            <a:r>
              <a:rPr lang="en-US" dirty="0">
                <a:latin typeface="Century Gothic"/>
                <a:ea typeface="Century Gothic"/>
                <a:cs typeface="Century Gothic"/>
                <a:sym typeface="Century Gothic"/>
              </a:rPr>
              <a:t>9</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dirty="0">
                <a:latin typeface="Century Gothic"/>
                <a:ea typeface="Century Gothic"/>
                <a:cs typeface="Century Gothic"/>
                <a:sym typeface="Century Gothic"/>
              </a:rPr>
              <a:t>Read Cycle 2 Overview for Lesson 9</a:t>
            </a:r>
            <a:endParaRPr dirty="0">
              <a:latin typeface="Century Gothic"/>
              <a:ea typeface="Century Gothic"/>
              <a:cs typeface="Century Gothic"/>
              <a:sym typeface="Century Gothic"/>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308" name="Google Shape;308;p46"/>
          <p:cNvSpPr txBox="1">
            <a:spLocks noGrp="1"/>
          </p:cNvSpPr>
          <p:nvPr>
            <p:ph type="title"/>
          </p:nvPr>
        </p:nvSpPr>
        <p:spPr>
          <a:xfrm>
            <a:off x="415600" y="445567"/>
            <a:ext cx="11360700"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4000" dirty="0">
                <a:latin typeface="Century Gothic"/>
                <a:ea typeface="Century Gothic"/>
                <a:cs typeface="Century Gothic"/>
                <a:sym typeface="Century Gothic"/>
              </a:rPr>
              <a:t>Grade 2: Module 1: Part 1: Cycle 2: Lesson 9</a:t>
            </a:r>
            <a:endParaRPr sz="40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7"/>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noAutofit/>
          </a:bodyPr>
          <a:lstStyle/>
          <a:p>
            <a:pPr marL="241300" lvl="0" indent="0" algn="l" rtl="0">
              <a:spcBef>
                <a:spcPts val="1100"/>
              </a:spcBef>
              <a:spcAft>
                <a:spcPts val="0"/>
              </a:spcAft>
              <a:buNone/>
            </a:pPr>
            <a:r>
              <a:rPr lang="en-US" sz="2100" b="1" dirty="0"/>
              <a:t>Essential Revision to Independent Work Time</a:t>
            </a:r>
            <a:r>
              <a:rPr lang="en-US" sz="2100" dirty="0"/>
              <a:t>: </a:t>
            </a:r>
            <a:r>
              <a:rPr lang="en-US" sz="2000" dirty="0"/>
              <a:t>T</a:t>
            </a:r>
            <a:r>
              <a:rPr lang="en-US" sz="2100" dirty="0"/>
              <a:t>oday’s Independent Work Time involves a </a:t>
            </a:r>
            <a:r>
              <a:rPr lang="en-US" sz="2100" b="1" dirty="0"/>
              <a:t>new</a:t>
            </a:r>
            <a:r>
              <a:rPr lang="en-US" sz="2100" dirty="0"/>
              <a:t> activity and requires teacher guidance.  Therefore, it is recommended that the whole class participate until it becomes familiar before moving it to a rotation choice Cycle 5.</a:t>
            </a:r>
            <a:endParaRPr sz="2100" dirty="0"/>
          </a:p>
          <a:p>
            <a:pPr marL="177800" lvl="0" indent="0" algn="l" rtl="0">
              <a:spcBef>
                <a:spcPts val="800"/>
              </a:spcBef>
              <a:spcAft>
                <a:spcPts val="0"/>
              </a:spcAft>
              <a:buClr>
                <a:schemeClr val="dk1"/>
              </a:buClr>
              <a:buSzPts val="1100"/>
              <a:buFont typeface="Arial"/>
              <a:buNone/>
            </a:pPr>
            <a:r>
              <a:rPr lang="en-US" sz="2100" dirty="0"/>
              <a:t>Once students understand what to do during Independent Work Time, it is possible to pull small groups or conference with students to give direct instruction in later cycles.</a:t>
            </a:r>
            <a:endParaRPr sz="2100" dirty="0"/>
          </a:p>
          <a:p>
            <a:pPr marL="0" lvl="0" indent="0" algn="l" rtl="0">
              <a:lnSpc>
                <a:spcPct val="115000"/>
              </a:lnSpc>
              <a:spcBef>
                <a:spcPts val="1100"/>
              </a:spcBef>
              <a:spcAft>
                <a:spcPts val="0"/>
              </a:spcAft>
              <a:buClr>
                <a:schemeClr val="dk1"/>
              </a:buClr>
              <a:buSzPts val="1100"/>
              <a:buFont typeface="Arial"/>
              <a:buNone/>
            </a:pPr>
            <a:endParaRPr dirty="0">
              <a:latin typeface="Times New Roman"/>
              <a:ea typeface="Times New Roman"/>
              <a:cs typeface="Times New Roman"/>
              <a:sym typeface="Times New Roman"/>
            </a:endParaRPr>
          </a:p>
          <a:p>
            <a:pPr marL="241300" lvl="0" indent="0" algn="l" rtl="0">
              <a:spcBef>
                <a:spcPts val="1100"/>
              </a:spcBef>
              <a:spcAft>
                <a:spcPts val="0"/>
              </a:spcAft>
              <a:buNone/>
            </a:pPr>
            <a:endParaRPr sz="2100" dirty="0"/>
          </a:p>
          <a:p>
            <a:pPr marL="0" lvl="0" indent="0" algn="l" rtl="0">
              <a:lnSpc>
                <a:spcPct val="115000"/>
              </a:lnSpc>
              <a:spcBef>
                <a:spcPts val="1100"/>
              </a:spcBef>
              <a:spcAft>
                <a:spcPts val="0"/>
              </a:spcAft>
              <a:buNone/>
            </a:pPr>
            <a:endParaRPr dirty="0">
              <a:solidFill>
                <a:schemeClr val="dk1"/>
              </a:solidFill>
              <a:latin typeface="Times New Roman"/>
              <a:ea typeface="Times New Roman"/>
              <a:cs typeface="Times New Roman"/>
              <a:sym typeface="Times New Roman"/>
            </a:endParaRPr>
          </a:p>
          <a:p>
            <a:pPr marL="609600" lvl="0" indent="0" algn="l" rtl="0">
              <a:lnSpc>
                <a:spcPct val="90000"/>
              </a:lnSpc>
              <a:spcBef>
                <a:spcPts val="1300"/>
              </a:spcBef>
              <a:spcAft>
                <a:spcPts val="0"/>
              </a:spcAft>
              <a:buNone/>
            </a:pPr>
            <a:endParaRPr dirty="0">
              <a:solidFill>
                <a:schemeClr val="dk1"/>
              </a:solidFill>
            </a:endParaRPr>
          </a:p>
        </p:txBody>
      </p:sp>
      <p:sp>
        <p:nvSpPr>
          <p:cNvPr id="314" name="Google Shape;314;p47"/>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700" dirty="0"/>
              <a:t>Grade 2: Module 1: Part 1: Cycle 2: Lesson 9</a:t>
            </a:r>
            <a:endParaRPr sz="3700" dirty="0"/>
          </a:p>
          <a:p>
            <a:pPr marL="0" lvl="0" indent="0" algn="l" rtl="0">
              <a:lnSpc>
                <a:spcPct val="90000"/>
              </a:lnSpc>
              <a:spcBef>
                <a:spcPts val="0"/>
              </a:spcBef>
              <a:spcAft>
                <a:spcPts val="0"/>
              </a:spcAft>
              <a:buClr>
                <a:schemeClr val="dk1"/>
              </a:buClr>
              <a:buSzPts val="1500"/>
              <a:buFont typeface="Arial"/>
              <a:buNone/>
            </a:pPr>
            <a:r>
              <a:rPr lang="en-US" sz="2400" b="1" dirty="0"/>
              <a:t>Teacher slide, before teaching.</a:t>
            </a:r>
            <a:endParaRPr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p48"/>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22" name="Google Shape;322;p48"/>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dirty="0">
              <a:solidFill>
                <a:srgbClr val="FFFFFF"/>
              </a:solidFill>
              <a:latin typeface="Calibri"/>
              <a:ea typeface="Calibri"/>
              <a:cs typeface="Calibri"/>
              <a:sym typeface="Calibri"/>
            </a:endParaRPr>
          </a:p>
        </p:txBody>
      </p:sp>
      <p:sp>
        <p:nvSpPr>
          <p:cNvPr id="323" name="Google Shape;323;p48"/>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dirty="0">
                <a:solidFill>
                  <a:srgbClr val="404040"/>
                </a:solidFill>
                <a:latin typeface="Century Gothic"/>
                <a:ea typeface="Century Gothic"/>
                <a:cs typeface="Century Gothic"/>
                <a:sym typeface="Century Gothic"/>
              </a:rPr>
              <a:t>Grade 2: Module 1: Part 1: </a:t>
            </a:r>
            <a:endParaRPr sz="3200" b="1" dirty="0">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dirty="0">
                <a:solidFill>
                  <a:srgbClr val="404040"/>
                </a:solidFill>
                <a:latin typeface="Century Gothic"/>
                <a:ea typeface="Century Gothic"/>
                <a:cs typeface="Century Gothic"/>
                <a:sym typeface="Century Gothic"/>
              </a:rPr>
              <a:t>Cycle 2: Lesson 9</a:t>
            </a:r>
            <a:endParaRPr sz="3200" b="1" dirty="0">
              <a:solidFill>
                <a:srgbClr val="404040"/>
              </a:solidFill>
              <a:latin typeface="Century Gothic"/>
              <a:ea typeface="Century Gothic"/>
              <a:cs typeface="Century Gothic"/>
              <a:sym typeface="Century Gothic"/>
            </a:endParaRPr>
          </a:p>
        </p:txBody>
      </p:sp>
      <p:pic>
        <p:nvPicPr>
          <p:cNvPr id="324" name="Google Shape;324;p48"/>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25" name="Google Shape;325;p48"/>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9"/>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333" name="Google Shape;333;p49"/>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dirty="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3000"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dirty="0"/>
              <a:t> Opening </a:t>
            </a:r>
            <a:r>
              <a:rPr lang="en-US" sz="4200" b="0" i="0" u="none" strike="noStrike" cap="none" dirty="0">
                <a:solidFill>
                  <a:schemeClr val="dk1"/>
                </a:solidFill>
                <a:latin typeface="Century Gothic"/>
                <a:ea typeface="Century Gothic"/>
                <a:cs typeface="Century Gothic"/>
                <a:sym typeface="Century Gothic"/>
              </a:rPr>
              <a:t>Learning Targets</a:t>
            </a:r>
            <a:endParaRPr sz="4200" b="0" i="0" u="none" strike="noStrike" cap="none" dirty="0">
              <a:solidFill>
                <a:schemeClr val="dk1"/>
              </a:solidFill>
              <a:latin typeface="Century Gothic"/>
              <a:ea typeface="Century Gothic"/>
              <a:cs typeface="Century Gothic"/>
              <a:sym typeface="Century Gothic"/>
            </a:endParaRPr>
          </a:p>
        </p:txBody>
      </p:sp>
      <p:sp>
        <p:nvSpPr>
          <p:cNvPr id="340" name="Google Shape;340;p50"/>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dirty="0">
                <a:solidFill>
                  <a:srgbClr val="333333"/>
                </a:solidFill>
                <a:highlight>
                  <a:srgbClr val="FFFFFF"/>
                </a:highlight>
              </a:rPr>
              <a:t>I can read high-frequency words that are a “snap” and play fair and words that are a “trap” and don’t play fair.</a:t>
            </a: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41" name="Google Shape;341;p50"/>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42" name="Google Shape;342;p50"/>
          <p:cNvPicPr preferRelativeResize="0"/>
          <p:nvPr/>
        </p:nvPicPr>
        <p:blipFill>
          <a:blip r:embed="rId4">
            <a:alphaModFix/>
          </a:blip>
          <a:stretch>
            <a:fillRect/>
          </a:stretch>
        </p:blipFill>
        <p:spPr>
          <a:xfrm>
            <a:off x="11178764" y="5882796"/>
            <a:ext cx="839600" cy="64981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1"/>
          <p:cNvSpPr txBox="1">
            <a:spLocks noGrp="1"/>
          </p:cNvSpPr>
          <p:nvPr>
            <p:ph type="title"/>
          </p:nvPr>
        </p:nvSpPr>
        <p:spPr>
          <a:xfrm>
            <a:off x="415600" y="260933"/>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t>Snap or Trap</a:t>
            </a:r>
            <a:endParaRPr b="1" dirty="0"/>
          </a:p>
        </p:txBody>
      </p:sp>
      <p:sp>
        <p:nvSpPr>
          <p:cNvPr id="348" name="Google Shape;348;p51"/>
          <p:cNvSpPr txBox="1">
            <a:spLocks noGrp="1"/>
          </p:cNvSpPr>
          <p:nvPr>
            <p:ph type="body" idx="1"/>
          </p:nvPr>
        </p:nvSpPr>
        <p:spPr>
          <a:xfrm>
            <a:off x="415600" y="1024425"/>
            <a:ext cx="4840200" cy="5479500"/>
          </a:xfrm>
          <a:prstGeom prst="rect">
            <a:avLst/>
          </a:prstGeom>
        </p:spPr>
        <p:txBody>
          <a:bodyPr spcFirstLastPara="1" wrap="square" lIns="91425" tIns="45700" rIns="91425" bIns="45700" anchor="t" anchorCtr="0">
            <a:noAutofit/>
          </a:bodyPr>
          <a:lstStyle/>
          <a:p>
            <a:pPr marL="0" lvl="0" indent="0" algn="l" rtl="0">
              <a:spcBef>
                <a:spcPts val="1100"/>
              </a:spcBef>
              <a:spcAft>
                <a:spcPts val="0"/>
              </a:spcAft>
              <a:buNone/>
            </a:pPr>
            <a:r>
              <a:rPr lang="en-US" sz="4800" dirty="0"/>
              <a:t>on		   be </a:t>
            </a:r>
            <a:endParaRPr sz="4800" dirty="0"/>
          </a:p>
          <a:p>
            <a:pPr marL="0" lvl="0" indent="0" algn="l" rtl="0">
              <a:spcBef>
                <a:spcPts val="1100"/>
              </a:spcBef>
              <a:spcAft>
                <a:spcPts val="0"/>
              </a:spcAft>
              <a:buNone/>
            </a:pPr>
            <a:r>
              <a:rPr lang="en-US" sz="4800" dirty="0"/>
              <a:t>new	   live</a:t>
            </a:r>
            <a:endParaRPr sz="4800" dirty="0"/>
          </a:p>
          <a:p>
            <a:pPr marL="0" lvl="0" indent="0" algn="l" rtl="0">
              <a:spcBef>
                <a:spcPts val="1100"/>
              </a:spcBef>
              <a:spcAft>
                <a:spcPts val="0"/>
              </a:spcAft>
              <a:buNone/>
            </a:pPr>
            <a:r>
              <a:rPr lang="en-US" sz="4800" dirty="0"/>
              <a:t>with	   walk</a:t>
            </a:r>
            <a:endParaRPr sz="4800" dirty="0"/>
          </a:p>
          <a:p>
            <a:pPr marL="0" lvl="0" indent="0" algn="l" rtl="0">
              <a:spcBef>
                <a:spcPts val="1100"/>
              </a:spcBef>
              <a:spcAft>
                <a:spcPts val="0"/>
              </a:spcAft>
              <a:buNone/>
            </a:pPr>
            <a:r>
              <a:rPr lang="en-US" sz="4800" dirty="0"/>
              <a:t>two  	   new	 </a:t>
            </a:r>
            <a:endParaRPr sz="4800" dirty="0"/>
          </a:p>
          <a:p>
            <a:pPr marL="0" lvl="0" indent="0" algn="l" rtl="0">
              <a:spcBef>
                <a:spcPts val="1100"/>
              </a:spcBef>
              <a:spcAft>
                <a:spcPts val="0"/>
              </a:spcAft>
              <a:buNone/>
            </a:pPr>
            <a:r>
              <a:rPr lang="en-US" sz="4800" dirty="0"/>
              <a:t>was	   play</a:t>
            </a:r>
            <a:endParaRPr sz="4800" dirty="0"/>
          </a:p>
          <a:p>
            <a:pPr marL="0" lvl="0" indent="0" algn="l" rtl="0">
              <a:spcBef>
                <a:spcPts val="1100"/>
              </a:spcBef>
              <a:spcAft>
                <a:spcPts val="0"/>
              </a:spcAft>
              <a:buNone/>
            </a:pPr>
            <a:r>
              <a:rPr lang="en-US" sz="4800" dirty="0"/>
              <a:t>make 	        </a:t>
            </a:r>
            <a:endParaRPr sz="4800" dirty="0"/>
          </a:p>
          <a:p>
            <a:pPr marL="0" lvl="0" indent="0" algn="l" rtl="0">
              <a:spcBef>
                <a:spcPts val="1100"/>
              </a:spcBef>
              <a:spcAft>
                <a:spcPts val="0"/>
              </a:spcAft>
              <a:buNone/>
            </a:pPr>
            <a:endParaRPr dirty="0"/>
          </a:p>
          <a:p>
            <a:pPr marL="1219200" lvl="0" indent="0" algn="l" rtl="0">
              <a:spcBef>
                <a:spcPts val="1100"/>
              </a:spcBef>
              <a:spcAft>
                <a:spcPts val="0"/>
              </a:spcAft>
              <a:buNone/>
            </a:pPr>
            <a:r>
              <a:rPr lang="en-US" sz="3200" dirty="0"/>
              <a:t>                                        </a:t>
            </a:r>
            <a:endParaRPr sz="3200" dirty="0"/>
          </a:p>
        </p:txBody>
      </p:sp>
      <p:graphicFrame>
        <p:nvGraphicFramePr>
          <p:cNvPr id="349" name="Google Shape;349;p51"/>
          <p:cNvGraphicFramePr/>
          <p:nvPr/>
        </p:nvGraphicFramePr>
        <p:xfrm>
          <a:off x="6133375" y="798600"/>
          <a:ext cx="5642950" cy="5228670"/>
        </p:xfrm>
        <a:graphic>
          <a:graphicData uri="http://schemas.openxmlformats.org/drawingml/2006/table">
            <a:tbl>
              <a:tblPr>
                <a:noFill/>
                <a:tableStyleId>{86B954EE-8DF2-4DEF-806C-F3E290E36BED}</a:tableStyleId>
              </a:tblPr>
              <a:tblGrid>
                <a:gridCol w="2821475">
                  <a:extLst>
                    <a:ext uri="{9D8B030D-6E8A-4147-A177-3AD203B41FA5}">
                      <a16:colId xmlns:a16="http://schemas.microsoft.com/office/drawing/2014/main" xmlns="" val="20000"/>
                    </a:ext>
                  </a:extLst>
                </a:gridCol>
                <a:gridCol w="2821475">
                  <a:extLst>
                    <a:ext uri="{9D8B030D-6E8A-4147-A177-3AD203B41FA5}">
                      <a16:colId xmlns:a16="http://schemas.microsoft.com/office/drawing/2014/main" xmlns="" val="20001"/>
                    </a:ext>
                  </a:extLst>
                </a:gridCol>
              </a:tblGrid>
              <a:tr h="738100">
                <a:tc>
                  <a:txBody>
                    <a:bodyPr/>
                    <a:lstStyle/>
                    <a:p>
                      <a:pPr marL="0" lvl="0" indent="0" algn="ctr" rtl="0">
                        <a:lnSpc>
                          <a:spcPct val="90000"/>
                        </a:lnSpc>
                        <a:spcBef>
                          <a:spcPts val="0"/>
                        </a:spcBef>
                        <a:spcAft>
                          <a:spcPts val="0"/>
                        </a:spcAft>
                        <a:buClr>
                          <a:schemeClr val="dk1"/>
                        </a:buClr>
                        <a:buSzPts val="1100"/>
                        <a:buFont typeface="Arial"/>
                        <a:buNone/>
                      </a:pPr>
                      <a:r>
                        <a:rPr lang="en-US" sz="4500" b="1" dirty="0">
                          <a:solidFill>
                            <a:schemeClr val="dk1"/>
                          </a:solidFill>
                          <a:latin typeface="Century Gothic"/>
                          <a:ea typeface="Century Gothic"/>
                          <a:cs typeface="Century Gothic"/>
                          <a:sym typeface="Century Gothic"/>
                        </a:rPr>
                        <a:t>Snap</a:t>
                      </a:r>
                      <a:endParaRPr dirty="0"/>
                    </a:p>
                  </a:txBody>
                  <a:tcPr marL="91425" marR="91425" marT="91425" marB="91425"/>
                </a:tc>
                <a:tc>
                  <a:txBody>
                    <a:bodyPr/>
                    <a:lstStyle/>
                    <a:p>
                      <a:pPr marL="0" lvl="0" indent="0" algn="ctr" rtl="0">
                        <a:lnSpc>
                          <a:spcPct val="90000"/>
                        </a:lnSpc>
                        <a:spcBef>
                          <a:spcPts val="0"/>
                        </a:spcBef>
                        <a:spcAft>
                          <a:spcPts val="0"/>
                        </a:spcAft>
                        <a:buClr>
                          <a:schemeClr val="dk1"/>
                        </a:buClr>
                        <a:buSzPts val="1100"/>
                        <a:buFont typeface="Arial"/>
                        <a:buNone/>
                      </a:pPr>
                      <a:r>
                        <a:rPr lang="en-US" sz="4500" b="1" dirty="0">
                          <a:solidFill>
                            <a:schemeClr val="dk1"/>
                          </a:solidFill>
                          <a:latin typeface="Century Gothic"/>
                          <a:ea typeface="Century Gothic"/>
                          <a:cs typeface="Century Gothic"/>
                          <a:sym typeface="Century Gothic"/>
                        </a:rPr>
                        <a:t>Trap</a:t>
                      </a:r>
                      <a:endParaRPr dirty="0"/>
                    </a:p>
                  </a:txBody>
                  <a:tcPr marL="91425" marR="91425" marT="91425" marB="91425"/>
                </a:tc>
                <a:extLst>
                  <a:ext uri="{0D108BD9-81ED-4DB2-BD59-A6C34878D82A}">
                    <a16:rowId xmlns:a16="http://schemas.microsoft.com/office/drawing/2014/main" xmlns="" val="10000"/>
                  </a:ext>
                </a:extLst>
              </a:tr>
              <a:tr h="738100">
                <a:tc>
                  <a:txBody>
                    <a:bodyPr/>
                    <a:lstStyle/>
                    <a:p>
                      <a:pPr marL="0" lvl="0" indent="0" algn="l" rtl="0">
                        <a:spcBef>
                          <a:spcPts val="0"/>
                        </a:spcBef>
                        <a:spcAft>
                          <a:spcPts val="0"/>
                        </a:spcAft>
                        <a:buNone/>
                      </a:pPr>
                      <a:endParaRPr dirty="0"/>
                    </a:p>
                  </a:txBody>
                  <a:tcPr marL="91425" marR="91425" marT="91425" marB="91425"/>
                </a:tc>
                <a:tc>
                  <a:txBody>
                    <a:bodyPr/>
                    <a:lstStyle/>
                    <a:p>
                      <a:pPr marL="0" lvl="0" indent="0" algn="l" rtl="0">
                        <a:spcBef>
                          <a:spcPts val="0"/>
                        </a:spcBef>
                        <a:spcAft>
                          <a:spcPts val="0"/>
                        </a:spcAft>
                        <a:buNone/>
                      </a:pPr>
                      <a:endParaRPr dirty="0"/>
                    </a:p>
                  </a:txBody>
                  <a:tcPr marL="91425" marR="91425" marT="91425" marB="91425"/>
                </a:tc>
                <a:extLst>
                  <a:ext uri="{0D108BD9-81ED-4DB2-BD59-A6C34878D82A}">
                    <a16:rowId xmlns:a16="http://schemas.microsoft.com/office/drawing/2014/main" xmlns="" val="10001"/>
                  </a:ext>
                </a:extLst>
              </a:tr>
              <a:tr h="738100">
                <a:tc>
                  <a:txBody>
                    <a:bodyPr/>
                    <a:lstStyle/>
                    <a:p>
                      <a:pPr marL="0" lvl="0" indent="0" algn="l" rtl="0">
                        <a:spcBef>
                          <a:spcPts val="1100"/>
                        </a:spcBef>
                        <a:spcAft>
                          <a:spcPts val="0"/>
                        </a:spcAft>
                        <a:buNone/>
                      </a:pPr>
                      <a:endParaRPr dirty="0"/>
                    </a:p>
                    <a:p>
                      <a:pPr marL="0" lvl="0" indent="0" algn="l" rtl="0">
                        <a:spcBef>
                          <a:spcPts val="0"/>
                        </a:spcBef>
                        <a:spcAft>
                          <a:spcPts val="0"/>
                        </a:spcAft>
                        <a:buNone/>
                      </a:pPr>
                      <a:endParaRPr dirty="0"/>
                    </a:p>
                  </a:txBody>
                  <a:tcPr marL="91425" marR="91425" marT="91425" marB="91425"/>
                </a:tc>
                <a:tc>
                  <a:txBody>
                    <a:bodyPr/>
                    <a:lstStyle/>
                    <a:p>
                      <a:pPr marL="0" lvl="0" indent="0" algn="l" rtl="0">
                        <a:spcBef>
                          <a:spcPts val="0"/>
                        </a:spcBef>
                        <a:spcAft>
                          <a:spcPts val="0"/>
                        </a:spcAft>
                        <a:buNone/>
                      </a:pPr>
                      <a:endParaRPr dirty="0"/>
                    </a:p>
                  </a:txBody>
                  <a:tcPr marL="91425" marR="91425" marT="91425" marB="91425"/>
                </a:tc>
                <a:extLst>
                  <a:ext uri="{0D108BD9-81ED-4DB2-BD59-A6C34878D82A}">
                    <a16:rowId xmlns:a16="http://schemas.microsoft.com/office/drawing/2014/main" xmlns="" val="10002"/>
                  </a:ext>
                </a:extLst>
              </a:tr>
              <a:tr h="738100">
                <a:tc>
                  <a:txBody>
                    <a:bodyPr/>
                    <a:lstStyle/>
                    <a:p>
                      <a:pPr marL="0" lvl="0" indent="0" algn="l" rtl="0">
                        <a:spcBef>
                          <a:spcPts val="0"/>
                        </a:spcBef>
                        <a:spcAft>
                          <a:spcPts val="0"/>
                        </a:spcAft>
                        <a:buNone/>
                      </a:pPr>
                      <a:endParaRPr dirty="0"/>
                    </a:p>
                  </a:txBody>
                  <a:tcPr marL="91425" marR="91425" marT="91425" marB="91425"/>
                </a:tc>
                <a:tc>
                  <a:txBody>
                    <a:bodyPr/>
                    <a:lstStyle/>
                    <a:p>
                      <a:pPr marL="0" lvl="0" indent="0" algn="l" rtl="0">
                        <a:spcBef>
                          <a:spcPts val="0"/>
                        </a:spcBef>
                        <a:spcAft>
                          <a:spcPts val="0"/>
                        </a:spcAft>
                        <a:buNone/>
                      </a:pPr>
                      <a:endParaRPr dirty="0"/>
                    </a:p>
                  </a:txBody>
                  <a:tcPr marL="91425" marR="91425" marT="91425" marB="91425"/>
                </a:tc>
                <a:extLst>
                  <a:ext uri="{0D108BD9-81ED-4DB2-BD59-A6C34878D82A}">
                    <a16:rowId xmlns:a16="http://schemas.microsoft.com/office/drawing/2014/main" xmlns="" val="10003"/>
                  </a:ext>
                </a:extLst>
              </a:tr>
              <a:tr h="738100">
                <a:tc>
                  <a:txBody>
                    <a:bodyPr/>
                    <a:lstStyle/>
                    <a:p>
                      <a:pPr marL="0" lvl="0" indent="0" algn="l" rtl="0">
                        <a:spcBef>
                          <a:spcPts val="0"/>
                        </a:spcBef>
                        <a:spcAft>
                          <a:spcPts val="0"/>
                        </a:spcAft>
                        <a:buNone/>
                      </a:pPr>
                      <a:endParaRPr dirty="0"/>
                    </a:p>
                  </a:txBody>
                  <a:tcPr marL="91425" marR="91425" marT="91425" marB="91425"/>
                </a:tc>
                <a:tc>
                  <a:txBody>
                    <a:bodyPr/>
                    <a:lstStyle/>
                    <a:p>
                      <a:pPr marL="0" lvl="0" indent="0" algn="l" rtl="0">
                        <a:spcBef>
                          <a:spcPts val="0"/>
                        </a:spcBef>
                        <a:spcAft>
                          <a:spcPts val="0"/>
                        </a:spcAft>
                        <a:buNone/>
                      </a:pPr>
                      <a:endParaRPr dirty="0"/>
                    </a:p>
                  </a:txBody>
                  <a:tcPr marL="91425" marR="91425" marT="91425" marB="91425"/>
                </a:tc>
                <a:extLst>
                  <a:ext uri="{0D108BD9-81ED-4DB2-BD59-A6C34878D82A}">
                    <a16:rowId xmlns:a16="http://schemas.microsoft.com/office/drawing/2014/main" xmlns="" val="10004"/>
                  </a:ext>
                </a:extLst>
              </a:tr>
              <a:tr h="738100">
                <a:tc>
                  <a:txBody>
                    <a:bodyPr/>
                    <a:lstStyle/>
                    <a:p>
                      <a:pPr marL="0" lvl="0" indent="0" algn="l" rtl="0">
                        <a:spcBef>
                          <a:spcPts val="0"/>
                        </a:spcBef>
                        <a:spcAft>
                          <a:spcPts val="0"/>
                        </a:spcAft>
                        <a:buNone/>
                      </a:pPr>
                      <a:endParaRPr dirty="0"/>
                    </a:p>
                  </a:txBody>
                  <a:tcPr marL="91425" marR="91425" marT="91425" marB="91425"/>
                </a:tc>
                <a:tc>
                  <a:txBody>
                    <a:bodyPr/>
                    <a:lstStyle/>
                    <a:p>
                      <a:pPr marL="0" lvl="0" indent="0" algn="l" rtl="0">
                        <a:spcBef>
                          <a:spcPts val="0"/>
                        </a:spcBef>
                        <a:spcAft>
                          <a:spcPts val="0"/>
                        </a:spcAft>
                        <a:buNone/>
                      </a:pPr>
                      <a:endParaRPr dirty="0"/>
                    </a:p>
                  </a:txBody>
                  <a:tcPr marL="91425" marR="91425" marT="91425" marB="91425"/>
                </a:tc>
                <a:extLst>
                  <a:ext uri="{0D108BD9-81ED-4DB2-BD59-A6C34878D82A}">
                    <a16:rowId xmlns:a16="http://schemas.microsoft.com/office/drawing/2014/main" xmlns="" val="10005"/>
                  </a:ext>
                </a:extLst>
              </a:tr>
              <a:tr h="738100">
                <a:tc>
                  <a:txBody>
                    <a:bodyPr/>
                    <a:lstStyle/>
                    <a:p>
                      <a:pPr marL="0" lvl="0" indent="0" algn="l" rtl="0">
                        <a:spcBef>
                          <a:spcPts val="0"/>
                        </a:spcBef>
                        <a:spcAft>
                          <a:spcPts val="0"/>
                        </a:spcAft>
                        <a:buNone/>
                      </a:pPr>
                      <a:endParaRPr dirty="0"/>
                    </a:p>
                  </a:txBody>
                  <a:tcPr marL="91425" marR="91425" marT="91425" marB="91425"/>
                </a:tc>
                <a:tc>
                  <a:txBody>
                    <a:bodyPr/>
                    <a:lstStyle/>
                    <a:p>
                      <a:pPr marL="0" lvl="0" indent="0" algn="l" rtl="0">
                        <a:spcBef>
                          <a:spcPts val="0"/>
                        </a:spcBef>
                        <a:spcAft>
                          <a:spcPts val="0"/>
                        </a:spcAft>
                        <a:buNone/>
                      </a:pPr>
                      <a:endParaRPr dirty="0"/>
                    </a:p>
                  </a:txBody>
                  <a:tcPr marL="91425" marR="91425" marT="91425" marB="91425"/>
                </a:tc>
                <a:extLst>
                  <a:ext uri="{0D108BD9-81ED-4DB2-BD59-A6C34878D82A}">
                    <a16:rowId xmlns:a16="http://schemas.microsoft.com/office/drawing/2014/main" xmlns="" val="10006"/>
                  </a:ext>
                </a:extLst>
              </a:tr>
            </a:tbl>
          </a:graphicData>
        </a:graphic>
      </p:graphicFrame>
      <p:sp>
        <p:nvSpPr>
          <p:cNvPr id="350" name="Google Shape;350;p51"/>
          <p:cNvSpPr txBox="1"/>
          <p:nvPr/>
        </p:nvSpPr>
        <p:spPr>
          <a:xfrm>
            <a:off x="6408725" y="1451350"/>
            <a:ext cx="2457000" cy="763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Clr>
                <a:schemeClr val="dk1"/>
              </a:buClr>
              <a:buSzPts val="1100"/>
              <a:buFont typeface="Arial"/>
              <a:buNone/>
            </a:pPr>
            <a:r>
              <a:rPr lang="en-US" sz="4800" dirty="0">
                <a:solidFill>
                  <a:schemeClr val="dk1"/>
                </a:solidFill>
                <a:latin typeface="Century Gothic"/>
                <a:ea typeface="Century Gothic"/>
                <a:cs typeface="Century Gothic"/>
                <a:sym typeface="Century Gothic"/>
              </a:rPr>
              <a:t> play</a:t>
            </a:r>
            <a:endParaRPr dirty="0"/>
          </a:p>
        </p:txBody>
      </p:sp>
      <p:sp>
        <p:nvSpPr>
          <p:cNvPr id="351" name="Google Shape;351;p51"/>
          <p:cNvSpPr txBox="1"/>
          <p:nvPr/>
        </p:nvSpPr>
        <p:spPr>
          <a:xfrm>
            <a:off x="6535725" y="2214850"/>
            <a:ext cx="20580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dirty="0">
                <a:solidFill>
                  <a:schemeClr val="dk1"/>
                </a:solidFill>
                <a:latin typeface="Century Gothic"/>
                <a:ea typeface="Century Gothic"/>
                <a:cs typeface="Century Gothic"/>
                <a:sym typeface="Century Gothic"/>
              </a:rPr>
              <a:t>make</a:t>
            </a:r>
            <a:endParaRPr dirty="0"/>
          </a:p>
          <a:p>
            <a:pPr marL="0" lvl="0" indent="0" algn="l" rtl="0">
              <a:spcBef>
                <a:spcPts val="0"/>
              </a:spcBef>
              <a:spcAft>
                <a:spcPts val="0"/>
              </a:spcAft>
              <a:buNone/>
            </a:pP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0"/>
                                        </p:tgtEl>
                                        <p:attrNameLst>
                                          <p:attrName>style.visibility</p:attrName>
                                        </p:attrNameLst>
                                      </p:cBhvr>
                                      <p:to>
                                        <p:strVal val="visible"/>
                                      </p:to>
                                    </p:set>
                                    <p:animEffect transition="in" filter="fade">
                                      <p:cBhvr>
                                        <p:cTn id="7" dur="1000"/>
                                        <p:tgtEl>
                                          <p:spTgt spid="3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1"/>
                                        </p:tgtEl>
                                        <p:attrNameLst>
                                          <p:attrName>style.visibility</p:attrName>
                                        </p:attrNameLst>
                                      </p:cBhvr>
                                      <p:to>
                                        <p:strVal val="visible"/>
                                      </p:to>
                                    </p:set>
                                    <p:animEffect transition="in" filter="fade">
                                      <p:cBhvr>
                                        <p:cTn id="12" dur="1000"/>
                                        <p:tgtEl>
                                          <p:spTgt spid="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5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00"/>
              <a:buFont typeface="Arial"/>
              <a:buNone/>
            </a:pPr>
            <a:endParaRPr dirty="0"/>
          </a:p>
          <a:p>
            <a:pPr marL="0" marR="0" lvl="0" indent="0" algn="l" rtl="0">
              <a:lnSpc>
                <a:spcPct val="90000"/>
              </a:lnSpc>
              <a:spcBef>
                <a:spcPts val="0"/>
              </a:spcBef>
              <a:spcAft>
                <a:spcPts val="0"/>
              </a:spcAft>
              <a:buClr>
                <a:schemeClr val="dk1"/>
              </a:buClr>
              <a:buSzPts val="1600"/>
              <a:buFont typeface="Arial"/>
              <a:buNone/>
            </a:pPr>
            <a:endParaRPr dirty="0"/>
          </a:p>
          <a:p>
            <a:pPr marL="0" marR="0" lvl="0" indent="0" algn="l" rtl="0">
              <a:lnSpc>
                <a:spcPct val="90000"/>
              </a:lnSpc>
              <a:spcBef>
                <a:spcPts val="0"/>
              </a:spcBef>
              <a:spcAft>
                <a:spcPts val="0"/>
              </a:spcAft>
              <a:buClr>
                <a:schemeClr val="dk1"/>
              </a:buClr>
              <a:buSzPts val="1600"/>
              <a:buFont typeface="Arial"/>
              <a:buNone/>
            </a:pPr>
            <a:endParaRPr dirty="0"/>
          </a:p>
        </p:txBody>
      </p:sp>
      <p:pic>
        <p:nvPicPr>
          <p:cNvPr id="359" name="Google Shape;359;p52"/>
          <p:cNvPicPr preferRelativeResize="0"/>
          <p:nvPr/>
        </p:nvPicPr>
        <p:blipFill rotWithShape="1">
          <a:blip r:embed="rId3">
            <a:alphaModFix/>
          </a:blip>
          <a:srcRect t="17564"/>
          <a:stretch/>
        </p:blipFill>
        <p:spPr>
          <a:xfrm>
            <a:off x="1101425" y="1057274"/>
            <a:ext cx="9825599" cy="4962125"/>
          </a:xfrm>
          <a:prstGeom prst="rect">
            <a:avLst/>
          </a:prstGeom>
          <a:noFill/>
          <a:ln>
            <a:noFill/>
          </a:ln>
        </p:spPr>
      </p:pic>
      <p:sp>
        <p:nvSpPr>
          <p:cNvPr id="360" name="Google Shape;360;p52"/>
          <p:cNvSpPr txBox="1"/>
          <p:nvPr/>
        </p:nvSpPr>
        <p:spPr>
          <a:xfrm>
            <a:off x="3064600" y="2294725"/>
            <a:ext cx="2018400" cy="362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on</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two</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was</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live</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walk</a:t>
            </a:r>
            <a:endParaRPr sz="3000" dirty="0">
              <a:latin typeface="Century Gothic"/>
              <a:ea typeface="Century Gothic"/>
              <a:cs typeface="Century Gothic"/>
              <a:sym typeface="Century Gothic"/>
            </a:endParaRPr>
          </a:p>
        </p:txBody>
      </p:sp>
      <p:sp>
        <p:nvSpPr>
          <p:cNvPr id="361" name="Google Shape;361;p52"/>
          <p:cNvSpPr txBox="1"/>
          <p:nvPr/>
        </p:nvSpPr>
        <p:spPr>
          <a:xfrm>
            <a:off x="7474650" y="2257350"/>
            <a:ext cx="2784300" cy="361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with</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had</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make</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be</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new</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play</a:t>
            </a:r>
            <a:endParaRPr sz="3000" dirty="0">
              <a:latin typeface="Century Gothic"/>
              <a:ea typeface="Century Gothic"/>
              <a:cs typeface="Century Gothic"/>
              <a:sym typeface="Century Gothic"/>
            </a:endParaRPr>
          </a:p>
        </p:txBody>
      </p:sp>
      <p:pic>
        <p:nvPicPr>
          <p:cNvPr id="2" name="Picture 1"/>
          <p:cNvPicPr>
            <a:picLocks noChangeAspect="1"/>
          </p:cNvPicPr>
          <p:nvPr/>
        </p:nvPicPr>
        <p:blipFill>
          <a:blip r:embed="rId4"/>
          <a:stretch>
            <a:fillRect/>
          </a:stretch>
        </p:blipFill>
        <p:spPr>
          <a:xfrm>
            <a:off x="3419475" y="333235"/>
            <a:ext cx="4664144" cy="673014"/>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A6FF5EE-8560-4400-8942-F959133E8C12}"/>
</file>

<file path=customXml/itemProps2.xml><?xml version="1.0" encoding="utf-8"?>
<ds:datastoreItem xmlns:ds="http://schemas.openxmlformats.org/officeDocument/2006/customXml" ds:itemID="{4338D163-4D6F-4864-8C28-ADFC268DF321}"/>
</file>

<file path=customXml/itemProps3.xml><?xml version="1.0" encoding="utf-8"?>
<ds:datastoreItem xmlns:ds="http://schemas.openxmlformats.org/officeDocument/2006/customXml" ds:itemID="{223977F4-3966-4EB1-BCEE-993EC2FD17F2}"/>
</file>

<file path=docProps/app.xml><?xml version="1.0" encoding="utf-8"?>
<Properties xmlns="http://schemas.openxmlformats.org/officeDocument/2006/extended-properties" xmlns:vt="http://schemas.openxmlformats.org/officeDocument/2006/docPropsVTypes">
  <TotalTime>17</TotalTime>
  <Words>3854</Words>
  <Application>Microsoft Office PowerPoint</Application>
  <PresentationFormat>Widescreen</PresentationFormat>
  <Paragraphs>349</Paragraphs>
  <Slides>16</Slides>
  <Notes>16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Calibri</vt:lpstr>
      <vt:lpstr>Century Gothic</vt:lpstr>
      <vt:lpstr>Times New Roman</vt:lpstr>
      <vt:lpstr>Arial</vt:lpstr>
      <vt:lpstr>Office Theme</vt:lpstr>
      <vt:lpstr>Office Theme</vt:lpstr>
      <vt:lpstr>Office Theme</vt:lpstr>
      <vt:lpstr>Grade 2: Module 1: Part 1: Cycle 2: Lesson 9 Teacher slide, before teaching.</vt:lpstr>
      <vt:lpstr>Grade 2: Module 1: Part 1: Cycle 2: Lesson 9 Teacher slide, before teaching.</vt:lpstr>
      <vt:lpstr>Grade 2: Module 1: Part 1: Cycle 2: Lesson 9 Teacher slide, before teaching.</vt:lpstr>
      <vt:lpstr>Grade 2: Module 1: Part 1: Cycle 2: Lesson 9 Teacher slide, before teaching.</vt:lpstr>
      <vt:lpstr>PowerPoint Presentation</vt:lpstr>
      <vt:lpstr>Transition Song  </vt:lpstr>
      <vt:lpstr> Opening Learning Targets</vt:lpstr>
      <vt:lpstr>Snap or Trap</vt:lpstr>
      <vt:lpstr>PowerPoint Presentation</vt:lpstr>
      <vt:lpstr>Transition Song  </vt:lpstr>
      <vt:lpstr> Work Time Learning Targets</vt:lpstr>
      <vt:lpstr>PowerPoint Presentation</vt:lpstr>
      <vt:lpstr>Reflection Time </vt:lpstr>
      <vt:lpstr>PowerPoint Presentation</vt:lpstr>
      <vt:lpstr> Independent Work Learning Target</vt:lpstr>
      <vt:lpstr>Independent Work Time:  Reporting on the News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1: Cycle 2: Lesson 9 Teacher slide, before teaching.</dc:title>
  <dc:creator>nbravo</dc:creator>
  <cp:lastModifiedBy>Nicole Bravo</cp:lastModifiedBy>
  <cp:revision>8</cp:revision>
  <dcterms:modified xsi:type="dcterms:W3CDTF">2018-11-07T14:35:33Z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