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0" r:id="rId4"/>
    <p:sldMasterId id="2147483671" r:id="rId5"/>
  </p:sldMasterIdLst>
  <p:notesMasterIdLst>
    <p:notesMasterId r:id="rId29"/>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27D7802B-D829-475E-9A40-39A3E8077ECD}">
  <a:tblStyle styleId="{27D7802B-D829-475E-9A40-39A3E8077ECD}"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79012" autoAdjust="0"/>
  </p:normalViewPr>
  <p:slideViewPr>
    <p:cSldViewPr snapToGrid="0">
      <p:cViewPr varScale="1">
        <p:scale>
          <a:sx n="116" d="100"/>
          <a:sy n="116" d="100"/>
        </p:scale>
        <p:origin x="1520" y="1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S::natalie.ivey@detroitk12.org::2c81a4b0-7596-4a42-b4da-e7aac4dfeff9" providerId="AD" clId="Web-{F513FE9F-0030-CFE3-069E-5E1A94BEFF45}"/>
    <pc:docChg chg="modSld">
      <pc:chgData name="Natalie Ivey" userId="S::natalie.ivey@detroitk12.org::2c81a4b0-7596-4a42-b4da-e7aac4dfeff9" providerId="AD" clId="Web-{F513FE9F-0030-CFE3-069E-5E1A94BEFF45}" dt="2019-03-23T15:06:25.126" v="94" actId="14100"/>
      <pc:docMkLst>
        <pc:docMk/>
      </pc:docMkLst>
      <pc:sldChg chg="addSp modSp">
        <pc:chgData name="Natalie Ivey" userId="S::natalie.ivey@detroitk12.org::2c81a4b0-7596-4a42-b4da-e7aac4dfeff9" providerId="AD" clId="Web-{F513FE9F-0030-CFE3-069E-5E1A94BEFF45}" dt="2019-03-23T15:06:25.126" v="94" actId="14100"/>
        <pc:sldMkLst>
          <pc:docMk/>
          <pc:sldMk cId="0" sldId="263"/>
        </pc:sldMkLst>
        <pc:spChg chg="add mod">
          <ac:chgData name="Natalie Ivey" userId="S::natalie.ivey@detroitk12.org::2c81a4b0-7596-4a42-b4da-e7aac4dfeff9" providerId="AD" clId="Web-{F513FE9F-0030-CFE3-069E-5E1A94BEFF45}" dt="2019-03-23T15:03:27.838" v="21" actId="1076"/>
          <ac:spMkLst>
            <pc:docMk/>
            <pc:sldMk cId="0" sldId="263"/>
            <ac:spMk id="4" creationId="{08559DD1-F801-4C47-8ED4-749E34615366}"/>
          </ac:spMkLst>
        </pc:spChg>
        <pc:spChg chg="add mod">
          <ac:chgData name="Natalie Ivey" userId="S::natalie.ivey@detroitk12.org::2c81a4b0-7596-4a42-b4da-e7aac4dfeff9" providerId="AD" clId="Web-{F513FE9F-0030-CFE3-069E-5E1A94BEFF45}" dt="2019-03-23T15:06:20.047" v="93" actId="14100"/>
          <ac:spMkLst>
            <pc:docMk/>
            <pc:sldMk cId="0" sldId="263"/>
            <ac:spMk id="5" creationId="{104888A3-A2D4-478C-BA2D-A588142D1EE5}"/>
          </ac:spMkLst>
        </pc:spChg>
        <pc:picChg chg="add mod">
          <ac:chgData name="Natalie Ivey" userId="S::natalie.ivey@detroitk12.org::2c81a4b0-7596-4a42-b4da-e7aac4dfeff9" providerId="AD" clId="Web-{F513FE9F-0030-CFE3-069E-5E1A94BEFF45}" dt="2019-03-23T15:06:25.126" v="94" actId="14100"/>
          <ac:picMkLst>
            <pc:docMk/>
            <pc:sldMk cId="0" sldId="263"/>
            <ac:picMk id="2" creationId="{541EA823-406D-46E5-9FD0-94DED695FFE1}"/>
          </ac:picMkLst>
        </pc:picChg>
        <pc:picChg chg="mod">
          <ac:chgData name="Natalie Ivey" userId="S::natalie.ivey@detroitk12.org::2c81a4b0-7596-4a42-b4da-e7aac4dfeff9" providerId="AD" clId="Web-{F513FE9F-0030-CFE3-069E-5E1A94BEFF45}" dt="2019-03-23T15:03:18.228" v="19" actId="1076"/>
          <ac:picMkLst>
            <pc:docMk/>
            <pc:sldMk cId="0" sldId="263"/>
            <ac:picMk id="174" creationId="{00000000-0000-0000-0000-000000000000}"/>
          </ac:picMkLst>
        </pc:picChg>
      </pc:sldChg>
    </pc:docChg>
  </pc:docChgLst>
  <pc:docChgLst>
    <pc:chgData name="Natalie Ivey" userId="S::natalie.ivey@detroitk12.org::2c81a4b0-7596-4a42-b4da-e7aac4dfeff9" providerId="AD" clId="Web-{E1D64DAD-F611-71D0-E915-6C5314A893B1}"/>
    <pc:docChg chg="modSld">
      <pc:chgData name="Natalie Ivey" userId="S::natalie.ivey@detroitk12.org::2c81a4b0-7596-4a42-b4da-e7aac4dfeff9" providerId="AD" clId="Web-{E1D64DAD-F611-71D0-E915-6C5314A893B1}" dt="2019-03-22T11:36:15.204" v="0"/>
      <pc:docMkLst>
        <pc:docMk/>
      </pc:docMkLst>
      <pc:sldChg chg="delSp">
        <pc:chgData name="Natalie Ivey" userId="S::natalie.ivey@detroitk12.org::2c81a4b0-7596-4a42-b4da-e7aac4dfeff9" providerId="AD" clId="Web-{E1D64DAD-F611-71D0-E915-6C5314A893B1}" dt="2019-03-22T11:36:15.204" v="0"/>
        <pc:sldMkLst>
          <pc:docMk/>
          <pc:sldMk cId="0" sldId="263"/>
        </pc:sldMkLst>
        <pc:picChg chg="del">
          <ac:chgData name="Natalie Ivey" userId="S::natalie.ivey@detroitk12.org::2c81a4b0-7596-4a42-b4da-e7aac4dfeff9" providerId="AD" clId="Web-{E1D64DAD-F611-71D0-E915-6C5314A893B1}" dt="2019-03-22T11:36:15.204" v="0"/>
          <ac:picMkLst>
            <pc:docMk/>
            <pc:sldMk cId="0" sldId="263"/>
            <ac:picMk id="172" creationId="{00000000-0000-0000-0000-00000000000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50602471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4" TargetMode="External"/><Relationship Id="rId2" Type="http://schemas.openxmlformats.org/officeDocument/2006/relationships/slide" Target="../slides/slide2.xml"/><Relationship Id="rId1" Type="http://schemas.openxmlformats.org/officeDocument/2006/relationships/notesMaster" Target="../notesMasters/notesMaster1.xml"/><Relationship Id="rId5" Type="http://schemas.openxmlformats.org/officeDocument/2006/relationships/hyperlink" Target="https://eleducation.org/resources/fifth-grade-writing-rubrics-and-checklists" TargetMode="External"/><Relationship Id="rId4" Type="http://schemas.openxmlformats.org/officeDocument/2006/relationships/hyperlink" Target="https://eleducation.org/resources/el-education-classroom-protocols" TargetMode="Externa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curriculum.eleducation.org/sites/default/files/g4m2u1_all-block_091417.pdf" TargetMode="External"/><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4"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27" name="Google Shape;127;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Students continue the same process used in Lessons 2 and 3 to closely read their expert group’s section of </a:t>
            </a:r>
            <a:r>
              <a:rPr lang="en" sz="1200" b="0" i="1" u="none" strike="noStrike" cap="none" dirty="0">
                <a:solidFill>
                  <a:schemeClr val="dk1"/>
                </a:solidFill>
                <a:latin typeface="Calibri"/>
                <a:ea typeface="Calibri"/>
                <a:cs typeface="Calibri"/>
                <a:sym typeface="Calibri"/>
              </a:rPr>
              <a:t>Animal Behavior: Animal Defenses</a:t>
            </a:r>
            <a:r>
              <a:rPr lang="en" sz="1200" b="0" i="0" u="none" strike="noStrike" cap="none" dirty="0">
                <a:solidFill>
                  <a:schemeClr val="dk1"/>
                </a:solidFill>
                <a:latin typeface="Calibri"/>
                <a:ea typeface="Calibri"/>
                <a:cs typeface="Calibri"/>
                <a:sym typeface="Calibri"/>
              </a:rPr>
              <a:t>. In this lesson, they reread the same section read in Lesson 3 to determine the main idea (RI.4.,W.4.7, W.4.8) and to determine the meaning of unfamiliar vocabulary.</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Students practice their fluency in this lesson by following along and reading silently as the teacher reads </a:t>
            </a:r>
            <a:r>
              <a:rPr lang="en" sz="1200" b="0" i="1" u="none" strike="noStrike" cap="none" dirty="0">
                <a:solidFill>
                  <a:schemeClr val="dk1"/>
                </a:solidFill>
                <a:latin typeface="Calibri"/>
                <a:ea typeface="Calibri"/>
                <a:cs typeface="Calibri"/>
                <a:sym typeface="Calibri"/>
              </a:rPr>
              <a:t>Venom</a:t>
            </a:r>
            <a:r>
              <a:rPr lang="en" sz="1200" b="0" i="0" u="none" strike="noStrike" cap="none" dirty="0">
                <a:solidFill>
                  <a:schemeClr val="dk1"/>
                </a:solidFill>
                <a:latin typeface="Calibri"/>
                <a:ea typeface="Calibri"/>
                <a:cs typeface="Calibri"/>
                <a:sym typeface="Calibri"/>
              </a:rPr>
              <a:t> aloud in Opening A and by chorally reading their section of </a:t>
            </a:r>
            <a:r>
              <a:rPr lang="en" sz="1200" b="0" i="1" u="none" strike="noStrike" cap="none" dirty="0">
                <a:solidFill>
                  <a:schemeClr val="dk1"/>
                </a:solidFill>
                <a:latin typeface="Calibri"/>
                <a:ea typeface="Calibri"/>
                <a:cs typeface="Calibri"/>
                <a:sym typeface="Calibri"/>
              </a:rPr>
              <a:t>Animal Behavior: Animal Defenses</a:t>
            </a:r>
            <a:r>
              <a:rPr lang="en" sz="1200" b="0" i="0" u="none" strike="noStrike" cap="none" dirty="0">
                <a:solidFill>
                  <a:schemeClr val="dk1"/>
                </a:solidFill>
                <a:latin typeface="Calibri"/>
                <a:ea typeface="Calibri"/>
                <a:cs typeface="Calibri"/>
                <a:sym typeface="Calibri"/>
              </a:rPr>
              <a:t> in Work Time A.</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78343661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20-30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Group/Partners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Ensure that you have read through the close reading guide ahead of time.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Strategically pair students ahead of time.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Pair students.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page 7 of </a:t>
            </a:r>
            <a:r>
              <a:rPr lang="en" sz="1200" b="0" i="1" u="none" strike="noStrike" cap="none" dirty="0">
                <a:solidFill>
                  <a:schemeClr val="dk1"/>
                </a:solidFill>
                <a:latin typeface="Calibri"/>
                <a:ea typeface="Calibri"/>
                <a:cs typeface="Calibri"/>
                <a:sym typeface="Calibri"/>
              </a:rPr>
              <a:t>Animal Behavior: Animal Defenses</a:t>
            </a:r>
            <a:r>
              <a:rPr lang="en" sz="1200" b="0" i="0" u="none" strike="noStrike" cap="none" dirty="0">
                <a:solidFill>
                  <a:schemeClr val="dk1"/>
                </a:solidFill>
                <a:latin typeface="Calibri"/>
                <a:ea typeface="Calibri"/>
                <a:cs typeface="Calibri"/>
                <a:sym typeface="Calibri"/>
              </a:rPr>
              <a:t> and invite students to turn to that page in their copies and to the Close Read Questions: “A Life in Hiding” in their </a:t>
            </a:r>
            <a:r>
              <a:rPr lang="en" sz="1200" b="1" i="0" u="none" strike="noStrike" cap="none" dirty="0">
                <a:solidFill>
                  <a:schemeClr val="dk1"/>
                </a:solidFill>
                <a:latin typeface="Calibri"/>
                <a:ea typeface="Calibri"/>
                <a:cs typeface="Calibri"/>
                <a:sym typeface="Calibri"/>
              </a:rPr>
              <a:t>Animal Defenses research notebooks</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Point out the </a:t>
            </a:r>
            <a:r>
              <a:rPr lang="en" sz="1200" b="1" i="0" u="none" strike="noStrike" cap="none" dirty="0">
                <a:solidFill>
                  <a:schemeClr val="dk1"/>
                </a:solidFill>
                <a:latin typeface="Calibri"/>
                <a:ea typeface="Calibri"/>
                <a:cs typeface="Calibri"/>
                <a:sym typeface="Calibri"/>
              </a:rPr>
              <a:t>Close Readers Do These Things anchor chart</a:t>
            </a:r>
            <a:r>
              <a:rPr lang="en" sz="1200" b="0" i="0" u="none" strike="noStrike" cap="none" dirty="0">
                <a:solidFill>
                  <a:schemeClr val="dk1"/>
                </a:solidFill>
                <a:latin typeface="Calibri"/>
                <a:ea typeface="Calibri"/>
                <a:cs typeface="Calibri"/>
                <a:sym typeface="Calibri"/>
              </a:rPr>
              <a:t> and focus students on the final criteria and bullets:</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Listen to the questions: </a:t>
            </a:r>
            <a:endParaRPr sz="1200" i="0" dirty="0">
              <a:solidFill>
                <a:schemeClr val="dk1"/>
              </a:solidFill>
              <a:latin typeface="Calibri"/>
              <a:ea typeface="Calibri"/>
              <a:cs typeface="Calibri"/>
              <a:sym typeface="Calibri"/>
            </a:endParaRPr>
          </a:p>
          <a:p>
            <a:pPr marL="1371600" marR="0" lvl="2"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Go back to the text to find answers to questions.  </a:t>
            </a:r>
            <a:endParaRPr sz="1200" b="0" i="0" u="none" strike="noStrike" cap="none" dirty="0">
              <a:solidFill>
                <a:schemeClr val="dk1"/>
              </a:solidFill>
              <a:latin typeface="Calibri"/>
              <a:ea typeface="Calibri"/>
              <a:cs typeface="Calibri"/>
              <a:sym typeface="Calibri"/>
            </a:endParaRPr>
          </a:p>
          <a:p>
            <a:pPr marL="1371600" marR="0" lvl="2"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Talk with your partners about the answers you find.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you are going to guide them through this close read. Some of the questions will be discussed as a whole group, and others will be discussed with a partner.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a:t>
            </a:r>
            <a:r>
              <a:rPr lang="en" sz="1200" b="1" i="0" u="none" strike="noStrike" cap="none" dirty="0">
                <a:solidFill>
                  <a:schemeClr val="dk1"/>
                </a:solidFill>
                <a:latin typeface="Calibri"/>
                <a:ea typeface="Calibri"/>
                <a:cs typeface="Calibri"/>
                <a:sym typeface="Calibri"/>
              </a:rPr>
              <a:t>Working to Become Effective Learners anchor chart</a:t>
            </a:r>
            <a:r>
              <a:rPr lang="en" sz="1200" b="0" i="0" u="none" strike="noStrike" cap="none" dirty="0">
                <a:solidFill>
                  <a:schemeClr val="dk1"/>
                </a:solidFill>
                <a:latin typeface="Calibri"/>
                <a:ea typeface="Calibri"/>
                <a:cs typeface="Calibri"/>
                <a:sym typeface="Calibri"/>
              </a:rPr>
              <a:t>, specifically </a:t>
            </a:r>
            <a:r>
              <a:rPr lang="en" sz="1200" b="0" i="1" u="none" strike="noStrike" cap="none" dirty="0">
                <a:solidFill>
                  <a:schemeClr val="dk1"/>
                </a:solidFill>
                <a:latin typeface="Calibri"/>
                <a:ea typeface="Calibri"/>
                <a:cs typeface="Calibri"/>
                <a:sym typeface="Calibri"/>
              </a:rPr>
              <a:t>perseverance</a:t>
            </a:r>
            <a:r>
              <a:rPr lang="en" sz="1200" b="0" i="0" u="none" strike="noStrike" cap="none" dirty="0">
                <a:solidFill>
                  <a:schemeClr val="dk1"/>
                </a:solidFill>
                <a:latin typeface="Calibri"/>
                <a:ea typeface="Calibri"/>
                <a:cs typeface="Calibri"/>
                <a:sym typeface="Calibri"/>
              </a:rPr>
              <a:t> and </a:t>
            </a:r>
            <a:r>
              <a:rPr lang="en" sz="1200" b="0" i="1" u="none" strike="noStrike" cap="none" dirty="0">
                <a:solidFill>
                  <a:schemeClr val="dk1"/>
                </a:solidFill>
                <a:latin typeface="Calibri"/>
                <a:ea typeface="Calibri"/>
                <a:cs typeface="Calibri"/>
                <a:sym typeface="Calibri"/>
              </a:rPr>
              <a:t>collaboration</a:t>
            </a:r>
            <a:r>
              <a:rPr lang="en" sz="1200" b="0" i="0" u="none" strike="noStrike" cap="none" dirty="0">
                <a:solidFill>
                  <a:schemeClr val="dk1"/>
                </a:solidFill>
                <a:latin typeface="Calibri"/>
                <a:ea typeface="Calibri"/>
                <a:cs typeface="Calibri"/>
                <a:sym typeface="Calibri"/>
              </a:rPr>
              <a:t>. Remind students that as they will be reading a new complex text and will need to persevere while they read, and will be working with one another as they read so will need to collaborate.</a:t>
            </a:r>
            <a:endParaRPr sz="1200" b="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engagement during the activities leading up to the close reading.</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Provide students with a version of the close read text that has a few key language structures highlighted; alternatively, tell students which key language structures to underline. Check and clarify students’ understanding of the meaning these structures impart.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Make sure students can use the word </a:t>
            </a:r>
            <a:r>
              <a:rPr lang="en" sz="1200" b="0" i="1" u="none" strike="noStrike" cap="none" dirty="0">
                <a:solidFill>
                  <a:srgbClr val="000000"/>
                </a:solidFill>
                <a:latin typeface="Calibri"/>
                <a:ea typeface="Calibri"/>
                <a:cs typeface="Calibri"/>
                <a:sym typeface="Calibri"/>
              </a:rPr>
              <a:t>shell</a:t>
            </a:r>
            <a:r>
              <a:rPr lang="en" sz="1200" b="0" i="0" u="none" strike="noStrike" cap="none" dirty="0">
                <a:solidFill>
                  <a:srgbClr val="000000"/>
                </a:solidFill>
                <a:latin typeface="Calibri"/>
                <a:ea typeface="Calibri"/>
                <a:cs typeface="Calibri"/>
                <a:sym typeface="Calibri"/>
              </a:rPr>
              <a:t> in various collocations, in particular: its shell, their shell, has a shell made of. The word and its collocations are used multiple times in </a:t>
            </a:r>
            <a:r>
              <a:rPr lang="en" sz="1200" b="0" i="1" u="none" strike="noStrike" cap="none" dirty="0">
                <a:solidFill>
                  <a:srgbClr val="000000"/>
                </a:solidFill>
                <a:latin typeface="Calibri"/>
                <a:ea typeface="Calibri"/>
                <a:cs typeface="Calibri"/>
                <a:sym typeface="Calibri"/>
              </a:rPr>
              <a:t>Animal Behavior: Animal Defenses</a:t>
            </a:r>
            <a:r>
              <a:rPr lang="en" sz="1200" b="0" i="0" u="none" strike="noStrike" cap="none" dirty="0">
                <a:solidFill>
                  <a:srgbClr val="000000"/>
                </a:solidFill>
                <a:latin typeface="Calibri"/>
                <a:ea typeface="Calibri"/>
                <a:cs typeface="Calibri"/>
                <a:sym typeface="Calibri"/>
              </a:rPr>
              <a:t> and on the mid-unit assessment. In addition, a shell is a key defense mechanism.</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2468975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3" name="Google Shape;193;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5-10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Throughout this close read, students will work with a partner to discuss answers to the questions you ask and annotate their texts. Use different strategies to have them respond, such as cold calling, selecting volunteers, or responding chorally as a whole group.</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that they read this text for gist in Lesson 2 and closely read “Lying Low” on pages 10–11 in Lesson 3. Read through “A Life in Hiding” on pages 11–12 once aloud for the whole group. Tell students to read along silently in their heads.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reread the first paragraph with a partner.</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aloud Question 1:  </a:t>
            </a:r>
            <a:r>
              <a:rPr lang="en" sz="1200" b="0" i="1" u="none" strike="noStrike" cap="none" dirty="0">
                <a:solidFill>
                  <a:schemeClr val="dk1"/>
                </a:solidFill>
                <a:latin typeface="Calibri"/>
                <a:ea typeface="Calibri"/>
                <a:cs typeface="Calibri"/>
                <a:sym typeface="Calibri"/>
              </a:rPr>
              <a:t>What is the title of this section?</a:t>
            </a:r>
            <a:r>
              <a:rPr lang="en" sz="1200" b="1" i="0" u="none" strike="noStrike" cap="none" dirty="0">
                <a:solidFill>
                  <a:schemeClr val="dk1"/>
                </a:solidFill>
                <a:latin typeface="Calibri"/>
                <a:ea typeface="Calibri"/>
                <a:cs typeface="Calibri"/>
                <a:sym typeface="Calibri"/>
              </a:rPr>
              <a:t> (“A Life in Hiding”)</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put their finger on the first sentence of the paragraph, read the sentence to themselves in their heads, and then read it aloud chorally.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a:t>
            </a:r>
            <a:r>
              <a:rPr lang="en" sz="1200" b="0" i="1" u="none" strike="noStrike" cap="none" dirty="0">
                <a:solidFill>
                  <a:schemeClr val="dk1"/>
                </a:solidFill>
                <a:latin typeface="Calibri"/>
                <a:ea typeface="Calibri"/>
                <a:cs typeface="Calibri"/>
                <a:sym typeface="Calibri"/>
              </a:rPr>
              <a:t>What does go to the extreme mean</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(Go to extremes means to be over the top or excessive)</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Question 2:  </a:t>
            </a:r>
            <a:r>
              <a:rPr lang="en-US"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According to the text, what is extreme about the way some species </a:t>
            </a:r>
            <a:r>
              <a:rPr lang="en-US" sz="1200" b="0" i="1" u="none" strike="noStrike" cap="none" dirty="0">
                <a:solidFill>
                  <a:schemeClr val="dk1"/>
                </a:solidFill>
                <a:latin typeface="Calibri"/>
                <a:ea typeface="Calibri"/>
                <a:cs typeface="Calibri"/>
                <a:sym typeface="Calibri"/>
              </a:rPr>
              <a:t>live</a:t>
            </a:r>
            <a:r>
              <a:rPr lang="en" sz="1200" b="0" i="1" u="none" strike="noStrike" cap="none" dirty="0">
                <a:solidFill>
                  <a:schemeClr val="dk1"/>
                </a:solidFill>
                <a:latin typeface="Calibri"/>
                <a:ea typeface="Calibri"/>
                <a:cs typeface="Calibri"/>
                <a:sym typeface="Calibri"/>
              </a:rPr>
              <a:t>?</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 (Some animals spend their whole lives in hiding, or Some animals have changed over time so they can survive in places where they can hide all the time.)</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a:t>
            </a:r>
            <a:r>
              <a:rPr lang="en" sz="1200" b="0" i="1" u="none" strike="noStrike" cap="none" dirty="0">
                <a:solidFill>
                  <a:schemeClr val="dk1"/>
                </a:solidFill>
                <a:latin typeface="Calibri"/>
                <a:ea typeface="Calibri"/>
                <a:cs typeface="Calibri"/>
                <a:sym typeface="Calibri"/>
              </a:rPr>
              <a:t>“This paragraph introduces the section </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A Life in Hiding.</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What do you think the section is going to be about?”</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(This section is going to be about how some animals spend most of their lives hiding from predators.)</a:t>
            </a:r>
            <a:endParaRPr sz="1200" b="1"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engagement in and comprehension of the close read.</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Provide students with a version of the close read text that has a few key language structures highlighted; alternatively, tell students which key language structures to underline. Check and clarify students’ understanding of the meaning these structures impart.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Make sure students can use the word </a:t>
            </a:r>
            <a:r>
              <a:rPr lang="en" sz="1200" b="0" i="1" u="none" strike="noStrike" cap="none" dirty="0">
                <a:solidFill>
                  <a:schemeClr val="dk1"/>
                </a:solidFill>
                <a:latin typeface="Calibri"/>
                <a:ea typeface="Calibri"/>
                <a:cs typeface="Calibri"/>
                <a:sym typeface="Calibri"/>
              </a:rPr>
              <a:t>shell</a:t>
            </a:r>
            <a:r>
              <a:rPr lang="en" sz="1200" b="0" i="0" u="none" strike="noStrike" cap="none" dirty="0">
                <a:solidFill>
                  <a:schemeClr val="dk1"/>
                </a:solidFill>
                <a:latin typeface="Calibri"/>
                <a:ea typeface="Calibri"/>
                <a:cs typeface="Calibri"/>
                <a:sym typeface="Calibri"/>
              </a:rPr>
              <a:t> in various collocations, in particular: its shell, their shell, has a shell made of. The word and its collocations are used multiple times in </a:t>
            </a:r>
            <a:r>
              <a:rPr lang="en" sz="1200" b="0" i="1" u="none" strike="noStrike" cap="none" dirty="0">
                <a:solidFill>
                  <a:schemeClr val="dk1"/>
                </a:solidFill>
                <a:latin typeface="Calibri"/>
                <a:ea typeface="Calibri"/>
                <a:cs typeface="Calibri"/>
                <a:sym typeface="Calibri"/>
              </a:rPr>
              <a:t>Animal Behavior: Animal Defenses</a:t>
            </a:r>
            <a:r>
              <a:rPr lang="en" sz="1200" b="0" i="0" u="none" strike="noStrike" cap="none" dirty="0">
                <a:solidFill>
                  <a:schemeClr val="dk1"/>
                </a:solidFill>
                <a:latin typeface="Calibri"/>
                <a:ea typeface="Calibri"/>
                <a:cs typeface="Calibri"/>
                <a:sym typeface="Calibri"/>
              </a:rPr>
              <a:t> and on the mid-unit assessment. In addition, a shell is a key defense mechanism.</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770876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9" name="Google Shape;199;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5-10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reread Paragraphs 2, 3, and 4 on pages 11–12 with a partner.  Ask: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On which animal do these paragraphs focus?</a:t>
            </a:r>
            <a:r>
              <a:rPr lang="en-US" sz="1200" b="0" i="1"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clams</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Find the word burrow in the text. Turn and talk to a partner. In your own words, what is the meaning of burrow as it is used in this text? What, in the text, makes you think so</a:t>
            </a:r>
            <a:r>
              <a:rPr lang="en" sz="1200" b="0" i="0" u="none" strike="noStrike" cap="none" dirty="0">
                <a:solidFill>
                  <a:schemeClr val="dk1"/>
                </a:solidFill>
                <a:latin typeface="Calibri"/>
                <a:ea typeface="Calibri"/>
                <a:cs typeface="Calibri"/>
                <a:sym typeface="Calibri"/>
              </a:rPr>
              <a:t>?</a:t>
            </a:r>
            <a:r>
              <a:rPr lang="en-US" sz="1200" b="0" i="0"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(Burrow means to dig a tunnel into the ground. I know this because the text says clams burrow into beaches and that some dig deeply.)</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add the word burrow to their </a:t>
            </a:r>
            <a:r>
              <a:rPr lang="en" sz="1200" b="1" i="0" u="none" strike="noStrike" cap="none" dirty="0">
                <a:solidFill>
                  <a:schemeClr val="dk1"/>
                </a:solidFill>
                <a:latin typeface="Calibri"/>
                <a:ea typeface="Calibri"/>
                <a:cs typeface="Calibri"/>
                <a:sym typeface="Calibri"/>
              </a:rPr>
              <a:t>vocabulary log</a:t>
            </a:r>
            <a:r>
              <a:rPr lang="en" sz="1200" b="0" i="0" u="none" strike="noStrike" cap="none" dirty="0">
                <a:solidFill>
                  <a:schemeClr val="dk1"/>
                </a:solidFill>
                <a:latin typeface="Calibri"/>
                <a:ea typeface="Calibri"/>
                <a:cs typeface="Calibri"/>
                <a:sym typeface="Calibri"/>
              </a:rPr>
              <a:t>. Add this word to the </a:t>
            </a:r>
            <a:r>
              <a:rPr lang="en" sz="1200" b="1" i="0" u="none" strike="noStrike" cap="none" dirty="0">
                <a:solidFill>
                  <a:schemeClr val="dk1"/>
                </a:solidFill>
                <a:latin typeface="Calibri"/>
                <a:ea typeface="Calibri"/>
                <a:cs typeface="Calibri"/>
                <a:sym typeface="Calibri"/>
              </a:rPr>
              <a:t>Domain-Specific Word Wall</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Question 3:  </a:t>
            </a:r>
            <a:r>
              <a:rPr lang="en-US"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Which sentence in Paragraph 3 best supports the idea that this animal spends most its time in hiding?</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(The first sentence of the paragraph: </a:t>
            </a:r>
            <a:r>
              <a:rPr lang="en" sz="1200" b="1" i="1" u="none" strike="noStrike" cap="none" dirty="0">
                <a:solidFill>
                  <a:schemeClr val="dk1"/>
                </a:solidFill>
                <a:latin typeface="Calibri"/>
                <a:ea typeface="Calibri"/>
                <a:cs typeface="Calibri"/>
                <a:sym typeface="Calibri"/>
              </a:rPr>
              <a:t>“It does not need to leave its hiding place to find food.”</a:t>
            </a:r>
            <a:r>
              <a:rPr lang="en" sz="1200" b="1" i="0" u="none" strike="noStrike" cap="none" dirty="0">
                <a:solidFill>
                  <a:schemeClr val="dk1"/>
                </a:solidFill>
                <a:latin typeface="Calibri"/>
                <a:ea typeface="Calibri"/>
                <a:cs typeface="Calibri"/>
                <a:sym typeface="Calibri"/>
              </a:rPr>
              <a:t>) </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Question 4:  </a:t>
            </a:r>
            <a:r>
              <a:rPr lang="en-US"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On the chart below, record three ways that spending most of the day in hiding helps the clam survive.  You may use words and/or pictures to show your thinking.”</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(Hiding helps a clam from being washed away by waves, and/or Hiding keeps the clam from drying out in the sun, and/or Hiding helps keep the clam from being an easy target for predators.)</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Question 5 aloud:  </a:t>
            </a:r>
            <a:r>
              <a:rPr lang="en-US"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In your own words, write the main idea of these paragraphs.</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Ask students to discuss with a partner: </a:t>
            </a:r>
            <a:r>
              <a:rPr lang="en" sz="1200" b="0" i="1" u="none" strike="noStrike" cap="none" dirty="0">
                <a:solidFill>
                  <a:schemeClr val="dk1"/>
                </a:solidFill>
                <a:latin typeface="Calibri"/>
                <a:ea typeface="Calibri"/>
                <a:cs typeface="Calibri"/>
                <a:sym typeface="Calibri"/>
              </a:rPr>
              <a:t>“What do we mean by the main idea of a text?”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Select volunteers to share their responses with the whole group. </a:t>
            </a:r>
            <a:r>
              <a:rPr lang="en" sz="1200" b="1" i="0" u="none" strike="noStrike" cap="none" dirty="0">
                <a:solidFill>
                  <a:schemeClr val="dk1"/>
                </a:solidFill>
                <a:latin typeface="Calibri"/>
                <a:ea typeface="Calibri"/>
                <a:cs typeface="Calibri"/>
                <a:sym typeface="Calibri"/>
              </a:rPr>
              <a:t>(It is the important thing or things the author wants us to know from reading the text.)</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pairs to discuss and then select volunteers to share their responses with the whole group: “</a:t>
            </a:r>
            <a:r>
              <a:rPr lang="en" sz="1200" b="0" i="1" u="none" strike="noStrike" cap="none" dirty="0">
                <a:solidFill>
                  <a:schemeClr val="dk1"/>
                </a:solidFill>
                <a:latin typeface="Calibri"/>
                <a:ea typeface="Calibri"/>
                <a:cs typeface="Calibri"/>
                <a:sym typeface="Calibri"/>
              </a:rPr>
              <a:t>What do we mean by details that support the main idea?”</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(Supporting details are details from the text that provide evidence of the main idea.)</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think back to earlier in the close read: </a:t>
            </a:r>
            <a:r>
              <a:rPr lang="en" sz="1200" b="0" i="1" u="none" strike="noStrike" cap="none" dirty="0">
                <a:solidFill>
                  <a:schemeClr val="dk1"/>
                </a:solidFill>
                <a:latin typeface="Calibri"/>
                <a:ea typeface="Calibri"/>
                <a:cs typeface="Calibri"/>
                <a:sym typeface="Calibri"/>
              </a:rPr>
              <a:t>“What do you think the section is going to be about?”</a:t>
            </a:r>
            <a:r>
              <a:rPr lang="en" sz="1200" b="0" i="0" u="none" strike="noStrike" cap="none" dirty="0">
                <a:solidFill>
                  <a:schemeClr val="dk1"/>
                </a:solidFill>
                <a:latin typeface="Calibri"/>
                <a:ea typeface="Calibri"/>
                <a:cs typeface="Calibri"/>
                <a:sym typeface="Calibri"/>
              </a:rPr>
              <a:t> Remind students that they already hypothesized that this section is going to be about how some animals spend most of their lives hiding from predators. Note that students may also respond by saying the section is about how animals’ bodies allow them to stay in hiding most of the time or that some animals hide from predators by living underground. These ideas can also be supported by the text, but because they are so specific, it will be more difficult for students to connect “Lying Low” and “A Life in Hiding” later in the close read.</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work with a partner to answer the first part of Question 5 and then to complete the second part independently once they have finished.</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Select volunteers to share with the whole group the main idea of these paragraphs and three details the author uses to support the main idea. (</a:t>
            </a:r>
            <a:r>
              <a:rPr lang="en" sz="1200" b="1" i="0" u="none" strike="noStrike" cap="none" dirty="0">
                <a:solidFill>
                  <a:schemeClr val="dk1"/>
                </a:solidFill>
                <a:latin typeface="Calibri"/>
                <a:ea typeface="Calibri"/>
                <a:cs typeface="Calibri"/>
                <a:sym typeface="Calibri"/>
              </a:rPr>
              <a:t>Answers may vary. To stay safe, clams spend most of their lives in hiding. Some species live just under the surface, and/or By burrowing, a clam protects itself from being washed away by waves, drying out in the sun, and being an easy target for predators, and/or It does not need to leave its hiding place to find food because it uses a part of its body called a siphon to take in water and get particles of food, and/or Clams can tell when a predator is near by vibrations in the sand and burrow more deeply to escape.)</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Point out that the main idea of these paragraphs was not explicitly stated in the first sentence of any of the paragraphs, as it was when they were reading “Lying Low.” In this case, the main idea of these paragraphs had to be inferred by thinking about the main idea of the whole section (introduced in the first paragraph of “A Life in Hiding”) and connecting this idea with the details about clams the author chose to include.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that as they read a text, they should always be thinking about what the text is about and gathering details to confirm their original thinking about what the text is about or more precisely focus their thinking.</a:t>
            </a:r>
            <a:endParaRPr sz="1200" b="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engagement in and comprehension of the close read.</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Provide students with a version of the close read text that has a few key language structures highlighted; alternatively, tell students which key language structures to underline. Check and clarify students’ understanding of the meaning these structures impart.</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8363906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5" name="Google Shape;205;p1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5-10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independently reread Paragraph 5 on page 12.</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Which animal does this paragraph focus on?</a:t>
            </a:r>
            <a:r>
              <a:rPr lang="en-US" sz="1200" b="0" i="1" u="none" strike="noStrike" cap="none" dirty="0">
                <a:solidFill>
                  <a:schemeClr val="dk1"/>
                </a:solidFill>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(earthworms)</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What does this animal do to help it survive?</a:t>
            </a:r>
            <a:r>
              <a:rPr lang="en-US" sz="1200" b="0" i="1"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Earthworms spend much of the day burrowing through the soil underground.)</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Question 6:  </a:t>
            </a:r>
            <a:r>
              <a:rPr lang="en-US"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Which sentences best support the idea that the animal’s body allows it to spend most of its time in hiding?</a:t>
            </a:r>
            <a:r>
              <a:rPr lang="en-US" sz="1200" b="0" i="1"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(“It grabs onto the walls of its burrow with bristles that line its sides. The worm’s hind end also bulges to help clamp it in place.”)</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Question 7:  </a:t>
            </a:r>
            <a:r>
              <a:rPr lang="en-US"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On the chart below, record one way that spending most of the day in hiding helps the earthworm survive.  You may use words and/or pictures to show your thinking.</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(Staying underground hides the earthworm from its predators.)</a:t>
            </a:r>
            <a:endParaRPr sz="1200" b="1"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engagement in and comprehension of the close read.</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Provide students with a version of the close read text that has a few key language structures highlighted; alternatively, tell students which key language structures to underline. Check and clarify students’ understanding of the meaning these structures impart.</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9392694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1" name="Google Shape;211;p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5-10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 Invite students to reread Paragraph 6 on page 12 with a partner.</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Which animal does this paragraph focus on?</a:t>
            </a:r>
            <a:r>
              <a:rPr lang="en-US" sz="1200" b="0" i="1"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moles</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What does this animal do to help it survive?</a:t>
            </a:r>
            <a:r>
              <a:rPr lang="en-US" sz="1200" b="0" i="1" u="none" strike="noStrike" cap="none" dirty="0">
                <a:solidFill>
                  <a:schemeClr val="dk1"/>
                </a:solidFill>
                <a:latin typeface="Calibri"/>
                <a:ea typeface="Calibri"/>
                <a:cs typeface="Calibri"/>
                <a:sym typeface="Calibri"/>
              </a:rPr>
              <a:t>”</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(Moles stay underground to stay away from predators.)</a:t>
            </a:r>
            <a:endParaRPr sz="1200" b="1" i="0" u="none" strike="noStrike" cap="none" dirty="0">
              <a:solidFill>
                <a:schemeClr val="dk1"/>
              </a:solidFill>
              <a:latin typeface="Calibri"/>
              <a:ea typeface="Calibri"/>
              <a:cs typeface="Calibri"/>
              <a:sym typeface="Calibri"/>
            </a:endParaRP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AutoNum type="arabicPeriod"/>
              <a:tabLst/>
              <a:defRPr/>
            </a:pPr>
            <a:r>
              <a:rPr lang="en" sz="1200" b="0" i="0" u="none" strike="noStrike" cap="none" dirty="0">
                <a:solidFill>
                  <a:schemeClr val="dk1"/>
                </a:solidFill>
                <a:latin typeface="Calibri"/>
                <a:ea typeface="Calibri"/>
                <a:cs typeface="Calibri"/>
                <a:sym typeface="Calibri"/>
              </a:rPr>
              <a:t>Read Question 8:  </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entury Gothic"/>
                <a:ea typeface="Century Gothic"/>
                <a:cs typeface="Century Gothic"/>
                <a:sym typeface="Century Gothic"/>
              </a:rPr>
              <a:t>Which sentence best supports the idea that the</a:t>
            </a:r>
            <a:r>
              <a:rPr lang="en" sz="1200" i="1" dirty="0">
                <a:solidFill>
                  <a:schemeClr val="dk1"/>
                </a:solidFill>
              </a:rPr>
              <a:t> </a:t>
            </a:r>
            <a:r>
              <a:rPr lang="en" sz="1200" b="0" i="1" u="none" strike="noStrike" cap="none" dirty="0">
                <a:solidFill>
                  <a:schemeClr val="dk1"/>
                </a:solidFill>
                <a:latin typeface="Century Gothic"/>
                <a:ea typeface="Century Gothic"/>
                <a:cs typeface="Century Gothic"/>
                <a:sym typeface="Century Gothic"/>
              </a:rPr>
              <a:t>animal spends most of its time in hiding?</a:t>
            </a:r>
            <a:r>
              <a:rPr lang="en-US" sz="1200" b="0" i="1" u="none" strike="noStrike" cap="none" dirty="0">
                <a:solidFill>
                  <a:schemeClr val="dk1"/>
                </a:solidFill>
                <a:latin typeface="Century Gothic"/>
                <a:ea typeface="Century Gothic"/>
                <a:cs typeface="Century Gothic"/>
                <a:sym typeface="Century Gothic"/>
              </a:rPr>
              <a:t>”</a:t>
            </a:r>
            <a:r>
              <a:rPr lang="en-US" sz="1200" b="0" i="1" u="none" strike="noStrike" cap="none" baseline="0" dirty="0">
                <a:solidFill>
                  <a:schemeClr val="dk1"/>
                </a:solidFill>
                <a:latin typeface="Arial"/>
                <a:ea typeface="Arial"/>
                <a:cs typeface="Arial"/>
                <a:sym typeface="Arial"/>
              </a:rPr>
              <a:t> </a:t>
            </a:r>
            <a:r>
              <a:rPr lang="en" sz="1200" b="1" i="0" u="none" strike="noStrike" cap="none" dirty="0">
                <a:solidFill>
                  <a:schemeClr val="dk1"/>
                </a:solidFill>
                <a:latin typeface="Calibri"/>
                <a:ea typeface="Calibri"/>
                <a:cs typeface="Calibri"/>
                <a:sym typeface="Calibri"/>
              </a:rPr>
              <a:t>(“A mole rarely needs to poke its head above ground; there, an owl, fox, or weasel might pounce on it.”)</a:t>
            </a:r>
            <a:endParaRPr sz="1200" b="1" i="0" u="none" strike="noStrike" cap="none" dirty="0">
              <a:solidFill>
                <a:schemeClr val="dk1"/>
              </a:solidFill>
              <a:latin typeface="Calibri"/>
              <a:ea typeface="Calibri"/>
              <a:cs typeface="Calibri"/>
              <a:sym typeface="Calibri"/>
            </a:endParaRP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AutoNum type="arabicPeriod"/>
              <a:tabLst/>
              <a:defRPr/>
            </a:pPr>
            <a:r>
              <a:rPr lang="en" sz="1200" b="0" i="0" u="none" strike="noStrike" cap="none" dirty="0">
                <a:solidFill>
                  <a:schemeClr val="dk1"/>
                </a:solidFill>
                <a:latin typeface="Calibri"/>
                <a:ea typeface="Calibri"/>
                <a:cs typeface="Calibri"/>
                <a:sym typeface="Calibri"/>
              </a:rPr>
              <a:t>Read Question 9.</a:t>
            </a:r>
            <a:r>
              <a:rPr lang="en" sz="1200" b="0" i="0" u="none" strike="noStrike" cap="none" dirty="0">
                <a:solidFill>
                  <a:schemeClr val="dk1"/>
                </a:solidFill>
                <a:latin typeface="Century Gothic"/>
                <a:ea typeface="Century Gothic"/>
                <a:cs typeface="Century Gothic"/>
                <a:sym typeface="Century Gothic"/>
              </a:rPr>
              <a:t> </a:t>
            </a:r>
            <a:r>
              <a:rPr lang="en" sz="1200" b="0" i="1" u="none" strike="noStrike" cap="none" dirty="0">
                <a:solidFill>
                  <a:schemeClr val="dk1"/>
                </a:solidFill>
                <a:latin typeface="Century Gothic"/>
                <a:ea typeface="Century Gothic"/>
                <a:cs typeface="Century Gothic"/>
                <a:sym typeface="Century Gothic"/>
              </a:rPr>
              <a:t>“On the chart below, record one way that spending</a:t>
            </a:r>
            <a:r>
              <a:rPr lang="en" sz="1200" i="1" dirty="0">
                <a:solidFill>
                  <a:schemeClr val="dk1"/>
                </a:solidFill>
              </a:rPr>
              <a:t> </a:t>
            </a:r>
            <a:r>
              <a:rPr lang="en" sz="1200" b="0" i="1" u="none" strike="noStrike" cap="none" dirty="0">
                <a:solidFill>
                  <a:schemeClr val="dk1"/>
                </a:solidFill>
                <a:latin typeface="Century Gothic"/>
                <a:ea typeface="Century Gothic"/>
                <a:cs typeface="Century Gothic"/>
                <a:sym typeface="Century Gothic"/>
              </a:rPr>
              <a:t>most of the day in hiding helps the animal survive. You may use words and/or pictures to show your</a:t>
            </a:r>
            <a:r>
              <a:rPr lang="en" sz="1200" i="1" dirty="0">
                <a:solidFill>
                  <a:schemeClr val="dk1"/>
                </a:solidFill>
              </a:rPr>
              <a:t> </a:t>
            </a:r>
            <a:r>
              <a:rPr lang="en" sz="1200" b="0" i="1" u="none" strike="noStrike" cap="none" dirty="0">
                <a:solidFill>
                  <a:schemeClr val="dk1"/>
                </a:solidFill>
                <a:latin typeface="Century Gothic"/>
                <a:ea typeface="Century Gothic"/>
                <a:cs typeface="Century Gothic"/>
                <a:sym typeface="Century Gothic"/>
              </a:rPr>
              <a:t>thinking.”</a:t>
            </a:r>
            <a:r>
              <a:rPr lang="en" sz="1200" b="0" i="1"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(Moles spend most of their time underground, like earthworms. Moles eat earthworms, so spending time hiding underground helps them survive because they can eat and store the worms for later.)</a:t>
            </a:r>
            <a:endParaRPr sz="1200" b="1"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engagement in and comprehension of the close read.</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Provide students with a version of the close read text that has a few key language structures highlighted; alternatively, tell students which key language structures to underline. Check and clarify students’ understanding of the meaning these structures impart.</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5679550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7" name="Google Shape;217;p1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5-10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a student to read Question 10 aloud.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that now they will use their thinking from rereading this section to write the main idea for “A Life in Hiding,” as well as several supporting details.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discuss with a partner, and then cold call students to share with the whole group: “</a:t>
            </a:r>
            <a:r>
              <a:rPr lang="en" sz="1200" b="0" i="1" u="none" strike="noStrike" cap="none" dirty="0">
                <a:solidFill>
                  <a:schemeClr val="dk1"/>
                </a:solidFill>
                <a:latin typeface="Calibri"/>
                <a:ea typeface="Calibri"/>
                <a:cs typeface="Calibri"/>
                <a:sym typeface="Calibri"/>
              </a:rPr>
              <a:t>What do we mean by the main idea and supporting details?”</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(The main idea is the important thing or things the author wants us to know from reading the text, and the supporting details are the evidence from the text that supports our thinking about the main idea.)</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 Ask pairs to discuss: </a:t>
            </a:r>
            <a:r>
              <a:rPr lang="en" sz="1200" b="0" i="1" u="none" strike="noStrike" cap="none" dirty="0">
                <a:solidFill>
                  <a:schemeClr val="dk1"/>
                </a:solidFill>
                <a:latin typeface="Calibri"/>
                <a:ea typeface="Calibri"/>
                <a:cs typeface="Calibri"/>
                <a:sym typeface="Calibri"/>
              </a:rPr>
              <a:t>“What clues can you use to determine the main idea?</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(They can use the heading and topic sentences of each paragraph and confirm their ideas using the details the author provides in the section.)</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complete Question 10 independently. Select volunteers to share their responses with the whole group. </a:t>
            </a:r>
            <a:r>
              <a:rPr lang="en" sz="1200" b="1" i="0" u="none" strike="noStrike" cap="none" dirty="0">
                <a:solidFill>
                  <a:schemeClr val="dk1"/>
                </a:solidFill>
                <a:latin typeface="Calibri"/>
                <a:ea typeface="Calibri"/>
                <a:cs typeface="Calibri"/>
                <a:sym typeface="Calibri"/>
              </a:rPr>
              <a:t>(The main idea of this section is that some animals spend most of their lives in hiding to stay safe. Clams burrow quickly to escape predators, and/or Clams don’t need to leave their hiding spots to find food because they use their siphon to take in water and food, and/or Earthworms spend most of their time burrowing through soil and have bristles on their sides that they use to grab onto the walls of their burrows if they are yanked out of the ground, and/or Moles rarely need to leave their tunnels.)</a:t>
            </a:r>
            <a:endParaRPr sz="1200" b="1"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engagement in and comprehension of the close read.</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Provide students with a version of the close read text that has a few key language structures highlighted; alternatively, tell students which key language structures to underline. Check and clarify students’ understanding of the meaning these structures impart.</a:t>
            </a: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653819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3" name="Google Shape;223;p1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5-10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a student to read Question 11 aloud. Invite students to independently respond to the first part of this question.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Select volunteers to share with the whole group the main ideas they determined for “Lying Low” and “A Life in Hiding.” </a:t>
            </a:r>
            <a:r>
              <a:rPr lang="en" sz="1200" b="1" i="0" u="none" strike="noStrike" cap="none" dirty="0">
                <a:solidFill>
                  <a:schemeClr val="dk1"/>
                </a:solidFill>
                <a:latin typeface="Calibri"/>
                <a:ea typeface="Calibri"/>
                <a:cs typeface="Calibri"/>
                <a:sym typeface="Calibri"/>
              </a:rPr>
              <a:t>(One main idea of “Lying Low” is that some animals alter their environment to hide from predators; another main idea of “Lying Low” is that some animals stay near hiding spots so they can use them if threatened. The main idea of “A Life in Hiding” is that some animals spend most of their lives in hiding.)</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work with a partner to discuss the second part of the question.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Select volunteers to share with the whole group. </a:t>
            </a:r>
            <a:r>
              <a:rPr lang="en" sz="1200" b="1" i="0" u="none" strike="noStrike" cap="none" dirty="0">
                <a:solidFill>
                  <a:schemeClr val="dk1"/>
                </a:solidFill>
                <a:latin typeface="Calibri"/>
                <a:ea typeface="Calibri"/>
                <a:cs typeface="Calibri"/>
                <a:sym typeface="Calibri"/>
              </a:rPr>
              <a:t>(The main ideas of these sections are similar because they are both about how animals hide to protect themselves. The main ideas are different because “Lying Low” describes how some animals hide for periods of time (when they are young or when predators threaten), but “A Life in Hiding” describes how some animals hide all of the time by living underground. I have learned that one way animals protect themselves is by hiding. Some animals hide all the time, but some hide only part of the time, when they need to.)</a:t>
            </a:r>
            <a:endParaRPr sz="1200" b="1"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engagement in and comprehension of the close read.</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Provide students with a version of the close read text that has a few key language structures highlighted; alternatively, tell students which key language structures to underline. Check and clarify students’ understanding of the meaning these structures impart.</a:t>
            </a: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4590091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9" name="Google Shape;229;p1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15-30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Small Groups (Expert Groups)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Ensure students are placed in expert groups and know which group they belong to.</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Congratulate students for persevering through the close reading of “Lying Low” and “A Life in Hiding.”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they will now reread their expert group’s section of </a:t>
            </a:r>
            <a:r>
              <a:rPr lang="en" sz="1200" b="0" i="1" u="none" strike="noStrike" cap="none" dirty="0">
                <a:solidFill>
                  <a:schemeClr val="dk1"/>
                </a:solidFill>
                <a:latin typeface="Calibri"/>
                <a:ea typeface="Calibri"/>
                <a:cs typeface="Calibri"/>
                <a:sym typeface="Calibri"/>
              </a:rPr>
              <a:t>Animal Behavior: Animal Defenses</a:t>
            </a:r>
            <a:r>
              <a:rPr lang="en" sz="1200" b="0" i="0" u="none" strike="noStrike" cap="none" dirty="0">
                <a:solidFill>
                  <a:schemeClr val="dk1"/>
                </a:solidFill>
                <a:latin typeface="Calibri"/>
                <a:ea typeface="Calibri"/>
                <a:cs typeface="Calibri"/>
                <a:sym typeface="Calibri"/>
              </a:rPr>
              <a:t> a second time to determine the main idea of their section. In Lesson 5, they will identify details from the text that support the main idea they identify today. Invite students to open their research notebooks to the </a:t>
            </a:r>
            <a:r>
              <a:rPr lang="en" sz="1200" b="1" i="0" u="none" strike="noStrike" cap="none" dirty="0">
                <a:solidFill>
                  <a:schemeClr val="dk1"/>
                </a:solidFill>
                <a:latin typeface="Calibri"/>
                <a:ea typeface="Calibri"/>
                <a:cs typeface="Calibri"/>
                <a:sym typeface="Calibri"/>
              </a:rPr>
              <a:t>Determining the Main Idea note-catcher</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Direct students’ attention to the </a:t>
            </a:r>
            <a:r>
              <a:rPr lang="en" sz="1200" b="1" i="0" u="none" strike="noStrike" cap="none" dirty="0">
                <a:solidFill>
                  <a:schemeClr val="dk1"/>
                </a:solidFill>
                <a:latin typeface="Calibri"/>
                <a:ea typeface="Calibri"/>
                <a:cs typeface="Calibri"/>
                <a:sym typeface="Calibri"/>
              </a:rPr>
              <a:t>Determining the Main Idea anchor chart</a:t>
            </a:r>
            <a:r>
              <a:rPr lang="en" sz="1200" b="0" i="0" u="none" strike="noStrike" cap="none" dirty="0">
                <a:solidFill>
                  <a:schemeClr val="dk1"/>
                </a:solidFill>
                <a:latin typeface="Calibri"/>
                <a:ea typeface="Calibri"/>
                <a:cs typeface="Calibri"/>
                <a:sym typeface="Calibri"/>
              </a:rPr>
              <a:t>. Ask: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What do we mean by the main idea of a text?</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(The main idea is what a text, or part of a text, is about overall, or The main idea is the important thing the author wants the reader to know from reading the text.)</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How do we determine the main idea of a section of text?</a:t>
            </a:r>
            <a:r>
              <a:rPr lang="en" sz="1200" b="0" i="0" u="none" strike="noStrike" cap="none" dirty="0">
                <a:solidFill>
                  <a:schemeClr val="dk1"/>
                </a:solidFill>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(Describe close reading of “Lying Low” in Lesson 3 and “A Life in Hiding” earlier in this lesson. We think about what the text is mostly about as we read each paragraph and confirm or change our thinking about the main idea as we read, or We think about what the text is about and gather details to confirm this original thinking about what the text is about or more precisely focus this thinking.)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they will write the main idea on their note-catchers for their section only. Explain that they should leave the other sections blank for now.</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Point out the second part of the Main Idea box with the phrase, “</a:t>
            </a:r>
            <a:r>
              <a:rPr lang="en" sz="1200" b="0" i="1" u="none" strike="noStrike" cap="none" dirty="0">
                <a:solidFill>
                  <a:schemeClr val="dk1"/>
                </a:solidFill>
                <a:latin typeface="Calibri"/>
                <a:ea typeface="Calibri"/>
                <a:cs typeface="Calibri"/>
                <a:sym typeface="Calibri"/>
              </a:rPr>
              <a:t>What clues did you use to determine the main idea?</a:t>
            </a:r>
            <a:r>
              <a:rPr lang="en" sz="1200" b="0" i="0" u="none" strike="noStrike" cap="none" dirty="0">
                <a:solidFill>
                  <a:schemeClr val="dk1"/>
                </a:solidFill>
                <a:latin typeface="Calibri"/>
                <a:ea typeface="Calibri"/>
                <a:cs typeface="Calibri"/>
                <a:sym typeface="Calibri"/>
              </a:rPr>
              <a:t>” Remind students that their section may have more than one main idea.</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begin working on identifying the main idea(s) of their section and the clues they used from the text to determine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to support students. Refer to the </a:t>
            </a:r>
            <a:r>
              <a:rPr lang="en" sz="1200" b="1" i="0" u="none" strike="noStrike" cap="none" dirty="0">
                <a:solidFill>
                  <a:schemeClr val="dk1"/>
                </a:solidFill>
                <a:latin typeface="Calibri"/>
                <a:ea typeface="Calibri"/>
                <a:cs typeface="Calibri"/>
                <a:sym typeface="Calibri"/>
              </a:rPr>
              <a:t>Determining the Main Idea note-catcher (Answers, for Teacher Reference)</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show a thumbs-up if they were able to determine the main idea(s) of their section and a thumbs-down if they were not. Be sure to check in with students who gave a thumbs-down during the group work in Lesson 5.</a:t>
            </a:r>
            <a:endParaRPr sz="1200" b="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working in expert groups effectively.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determining the main idea of the text.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Offer selected shorter passages to specific groups based on the readiness and needs of the group. This provides an opportunity for students to read a complex text within the fourth-grade level span but differentiates the length of the text, not the complexity.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Graphic organizers and recording forms engage students more actively and provide the necessary scaffolding that is especially critical for learners with lower levels of language proficiency and/or learning. For students needing additional support, provide a partially filled-in graphic organizer. </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334976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37" name="Google Shape;237;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10-15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Small Groups (Expert Groups)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that students will now have a chance to reread their section from </a:t>
            </a:r>
            <a:r>
              <a:rPr lang="en" sz="1200" b="0" i="1" u="none" strike="noStrike" cap="none" dirty="0">
                <a:solidFill>
                  <a:schemeClr val="dk1"/>
                </a:solidFill>
                <a:latin typeface="Calibri"/>
                <a:ea typeface="Calibri"/>
                <a:cs typeface="Calibri"/>
                <a:sym typeface="Calibri"/>
              </a:rPr>
              <a:t>Animal Behavior: Animal Defenses</a:t>
            </a:r>
            <a:r>
              <a:rPr lang="en" sz="1200" b="0" i="0" u="none" strike="noStrike" cap="none" dirty="0">
                <a:solidFill>
                  <a:schemeClr val="dk1"/>
                </a:solidFill>
                <a:latin typeface="Calibri"/>
                <a:ea typeface="Calibri"/>
                <a:cs typeface="Calibri"/>
                <a:sym typeface="Calibri"/>
              </a:rPr>
              <a:t> again and practice figuring out the meaning of challenging words. Point out on the </a:t>
            </a:r>
            <a:r>
              <a:rPr lang="en" sz="1200" b="1" i="0" u="none" strike="noStrike" cap="none" dirty="0">
                <a:solidFill>
                  <a:schemeClr val="dk1"/>
                </a:solidFill>
                <a:latin typeface="Calibri"/>
                <a:ea typeface="Calibri"/>
                <a:cs typeface="Calibri"/>
                <a:sym typeface="Calibri"/>
              </a:rPr>
              <a:t>Close Readers Do These Things anchor chart </a:t>
            </a:r>
            <a:r>
              <a:rPr lang="en" sz="1200" b="0" i="0" u="none" strike="noStrike" cap="none" dirty="0">
                <a:solidFill>
                  <a:schemeClr val="dk1"/>
                </a:solidFill>
                <a:latin typeface="Calibri"/>
                <a:ea typeface="Calibri"/>
                <a:cs typeface="Calibri"/>
                <a:sym typeface="Calibri"/>
              </a:rPr>
              <a:t>that close readers read and reread texts many times to deeply understand a text.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Review the vocabulary strategies on the </a:t>
            </a:r>
            <a:r>
              <a:rPr lang="en" sz="1200" b="1" i="0" u="none" strike="noStrike" cap="none" dirty="0">
                <a:solidFill>
                  <a:schemeClr val="dk1"/>
                </a:solidFill>
                <a:latin typeface="Calibri"/>
                <a:ea typeface="Calibri"/>
                <a:cs typeface="Calibri"/>
                <a:sym typeface="Calibri"/>
              </a:rPr>
              <a:t>Close Readers Do These Things anchor chart</a:t>
            </a:r>
            <a:r>
              <a:rPr lang="en" sz="1200" b="0" i="0" u="none" strike="noStrike" cap="none" dirty="0">
                <a:solidFill>
                  <a:schemeClr val="dk1"/>
                </a:solidFill>
                <a:latin typeface="Calibri"/>
                <a:ea typeface="Calibri"/>
                <a:cs typeface="Calibri"/>
                <a:sym typeface="Calibri"/>
              </a:rPr>
              <a:t> and use</a:t>
            </a:r>
            <a:r>
              <a:rPr lang="en" sz="1200" b="1" i="0"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equity sticks to call on students to read the strategies listed in the previous lesson. Invite students to turn and talk: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What strategy do you use most often trying to figure out what a word means?</a:t>
            </a:r>
            <a:r>
              <a:rPr lang="en" sz="1200" b="0" i="0" u="none" strike="noStrike" cap="none" dirty="0">
                <a:solidFill>
                  <a:schemeClr val="dk1"/>
                </a:solidFill>
                <a:latin typeface="Calibri"/>
                <a:ea typeface="Calibri"/>
                <a:cs typeface="Calibri"/>
                <a:sym typeface="Calibri"/>
              </a:rPr>
              <a:t>”  Cold call two or three students to share their partner’s response.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that they now are going to practice some of these strategies while rereading </a:t>
            </a:r>
            <a:r>
              <a:rPr lang="en" sz="1200" b="0" i="1" u="none" strike="noStrike" cap="none" dirty="0">
                <a:solidFill>
                  <a:schemeClr val="dk1"/>
                </a:solidFill>
                <a:latin typeface="Calibri"/>
                <a:ea typeface="Calibri"/>
                <a:cs typeface="Calibri"/>
                <a:sym typeface="Calibri"/>
              </a:rPr>
              <a:t>Animal Behavior: Animal Defenses</a:t>
            </a:r>
            <a:r>
              <a:rPr lang="en" sz="1200" b="0" i="0" u="none" strike="noStrike" cap="none" dirty="0">
                <a:solidFill>
                  <a:schemeClr val="dk1"/>
                </a:solidFill>
                <a:latin typeface="Calibri"/>
                <a:ea typeface="Calibri"/>
                <a:cs typeface="Calibri"/>
                <a:sym typeface="Calibri"/>
              </a:rPr>
              <a:t> to determine the meaning of some challenging words.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take out their </a:t>
            </a:r>
            <a:r>
              <a:rPr lang="en" sz="1200" b="1" i="0" u="none" strike="noStrike" cap="none" dirty="0">
                <a:solidFill>
                  <a:schemeClr val="dk1"/>
                </a:solidFill>
                <a:latin typeface="Calibri"/>
                <a:ea typeface="Calibri"/>
                <a:cs typeface="Calibri"/>
                <a:sym typeface="Calibri"/>
              </a:rPr>
              <a:t>vocabulary log</a:t>
            </a:r>
            <a:r>
              <a:rPr lang="en" sz="1200" b="0" i="0" u="none" strike="noStrike" cap="none" dirty="0">
                <a:solidFill>
                  <a:schemeClr val="dk1"/>
                </a:solidFill>
                <a:latin typeface="Calibri"/>
                <a:ea typeface="Calibri"/>
                <a:cs typeface="Calibri"/>
                <a:sym typeface="Calibri"/>
              </a:rPr>
              <a:t> and to turn to the section for this module at the back of the book.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that in their expert groups, they will determine the meaning of certain words from their group’s section(s) of the text and talk with their partners about their understanding of the words.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Write the following on the board (see slide) so each group knows what words to determine the meaning of: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Group 1: fleeing, page 22; pursue, page 23 (pursuer, pursued)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Group 2: armor, page 49; threaten, page 50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Group 3: poison, page 56(poisonous); predator, page 56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Then read aloud the posted directions: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1. With your partners, determine the meaning of the words from your selection of Animal Behavior: Animal Defenses. 2. In your </a:t>
            </a:r>
            <a:r>
              <a:rPr lang="en" sz="1200" b="1" i="1" u="none" strike="noStrike" cap="none" dirty="0">
                <a:solidFill>
                  <a:schemeClr val="dk1"/>
                </a:solidFill>
                <a:latin typeface="Calibri"/>
                <a:ea typeface="Calibri"/>
                <a:cs typeface="Calibri"/>
                <a:sym typeface="Calibri"/>
              </a:rPr>
              <a:t>vocabulary log</a:t>
            </a:r>
            <a:r>
              <a:rPr lang="en" sz="1200" b="0" i="1" u="none" strike="noStrike" cap="none" dirty="0">
                <a:solidFill>
                  <a:schemeClr val="dk1"/>
                </a:solidFill>
                <a:latin typeface="Calibri"/>
                <a:ea typeface="Calibri"/>
                <a:cs typeface="Calibri"/>
                <a:sym typeface="Calibri"/>
              </a:rPr>
              <a:t>, write the definition, the strategy you used to figure out the meaning, and a sketch representing the word. 3. Reread the text with your partners. 4. Discuss the following questions: How has your understanding of these words changed? Which words are still confusing for you and why? Record your questions on a sticky note.</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If necessary, review Steps 1 and 2 briefly by saying: </a:t>
            </a:r>
            <a:r>
              <a:rPr lang="en" sz="1200" b="0" i="1" u="none" strike="noStrike" cap="none" dirty="0">
                <a:solidFill>
                  <a:schemeClr val="dk1"/>
                </a:solidFill>
                <a:latin typeface="Calibri"/>
                <a:ea typeface="Calibri"/>
                <a:cs typeface="Calibri"/>
                <a:sym typeface="Calibri"/>
              </a:rPr>
              <a:t>“Let’s review how we did this with the word quiver. First, we flipped through the glossary until we found the word. Remember, it’s set up so the words are in alphabetical order, so since quiver starts with the letter Q, it was toward the middle of the glossary. Then we wrote the definition of the word. We figured out that it meant to move with a slight shaking motion by looking it up in the dictionary, so that’s what we wrote in the definition box. Then we thought about what vocabulary strategy we used to figure out the meaning of that word. We looked up the definition in the dictionary and then read on in the text and did some inferring about which dictionary definition made sense. So I wrote ‘dictionary and reading on in the text and infer’ in the Vocabulary Strategy Lesson 4 box. The last thing we did was a quick sketch showing what this word meant. I drew a sketch of a gazelle and drew little lines by its body to show it was shaking.” </a:t>
            </a:r>
            <a:endParaRPr sz="1200" b="0" i="1"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Give students 7–8 minutes to work in their expert groups. Circulate and support groups as needed. Remind them to record their words in their </a:t>
            </a:r>
            <a:r>
              <a:rPr lang="en" sz="1200" b="1" i="0" u="none" strike="noStrike" cap="none" dirty="0">
                <a:solidFill>
                  <a:schemeClr val="dk1"/>
                </a:solidFill>
                <a:latin typeface="Calibri"/>
                <a:ea typeface="Calibri"/>
                <a:cs typeface="Calibri"/>
                <a:sym typeface="Calibri"/>
              </a:rPr>
              <a:t>vocabulary logs</a:t>
            </a:r>
            <a:r>
              <a:rPr lang="en" sz="1200" b="0" i="0" u="none" strike="noStrike" cap="none" dirty="0">
                <a:solidFill>
                  <a:schemeClr val="dk1"/>
                </a:solidFill>
                <a:latin typeface="Calibri"/>
                <a:ea typeface="Calibri"/>
                <a:cs typeface="Calibri"/>
                <a:sym typeface="Calibri"/>
              </a:rPr>
              <a:t>. If necessary, ask questions like: “</a:t>
            </a:r>
            <a:r>
              <a:rPr lang="en" sz="1200" b="0" i="1" u="none" strike="noStrike" cap="none" dirty="0">
                <a:solidFill>
                  <a:schemeClr val="dk1"/>
                </a:solidFill>
                <a:latin typeface="Calibri"/>
                <a:ea typeface="Calibri"/>
                <a:cs typeface="Calibri"/>
                <a:sym typeface="Calibri"/>
              </a:rPr>
              <a:t>How did you figure out the meaning of that word?</a:t>
            </a:r>
            <a:r>
              <a:rPr lang="en" sz="1200" b="0" i="0" u="none" strike="noStrike" cap="none" dirty="0">
                <a:solidFill>
                  <a:schemeClr val="dk1"/>
                </a:solidFill>
                <a:latin typeface="Calibri"/>
                <a:ea typeface="Calibri"/>
                <a:cs typeface="Calibri"/>
                <a:sym typeface="Calibri"/>
              </a:rPr>
              <a:t>” or “</a:t>
            </a:r>
            <a:r>
              <a:rPr lang="en" sz="1200" b="0" i="1" u="none" strike="noStrike" cap="none" dirty="0">
                <a:solidFill>
                  <a:schemeClr val="dk1"/>
                </a:solidFill>
                <a:latin typeface="Calibri"/>
                <a:ea typeface="Calibri"/>
                <a:cs typeface="Calibri"/>
                <a:sym typeface="Calibri"/>
              </a:rPr>
              <a:t>Are there any clues in the text that can help you figure out what that word means?</a:t>
            </a:r>
            <a:r>
              <a:rPr lang="en" sz="1200" b="0" i="0" u="none" strike="noStrike" cap="none" dirty="0">
                <a:solidFill>
                  <a:schemeClr val="dk1"/>
                </a:solidFill>
                <a:latin typeface="Calibri"/>
                <a:ea typeface="Calibri"/>
                <a:cs typeface="Calibri"/>
                <a:sym typeface="Calibri"/>
              </a:rPr>
              <a:t>” Listen for students discussing the meanings of the words and using strategies from the </a:t>
            </a:r>
            <a:r>
              <a:rPr lang="en" sz="1200" b="1" i="0" u="none" strike="noStrike" cap="none" dirty="0">
                <a:solidFill>
                  <a:schemeClr val="dk1"/>
                </a:solidFill>
                <a:latin typeface="Calibri"/>
                <a:ea typeface="Calibri"/>
                <a:cs typeface="Calibri"/>
                <a:sym typeface="Calibri"/>
              </a:rPr>
              <a:t>Determining the Meaning of Unfamiliar Vocabulary anchor chart.</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Cold call groups to share their definitions and visuals/notes for each word. Clarify the definition of each word if necessary. Refer to the</a:t>
            </a:r>
            <a:r>
              <a:rPr lang="en" sz="1200" b="1" i="0" u="none" strike="noStrike" cap="none" dirty="0">
                <a:solidFill>
                  <a:schemeClr val="dk1"/>
                </a:solidFill>
                <a:latin typeface="Calibri"/>
                <a:ea typeface="Calibri"/>
                <a:cs typeface="Calibri"/>
                <a:sym typeface="Calibri"/>
              </a:rPr>
              <a:t> Vocabulary Words (for teacher reference)</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Point out the </a:t>
            </a:r>
            <a:r>
              <a:rPr lang="en" sz="1200" b="1" i="0" u="none" strike="noStrike" cap="none" dirty="0">
                <a:solidFill>
                  <a:schemeClr val="dk1"/>
                </a:solidFill>
                <a:latin typeface="Calibri"/>
                <a:ea typeface="Calibri"/>
                <a:cs typeface="Calibri"/>
                <a:sym typeface="Calibri"/>
              </a:rPr>
              <a:t>Domain-Specific Word Wall</a:t>
            </a:r>
            <a:r>
              <a:rPr lang="en" sz="1200" b="0" i="0" u="none" strike="noStrike" cap="none" dirty="0">
                <a:solidFill>
                  <a:schemeClr val="dk1"/>
                </a:solidFill>
                <a:latin typeface="Calibri"/>
                <a:ea typeface="Calibri"/>
                <a:cs typeface="Calibri"/>
                <a:sym typeface="Calibri"/>
              </a:rPr>
              <a:t>. Distribute two index cards to each group. Invite groups to write the words on their </a:t>
            </a:r>
            <a:r>
              <a:rPr lang="en" sz="1200" b="1" i="0" u="none" strike="noStrike" cap="none" dirty="0">
                <a:solidFill>
                  <a:schemeClr val="dk1"/>
                </a:solidFill>
                <a:latin typeface="Calibri"/>
                <a:ea typeface="Calibri"/>
                <a:cs typeface="Calibri"/>
                <a:sym typeface="Calibri"/>
              </a:rPr>
              <a:t>Word Wall cards</a:t>
            </a:r>
            <a:r>
              <a:rPr lang="en" sz="1200" b="0" i="0" u="none" strike="noStrike" cap="none" dirty="0">
                <a:solidFill>
                  <a:schemeClr val="dk1"/>
                </a:solidFill>
                <a:latin typeface="Calibri"/>
                <a:ea typeface="Calibri"/>
                <a:cs typeface="Calibri"/>
                <a:sym typeface="Calibri"/>
              </a:rPr>
              <a:t> and post to the </a:t>
            </a:r>
            <a:r>
              <a:rPr lang="en" sz="1200" b="1" i="0" u="none" strike="noStrike" cap="none" dirty="0">
                <a:solidFill>
                  <a:schemeClr val="dk1"/>
                </a:solidFill>
                <a:latin typeface="Calibri"/>
                <a:ea typeface="Calibri"/>
                <a:cs typeface="Calibri"/>
                <a:sym typeface="Calibri"/>
              </a:rPr>
              <a:t>Domain-Specific Word Wall</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being able to determine the definitions of words.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Pair students with strategic elbow partners to ensure that struggling readers have a strong, politely helpful person to support their efforts at determining the meaning of unfamiliar vocabulary words.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Consider flagging the vocabulary words in the texts of students struggling with reading or organization to help them focus on the meaning of the word rather than finding the word. These students may also benefit from being told which vocabulary strategy to use to figure out the meaning. </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8692216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46" name="Google Shape;246;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a:solidFill>
                  <a:schemeClr val="dk1"/>
                </a:solidFill>
                <a:latin typeface="Calibri"/>
                <a:ea typeface="Calibri"/>
                <a:cs typeface="Calibri"/>
                <a:sym typeface="Calibri"/>
              </a:rPr>
              <a:t>Suggested slide pacing: 5-7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Small Groups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learning targets. Read each one aloud, pausing after each to use a checking for understanding protocol for students to reflect on their comfort level with or show how close they are to meeting each target. Make note of students who may need additional support with each of the learning targets moving forward.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Repeat, inviting students to self-assess how well they collaborated and persevered in this lesson.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gauging themselves for mastery of the learning targets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045025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3" name="Google Shape;133;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In this lesson, the habit of character focus is working to become effective learners. The characteristics they are reminded of in this lesson are: perseverance and collaboration because students work together as they read a new complex text, “A Life in Hiding.”</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The research reading that students complete for homework will help build both their vocabulary and knowledge pertaining to human rights. By participating in this volume of reading over a span of time, students will develop a wide base of knowledge about the world and the words that help describe and make sense of it.</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Additional Teacher Resources: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Teacher Supporting Materials Document for this lesson can be found here: </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	</a:t>
            </a:r>
            <a:r>
              <a:rPr lang="en" sz="1200" b="0" i="0" u="sng" strike="noStrike" cap="none">
                <a:solidFill>
                  <a:schemeClr val="hlink"/>
                </a:solidFill>
                <a:latin typeface="Calibri"/>
                <a:ea typeface="Calibri"/>
                <a:cs typeface="Calibri"/>
                <a:sym typeface="Calibri"/>
                <a:hlinkClick r:id="rId3"/>
              </a:rPr>
              <a:t>http://curriculum.eleducation.org/curriculum/ela/grade-4/module-2/unit-1/lesson-4</a:t>
            </a:r>
            <a:endParaRPr sz="1200" b="0" i="0" u="none" strike="noStrike" cap="none">
              <a:solidFill>
                <a:schemeClr val="dk1"/>
              </a:solidFill>
              <a:latin typeface="Calibri"/>
              <a:ea typeface="Calibri"/>
              <a:cs typeface="Calibri"/>
              <a:sym typeface="Calibri"/>
            </a:endParaRPr>
          </a:p>
          <a:p>
            <a:pPr marL="457200" marR="0" lvl="0" indent="-298450" algn="l" rtl="0">
              <a:lnSpc>
                <a:spcPct val="100000"/>
              </a:lnSpc>
              <a:spcBef>
                <a:spcPts val="0"/>
              </a:spcBef>
              <a:spcAft>
                <a:spcPts val="0"/>
              </a:spcAft>
              <a:buClr>
                <a:schemeClr val="dk1"/>
              </a:buClr>
              <a:buSzPts val="1100"/>
              <a:buFont typeface="Arial"/>
              <a:buChar char="●"/>
            </a:pPr>
            <a:r>
              <a:rPr lang="en" sz="1200" b="0" i="0" u="none" strike="noStrike" cap="none">
                <a:solidFill>
                  <a:schemeClr val="dk1"/>
                </a:solidFill>
                <a:latin typeface="Calibri"/>
                <a:ea typeface="Calibri"/>
                <a:cs typeface="Calibri"/>
                <a:sym typeface="Calibri"/>
              </a:rPr>
              <a:t>Protocols descriptions can be found here: </a:t>
            </a:r>
            <a:r>
              <a:rPr lang="en" sz="1200" b="0" i="0" u="sng" strike="noStrike" cap="none">
                <a:solidFill>
                  <a:schemeClr val="hlink"/>
                </a:solidFill>
                <a:latin typeface="Calibri"/>
                <a:ea typeface="Calibri"/>
                <a:cs typeface="Calibri"/>
                <a:sym typeface="Calibri"/>
                <a:hlinkClick r:id="rId4"/>
              </a:rPr>
              <a:t>https://eleducation.org/resources/el-education-classroom-protocols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Rubrics and checklists for writing can be found here: </a:t>
            </a:r>
            <a:r>
              <a:rPr lang="en" sz="1200" b="0" i="0" u="sng" strike="noStrike" cap="none">
                <a:solidFill>
                  <a:schemeClr val="hlink"/>
                </a:solidFill>
                <a:latin typeface="Calibri"/>
                <a:ea typeface="Calibri"/>
                <a:cs typeface="Calibri"/>
                <a:sym typeface="Calibri"/>
                <a:hlinkClick r:id="rId5"/>
              </a:rPr>
              <a:t>https://eleducation.org/resources/fifth-grade-writing-rubrics-and-checklists</a:t>
            </a:r>
            <a:endParaRPr sz="1200" b="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126623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3" name="Google Shape;253;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5-10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Partners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In this part of the lesson students begin to fill out the </a:t>
            </a:r>
            <a:r>
              <a:rPr lang="en" sz="1200" b="1" i="0" u="none" strike="noStrike" cap="none" dirty="0">
                <a:solidFill>
                  <a:schemeClr val="dk1"/>
                </a:solidFill>
                <a:latin typeface="Calibri"/>
                <a:ea typeface="Calibri"/>
                <a:cs typeface="Calibri"/>
                <a:sym typeface="Calibri"/>
              </a:rPr>
              <a:t>KWEL Chart:  Animal Defense Mechanisms</a:t>
            </a:r>
            <a:r>
              <a:rPr lang="en" sz="1200" b="0" i="0" u="none" strike="noStrike" cap="none" dirty="0">
                <a:solidFill>
                  <a:schemeClr val="dk1"/>
                </a:solidFill>
                <a:latin typeface="Calibri"/>
                <a:ea typeface="Calibri"/>
                <a:cs typeface="Calibri"/>
                <a:sym typeface="Calibri"/>
              </a:rPr>
              <a:t>.  It is helpful to read the </a:t>
            </a:r>
            <a:r>
              <a:rPr lang="en" sz="1200" b="1" i="0" u="none" strike="noStrike" cap="none" dirty="0">
                <a:solidFill>
                  <a:schemeClr val="dk1"/>
                </a:solidFill>
                <a:latin typeface="Calibri"/>
                <a:ea typeface="Calibri"/>
                <a:cs typeface="Calibri"/>
                <a:sym typeface="Calibri"/>
              </a:rPr>
              <a:t>KWEL Chart:  Animal Defense Mechanisms (answers, for teacher reference, </a:t>
            </a:r>
            <a:r>
              <a:rPr lang="en" sz="1200" b="0" i="0" u="none" strike="noStrike" cap="none" dirty="0">
                <a:solidFill>
                  <a:schemeClr val="dk1"/>
                </a:solidFill>
                <a:latin typeface="Calibri"/>
                <a:ea typeface="Calibri"/>
                <a:cs typeface="Calibri"/>
                <a:sym typeface="Calibri"/>
              </a:rPr>
              <a:t>found in </a:t>
            </a:r>
            <a:r>
              <a:rPr lang="en" sz="1200" b="1" i="0" u="none" strike="noStrike" cap="none" dirty="0">
                <a:solidFill>
                  <a:schemeClr val="dk1"/>
                </a:solidFill>
                <a:latin typeface="Calibri"/>
                <a:ea typeface="Calibri"/>
                <a:cs typeface="Calibri"/>
                <a:sym typeface="Calibri"/>
              </a:rPr>
              <a:t>Teacher Supporting Materials manual</a:t>
            </a:r>
            <a:r>
              <a:rPr lang="en" sz="1200" b="0" i="0" u="none" strike="noStrike" cap="none" dirty="0">
                <a:solidFill>
                  <a:schemeClr val="dk1"/>
                </a:solidFill>
                <a:latin typeface="Calibri"/>
                <a:ea typeface="Calibri"/>
                <a:cs typeface="Calibri"/>
                <a:sym typeface="Calibri"/>
              </a:rPr>
              <a:t>) ahead of time.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Ask students to turn to the </a:t>
            </a:r>
            <a:r>
              <a:rPr lang="en" sz="1200" b="1" i="0" u="none" strike="noStrike" cap="none" dirty="0">
                <a:solidFill>
                  <a:schemeClr val="dk1"/>
                </a:solidFill>
                <a:latin typeface="Calibri"/>
                <a:ea typeface="Calibri"/>
                <a:cs typeface="Calibri"/>
                <a:sym typeface="Calibri"/>
              </a:rPr>
              <a:t>KWEL Chart: Animal Defense Mechanisms</a:t>
            </a:r>
            <a:r>
              <a:rPr lang="en" sz="1200" b="0" i="0" u="none" strike="noStrike" cap="none" dirty="0">
                <a:solidFill>
                  <a:schemeClr val="dk1"/>
                </a:solidFill>
                <a:latin typeface="Calibri"/>
                <a:ea typeface="Calibri"/>
                <a:cs typeface="Calibri"/>
                <a:sym typeface="Calibri"/>
              </a:rPr>
              <a:t> on page 1 of their </a:t>
            </a:r>
            <a:r>
              <a:rPr lang="en" sz="1200" b="1" i="0" u="none" strike="noStrike" cap="none" dirty="0">
                <a:solidFill>
                  <a:schemeClr val="dk1"/>
                </a:solidFill>
                <a:latin typeface="Calibri"/>
                <a:ea typeface="Calibri"/>
                <a:cs typeface="Calibri"/>
                <a:sym typeface="Calibri"/>
              </a:rPr>
              <a:t>Animal Defenses research notebooks</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that the E means evidence and the L is what they learned.</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Focus students on the </a:t>
            </a:r>
            <a:r>
              <a:rPr lang="en" sz="1200" b="0" i="1" u="none" strike="noStrike" cap="none" dirty="0">
                <a:solidFill>
                  <a:schemeClr val="dk1"/>
                </a:solidFill>
                <a:latin typeface="Calibri"/>
                <a:ea typeface="Calibri"/>
                <a:cs typeface="Calibri"/>
                <a:sym typeface="Calibri"/>
              </a:rPr>
              <a:t>Source</a:t>
            </a:r>
            <a:r>
              <a:rPr lang="en" sz="1200" b="0" i="0" u="none" strike="noStrike" cap="none" dirty="0">
                <a:solidFill>
                  <a:schemeClr val="dk1"/>
                </a:solidFill>
                <a:latin typeface="Calibri"/>
                <a:ea typeface="Calibri"/>
                <a:cs typeface="Calibri"/>
                <a:sym typeface="Calibri"/>
              </a:rPr>
              <a:t> column on their </a:t>
            </a:r>
            <a:r>
              <a:rPr lang="en" sz="1200" b="1" i="0" u="none" strike="noStrike" cap="none" dirty="0">
                <a:solidFill>
                  <a:schemeClr val="dk1"/>
                </a:solidFill>
                <a:latin typeface="Calibri"/>
                <a:ea typeface="Calibri"/>
                <a:cs typeface="Calibri"/>
                <a:sym typeface="Calibri"/>
              </a:rPr>
              <a:t>KWEL charts</a:t>
            </a:r>
            <a:r>
              <a:rPr lang="en" sz="1200" b="0" i="0" u="none" strike="noStrike" cap="none" dirty="0">
                <a:solidFill>
                  <a:schemeClr val="dk1"/>
                </a:solidFill>
                <a:latin typeface="Calibri"/>
                <a:ea typeface="Calibri"/>
                <a:cs typeface="Calibri"/>
                <a:sym typeface="Calibri"/>
              </a:rPr>
              <a:t>. Tell them that when they cite evidence, it is important to explain where that evidence came from so they can return to it later or others can find it. This lets other people read the original source themselves and consider whether the information provided is indeed reliable.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Model how to do this on the</a:t>
            </a:r>
            <a:r>
              <a:rPr lang="en" sz="1200" b="1" i="0" u="none" strike="noStrike" cap="none" dirty="0">
                <a:solidFill>
                  <a:schemeClr val="dk1"/>
                </a:solidFill>
                <a:latin typeface="Calibri"/>
                <a:ea typeface="Calibri"/>
                <a:cs typeface="Calibri"/>
                <a:sym typeface="Calibri"/>
              </a:rPr>
              <a:t> KWEL Chart: Animal Defense Mechanisms</a:t>
            </a:r>
            <a:r>
              <a:rPr lang="en" sz="1200" b="0" i="0" u="none" strike="noStrike" cap="none" dirty="0">
                <a:solidFill>
                  <a:schemeClr val="dk1"/>
                </a:solidFill>
                <a:latin typeface="Calibri"/>
                <a:ea typeface="Calibri"/>
                <a:cs typeface="Calibri"/>
                <a:sym typeface="Calibri"/>
              </a:rPr>
              <a:t>. See </a:t>
            </a:r>
            <a:r>
              <a:rPr lang="en" sz="1200" b="1" i="0" u="none" strike="noStrike" cap="none" dirty="0">
                <a:solidFill>
                  <a:schemeClr val="dk1"/>
                </a:solidFill>
                <a:latin typeface="Calibri"/>
                <a:ea typeface="Calibri"/>
                <a:cs typeface="Calibri"/>
                <a:sym typeface="Calibri"/>
              </a:rPr>
              <a:t>KWEL Chart: Animal Defense Mechanisms (answers, for teacher reference).</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Emphasize that evidence should be copied carefully, word for word, and should be written inside quotation marks and the source should be recorded in the column next to the evidence.</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discuss with an elbow partner what they have learned from the close readings of </a:t>
            </a:r>
            <a:r>
              <a:rPr lang="en" sz="1200" b="0" i="1" u="none" strike="noStrike" cap="none" dirty="0">
                <a:solidFill>
                  <a:schemeClr val="dk1"/>
                </a:solidFill>
                <a:latin typeface="Calibri"/>
                <a:ea typeface="Calibri"/>
                <a:cs typeface="Calibri"/>
                <a:sym typeface="Calibri"/>
              </a:rPr>
              <a:t>“Lying Low” </a:t>
            </a:r>
            <a:r>
              <a:rPr lang="en" sz="1200" b="0" i="0" u="none" strike="noStrike" cap="none" dirty="0">
                <a:solidFill>
                  <a:schemeClr val="dk1"/>
                </a:solidFill>
                <a:latin typeface="Calibri"/>
                <a:ea typeface="Calibri"/>
                <a:cs typeface="Calibri"/>
                <a:sym typeface="Calibri"/>
              </a:rPr>
              <a:t>and </a:t>
            </a:r>
            <a:r>
              <a:rPr lang="en" sz="1200" b="0" i="1" u="none" strike="noStrike" cap="none" dirty="0">
                <a:solidFill>
                  <a:schemeClr val="dk1"/>
                </a:solidFill>
                <a:latin typeface="Calibri"/>
                <a:ea typeface="Calibri"/>
                <a:cs typeface="Calibri"/>
                <a:sym typeface="Calibri"/>
              </a:rPr>
              <a:t>“A Life in Hiding”</a:t>
            </a:r>
            <a:r>
              <a:rPr lang="en" sz="1200" b="0" i="0" u="none" strike="noStrike" cap="none" dirty="0">
                <a:solidFill>
                  <a:schemeClr val="dk1"/>
                </a:solidFill>
                <a:latin typeface="Calibri"/>
                <a:ea typeface="Calibri"/>
                <a:cs typeface="Calibri"/>
                <a:sym typeface="Calibri"/>
              </a:rPr>
              <a:t> from </a:t>
            </a:r>
            <a:r>
              <a:rPr lang="en" sz="1200" b="0" i="1" u="none" strike="noStrike" cap="none" dirty="0">
                <a:solidFill>
                  <a:schemeClr val="dk1"/>
                </a:solidFill>
                <a:latin typeface="Calibri"/>
                <a:ea typeface="Calibri"/>
                <a:cs typeface="Calibri"/>
                <a:sym typeface="Calibri"/>
              </a:rPr>
              <a:t>Animal Behavior: Animal Defenses</a:t>
            </a:r>
            <a:r>
              <a:rPr lang="en" sz="1200" b="0" i="0" u="none" strike="noStrike" cap="none" dirty="0">
                <a:solidFill>
                  <a:schemeClr val="dk1"/>
                </a:solidFill>
                <a:latin typeface="Calibri"/>
                <a:ea typeface="Calibri"/>
                <a:cs typeface="Calibri"/>
                <a:sym typeface="Calibri"/>
              </a:rPr>
              <a:t>. Then ask students to add their source, learning, and evidence to their own KWEL charts.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Circulate to support students in their discussions and recordings. Look specifically at student use of quotation marks and the way they are citing evidence from the text.</a:t>
            </a:r>
            <a:endParaRPr sz="1200" b="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actively filling out the KWEL charts.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Remind students that providing a source is very important.  Without a source, a writer can sometimes get into serious trouble.</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6127982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9" name="Google Shape;259;p2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Grouping: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Vocabulary directions are in Student Workbooks in the section entitled “Homework Resources (for families)</a:t>
            </a:r>
            <a:r>
              <a:rPr lang="en-US" sz="1200" b="0" i="0" u="none" strike="noStrike" cap="none" dirty="0">
                <a:solidFill>
                  <a:srgbClr val="000000"/>
                </a:solidFill>
                <a:latin typeface="Calibri"/>
                <a:ea typeface="Calibri"/>
                <a:cs typeface="Calibri"/>
                <a:sym typeface="Calibri"/>
              </a:rPr>
              <a:t>.</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95682721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6" name="Google Shape;266;p2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Grouping: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focus their attention on the slide.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directions aloud and ask students if they have any questions about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a:t>
            </a:r>
            <a:r>
              <a:rPr lang="en-US" sz="1200" b="0" i="0" u="none" strike="noStrike" cap="none" dirty="0">
                <a:solidFill>
                  <a:srgbClr val="000000"/>
                </a:solidFill>
                <a:latin typeface="Calibri"/>
                <a:ea typeface="Calibri"/>
                <a:cs typeface="Calibri"/>
                <a:sym typeface="Calibri"/>
              </a:rPr>
              <a:t>s</a:t>
            </a:r>
            <a:r>
              <a:rPr lang="en" sz="1200" b="0" i="0" u="none" strike="noStrike" cap="none" dirty="0">
                <a:solidFill>
                  <a:srgbClr val="000000"/>
                </a:solidFill>
                <a:latin typeface="Calibri"/>
                <a:ea typeface="Calibri"/>
                <a:cs typeface="Calibri"/>
                <a:sym typeface="Calibri"/>
              </a:rPr>
              <a:t> to </a:t>
            </a:r>
            <a:r>
              <a:rPr lang="en-US" sz="1200" b="0" i="0" u="none" strike="noStrike" cap="none" dirty="0">
                <a:solidFill>
                  <a:srgbClr val="000000"/>
                </a:solidFill>
                <a:latin typeface="Calibri"/>
                <a:ea typeface="Calibri"/>
                <a:cs typeface="Calibri"/>
                <a:sym typeface="Calibri"/>
              </a:rPr>
              <a:t>their S</a:t>
            </a:r>
            <a:r>
              <a:rPr lang="en" sz="1200" b="0" i="0" u="none" strike="noStrike" cap="none" dirty="0">
                <a:solidFill>
                  <a:srgbClr val="000000"/>
                </a:solidFill>
                <a:latin typeface="Calibri"/>
                <a:ea typeface="Calibri"/>
                <a:cs typeface="Calibri"/>
                <a:sym typeface="Calibri"/>
              </a:rPr>
              <a:t>tudent </a:t>
            </a:r>
            <a:r>
              <a:rPr lang="en-US" sz="1200" b="0" i="0" u="none" strike="noStrike" cap="none">
                <a:solidFill>
                  <a:srgbClr val="000000"/>
                </a:solidFill>
                <a:latin typeface="Calibri"/>
                <a:ea typeface="Calibri"/>
                <a:cs typeface="Calibri"/>
                <a:sym typeface="Calibri"/>
              </a:rPr>
              <a:t>W</a:t>
            </a:r>
            <a:r>
              <a:rPr lang="en" sz="1200" b="0" i="0" u="none" strike="noStrike" cap="none">
                <a:solidFill>
                  <a:srgbClr val="000000"/>
                </a:solidFill>
                <a:latin typeface="Calibri"/>
                <a:ea typeface="Calibri"/>
                <a:cs typeface="Calibri"/>
                <a:sym typeface="Calibri"/>
              </a:rPr>
              <a:t>orkbooks</a:t>
            </a:r>
            <a:r>
              <a:rPr lang="en-US" sz="1200" b="0" i="0" u="none" strike="noStrike" cap="none" dirty="0">
                <a:solidFill>
                  <a:srgbClr val="000000"/>
                </a:solidFill>
                <a:latin typeface="Calibri"/>
                <a:ea typeface="Calibri"/>
                <a:cs typeface="Calibri"/>
                <a:sym typeface="Calibri"/>
              </a:rPr>
              <a:t> and</a:t>
            </a:r>
            <a:r>
              <a:rPr lang="en" sz="1200" b="0" i="0" u="none" strike="noStrike" cap="none" dirty="0">
                <a:solidFill>
                  <a:srgbClr val="000000"/>
                </a:solidFill>
                <a:latin typeface="Calibri"/>
                <a:ea typeface="Calibri"/>
                <a:cs typeface="Calibri"/>
                <a:sym typeface="Calibri"/>
              </a:rPr>
              <a:t> to</a:t>
            </a:r>
            <a:r>
              <a:rPr lang="en-US" sz="1200" b="0" i="0" u="none" strike="noStrike" cap="none" dirty="0">
                <a:solidFill>
                  <a:srgbClr val="000000"/>
                </a:solidFill>
                <a:latin typeface="Calibri"/>
                <a:ea typeface="Calibri"/>
                <a:cs typeface="Calibri"/>
                <a:sym typeface="Calibri"/>
              </a:rPr>
              <a:t> the</a:t>
            </a:r>
            <a:r>
              <a:rPr lang="en" sz="1200" b="0" i="0" u="none" strike="noStrike" cap="none" dirty="0">
                <a:solidFill>
                  <a:srgbClr val="000000"/>
                </a:solidFill>
                <a:latin typeface="Calibri"/>
                <a:ea typeface="Calibri"/>
                <a:cs typeface="Calibri"/>
                <a:sym typeface="Calibri"/>
              </a:rPr>
              <a:t> appropriate page where directions can be found.</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After students complete this activity one time, you may want to create an example or choose some student examples to share with the class to ensure high quality work.</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You can direct students to place a sticky note as a bookmark on the page in their workbook to find it easier later.</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You can create a template for this activity and ask students to glue it/copy it into their independent writing journals.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5637015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3" name="Google Shape;273;p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Teaching Notes:</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This slide can be customized with the group assignments for ALL block for today’s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Refer to the ALL Block Teacher Guide and Supporting Materials document found here: </a:t>
            </a:r>
            <a:endParaRPr sz="1200" b="0" i="0" u="none" strike="noStrike" cap="none">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Grade 4 M2 U1: </a:t>
            </a:r>
            <a:r>
              <a:rPr lang="en" sz="1200" b="0" i="0" u="sng" strike="noStrike" cap="none">
                <a:solidFill>
                  <a:schemeClr val="hlink"/>
                </a:solidFill>
                <a:latin typeface="Calibri"/>
                <a:ea typeface="Calibri"/>
                <a:cs typeface="Calibri"/>
                <a:sym typeface="Calibri"/>
                <a:hlinkClick r:id="rId3"/>
              </a:rPr>
              <a:t>http://curriculum.eleducation.org/sites/default/files/g4m2u1_all-block_091417.pdf</a:t>
            </a:r>
            <a:r>
              <a:rPr lang="en" sz="1200" b="0" i="0" u="none" strike="noStrike" cap="none">
                <a:solidFill>
                  <a:schemeClr val="dk1"/>
                </a:solidFill>
                <a:latin typeface="Calibri"/>
                <a:ea typeface="Calibri"/>
                <a:cs typeface="Calibri"/>
                <a:sym typeface="Calibri"/>
              </a:rPr>
              <a:t> </a:t>
            </a:r>
            <a:endParaRPr sz="1200" b="0" i="0" u="none" strike="noStrike" cap="none">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a:solidFill>
                <a:schemeClr val="dk1"/>
              </a:solidFill>
              <a:latin typeface="Calibri"/>
              <a:ea typeface="Calibri"/>
              <a:cs typeface="Calibri"/>
              <a:sym typeface="Calibri"/>
            </a:endParaRPr>
          </a:p>
        </p:txBody>
      </p:sp>
      <p:sp>
        <p:nvSpPr>
          <p:cNvPr id="274" name="Google Shape;274;p2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112951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9" name="Google Shape;139;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and resources can be viewed and downloaded at:</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sng" strike="noStrike" cap="none" dirty="0">
                <a:solidFill>
                  <a:schemeClr val="hlink"/>
                </a:solidFill>
                <a:latin typeface="Calibri"/>
                <a:ea typeface="Calibri"/>
                <a:cs typeface="Calibri"/>
                <a:sym typeface="Calibri"/>
                <a:hlinkClick r:id="rId3"/>
              </a:rPr>
              <a:t>http://curriculum.eleducation.org/curriculum/ela/grade-4/module-2/unit-1/lesson-4</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Listening Closely note-catcher</a:t>
            </a:r>
            <a:r>
              <a:rPr lang="en" sz="1200" b="0" i="0" u="none" strike="noStrike" cap="none" dirty="0">
                <a:solidFill>
                  <a:schemeClr val="dk1"/>
                </a:solidFill>
                <a:latin typeface="Calibri"/>
                <a:ea typeface="Calibri"/>
                <a:cs typeface="Calibri"/>
                <a:sym typeface="Calibri"/>
              </a:rPr>
              <a:t> pages 13-14 (example, for teacher reference, found in Teacher Supporting Materials manual)</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Animal Behavior: Animal Defenses</a:t>
            </a:r>
            <a:r>
              <a:rPr lang="en" sz="1200" b="0" i="0" u="none" strike="noStrike" cap="none" dirty="0">
                <a:solidFill>
                  <a:schemeClr val="dk1"/>
                </a:solidFill>
                <a:latin typeface="Calibri"/>
                <a:ea typeface="Calibri"/>
                <a:cs typeface="Calibri"/>
                <a:sym typeface="Calibri"/>
              </a:rPr>
              <a:t> (book; one per student and one to display)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Close Reading Guide: “A Life in Hiding”</a:t>
            </a:r>
            <a:r>
              <a:rPr lang="en" sz="1200" b="0" i="0" u="none" strike="noStrike" cap="none" dirty="0">
                <a:solidFill>
                  <a:schemeClr val="dk1"/>
                </a:solidFill>
                <a:latin typeface="Calibri"/>
                <a:ea typeface="Calibri"/>
                <a:cs typeface="Calibri"/>
                <a:sym typeface="Calibri"/>
              </a:rPr>
              <a:t> (for teacher reference, found in Teacher Supporting Materials manual)</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Determining the Main Idea note-catcher</a:t>
            </a:r>
            <a:r>
              <a:rPr lang="en" sz="1200" b="0" i="0" u="none" strike="noStrike" cap="none" dirty="0">
                <a:solidFill>
                  <a:schemeClr val="dk1"/>
                </a:solidFill>
                <a:latin typeface="Calibri"/>
                <a:ea typeface="Calibri"/>
                <a:cs typeface="Calibri"/>
                <a:sym typeface="Calibri"/>
              </a:rPr>
              <a:t> (answers, for teacher reference, found in Teacher Supporting Materials manual)</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Vocabulary log</a:t>
            </a:r>
            <a:r>
              <a:rPr lang="en" sz="1200" b="0" i="0" u="none" strike="noStrike" cap="none" dirty="0">
                <a:solidFill>
                  <a:schemeClr val="dk1"/>
                </a:solidFill>
                <a:latin typeface="Calibri"/>
                <a:ea typeface="Calibri"/>
                <a:cs typeface="Calibri"/>
                <a:sym typeface="Calibri"/>
              </a:rPr>
              <a:t> (one per student; begun in Module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Sticky notes (two per student)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Vocabulary Words</a:t>
            </a:r>
            <a:r>
              <a:rPr lang="en" sz="1200" b="0" i="0" u="none" strike="noStrike" cap="none" dirty="0">
                <a:solidFill>
                  <a:schemeClr val="dk1"/>
                </a:solidFill>
                <a:latin typeface="Calibri"/>
                <a:ea typeface="Calibri"/>
                <a:cs typeface="Calibri"/>
                <a:sym typeface="Calibri"/>
              </a:rPr>
              <a:t> (for teacher reference, found in Teacher Supporting Materials manual)</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Index cards (two per group)</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KWEL Chart: Animal Defense Mechanisms</a:t>
            </a:r>
            <a:r>
              <a:rPr lang="en" sz="1200" b="0" i="0" u="none" strike="noStrike" cap="none" dirty="0">
                <a:solidFill>
                  <a:schemeClr val="dk1"/>
                </a:solidFill>
                <a:latin typeface="Calibri"/>
                <a:ea typeface="Calibri"/>
                <a:cs typeface="Calibri"/>
                <a:sym typeface="Calibri"/>
              </a:rPr>
              <a:t> (answers, for teacher reference, found in Teacher Supporting Materials manual)</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Venom</a:t>
            </a:r>
            <a:r>
              <a:rPr lang="en" sz="1200" b="1" i="0"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(book; one per display)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Animal Defenses research notebook</a:t>
            </a:r>
            <a:r>
              <a:rPr lang="en" sz="1200" b="0" i="0" u="none" strike="noStrike" cap="none" dirty="0">
                <a:solidFill>
                  <a:schemeClr val="dk1"/>
                </a:solidFill>
                <a:latin typeface="Calibri"/>
                <a:ea typeface="Calibri"/>
                <a:cs typeface="Calibri"/>
                <a:sym typeface="Calibri"/>
              </a:rPr>
              <a:t> (from Lesson 1; one per student and one to display)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Listening Closely note-catcher </a:t>
            </a:r>
            <a:r>
              <a:rPr lang="en" sz="1200" b="0" i="0" u="none" strike="noStrike" cap="none" dirty="0">
                <a:solidFill>
                  <a:schemeClr val="dk1"/>
                </a:solidFill>
                <a:latin typeface="Calibri"/>
                <a:ea typeface="Calibri"/>
                <a:cs typeface="Calibri"/>
                <a:sym typeface="Calibri"/>
              </a:rPr>
              <a:t>(pages 13–14 of Animal Defenses research notebook)</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Close Read Questions: “A Life in Hiding”</a:t>
            </a:r>
            <a:r>
              <a:rPr lang="en" sz="1200" b="0" i="0" u="none" strike="noStrike" cap="none" dirty="0">
                <a:solidFill>
                  <a:schemeClr val="dk1"/>
                </a:solidFill>
                <a:latin typeface="Calibri"/>
                <a:ea typeface="Calibri"/>
                <a:cs typeface="Calibri"/>
                <a:sym typeface="Calibri"/>
              </a:rPr>
              <a:t> (pages 15–19 of Animal Defenses research notebook)</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Determining the Main Idea note-catcher</a:t>
            </a:r>
            <a:r>
              <a:rPr lang="en" sz="1200" b="0" i="0" u="none" strike="noStrike" cap="none" dirty="0">
                <a:solidFill>
                  <a:schemeClr val="dk1"/>
                </a:solidFill>
                <a:latin typeface="Calibri"/>
                <a:ea typeface="Calibri"/>
                <a:cs typeface="Calibri"/>
                <a:sym typeface="Calibri"/>
              </a:rPr>
              <a:t> (pages 20–21 of Animal Defenses research notebook)</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KWEL Chart: Animal Defense Mechanisms</a:t>
            </a:r>
            <a:r>
              <a:rPr lang="en" sz="1200" b="0" i="0" u="none" strike="noStrike" cap="none" dirty="0">
                <a:solidFill>
                  <a:schemeClr val="dk1"/>
                </a:solidFill>
                <a:latin typeface="Calibri"/>
                <a:ea typeface="Calibri"/>
                <a:cs typeface="Calibri"/>
                <a:sym typeface="Calibri"/>
              </a:rPr>
              <a:t> (page 1 of Animal Defenses research notebook)</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Equity sticks (one per student)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Close Readers Do These Things anchor chart</a:t>
            </a:r>
            <a:r>
              <a:rPr lang="en" sz="1200" b="0" i="0" u="none" strike="noStrike" cap="none" dirty="0">
                <a:solidFill>
                  <a:schemeClr val="dk1"/>
                </a:solidFill>
                <a:latin typeface="Calibri"/>
                <a:ea typeface="Calibri"/>
                <a:cs typeface="Calibri"/>
                <a:sym typeface="Calibri"/>
              </a:rPr>
              <a:t> (begun in Module 1, Unit 1, Lesson 3)</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Working to Become Effective Learners anchor chart</a:t>
            </a:r>
            <a:r>
              <a:rPr lang="en" sz="1200" b="0" i="0" u="none" strike="noStrike" cap="none" dirty="0">
                <a:solidFill>
                  <a:schemeClr val="dk1"/>
                </a:solidFill>
                <a:latin typeface="Calibri"/>
                <a:ea typeface="Calibri"/>
                <a:cs typeface="Calibri"/>
                <a:sym typeface="Calibri"/>
              </a:rPr>
              <a:t> (from Module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Determining the Main Idea anchor chart</a:t>
            </a:r>
            <a:r>
              <a:rPr lang="en" sz="1200" b="0" i="0" u="none" strike="noStrike" cap="none" dirty="0">
                <a:solidFill>
                  <a:schemeClr val="dk1"/>
                </a:solidFill>
                <a:latin typeface="Calibri"/>
                <a:ea typeface="Calibri"/>
                <a:cs typeface="Calibri"/>
                <a:sym typeface="Calibri"/>
              </a:rPr>
              <a:t> (begun in Lesson 3)</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Domain-Specific Word Wall</a:t>
            </a:r>
            <a:r>
              <a:rPr lang="en" sz="1200" b="0" i="0" u="none" strike="noStrike" cap="none" dirty="0">
                <a:solidFill>
                  <a:schemeClr val="dk1"/>
                </a:solidFill>
                <a:latin typeface="Calibri"/>
                <a:ea typeface="Calibri"/>
                <a:cs typeface="Calibri"/>
                <a:sym typeface="Calibri"/>
              </a:rPr>
              <a:t> (from Lesson 2)</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Read the </a:t>
            </a:r>
            <a:r>
              <a:rPr lang="en" sz="1200" b="1" i="0" u="none" strike="noStrike" cap="none" dirty="0">
                <a:solidFill>
                  <a:srgbClr val="000000"/>
                </a:solidFill>
                <a:latin typeface="Calibri"/>
                <a:ea typeface="Calibri"/>
                <a:cs typeface="Calibri"/>
                <a:sym typeface="Calibri"/>
              </a:rPr>
              <a:t>Close Reading Guide: “A Life in Hiding”</a:t>
            </a:r>
            <a:r>
              <a:rPr lang="en" sz="1200" b="0" i="0" u="none" strike="noStrike" cap="none" dirty="0">
                <a:solidFill>
                  <a:srgbClr val="000000"/>
                </a:solidFill>
                <a:latin typeface="Calibri"/>
                <a:ea typeface="Calibri"/>
                <a:cs typeface="Calibri"/>
                <a:sym typeface="Calibri"/>
              </a:rPr>
              <a:t> in conjunction with the text to familiarize yourself with what will be required of the students.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Display the </a:t>
            </a:r>
            <a:r>
              <a:rPr lang="en" sz="1200" b="1" i="0" u="none" strike="noStrike" cap="none" dirty="0">
                <a:solidFill>
                  <a:srgbClr val="000000"/>
                </a:solidFill>
                <a:latin typeface="Calibri"/>
                <a:ea typeface="Calibri"/>
                <a:cs typeface="Calibri"/>
                <a:sym typeface="Calibri"/>
              </a:rPr>
              <a:t>Close Readers Do These Things anchor chart</a:t>
            </a:r>
            <a:r>
              <a:rPr lang="en" sz="1200" b="0" i="0" u="none" strike="noStrike" cap="none" dirty="0">
                <a:solidFill>
                  <a:srgbClr val="000000"/>
                </a:solidFill>
                <a:latin typeface="Calibri"/>
                <a:ea typeface="Calibri"/>
                <a:cs typeface="Calibri"/>
                <a:sym typeface="Calibri"/>
              </a:rPr>
              <a:t> (from Module 1, Unit 1, Lesson 3), the </a:t>
            </a:r>
            <a:r>
              <a:rPr lang="en" sz="1200" b="1" i="0" u="none" strike="noStrike" cap="none" dirty="0">
                <a:solidFill>
                  <a:srgbClr val="000000"/>
                </a:solidFill>
                <a:latin typeface="Calibri"/>
                <a:ea typeface="Calibri"/>
                <a:cs typeface="Calibri"/>
                <a:sym typeface="Calibri"/>
              </a:rPr>
              <a:t>Determining the Main Idea anchor chart</a:t>
            </a:r>
            <a:r>
              <a:rPr lang="en" sz="1200" b="0" i="0" u="none" strike="noStrike" cap="none" dirty="0">
                <a:solidFill>
                  <a:srgbClr val="000000"/>
                </a:solidFill>
                <a:latin typeface="Calibri"/>
                <a:ea typeface="Calibri"/>
                <a:cs typeface="Calibri"/>
                <a:sym typeface="Calibri"/>
              </a:rPr>
              <a:t> (from Lesson 3), and the </a:t>
            </a:r>
            <a:r>
              <a:rPr lang="en" sz="1200" b="1" i="0" u="none" strike="noStrike" cap="none" dirty="0">
                <a:solidFill>
                  <a:srgbClr val="000000"/>
                </a:solidFill>
                <a:latin typeface="Calibri"/>
                <a:ea typeface="Calibri"/>
                <a:cs typeface="Calibri"/>
                <a:sym typeface="Calibri"/>
              </a:rPr>
              <a:t>Determining the Meaning of Unfamiliar Vocabulary anchor chart</a:t>
            </a:r>
            <a:r>
              <a:rPr lang="en" sz="1200" b="0" i="0" u="none" strike="noStrike" cap="none" dirty="0">
                <a:solidFill>
                  <a:srgbClr val="000000"/>
                </a:solidFill>
                <a:latin typeface="Calibri"/>
                <a:ea typeface="Calibri"/>
                <a:cs typeface="Calibri"/>
                <a:sym typeface="Calibri"/>
              </a:rPr>
              <a:t> (from Lesson 2).</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Post: </a:t>
            </a:r>
            <a:r>
              <a:rPr lang="en" sz="1200" b="1" i="0" u="none" strike="noStrike" cap="none" dirty="0">
                <a:solidFill>
                  <a:srgbClr val="000000"/>
                </a:solidFill>
                <a:latin typeface="Calibri"/>
                <a:ea typeface="Calibri"/>
                <a:cs typeface="Calibri"/>
                <a:sym typeface="Calibri"/>
              </a:rPr>
              <a:t>Close Readers Do These Things anchor chart</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Determining the Main Idea anchor chart</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Determining the Meaning of Unfamiliar Vocabulary anchor chart</a:t>
            </a:r>
            <a:r>
              <a:rPr lang="en" sz="1200" b="0" i="0" u="none" strike="noStrike" cap="none" dirty="0">
                <a:solidFill>
                  <a:srgbClr val="000000"/>
                </a:solidFill>
                <a:latin typeface="Calibri"/>
                <a:ea typeface="Calibri"/>
                <a:cs typeface="Calibri"/>
                <a:sym typeface="Calibri"/>
              </a:rPr>
              <a:t>; learning targets.</a:t>
            </a:r>
            <a:endParaRPr sz="1200" b="0" i="0" u="none" strike="noStrike" cap="none" dirty="0">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173544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45" name="Google Shape;145;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i="0" u="none" strike="noStrike" cap="none">
                <a:solidFill>
                  <a:schemeClr val="dk1"/>
                </a:solidFill>
                <a:latin typeface="Calibri"/>
                <a:ea typeface="Calibri"/>
                <a:cs typeface="Calibri"/>
                <a:sym typeface="Calibri"/>
              </a:rPr>
              <a:t>Review the following protocols before teaching. They are used in this lesson:</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Equity Sticks </a:t>
            </a:r>
            <a:r>
              <a:rPr lang="en" sz="1200">
                <a:solidFill>
                  <a:schemeClr val="dk1"/>
                </a:solidFill>
                <a:latin typeface="Calibri"/>
                <a:ea typeface="Calibri"/>
                <a:cs typeface="Calibri"/>
                <a:sym typeface="Calibri"/>
              </a:rPr>
              <a:t>and Turn and Talk are</a:t>
            </a:r>
            <a:r>
              <a:rPr lang="en" sz="1200" i="0" u="none" strike="noStrike" cap="none">
                <a:solidFill>
                  <a:schemeClr val="dk1"/>
                </a:solidFill>
                <a:latin typeface="Calibri"/>
                <a:ea typeface="Calibri"/>
                <a:cs typeface="Calibri"/>
                <a:sym typeface="Calibri"/>
              </a:rPr>
              <a:t> explained </a:t>
            </a:r>
            <a:r>
              <a:rPr lang="en" sz="1200" i="0" u="sng" strike="noStrike" cap="none">
                <a:solidFill>
                  <a:schemeClr val="hlink"/>
                </a:solidFill>
                <a:latin typeface="Calibri"/>
                <a:ea typeface="Calibri"/>
                <a:cs typeface="Calibri"/>
                <a:sym typeface="Calibri"/>
                <a:hlinkClick r:id="rId3"/>
              </a:rPr>
              <a:t>https://eleducation.org/resources/el-education-classroom-protocols</a:t>
            </a:r>
            <a:r>
              <a:rPr lang="en" sz="1200" i="0" u="none" strike="noStrike" cap="none">
                <a:solidFill>
                  <a:schemeClr val="dk1"/>
                </a:solidFill>
                <a:latin typeface="Calibri"/>
                <a:ea typeface="Calibri"/>
                <a:cs typeface="Calibri"/>
                <a:sym typeface="Calibri"/>
              </a:rPr>
              <a:t> (found in Classroom Protocols)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0319839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2" name="Google Shape;152;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heavier support, consider:</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Ask students what new language they remember from the previous lesson. Congratulate them heartily: </a:t>
            </a:r>
            <a:r>
              <a:rPr lang="en" sz="1200" b="0" i="1" u="none" strike="noStrike" cap="none" dirty="0">
                <a:solidFill>
                  <a:srgbClr val="000000"/>
                </a:solidFill>
                <a:latin typeface="Calibri"/>
                <a:ea typeface="Calibri"/>
                <a:cs typeface="Calibri"/>
                <a:sym typeface="Calibri"/>
              </a:rPr>
              <a:t>“You are learning more and more!”</a:t>
            </a:r>
            <a:endParaRPr sz="1200" b="0" i="1"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In preparation for the mid-unit assessment, devise two-part selected response questions. Some students may have never experienced a selected response question, so they’ll benefit from orientation and practice. </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Example: </a:t>
            </a:r>
            <a:endParaRPr sz="1200" b="0" i="0" u="none" strike="noStrike" cap="none" dirty="0">
              <a:solidFill>
                <a:srgbClr val="000000"/>
              </a:solidFill>
              <a:latin typeface="Calibri"/>
              <a:ea typeface="Calibri"/>
              <a:cs typeface="Calibri"/>
              <a:sym typeface="Calibri"/>
            </a:endParaRPr>
          </a:p>
          <a:p>
            <a:pPr marL="1371600" marR="0" lvl="2"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chemeClr val="dk1"/>
                </a:solidFill>
                <a:latin typeface="Calibri"/>
                <a:ea typeface="Calibri"/>
                <a:cs typeface="Calibri"/>
                <a:sym typeface="Calibri"/>
              </a:rPr>
              <a:t>Part A</a:t>
            </a:r>
            <a:endParaRPr sz="1200" b="0" i="0" u="none" strike="noStrike" cap="none" dirty="0">
              <a:solidFill>
                <a:schemeClr val="dk1"/>
              </a:solidFill>
              <a:latin typeface="Calibri"/>
              <a:ea typeface="Calibri"/>
              <a:cs typeface="Calibri"/>
              <a:sym typeface="Calibri"/>
            </a:endParaRPr>
          </a:p>
          <a:p>
            <a:pPr marL="1828800" marR="0" lvl="3"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chemeClr val="dk1"/>
                </a:solidFill>
                <a:latin typeface="Calibri"/>
                <a:ea typeface="Calibri"/>
                <a:cs typeface="Calibri"/>
                <a:sym typeface="Calibri"/>
              </a:rPr>
              <a:t>What is the meaning of </a:t>
            </a:r>
            <a:r>
              <a:rPr lang="en" sz="1200" b="0" i="1" u="none" strike="noStrike" cap="none" dirty="0">
                <a:solidFill>
                  <a:schemeClr val="dk1"/>
                </a:solidFill>
                <a:latin typeface="Calibri"/>
                <a:ea typeface="Calibri"/>
                <a:cs typeface="Calibri"/>
                <a:sym typeface="Calibri"/>
              </a:rPr>
              <a:t>social</a:t>
            </a:r>
            <a:r>
              <a:rPr lang="en" sz="1200" b="0" i="0" u="none" strike="noStrike" cap="none" dirty="0">
                <a:solidFill>
                  <a:schemeClr val="dk1"/>
                </a:solidFill>
                <a:latin typeface="Calibri"/>
                <a:ea typeface="Calibri"/>
                <a:cs typeface="Calibri"/>
                <a:sym typeface="Calibri"/>
              </a:rPr>
              <a:t> as it is used in Paragraph 3 of “Wasp-Waisted?</a:t>
            </a:r>
            <a:r>
              <a:rPr lang="en-US"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2286000" marR="0" lvl="4"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chemeClr val="dk1"/>
                </a:solidFill>
                <a:latin typeface="Calibri"/>
                <a:ea typeface="Calibri"/>
                <a:cs typeface="Calibri"/>
                <a:sym typeface="Calibri"/>
              </a:rPr>
              <a:t>A. part of a house</a:t>
            </a:r>
            <a:endParaRPr sz="1200" b="0" i="0" u="none" strike="noStrike" cap="none" dirty="0">
              <a:solidFill>
                <a:schemeClr val="dk1"/>
              </a:solidFill>
              <a:latin typeface="Calibri"/>
              <a:ea typeface="Calibri"/>
              <a:cs typeface="Calibri"/>
              <a:sym typeface="Calibri"/>
            </a:endParaRPr>
          </a:p>
          <a:p>
            <a:pPr marL="2286000" marR="0" lvl="4"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chemeClr val="dk1"/>
                </a:solidFill>
                <a:latin typeface="Calibri"/>
                <a:ea typeface="Calibri"/>
                <a:cs typeface="Calibri"/>
                <a:sym typeface="Calibri"/>
              </a:rPr>
              <a:t>B. part of a community</a:t>
            </a:r>
            <a:endParaRPr sz="1200" b="0" i="0" u="none" strike="noStrike" cap="none" dirty="0">
              <a:solidFill>
                <a:schemeClr val="dk1"/>
              </a:solidFill>
              <a:latin typeface="Calibri"/>
              <a:ea typeface="Calibri"/>
              <a:cs typeface="Calibri"/>
              <a:sym typeface="Calibri"/>
            </a:endParaRPr>
          </a:p>
          <a:p>
            <a:pPr marL="2286000" marR="0" lvl="4"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chemeClr val="dk1"/>
                </a:solidFill>
                <a:latin typeface="Calibri"/>
                <a:ea typeface="Calibri"/>
                <a:cs typeface="Calibri"/>
                <a:sym typeface="Calibri"/>
              </a:rPr>
              <a:t>C. insects we usually see</a:t>
            </a:r>
            <a:endParaRPr sz="1200" b="0" i="0" u="none" strike="noStrike" cap="none" dirty="0">
              <a:solidFill>
                <a:schemeClr val="dk1"/>
              </a:solidFill>
              <a:latin typeface="Calibri"/>
              <a:ea typeface="Calibri"/>
              <a:cs typeface="Calibri"/>
              <a:sym typeface="Calibri"/>
            </a:endParaRPr>
          </a:p>
          <a:p>
            <a:pPr marL="2286000" marR="0" lvl="4"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chemeClr val="dk1"/>
                </a:solidFill>
                <a:latin typeface="Calibri"/>
                <a:ea typeface="Calibri"/>
                <a:cs typeface="Calibri"/>
                <a:sym typeface="Calibri"/>
              </a:rPr>
              <a:t>D. insects that build homes</a:t>
            </a:r>
            <a:endParaRPr sz="1200" b="0" i="0" u="none" strike="noStrike" cap="none" dirty="0">
              <a:solidFill>
                <a:schemeClr val="dk1"/>
              </a:solidFill>
              <a:latin typeface="Calibri"/>
              <a:ea typeface="Calibri"/>
              <a:cs typeface="Calibri"/>
              <a:sym typeface="Calibri"/>
            </a:endParaRPr>
          </a:p>
          <a:p>
            <a:pPr marL="1371600" marR="0" lvl="2"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chemeClr val="dk1"/>
                </a:solidFill>
                <a:latin typeface="Calibri"/>
                <a:ea typeface="Calibri"/>
                <a:cs typeface="Calibri"/>
                <a:sym typeface="Calibri"/>
              </a:rPr>
              <a:t>Part B</a:t>
            </a:r>
            <a:endParaRPr sz="1200" b="0" i="0" u="none" strike="noStrike" cap="none" dirty="0">
              <a:solidFill>
                <a:schemeClr val="dk1"/>
              </a:solidFill>
              <a:latin typeface="Calibri"/>
              <a:ea typeface="Calibri"/>
              <a:cs typeface="Calibri"/>
              <a:sym typeface="Calibri"/>
            </a:endParaRPr>
          </a:p>
          <a:p>
            <a:pPr marL="1828800" marR="0" lvl="3"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chemeClr val="dk1"/>
                </a:solidFill>
                <a:latin typeface="Calibri"/>
                <a:ea typeface="Calibri"/>
                <a:cs typeface="Calibri"/>
                <a:sym typeface="Calibri"/>
              </a:rPr>
              <a:t>Which evidence from Paragraph 3 best supports the answer to Part A?</a:t>
            </a:r>
            <a:endParaRPr sz="1200" b="0" i="0" u="none" strike="noStrike" cap="none" dirty="0">
              <a:solidFill>
                <a:schemeClr val="dk1"/>
              </a:solidFill>
              <a:latin typeface="Calibri"/>
              <a:ea typeface="Calibri"/>
              <a:cs typeface="Calibri"/>
              <a:sym typeface="Calibri"/>
            </a:endParaRPr>
          </a:p>
          <a:p>
            <a:pPr marL="2286000" marR="0" lvl="4"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chemeClr val="dk1"/>
                </a:solidFill>
                <a:latin typeface="Calibri"/>
                <a:ea typeface="Calibri"/>
                <a:cs typeface="Calibri"/>
                <a:sym typeface="Calibri"/>
              </a:rPr>
              <a:t>A. “… most often encounter …</a:t>
            </a:r>
            <a:r>
              <a:rPr lang="en-US"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2286000" marR="0" lvl="4"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chemeClr val="dk1"/>
                </a:solidFill>
                <a:latin typeface="Calibri"/>
                <a:ea typeface="Calibri"/>
                <a:cs typeface="Calibri"/>
                <a:sym typeface="Calibri"/>
              </a:rPr>
              <a:t>B. “… live in groups …”</a:t>
            </a:r>
            <a:endParaRPr sz="1200" b="0" i="0" u="none" strike="noStrike" cap="none" dirty="0">
              <a:solidFill>
                <a:schemeClr val="dk1"/>
              </a:solidFill>
              <a:latin typeface="Calibri"/>
              <a:ea typeface="Calibri"/>
              <a:cs typeface="Calibri"/>
              <a:sym typeface="Calibri"/>
            </a:endParaRPr>
          </a:p>
          <a:p>
            <a:pPr marL="2286000" marR="0" lvl="4"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chemeClr val="dk1"/>
                </a:solidFill>
                <a:latin typeface="Calibri"/>
                <a:ea typeface="Calibri"/>
                <a:cs typeface="Calibri"/>
                <a:sym typeface="Calibri"/>
              </a:rPr>
              <a:t>C. “… types of papery nests …”</a:t>
            </a:r>
            <a:endParaRPr sz="1200" b="0" i="0" u="none" strike="noStrike" cap="none" dirty="0">
              <a:solidFill>
                <a:schemeClr val="dk1"/>
              </a:solidFill>
              <a:latin typeface="Calibri"/>
              <a:ea typeface="Calibri"/>
              <a:cs typeface="Calibri"/>
              <a:sym typeface="Calibri"/>
            </a:endParaRPr>
          </a:p>
          <a:p>
            <a:pPr marL="2286000" marR="0" lvl="4"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chemeClr val="dk1"/>
                </a:solidFill>
                <a:latin typeface="Calibri"/>
                <a:ea typeface="Calibri"/>
                <a:cs typeface="Calibri"/>
                <a:sym typeface="Calibri"/>
              </a:rPr>
              <a:t>D. “… on door hinges …”</a:t>
            </a:r>
            <a:endParaRPr sz="1200" b="0" i="0" u="none" strike="noStrike" cap="none" dirty="0">
              <a:solidFill>
                <a:schemeClr val="dk1"/>
              </a:solidFill>
              <a:latin typeface="Calibri"/>
              <a:ea typeface="Calibri"/>
              <a:cs typeface="Calibri"/>
              <a:sym typeface="Calibri"/>
            </a:endParaRPr>
          </a:p>
          <a:p>
            <a:pPr marL="22860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1800"/>
              </a:spcBef>
              <a:spcAft>
                <a:spcPts val="0"/>
              </a:spcAft>
              <a:buClr>
                <a:srgbClr val="000000"/>
              </a:buClr>
              <a:buSzPts val="1200"/>
              <a:buFont typeface="Calibri"/>
              <a:buChar char="○"/>
            </a:pPr>
            <a:r>
              <a:rPr lang="en" sz="1200" b="0" i="0" u="none" strike="noStrike" cap="none" dirty="0">
                <a:solidFill>
                  <a:schemeClr val="dk1"/>
                </a:solidFill>
                <a:latin typeface="Calibri"/>
                <a:ea typeface="Calibri"/>
                <a:cs typeface="Calibri"/>
                <a:sym typeface="Calibri"/>
              </a:rPr>
              <a:t>Test-taking strategies: Explain that students should first read the question and try to answer without looking at the options. They should choose just one answer, the best answer. Finally, if they don’t know the answer, they should simply guess, and they should always guess the same </a:t>
            </a:r>
            <a:r>
              <a:rPr lang="en-US" sz="1200" b="0" i="0" u="none" strike="noStrike" cap="none" dirty="0">
                <a:solidFill>
                  <a:schemeClr val="dk1"/>
                </a:solidFill>
                <a:latin typeface="Calibri"/>
                <a:ea typeface="Calibri"/>
                <a:cs typeface="Calibri"/>
                <a:sym typeface="Calibri"/>
              </a:rPr>
              <a:t>letter</a:t>
            </a:r>
            <a:r>
              <a:rPr lang="en" sz="1200" b="0" i="0" u="none" strike="noStrike" cap="none" dirty="0">
                <a:solidFill>
                  <a:schemeClr val="dk1"/>
                </a:solidFill>
                <a:latin typeface="Calibri"/>
                <a:ea typeface="Calibri"/>
                <a:cs typeface="Calibri"/>
                <a:sym typeface="Calibri"/>
              </a:rPr>
              <a:t>, B or C.</a:t>
            </a:r>
            <a:endParaRPr sz="1200" b="0" i="0" u="none" strike="noStrike" cap="none" dirty="0">
              <a:solidFill>
                <a:srgbClr val="000000"/>
              </a:solidFill>
              <a:latin typeface="Calibri"/>
              <a:ea typeface="Calibri"/>
              <a:cs typeface="Calibri"/>
              <a:sym typeface="Calibri"/>
            </a:endParaRPr>
          </a:p>
          <a:p>
            <a:pPr marL="13716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914400" marR="0" lvl="0" indent="0" algn="l" rtl="0">
              <a:lnSpc>
                <a:spcPct val="100000"/>
              </a:lnSpc>
              <a:spcBef>
                <a:spcPts val="180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180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959253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58" name="Google Shape;158;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7044790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3" name="Google Shape;163;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dirty="0">
                <a:latin typeface="Calibri" panose="020F0502020204030204" pitchFamily="34" charset="0"/>
                <a:sym typeface="Calibri"/>
              </a:rPr>
              <a:t>Grouping: Whole Group </a:t>
            </a:r>
            <a:endParaRPr sz="1200" b="1"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Teaching Notes:  None.</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Review the slide with the students and build excitement.</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Read aloud the agenda on the slide or have a fluent student read it aloud. </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 as the agenda is read aloud. </a:t>
            </a: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marR="0" lvl="0" indent="0" algn="l" rtl="0">
              <a:lnSpc>
                <a:spcPct val="100000"/>
              </a:lnSpc>
              <a:spcBef>
                <a:spcPts val="0"/>
              </a:spcBef>
              <a:spcAft>
                <a:spcPts val="0"/>
              </a:spcAft>
              <a:buClr>
                <a:srgbClr val="000000"/>
              </a:buClr>
              <a:buSzPts val="1100"/>
              <a:buFont typeface="Arial"/>
              <a:buNone/>
            </a:pPr>
            <a:r>
              <a:rPr lang="en" sz="1200" dirty="0">
                <a:latin typeface="Calibri" panose="020F0502020204030204" pitchFamily="34" charset="0"/>
                <a:sym typeface="Calibri"/>
              </a:rPr>
              <a:t>Support for Any Students Who Need It:  None.</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2914276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69" name="Google Shape;169;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5-10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Partners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Strategically place students in partner groups.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Display the cover of </a:t>
            </a:r>
            <a:r>
              <a:rPr lang="en" sz="1200" b="0" i="1" u="none" strike="noStrike" cap="none" dirty="0">
                <a:solidFill>
                  <a:schemeClr val="dk1"/>
                </a:solidFill>
                <a:latin typeface="Calibri"/>
                <a:ea typeface="Calibri"/>
                <a:cs typeface="Calibri"/>
                <a:sym typeface="Calibri"/>
              </a:rPr>
              <a:t>Venom</a:t>
            </a:r>
            <a:r>
              <a:rPr lang="en" sz="1200" b="0" i="0" u="none" strike="noStrike" cap="none" dirty="0">
                <a:solidFill>
                  <a:schemeClr val="dk1"/>
                </a:solidFill>
                <a:latin typeface="Calibri"/>
                <a:ea typeface="Calibri"/>
                <a:cs typeface="Calibri"/>
                <a:sym typeface="Calibri"/>
              </a:rPr>
              <a:t> and ask: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What did we learn about when we read aloud Venom in Lesson 3?</a:t>
            </a:r>
            <a:r>
              <a:rPr lang="en" sz="1200" b="0" i="0" u="none" strike="noStrike" cap="none" dirty="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(We learned about bees and how they sting, or It was about the defense mechanisms of bees.)  </a:t>
            </a:r>
            <a:r>
              <a:rPr lang="en" sz="1200" b="0" i="0" u="none" strike="noStrike" cap="none" dirty="0">
                <a:solidFill>
                  <a:schemeClr val="dk1"/>
                </a:solidFill>
                <a:latin typeface="Calibri"/>
                <a:ea typeface="Calibri"/>
                <a:cs typeface="Calibri"/>
                <a:sym typeface="Calibri"/>
              </a:rPr>
              <a:t>Validate responses and explain to students that they will listen to another section of </a:t>
            </a:r>
            <a:r>
              <a:rPr lang="en" sz="1200" b="0" i="1" u="none" strike="noStrike" cap="none" dirty="0">
                <a:solidFill>
                  <a:schemeClr val="dk1"/>
                </a:solidFill>
                <a:latin typeface="Calibri"/>
                <a:ea typeface="Calibri"/>
                <a:cs typeface="Calibri"/>
                <a:sym typeface="Calibri"/>
              </a:rPr>
              <a:t>Venom</a:t>
            </a:r>
            <a:r>
              <a:rPr lang="en" sz="1200" b="0" i="0" u="none" strike="noStrike" cap="none" dirty="0">
                <a:solidFill>
                  <a:schemeClr val="dk1"/>
                </a:solidFill>
                <a:latin typeface="Calibri"/>
                <a:ea typeface="Calibri"/>
                <a:cs typeface="Calibri"/>
                <a:sym typeface="Calibri"/>
              </a:rPr>
              <a:t> today that shares information about how another animal uses venom to protect itself.</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turn to the</a:t>
            </a:r>
            <a:r>
              <a:rPr lang="en" sz="1200" b="1" i="0" u="none" strike="noStrike" cap="none" dirty="0">
                <a:solidFill>
                  <a:schemeClr val="dk1"/>
                </a:solidFill>
                <a:latin typeface="Calibri"/>
                <a:ea typeface="Calibri"/>
                <a:cs typeface="Calibri"/>
                <a:sym typeface="Calibri"/>
              </a:rPr>
              <a:t> Listening Closely note-catcher in their Animal Defenses research notebooks</a:t>
            </a:r>
            <a:r>
              <a:rPr lang="en" sz="1200" b="0" i="0" u="none" strike="noStrike" cap="none" dirty="0">
                <a:solidFill>
                  <a:schemeClr val="dk1"/>
                </a:solidFill>
                <a:latin typeface="Calibri"/>
                <a:ea typeface="Calibri"/>
                <a:cs typeface="Calibri"/>
                <a:sym typeface="Calibri"/>
              </a:rPr>
              <a:t>. Point out where they will take notes and where they will paraphrase the text. Remind them that they don’t have to write anything here just yet and that they will talk about this after listening to this section of </a:t>
            </a:r>
            <a:r>
              <a:rPr lang="en" sz="1200" b="0" i="1" u="none" strike="noStrike" cap="none" dirty="0">
                <a:solidFill>
                  <a:schemeClr val="dk1"/>
                </a:solidFill>
                <a:latin typeface="Calibri"/>
                <a:ea typeface="Calibri"/>
                <a:cs typeface="Calibri"/>
                <a:sym typeface="Calibri"/>
              </a:rPr>
              <a:t>Venom</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that the first time they hear the text read aloud, they should simply listen to what is being read. The second time, they should take running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Tell students you will read page 19 aloud and remind them that they should just listen to what is being read.</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page 19 aloud.</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Then invite students to</a:t>
            </a:r>
            <a:r>
              <a:rPr lang="en" sz="1200" b="1" i="0" u="none" strike="noStrike" cap="none" dirty="0">
                <a:solidFill>
                  <a:schemeClr val="dk1"/>
                </a:solidFill>
                <a:latin typeface="Calibri"/>
                <a:ea typeface="Calibri"/>
                <a:cs typeface="Calibri"/>
                <a:sym typeface="Calibri"/>
              </a:rPr>
              <a:t> </a:t>
            </a:r>
            <a:r>
              <a:rPr lang="en" sz="1200" b="0" i="0" u="none" strike="noStrike" cap="none" dirty="0">
                <a:solidFill>
                  <a:schemeClr val="dk1"/>
                </a:solidFill>
                <a:latin typeface="Calibri"/>
                <a:ea typeface="Calibri"/>
                <a:cs typeface="Calibri"/>
                <a:sym typeface="Calibri"/>
              </a:rPr>
              <a:t>turn and talk, sharing what this section was mostly about. (</a:t>
            </a:r>
            <a:r>
              <a:rPr lang="en" sz="1200" b="1" i="0" u="none" strike="noStrike" cap="none" dirty="0">
                <a:solidFill>
                  <a:schemeClr val="dk1"/>
                </a:solidFill>
                <a:latin typeface="Calibri"/>
                <a:ea typeface="Calibri"/>
                <a:cs typeface="Calibri"/>
                <a:sym typeface="Calibri"/>
              </a:rPr>
              <a:t>It was about different kinds of wasps, what they eat, and how they use their venom.</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to students that they will now hear page 19 read aloud a second time. Tell them they should take notes in the note-catcher as you read aloud.</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aloud page 19 in </a:t>
            </a:r>
            <a:r>
              <a:rPr lang="en" sz="1200" b="0" i="1" u="none" strike="noStrike" cap="none" dirty="0">
                <a:solidFill>
                  <a:schemeClr val="dk1"/>
                </a:solidFill>
                <a:latin typeface="Calibri"/>
                <a:ea typeface="Calibri"/>
                <a:cs typeface="Calibri"/>
                <a:sym typeface="Calibri"/>
              </a:rPr>
              <a:t>Venom</a:t>
            </a:r>
            <a:r>
              <a:rPr lang="en" sz="1200" b="0" i="0" u="none" strike="noStrike" cap="none" dirty="0">
                <a:solidFill>
                  <a:schemeClr val="dk1"/>
                </a:solidFill>
                <a:latin typeface="Calibri"/>
                <a:ea typeface="Calibri"/>
                <a:cs typeface="Calibri"/>
                <a:sym typeface="Calibri"/>
              </a:rPr>
              <a:t>, stopping briefly after each paragraph. If necessary during each short pause, remind students to fill in notes on their note-catchers.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After this second read, ask students to share their notes with a partner. Tell them they can add to or revise their notes with their partners.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of the purpose for reading this text—to research how animals’ bodies and behaviors help them survive. Invite students to complete the “What QUESTIONS do you have?” box.</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Use equity sticks to call on pairs to share notes that they have added. Using the</a:t>
            </a:r>
            <a:r>
              <a:rPr lang="en" sz="1200" b="1" i="0" u="none" strike="noStrike" cap="none" dirty="0">
                <a:solidFill>
                  <a:schemeClr val="dk1"/>
                </a:solidFill>
                <a:latin typeface="Calibri"/>
                <a:ea typeface="Calibri"/>
                <a:cs typeface="Calibri"/>
                <a:sym typeface="Calibri"/>
              </a:rPr>
              <a:t> Listening Closely note-catcher (example, for teacher reference)</a:t>
            </a:r>
            <a:r>
              <a:rPr lang="en" sz="1200" b="0" i="0" u="none" strike="noStrike" cap="none" dirty="0">
                <a:solidFill>
                  <a:schemeClr val="dk1"/>
                </a:solidFill>
                <a:latin typeface="Calibri"/>
                <a:ea typeface="Calibri"/>
                <a:cs typeface="Calibri"/>
                <a:sym typeface="Calibri"/>
              </a:rPr>
              <a:t> as a reference, confirm with the class what should be recorded on the note-catcher for this selection from </a:t>
            </a:r>
            <a:r>
              <a:rPr lang="en" sz="1200" b="0" i="1" u="none" strike="noStrike" cap="none" dirty="0">
                <a:solidFill>
                  <a:schemeClr val="dk1"/>
                </a:solidFill>
                <a:latin typeface="Calibri"/>
                <a:ea typeface="Calibri"/>
                <a:cs typeface="Calibri"/>
                <a:sym typeface="Calibri"/>
              </a:rPr>
              <a:t>Venom</a:t>
            </a:r>
            <a:r>
              <a:rPr lang="en" sz="1200" b="0" i="0" u="none" strike="noStrike" cap="none" dirty="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Next, explain that students are ready to paraphrase this section of </a:t>
            </a:r>
            <a:r>
              <a:rPr lang="en" sz="1200" b="0" i="1" u="none" strike="noStrike" cap="none" dirty="0">
                <a:solidFill>
                  <a:schemeClr val="dk1"/>
                </a:solidFill>
                <a:latin typeface="Calibri"/>
                <a:ea typeface="Calibri"/>
                <a:cs typeface="Calibri"/>
                <a:sym typeface="Calibri"/>
              </a:rPr>
              <a:t>Venom</a:t>
            </a:r>
            <a:r>
              <a:rPr lang="en" sz="1200" b="0" i="0" u="none" strike="noStrike" cap="none" dirty="0">
                <a:solidFill>
                  <a:schemeClr val="dk1"/>
                </a:solidFill>
                <a:latin typeface="Calibri"/>
                <a:ea typeface="Calibri"/>
                <a:cs typeface="Calibri"/>
                <a:sym typeface="Calibri"/>
              </a:rPr>
              <a:t>. If necessary, review what it means to paraphrase a text.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turn to the next page of their note-catchers. Tell them that now you would like them to practice paraphrasing this section of </a:t>
            </a:r>
            <a:r>
              <a:rPr lang="en" sz="1200" b="0" i="1" u="none" strike="noStrike" cap="none" dirty="0">
                <a:solidFill>
                  <a:schemeClr val="dk1"/>
                </a:solidFill>
                <a:latin typeface="Calibri"/>
                <a:ea typeface="Calibri"/>
                <a:cs typeface="Calibri"/>
                <a:sym typeface="Calibri"/>
              </a:rPr>
              <a:t>Venom</a:t>
            </a:r>
            <a:r>
              <a:rPr lang="en" sz="1200" b="0" i="0" u="none" strike="noStrike" cap="none" dirty="0">
                <a:solidFill>
                  <a:schemeClr val="dk1"/>
                </a:solidFill>
                <a:latin typeface="Calibri"/>
                <a:ea typeface="Calibri"/>
                <a:cs typeface="Calibri"/>
                <a:sym typeface="Calibri"/>
              </a:rPr>
              <a:t>. Ask them to do the following: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Reread your notes from today’s reading of Venom.</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t>
            </a:r>
            <a:endParaRPr sz="1200" b="0" i="1"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Think about how you could paraphrase what you heard today.</a:t>
            </a: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 </a:t>
            </a:r>
            <a:endParaRPr sz="1200" b="0" i="1"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US" sz="1200" b="0" i="1" u="none" strike="noStrike" cap="none" dirty="0">
                <a:solidFill>
                  <a:schemeClr val="dk1"/>
                </a:solidFill>
                <a:latin typeface="Calibri"/>
                <a:ea typeface="Calibri"/>
                <a:cs typeface="Calibri"/>
                <a:sym typeface="Calibri"/>
              </a:rPr>
              <a:t>"</a:t>
            </a:r>
            <a:r>
              <a:rPr lang="en" sz="1200" b="0" i="1" u="none" strike="noStrike" cap="none" dirty="0">
                <a:solidFill>
                  <a:schemeClr val="dk1"/>
                </a:solidFill>
                <a:latin typeface="Calibri"/>
                <a:ea typeface="Calibri"/>
                <a:cs typeface="Calibri"/>
                <a:sym typeface="Calibri"/>
              </a:rPr>
              <a:t>Share with an elbow partner how you would explain this text in your own words.</a:t>
            </a:r>
            <a:r>
              <a:rPr lang="en-US" sz="1200" b="0" i="1" u="none" strike="noStrike" cap="none" dirty="0">
                <a:solidFill>
                  <a:schemeClr val="dk1"/>
                </a:solidFill>
                <a:latin typeface="Calibri"/>
                <a:ea typeface="Calibri"/>
                <a:cs typeface="Calibri"/>
                <a:sym typeface="Calibri"/>
              </a:rPr>
              <a: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As students work, point out that they should include the source when they paraphrase and that referring to their running notes can help them include many specific details when they paraphrase. Invite students to write their paraphrased version of the text on their note-catchers.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Call on a few pairs to share how they paraphrased.</a:t>
            </a:r>
            <a:r>
              <a:rPr lang="en" sz="1200" b="1" i="0" u="none" strike="noStrike" cap="none" dirty="0">
                <a:solidFill>
                  <a:schemeClr val="dk1"/>
                </a:solidFill>
                <a:latin typeface="Calibri"/>
                <a:ea typeface="Calibri"/>
                <a:cs typeface="Calibri"/>
                <a:sym typeface="Calibri"/>
              </a:rPr>
              <a:t> </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they will have many more opportunities to read this book and can read through it on their own during independent reading or in their free time during the school day if they wish.</a:t>
            </a:r>
            <a:endParaRPr sz="1200" b="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responses to paraphrasing the text read aloud.</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Hearing a complex text read slowly, fluently, and without interruption or explanation promotes fluency for students; they are hearing a strong reader read the text aloud with accuracy and expression and are simultaneously looking at and thinking about the words on the printed page. Be sure to set clear expectations that students read along silently in their heads as you read the text aloud.</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may struggle with paraphrasing for several reasons. Whereas they may be able to replace certain words with synonyms, they may present the information with syntax that is identical to the original text. Help them overcome this issue with a strategy: Sometimes they can reverse the order of information, presenting the final part of the original information first and leaving the first part for last. Give them an example of you how you might reverse syntax to paraphrase a sentence from the </a:t>
            </a:r>
            <a:r>
              <a:rPr lang="en" sz="1200" b="0" i="1" u="none" strike="noStrike" cap="none" dirty="0">
                <a:solidFill>
                  <a:schemeClr val="dk1"/>
                </a:solidFill>
                <a:latin typeface="Calibri"/>
                <a:ea typeface="Calibri"/>
                <a:cs typeface="Calibri"/>
                <a:sym typeface="Calibri"/>
              </a:rPr>
              <a:t>Venom</a:t>
            </a:r>
            <a:r>
              <a:rPr lang="en" sz="1200" b="0" i="0" u="none" strike="noStrike" cap="none" dirty="0">
                <a:solidFill>
                  <a:schemeClr val="dk1"/>
                </a:solidFill>
                <a:latin typeface="Calibri"/>
                <a:ea typeface="Calibri"/>
                <a:cs typeface="Calibri"/>
                <a:sym typeface="Calibri"/>
              </a:rPr>
              <a:t> text.</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62276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8" name="Google Shape;178;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Suggested slide pacing: 5-10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Use equity sticks to call on a student to read the learning targets: </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“I can paraphrase information presented in a read-aloud on animal defense mechanisms.” </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“I can determine the main idea of a text and explain how it is supported by key details.” </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Distribute copies of </a:t>
            </a:r>
            <a:r>
              <a:rPr lang="en" sz="1200" b="0" i="1" u="none" strike="noStrike" cap="none" dirty="0">
                <a:solidFill>
                  <a:schemeClr val="dk1"/>
                </a:solidFill>
                <a:latin typeface="Calibri"/>
                <a:ea typeface="Calibri"/>
                <a:cs typeface="Calibri"/>
                <a:sym typeface="Calibri"/>
              </a:rPr>
              <a:t>Animal Behavior: Animal Defenses</a:t>
            </a:r>
            <a:r>
              <a:rPr lang="en" sz="1200" b="0" i="0" u="none" strike="noStrike" cap="none" dirty="0">
                <a:solidFill>
                  <a:schemeClr val="dk1"/>
                </a:solidFill>
                <a:latin typeface="Calibri"/>
                <a:ea typeface="Calibri"/>
                <a:cs typeface="Calibri"/>
                <a:sym typeface="Calibri"/>
              </a:rPr>
              <a:t>. Tell students that they will begin by closely rereading a selection from </a:t>
            </a:r>
            <a:r>
              <a:rPr lang="en" sz="1200" b="0" i="1" u="none" strike="noStrike" cap="none" dirty="0">
                <a:solidFill>
                  <a:schemeClr val="dk1"/>
                </a:solidFill>
                <a:latin typeface="Calibri"/>
                <a:ea typeface="Calibri"/>
                <a:cs typeface="Calibri"/>
                <a:sym typeface="Calibri"/>
              </a:rPr>
              <a:t>Animal Behavior: Animal Defenses</a:t>
            </a:r>
            <a:r>
              <a:rPr lang="en" sz="1200" b="0" i="0" u="none" strike="noStrike" cap="none" dirty="0">
                <a:solidFill>
                  <a:schemeClr val="dk1"/>
                </a:solidFill>
                <a:latin typeface="Calibri"/>
                <a:ea typeface="Calibri"/>
                <a:cs typeface="Calibri"/>
                <a:sym typeface="Calibri"/>
              </a:rPr>
              <a:t> about animal defense mechanisms. Build up the excitement!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Explain that then they will continue to work in their expert groups to reread and determine the main idea of their sections.</a:t>
            </a:r>
            <a:endParaRPr sz="1200" b="0" i="0" u="none" strike="noStrike" cap="none" dirty="0">
              <a:solidFill>
                <a:schemeClr val="dk1"/>
              </a:solidFill>
              <a:latin typeface="Calibri"/>
              <a:ea typeface="Calibri"/>
              <a:cs typeface="Calibri"/>
              <a:sym typeface="Calibri"/>
            </a:endParaRPr>
          </a:p>
          <a:p>
            <a:pPr marL="228600" marR="0" lvl="0" indent="-15240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understanding of the learning targets.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Discuss and clarify the language of learning targets to help build academic vocabulary.</a:t>
            </a: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0684947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
        <p:cNvGrpSpPr/>
        <p:nvPr/>
      </p:nvGrpSpPr>
      <p:grpSpPr>
        <a:xfrm>
          <a:off x="0" y="0"/>
          <a:ext cx="0" cy="0"/>
          <a:chOff x="0" y="0"/>
          <a:chExt cx="0" cy="0"/>
        </a:xfrm>
      </p:grpSpPr>
      <p:sp>
        <p:nvSpPr>
          <p:cNvPr id="10" name="Google Shape;10;p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1" name="Google Shape;11;p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2" name="Google Shape;12;p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46" name="Google Shape;46;p11"/>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5" name="Google Shape;15;p3"/>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6" name="Google Shape;16;p3"/>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 name="Google Shape;17;p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4"/>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20" name="Google Shape;20;p4"/>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21" name="Google Shape;21;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2"/>
        <p:cNvGrpSpPr/>
        <p:nvPr/>
      </p:nvGrpSpPr>
      <p:grpSpPr>
        <a:xfrm>
          <a:off x="0" y="0"/>
          <a:ext cx="0" cy="0"/>
          <a:chOff x="0" y="0"/>
          <a:chExt cx="0" cy="0"/>
        </a:xfrm>
      </p:grpSpPr>
      <p:sp>
        <p:nvSpPr>
          <p:cNvPr id="23" name="Google Shape;23;p5"/>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24" name="Google Shape;24;p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30" name="Google Shape;30;p7"/>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31" name="Google Shape;31;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34" name="Google Shape;34;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 name="Google Shape;37;p9"/>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38" name="Google Shape;38;p9"/>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39" name="Google Shape;39;p9"/>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7F49B9B5-41E8-4B3C-BA53-E7F3C0F187DA}"/>
              </a:ext>
            </a:extLst>
          </p:cNvPr>
          <p:cNvPicPr>
            <a:picLocks noChangeAspect="1"/>
          </p:cNvPicPr>
          <p:nvPr userDrawn="1"/>
        </p:nvPicPr>
        <p:blipFill>
          <a:blip r:embed="rId13"/>
          <a:stretch>
            <a:fillRect/>
          </a:stretch>
        </p:blipFill>
        <p:spPr>
          <a:xfrm>
            <a:off x="8365808" y="4953549"/>
            <a:ext cx="762000" cy="174706"/>
          </a:xfrm>
          <a:prstGeom prst="rect">
            <a:avLst/>
          </a:prstGeom>
        </p:spPr>
      </p:pic>
      <p:pic>
        <p:nvPicPr>
          <p:cNvPr id="9" name="Picture 8">
            <a:extLst>
              <a:ext uri="{FF2B5EF4-FFF2-40B4-BE49-F238E27FC236}">
                <a16:creationId xmlns:a16="http://schemas.microsoft.com/office/drawing/2014/main" id="{AC1C5932-33DF-4555-AEB4-F5B25874A1B7}"/>
              </a:ext>
            </a:extLst>
          </p:cNvPr>
          <p:cNvPicPr>
            <a:picLocks noChangeAspect="1"/>
          </p:cNvPicPr>
          <p:nvPr userDrawn="1"/>
        </p:nvPicPr>
        <p:blipFill>
          <a:blip r:embed="rId14"/>
          <a:stretch>
            <a:fillRect/>
          </a:stretch>
        </p:blipFill>
        <p:spPr>
          <a:xfrm>
            <a:off x="3942079" y="4568874"/>
            <a:ext cx="1083733" cy="574625"/>
          </a:xfrm>
          <a:prstGeom prst="rect">
            <a:avLst/>
          </a:prstGeom>
        </p:spPr>
      </p:pic>
      <p:pic>
        <p:nvPicPr>
          <p:cNvPr id="10" name="Picture 9">
            <a:extLst>
              <a:ext uri="{FF2B5EF4-FFF2-40B4-BE49-F238E27FC236}">
                <a16:creationId xmlns:a16="http://schemas.microsoft.com/office/drawing/2014/main" id="{EC3768C1-EE11-4C5A-8763-D2679C707948}"/>
              </a:ext>
            </a:extLst>
          </p:cNvPr>
          <p:cNvPicPr>
            <a:picLocks noChangeAspect="1"/>
          </p:cNvPicPr>
          <p:nvPr userDrawn="1"/>
        </p:nvPicPr>
        <p:blipFill>
          <a:blip r:embed="rId15"/>
          <a:stretch>
            <a:fillRect/>
          </a:stretch>
        </p:blipFill>
        <p:spPr>
          <a:xfrm>
            <a:off x="0" y="4568873"/>
            <a:ext cx="1207113" cy="57270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a16="http://schemas.microsoft.com/office/drawing/2014/main" id="{7F49B9B5-41E8-4B3C-BA53-E7F3C0F187DA}"/>
              </a:ext>
            </a:extLst>
          </p:cNvPr>
          <p:cNvPicPr>
            <a:picLocks noChangeAspect="1"/>
          </p:cNvPicPr>
          <p:nvPr userDrawn="1"/>
        </p:nvPicPr>
        <p:blipFill>
          <a:blip r:embed="rId13"/>
          <a:stretch>
            <a:fillRect/>
          </a:stretch>
        </p:blipFill>
        <p:spPr>
          <a:xfrm>
            <a:off x="8365808" y="4953549"/>
            <a:ext cx="762000" cy="174706"/>
          </a:xfrm>
          <a:prstGeom prst="rect">
            <a:avLst/>
          </a:prstGeom>
        </p:spPr>
      </p:pic>
      <p:pic>
        <p:nvPicPr>
          <p:cNvPr id="8" name="Picture 7">
            <a:extLst>
              <a:ext uri="{FF2B5EF4-FFF2-40B4-BE49-F238E27FC236}">
                <a16:creationId xmlns:a16="http://schemas.microsoft.com/office/drawing/2014/main" id="{AC1C5932-33DF-4555-AEB4-F5B25874A1B7}"/>
              </a:ext>
            </a:extLst>
          </p:cNvPr>
          <p:cNvPicPr>
            <a:picLocks noChangeAspect="1"/>
          </p:cNvPicPr>
          <p:nvPr userDrawn="1"/>
        </p:nvPicPr>
        <p:blipFill>
          <a:blip r:embed="rId14"/>
          <a:stretch>
            <a:fillRect/>
          </a:stretch>
        </p:blipFill>
        <p:spPr>
          <a:xfrm>
            <a:off x="3942079" y="4568874"/>
            <a:ext cx="1083733" cy="574625"/>
          </a:xfrm>
          <a:prstGeom prst="rect">
            <a:avLst/>
          </a:prstGeom>
        </p:spPr>
      </p:pic>
      <p:pic>
        <p:nvPicPr>
          <p:cNvPr id="9" name="Picture 8">
            <a:extLst>
              <a:ext uri="{FF2B5EF4-FFF2-40B4-BE49-F238E27FC236}">
                <a16:creationId xmlns:a16="http://schemas.microsoft.com/office/drawing/2014/main" id="{EC3768C1-EE11-4C5A-8763-D2679C707948}"/>
              </a:ext>
            </a:extLst>
          </p:cNvPr>
          <p:cNvPicPr>
            <a:picLocks noChangeAspect="1"/>
          </p:cNvPicPr>
          <p:nvPr userDrawn="1"/>
        </p:nvPicPr>
        <p:blipFill>
          <a:blip r:embed="rId15"/>
          <a:stretch>
            <a:fillRect/>
          </a:stretch>
        </p:blipFill>
        <p:spPr>
          <a:xfrm>
            <a:off x="0" y="4568873"/>
            <a:ext cx="1207113" cy="57270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4"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1: Lesson 4</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30" name="Google Shape;130;p25"/>
          <p:cNvSpPr txBox="1">
            <a:spLocks noGrp="1"/>
          </p:cNvSpPr>
          <p:nvPr>
            <p:ph type="body" idx="1"/>
          </p:nvPr>
        </p:nvSpPr>
        <p:spPr>
          <a:xfrm>
            <a:off x="511950" y="1376500"/>
            <a:ext cx="81201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600" b="0" i="0" u="none" strike="noStrike" cap="none">
                <a:solidFill>
                  <a:schemeClr val="dk1"/>
                </a:solidFill>
                <a:latin typeface="Century Gothic"/>
                <a:ea typeface="Century Gothic"/>
                <a:cs typeface="Century Gothic"/>
                <a:sym typeface="Century Gothic"/>
              </a:rPr>
              <a:t>This lesson will take approximately 60-80 minutes to complete. </a:t>
            </a: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a:solidFill>
                  <a:schemeClr val="dk1"/>
                </a:solidFill>
                <a:latin typeface="Century Gothic"/>
                <a:ea typeface="Century Gothic"/>
                <a:cs typeface="Century Gothic"/>
                <a:sym typeface="Century Gothic"/>
              </a:rPr>
              <a:t>The purpose of today’s lesson is:</a:t>
            </a: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a:solidFill>
                  <a:schemeClr val="dk1"/>
                </a:solidFill>
                <a:latin typeface="Century Gothic"/>
                <a:ea typeface="Century Gothic"/>
                <a:cs typeface="Century Gothic"/>
                <a:sym typeface="Century Gothic"/>
              </a:rPr>
              <a:t>As in previous lessons, this lesson opens with a read-aloud of </a:t>
            </a:r>
            <a:r>
              <a:rPr lang="en" sz="1600" b="0" i="1" u="none" strike="noStrike" cap="none">
                <a:solidFill>
                  <a:schemeClr val="dk1"/>
                </a:solidFill>
                <a:latin typeface="Century Gothic"/>
                <a:ea typeface="Century Gothic"/>
                <a:cs typeface="Century Gothic"/>
                <a:sym typeface="Century Gothic"/>
              </a:rPr>
              <a:t>Venom</a:t>
            </a:r>
            <a:r>
              <a:rPr lang="en" sz="1600" b="0" i="0" u="none" strike="noStrike" cap="none">
                <a:solidFill>
                  <a:schemeClr val="dk1"/>
                </a:solidFill>
                <a:latin typeface="Century Gothic"/>
                <a:ea typeface="Century Gothic"/>
                <a:cs typeface="Century Gothic"/>
                <a:sym typeface="Century Gothic"/>
              </a:rPr>
              <a:t> and students taking notes and paraphrasing. Students participate in a teacher-led close read that guides them through the text’s challenging vocabulary and helps them to understand what defense mechanisms are, specifically focusing on how some animals hide to protect themselves. </a:t>
            </a:r>
            <a:endParaRPr sz="1600" b="0" i="0" u="none" strike="noStrike" cap="none">
              <a:solidFill>
                <a:schemeClr val="dk1"/>
              </a:solidFill>
              <a:latin typeface="Century Gothic"/>
              <a:ea typeface="Century Gothic"/>
              <a:cs typeface="Century Gothic"/>
              <a:sym typeface="Century Gothic"/>
            </a:endParaRPr>
          </a:p>
          <a:p>
            <a:pPr marL="628650" marR="0" lvl="1" indent="-95250" algn="l" rtl="0">
              <a:lnSpc>
                <a:spcPct val="90000"/>
              </a:lnSpc>
              <a:spcBef>
                <a:spcPts val="0"/>
              </a:spcBef>
              <a:spcAft>
                <a:spcPts val="0"/>
              </a:spcAft>
              <a:buClr>
                <a:schemeClr val="dk1"/>
              </a:buClr>
              <a:buSzPts val="1200"/>
              <a:buFont typeface="Arial"/>
              <a:buNone/>
            </a:pPr>
            <a:endParaRPr sz="16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600" b="0" i="0" u="none" strike="noStrike" cap="none">
                <a:solidFill>
                  <a:schemeClr val="dk1"/>
                </a:solidFill>
                <a:latin typeface="Century Gothic"/>
                <a:ea typeface="Century Gothic"/>
                <a:cs typeface="Century Gothic"/>
                <a:sym typeface="Century Gothic"/>
              </a:rPr>
              <a:t>The Learning Targets for students today are:</a:t>
            </a: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90000"/>
              </a:lnSpc>
              <a:spcBef>
                <a:spcPts val="1000"/>
              </a:spcBef>
              <a:spcAft>
                <a:spcPts val="0"/>
              </a:spcAft>
              <a:buClr>
                <a:schemeClr val="dk1"/>
              </a:buClr>
              <a:buSzPts val="1600"/>
              <a:buFont typeface="Century Gothic"/>
              <a:buAutoNum type="arabicPeriod"/>
            </a:pPr>
            <a:r>
              <a:rPr lang="en" sz="1600" b="0" i="0" u="none" strike="noStrike" cap="none">
                <a:solidFill>
                  <a:schemeClr val="dk1"/>
                </a:solidFill>
                <a:latin typeface="Century Gothic"/>
                <a:ea typeface="Century Gothic"/>
                <a:cs typeface="Century Gothic"/>
                <a:sym typeface="Century Gothic"/>
              </a:rPr>
              <a:t>I can paraphrase information presented in a read-aloud on animal defense mechanisms.</a:t>
            </a: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90000"/>
              </a:lnSpc>
              <a:spcBef>
                <a:spcPts val="0"/>
              </a:spcBef>
              <a:spcAft>
                <a:spcPts val="0"/>
              </a:spcAft>
              <a:buClr>
                <a:schemeClr val="dk1"/>
              </a:buClr>
              <a:buSzPts val="1600"/>
              <a:buFont typeface="Century Gothic"/>
              <a:buAutoNum type="arabicPeriod"/>
            </a:pPr>
            <a:r>
              <a:rPr lang="en" sz="1600" b="0" i="0" u="none" strike="noStrike" cap="none">
                <a:solidFill>
                  <a:schemeClr val="dk1"/>
                </a:solidFill>
                <a:latin typeface="Century Gothic"/>
                <a:ea typeface="Century Gothic"/>
                <a:cs typeface="Century Gothic"/>
                <a:sym typeface="Century Gothic"/>
              </a:rPr>
              <a:t>I can determine the main idea of a text and explain how it is supported by key details.</a:t>
            </a:r>
            <a:endParaRPr sz="1600" b="1"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Close Reading: A Life In Hiding</a:t>
            </a:r>
            <a:endParaRPr sz="3400" b="0" i="0" u="none" strike="noStrike" cap="none">
              <a:solidFill>
                <a:schemeClr val="dk1"/>
              </a:solidFill>
              <a:latin typeface="Century Gothic"/>
              <a:ea typeface="Century Gothic"/>
              <a:cs typeface="Century Gothic"/>
              <a:sym typeface="Century Gothic"/>
            </a:endParaRPr>
          </a:p>
        </p:txBody>
      </p:sp>
      <p:pic>
        <p:nvPicPr>
          <p:cNvPr id="189" name="Google Shape;189;p34"/>
          <p:cNvPicPr preferRelativeResize="0"/>
          <p:nvPr/>
        </p:nvPicPr>
        <p:blipFill rotWithShape="1">
          <a:blip r:embed="rId3">
            <a:alphaModFix/>
          </a:blip>
          <a:srcRect l="35889" t="28312" r="38148" b="11150"/>
          <a:stretch/>
        </p:blipFill>
        <p:spPr>
          <a:xfrm rot="5400000">
            <a:off x="683912" y="1133238"/>
            <a:ext cx="2952076" cy="3870250"/>
          </a:xfrm>
          <a:prstGeom prst="rect">
            <a:avLst/>
          </a:prstGeom>
          <a:noFill/>
          <a:ln w="19050" cap="flat" cmpd="sng">
            <a:solidFill>
              <a:schemeClr val="dk2"/>
            </a:solidFill>
            <a:prstDash val="solid"/>
            <a:round/>
            <a:headEnd type="none" w="sm" len="sm"/>
            <a:tailEnd type="none" w="sm" len="sm"/>
          </a:ln>
        </p:spPr>
      </p:pic>
      <p:sp>
        <p:nvSpPr>
          <p:cNvPr id="190" name="Google Shape;190;p34"/>
          <p:cNvSpPr txBox="1"/>
          <p:nvPr/>
        </p:nvSpPr>
        <p:spPr>
          <a:xfrm>
            <a:off x="4795325" y="1592325"/>
            <a:ext cx="3545100" cy="29520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400"/>
              <a:buFont typeface="Arial"/>
              <a:buNone/>
            </a:pPr>
            <a:r>
              <a:rPr lang="en" sz="2400" b="0" i="0" u="none" strike="noStrike" cap="none" dirty="0">
                <a:solidFill>
                  <a:srgbClr val="000000"/>
                </a:solidFill>
                <a:latin typeface="Century Gothic"/>
                <a:ea typeface="Century Gothic"/>
                <a:cs typeface="Century Gothic"/>
                <a:sym typeface="Century Gothic"/>
              </a:rPr>
              <a:t>Close Readers . . . </a:t>
            </a:r>
            <a:endParaRPr sz="24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Listen to the questions.</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Go back to the text to find answers to the questions.</a:t>
            </a:r>
            <a:endParaRPr sz="1800" b="0" i="0" u="none" strike="noStrike" cap="none" dirty="0">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AutoNum type="arabicPeriod"/>
            </a:pPr>
            <a:r>
              <a:rPr lang="en" sz="1800" b="0" i="0" u="none" strike="noStrike" cap="none" dirty="0">
                <a:solidFill>
                  <a:srgbClr val="000000"/>
                </a:solidFill>
                <a:latin typeface="Century Gothic"/>
                <a:ea typeface="Century Gothic"/>
                <a:cs typeface="Century Gothic"/>
                <a:sym typeface="Century Gothic"/>
              </a:rPr>
              <a:t>Talk with your partners about the answers your find.</a:t>
            </a:r>
            <a:endParaRPr sz="18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5"/>
          <p:cNvSpPr txBox="1">
            <a:spLocks noGrp="1"/>
          </p:cNvSpPr>
          <p:nvPr>
            <p:ph type="title"/>
          </p:nvPr>
        </p:nvSpPr>
        <p:spPr>
          <a:xfrm>
            <a:off x="311700" y="334175"/>
            <a:ext cx="8520600" cy="13965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2600" b="0" i="0" u="none" strike="noStrike" cap="none">
                <a:solidFill>
                  <a:schemeClr val="dk1"/>
                </a:solidFill>
                <a:latin typeface="Century Gothic"/>
                <a:ea typeface="Century Gothic"/>
                <a:cs typeface="Century Gothic"/>
                <a:sym typeface="Century Gothic"/>
              </a:rPr>
              <a:t>Paragraph 1 of “A Life in Hiding,” from </a:t>
            </a:r>
            <a:r>
              <a:rPr lang="en" sz="2600" b="0" i="1" u="none" strike="noStrike" cap="none">
                <a:solidFill>
                  <a:schemeClr val="dk1"/>
                </a:solidFill>
                <a:latin typeface="Century Gothic"/>
                <a:ea typeface="Century Gothic"/>
                <a:cs typeface="Century Gothic"/>
                <a:sym typeface="Century Gothic"/>
              </a:rPr>
              <a:t>“A variety of species …”</a:t>
            </a:r>
            <a:r>
              <a:rPr lang="en" sz="2600" b="0" i="0" u="none" strike="noStrike" cap="none">
                <a:solidFill>
                  <a:schemeClr val="dk1"/>
                </a:solidFill>
                <a:latin typeface="Century Gothic"/>
                <a:ea typeface="Century Gothic"/>
                <a:cs typeface="Century Gothic"/>
                <a:sym typeface="Century Gothic"/>
              </a:rPr>
              <a:t> to </a:t>
            </a:r>
            <a:r>
              <a:rPr lang="en" sz="2600" b="0" i="1" u="none" strike="noStrike" cap="none">
                <a:solidFill>
                  <a:schemeClr val="dk1"/>
                </a:solidFill>
                <a:latin typeface="Century Gothic"/>
                <a:ea typeface="Century Gothic"/>
                <a:cs typeface="Century Gothic"/>
                <a:sym typeface="Century Gothic"/>
              </a:rPr>
              <a:t>“…keep them under cover.”</a:t>
            </a:r>
            <a:r>
              <a:rPr lang="en" sz="2600" b="0" i="0" u="none" strike="noStrike" cap="none">
                <a:solidFill>
                  <a:schemeClr val="dk1"/>
                </a:solidFill>
                <a:latin typeface="Century Gothic"/>
                <a:ea typeface="Century Gothic"/>
                <a:cs typeface="Century Gothic"/>
                <a:sym typeface="Century Gothic"/>
              </a:rPr>
              <a:t> (page 11)</a:t>
            </a:r>
            <a:endParaRPr sz="2600" b="0" i="0" u="none" strike="noStrike" cap="none">
              <a:solidFill>
                <a:schemeClr val="dk1"/>
              </a:solidFill>
              <a:latin typeface="Century Gothic"/>
              <a:ea typeface="Century Gothic"/>
              <a:cs typeface="Century Gothic"/>
              <a:sym typeface="Century Gothic"/>
            </a:endParaRPr>
          </a:p>
        </p:txBody>
      </p:sp>
      <p:sp>
        <p:nvSpPr>
          <p:cNvPr id="196" name="Google Shape;196;p35"/>
          <p:cNvSpPr txBox="1">
            <a:spLocks noGrp="1"/>
          </p:cNvSpPr>
          <p:nvPr>
            <p:ph type="body" idx="1"/>
          </p:nvPr>
        </p:nvSpPr>
        <p:spPr>
          <a:xfrm>
            <a:off x="311700" y="1860075"/>
            <a:ext cx="8520600" cy="2709000"/>
          </a:xfrm>
          <a:prstGeom prst="rect">
            <a:avLst/>
          </a:prstGeom>
          <a:noFill/>
          <a:ln>
            <a:noFill/>
          </a:ln>
        </p:spPr>
        <p:txBody>
          <a:bodyPr spcFirstLastPara="1" wrap="square" lIns="91425" tIns="91425" rIns="91425" bIns="91425" anchor="t" anchorCtr="0">
            <a:noAutofit/>
          </a:bodyPr>
          <a:lstStyle/>
          <a:p>
            <a:pPr marL="457200" marR="0" lvl="0" indent="-381000" algn="l" rtl="0">
              <a:lnSpc>
                <a:spcPct val="100000"/>
              </a:lnSpc>
              <a:spcBef>
                <a:spcPts val="0"/>
              </a:spcBef>
              <a:spcAft>
                <a:spcPts val="0"/>
              </a:spcAft>
              <a:buClr>
                <a:schemeClr val="dk1"/>
              </a:buClr>
              <a:buSzPts val="2400"/>
              <a:buFont typeface="Century Gothic"/>
              <a:buAutoNum type="arabicPeriod"/>
            </a:pPr>
            <a:r>
              <a:rPr lang="en" sz="2400" b="0" i="1" u="none" strike="noStrike" cap="none" dirty="0">
                <a:solidFill>
                  <a:schemeClr val="dk1"/>
                </a:solidFill>
                <a:latin typeface="Century Gothic"/>
                <a:ea typeface="Century Gothic"/>
                <a:cs typeface="Century Gothic"/>
                <a:sym typeface="Century Gothic"/>
              </a:rPr>
              <a:t>What is the title of this section?</a:t>
            </a:r>
            <a:endParaRPr lang="en" sz="2400" i="1" dirty="0">
              <a:solidFill>
                <a:schemeClr val="dk1"/>
              </a:solidFill>
            </a:endParaRPr>
          </a:p>
          <a:p>
            <a:pPr marL="457200" marR="0" lvl="0" indent="-381000" algn="l" rtl="0">
              <a:lnSpc>
                <a:spcPct val="100000"/>
              </a:lnSpc>
              <a:spcBef>
                <a:spcPts val="0"/>
              </a:spcBef>
              <a:spcAft>
                <a:spcPts val="0"/>
              </a:spcAft>
              <a:buClr>
                <a:schemeClr val="dk1"/>
              </a:buClr>
              <a:buSzPts val="2400"/>
              <a:buFont typeface="Century Gothic"/>
              <a:buAutoNum type="arabicPeriod"/>
            </a:pPr>
            <a:endParaRPr lang="en" sz="2400" b="0" i="1"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AutoNum type="arabicPeriod"/>
            </a:pPr>
            <a:r>
              <a:rPr lang="en" sz="2400" b="0" i="1" u="none" strike="noStrike" cap="none" dirty="0">
                <a:solidFill>
                  <a:schemeClr val="dk1"/>
                </a:solidFill>
                <a:latin typeface="Century Gothic"/>
                <a:ea typeface="Century Gothic"/>
                <a:cs typeface="Century Gothic"/>
                <a:sym typeface="Century Gothic"/>
              </a:rPr>
              <a:t>According to the text, what is extreme about the way some species live?</a:t>
            </a:r>
            <a:r>
              <a:rPr lang="en" sz="2400" b="0" i="0" u="none" strike="noStrike" cap="none" dirty="0">
                <a:solidFill>
                  <a:schemeClr val="dk1"/>
                </a:solidFill>
                <a:latin typeface="Century Gothic"/>
                <a:ea typeface="Century Gothic"/>
                <a:cs typeface="Century Gothic"/>
                <a:sym typeface="Century Gothic"/>
              </a:rPr>
              <a:t> </a:t>
            </a:r>
            <a:endParaRPr sz="24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0"/>
        <p:cNvGrpSpPr/>
        <p:nvPr/>
      </p:nvGrpSpPr>
      <p:grpSpPr>
        <a:xfrm>
          <a:off x="0" y="0"/>
          <a:ext cx="0" cy="0"/>
          <a:chOff x="0" y="0"/>
          <a:chExt cx="0" cy="0"/>
        </a:xfrm>
      </p:grpSpPr>
      <p:sp>
        <p:nvSpPr>
          <p:cNvPr id="201" name="Google Shape;201;p3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2400" b="0" i="0" u="none" strike="noStrike" cap="none">
                <a:solidFill>
                  <a:schemeClr val="dk1"/>
                </a:solidFill>
                <a:latin typeface="Century Gothic"/>
                <a:ea typeface="Century Gothic"/>
                <a:cs typeface="Century Gothic"/>
                <a:sym typeface="Century Gothic"/>
              </a:rPr>
              <a:t>Paragraphs 2, 3, and 4 of “A Life in Hiding,” from “Many kinds of clams …” to “… in 1 minute.” (pages 11–12) </a:t>
            </a:r>
            <a:endParaRPr sz="2400" b="0" i="0" u="none" strike="noStrike" cap="none">
              <a:solidFill>
                <a:schemeClr val="dk1"/>
              </a:solidFill>
              <a:latin typeface="Century Gothic"/>
              <a:ea typeface="Century Gothic"/>
              <a:cs typeface="Century Gothic"/>
              <a:sym typeface="Century Gothic"/>
            </a:endParaRPr>
          </a:p>
        </p:txBody>
      </p:sp>
      <p:sp>
        <p:nvSpPr>
          <p:cNvPr id="202" name="Google Shape;202;p36"/>
          <p:cNvSpPr txBox="1">
            <a:spLocks noGrp="1"/>
          </p:cNvSpPr>
          <p:nvPr>
            <p:ph type="body" idx="1"/>
          </p:nvPr>
        </p:nvSpPr>
        <p:spPr>
          <a:xfrm>
            <a:off x="311700" y="1499275"/>
            <a:ext cx="8520600" cy="3069600"/>
          </a:xfrm>
          <a:prstGeom prst="rect">
            <a:avLst/>
          </a:prstGeom>
          <a:noFill/>
          <a:ln>
            <a:noFill/>
          </a:ln>
        </p:spPr>
        <p:txBody>
          <a:bodyPr spcFirstLastPara="1" wrap="square" lIns="91425" tIns="91425" rIns="91425" bIns="91425" anchor="t" anchorCtr="0">
            <a:noAutofit/>
          </a:bodyPr>
          <a:lstStyle/>
          <a:p>
            <a:pPr marR="0" lvl="0" indent="-457200" algn="l" rtl="0">
              <a:lnSpc>
                <a:spcPct val="100000"/>
              </a:lnSpc>
              <a:spcBef>
                <a:spcPts val="0"/>
              </a:spcBef>
              <a:spcAft>
                <a:spcPts val="0"/>
              </a:spcAft>
              <a:buClr>
                <a:srgbClr val="000000"/>
              </a:buClr>
              <a:buSzPct val="100000"/>
              <a:buFont typeface="+mj-lt"/>
              <a:buAutoNum type="arabicPeriod" startAt="3"/>
            </a:pPr>
            <a:r>
              <a:rPr lang="en" sz="2000" b="0" i="0" u="none" strike="noStrike" cap="none" dirty="0">
                <a:solidFill>
                  <a:schemeClr val="dk1"/>
                </a:solidFill>
                <a:latin typeface="Century Gothic"/>
                <a:ea typeface="Century Gothic"/>
                <a:cs typeface="Century Gothic"/>
                <a:sym typeface="Century Gothic"/>
              </a:rPr>
              <a:t>Which sentence in Paragraph 3 best supports the idea that this </a:t>
            </a:r>
            <a:r>
              <a:rPr lang="en-US" sz="2000" b="0" i="0" u="none" strike="noStrike" cap="none" dirty="0">
                <a:solidFill>
                  <a:schemeClr val="dk1"/>
                </a:solidFill>
                <a:latin typeface="Century Gothic"/>
                <a:ea typeface="Century Gothic"/>
                <a:cs typeface="Century Gothic"/>
                <a:sym typeface="Century Gothic"/>
              </a:rPr>
              <a:t>a</a:t>
            </a:r>
            <a:r>
              <a:rPr lang="en" sz="2000" b="0" i="0" u="none" strike="noStrike" cap="none" dirty="0">
                <a:solidFill>
                  <a:schemeClr val="dk1"/>
                </a:solidFill>
                <a:latin typeface="Century Gothic"/>
                <a:ea typeface="Century Gothic"/>
                <a:cs typeface="Century Gothic"/>
                <a:sym typeface="Century Gothic"/>
              </a:rPr>
              <a:t>nimal spends most of its time in hiding?</a:t>
            </a:r>
            <a:endParaRPr lang="en" sz="2000" dirty="0">
              <a:solidFill>
                <a:schemeClr val="dk1"/>
              </a:solidFill>
            </a:endParaRPr>
          </a:p>
          <a:p>
            <a:pPr marR="0" lvl="0" indent="-457200" algn="l" rtl="0">
              <a:lnSpc>
                <a:spcPct val="100000"/>
              </a:lnSpc>
              <a:spcBef>
                <a:spcPts val="0"/>
              </a:spcBef>
              <a:spcAft>
                <a:spcPts val="0"/>
              </a:spcAft>
              <a:buClr>
                <a:srgbClr val="000000"/>
              </a:buClr>
              <a:buSzPct val="100000"/>
              <a:buFont typeface="+mj-lt"/>
              <a:buAutoNum type="arabicPeriod" startAt="3"/>
            </a:pPr>
            <a:endParaRPr lang="en" sz="2000" b="0" i="0" u="none" strike="noStrike" cap="none" dirty="0">
              <a:solidFill>
                <a:schemeClr val="dk1"/>
              </a:solidFill>
              <a:latin typeface="Century Gothic"/>
              <a:ea typeface="Century Gothic"/>
              <a:cs typeface="Century Gothic"/>
              <a:sym typeface="Century Gothic"/>
            </a:endParaRPr>
          </a:p>
          <a:p>
            <a:pPr marR="0" lvl="0" indent="-457200" algn="l" rtl="0">
              <a:lnSpc>
                <a:spcPct val="100000"/>
              </a:lnSpc>
              <a:spcBef>
                <a:spcPts val="0"/>
              </a:spcBef>
              <a:spcAft>
                <a:spcPts val="0"/>
              </a:spcAft>
              <a:buClr>
                <a:srgbClr val="000000"/>
              </a:buClr>
              <a:buSzPct val="100000"/>
              <a:buFont typeface="+mj-lt"/>
              <a:buAutoNum type="arabicPeriod" startAt="3"/>
            </a:pPr>
            <a:r>
              <a:rPr lang="en" sz="2000" b="0" i="0" u="none" strike="noStrike" cap="none" dirty="0">
                <a:solidFill>
                  <a:schemeClr val="dk1"/>
                </a:solidFill>
                <a:latin typeface="Century Gothic"/>
                <a:ea typeface="Century Gothic"/>
                <a:cs typeface="Century Gothic"/>
                <a:sym typeface="Century Gothic"/>
              </a:rPr>
              <a:t>On the chart below, record three ways that spending most of</a:t>
            </a:r>
            <a:r>
              <a:rPr lang="en" sz="2000" dirty="0">
                <a:solidFill>
                  <a:schemeClr val="dk1"/>
                </a:solidFill>
              </a:rPr>
              <a:t> </a:t>
            </a:r>
            <a:r>
              <a:rPr lang="en" sz="2000" b="0" i="0" u="none" strike="noStrike" cap="none" dirty="0">
                <a:solidFill>
                  <a:schemeClr val="dk1"/>
                </a:solidFill>
                <a:latin typeface="Century Gothic"/>
                <a:ea typeface="Century Gothic"/>
                <a:cs typeface="Century Gothic"/>
                <a:sym typeface="Century Gothic"/>
              </a:rPr>
              <a:t>the day in hiding helps the clam survive. You may use words</a:t>
            </a:r>
            <a:r>
              <a:rPr lang="en" sz="2000" dirty="0">
                <a:solidFill>
                  <a:schemeClr val="dk1"/>
                </a:solidFill>
              </a:rPr>
              <a:t> </a:t>
            </a:r>
            <a:r>
              <a:rPr lang="en" sz="2000" b="0" i="0" u="none" strike="noStrike" cap="none" dirty="0">
                <a:solidFill>
                  <a:schemeClr val="dk1"/>
                </a:solidFill>
                <a:latin typeface="Century Gothic"/>
                <a:ea typeface="Century Gothic"/>
                <a:cs typeface="Century Gothic"/>
                <a:sym typeface="Century Gothic"/>
              </a:rPr>
              <a:t>and/or pictures to show your thinking.</a:t>
            </a:r>
            <a:endParaRPr lang="en" sz="2000" dirty="0">
              <a:solidFill>
                <a:schemeClr val="dk1"/>
              </a:solidFill>
            </a:endParaRPr>
          </a:p>
          <a:p>
            <a:pPr marR="0" lvl="0" indent="-457200" algn="l" rtl="0">
              <a:lnSpc>
                <a:spcPct val="100000"/>
              </a:lnSpc>
              <a:spcBef>
                <a:spcPts val="0"/>
              </a:spcBef>
              <a:spcAft>
                <a:spcPts val="0"/>
              </a:spcAft>
              <a:buClr>
                <a:srgbClr val="000000"/>
              </a:buClr>
              <a:buSzPct val="100000"/>
              <a:buFont typeface="+mj-lt"/>
              <a:buAutoNum type="arabicPeriod" startAt="3"/>
            </a:pPr>
            <a:endParaRPr lang="en" sz="2000" b="0" i="0" u="none" strike="noStrike" cap="none" dirty="0">
              <a:solidFill>
                <a:schemeClr val="dk1"/>
              </a:solidFill>
              <a:latin typeface="Century Gothic"/>
              <a:ea typeface="Century Gothic"/>
              <a:cs typeface="Century Gothic"/>
              <a:sym typeface="Century Gothic"/>
            </a:endParaRPr>
          </a:p>
          <a:p>
            <a:pPr marR="0" lvl="0" indent="-457200" algn="l" rtl="0">
              <a:lnSpc>
                <a:spcPct val="100000"/>
              </a:lnSpc>
              <a:spcBef>
                <a:spcPts val="0"/>
              </a:spcBef>
              <a:spcAft>
                <a:spcPts val="0"/>
              </a:spcAft>
              <a:buClr>
                <a:srgbClr val="000000"/>
              </a:buClr>
              <a:buSzPct val="100000"/>
              <a:buFont typeface="+mj-lt"/>
              <a:buAutoNum type="arabicPeriod" startAt="3"/>
            </a:pPr>
            <a:r>
              <a:rPr lang="en" sz="2000" b="0" i="0" u="none" strike="noStrike" cap="none" dirty="0">
                <a:solidFill>
                  <a:schemeClr val="dk1"/>
                </a:solidFill>
                <a:latin typeface="Century Gothic"/>
                <a:ea typeface="Century Gothic"/>
                <a:cs typeface="Century Gothic"/>
                <a:sym typeface="Century Gothic"/>
              </a:rPr>
              <a:t>In your own words, write the main idea of these paragraphs. List three details the author uses to support the main idea. </a:t>
            </a:r>
            <a:endParaRPr sz="20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2400" b="0" i="0" u="none" strike="noStrike" cap="none">
                <a:solidFill>
                  <a:schemeClr val="dk1"/>
                </a:solidFill>
                <a:latin typeface="Century Gothic"/>
                <a:ea typeface="Century Gothic"/>
                <a:cs typeface="Century Gothic"/>
                <a:sym typeface="Century Gothic"/>
              </a:rPr>
              <a:t>Paragraph 5 of “A Life in Hiding,” from “Other animals find safety …” to “… clamp it in place.” (page 12)</a:t>
            </a:r>
            <a:endParaRPr sz="2400" b="0" i="0" u="none" strike="noStrike" cap="none">
              <a:solidFill>
                <a:schemeClr val="dk1"/>
              </a:solidFill>
              <a:latin typeface="Century Gothic"/>
              <a:ea typeface="Century Gothic"/>
              <a:cs typeface="Century Gothic"/>
              <a:sym typeface="Century Gothic"/>
            </a:endParaRPr>
          </a:p>
        </p:txBody>
      </p:sp>
      <p:sp>
        <p:nvSpPr>
          <p:cNvPr id="208" name="Google Shape;208;p37"/>
          <p:cNvSpPr txBox="1">
            <a:spLocks noGrp="1"/>
          </p:cNvSpPr>
          <p:nvPr>
            <p:ph type="body" idx="1"/>
          </p:nvPr>
        </p:nvSpPr>
        <p:spPr>
          <a:xfrm>
            <a:off x="311700" y="1502625"/>
            <a:ext cx="8520600" cy="3066300"/>
          </a:xfrm>
          <a:prstGeom prst="rect">
            <a:avLst/>
          </a:prstGeom>
          <a:noFill/>
          <a:ln>
            <a:noFill/>
          </a:ln>
        </p:spPr>
        <p:txBody>
          <a:bodyPr spcFirstLastPara="1" wrap="square" lIns="91425" tIns="91425" rIns="91425" bIns="91425" anchor="t" anchorCtr="0">
            <a:noAutofit/>
          </a:bodyPr>
          <a:lstStyle/>
          <a:p>
            <a:pPr marR="0" lvl="0" indent="-457200" algn="l" rtl="0">
              <a:lnSpc>
                <a:spcPct val="100000"/>
              </a:lnSpc>
              <a:spcBef>
                <a:spcPts val="0"/>
              </a:spcBef>
              <a:spcAft>
                <a:spcPts val="0"/>
              </a:spcAft>
              <a:buClr>
                <a:srgbClr val="000000"/>
              </a:buClr>
              <a:buSzPct val="100000"/>
              <a:buFont typeface="+mj-lt"/>
              <a:buAutoNum type="arabicPeriod" startAt="6"/>
            </a:pPr>
            <a:r>
              <a:rPr lang="en" sz="2400" b="0" i="0" u="none" strike="noStrike" cap="none" dirty="0">
                <a:solidFill>
                  <a:schemeClr val="dk1"/>
                </a:solidFill>
                <a:latin typeface="Century Gothic"/>
                <a:ea typeface="Century Gothic"/>
                <a:cs typeface="Century Gothic"/>
                <a:sym typeface="Century Gothic"/>
              </a:rPr>
              <a:t>Which sentences best support the idea that the</a:t>
            </a:r>
            <a:r>
              <a:rPr lang="en" sz="2400" dirty="0">
                <a:solidFill>
                  <a:schemeClr val="dk1"/>
                </a:solidFill>
              </a:rPr>
              <a:t> </a:t>
            </a:r>
            <a:r>
              <a:rPr lang="en" sz="2400" b="0" i="0" u="none" strike="noStrike" cap="none" dirty="0">
                <a:solidFill>
                  <a:schemeClr val="dk1"/>
                </a:solidFill>
                <a:latin typeface="Century Gothic"/>
                <a:ea typeface="Century Gothic"/>
                <a:cs typeface="Century Gothic"/>
                <a:sym typeface="Century Gothic"/>
              </a:rPr>
              <a:t>animal’s body allows it to spend most of its time in</a:t>
            </a:r>
            <a:r>
              <a:rPr lang="en" sz="2400" dirty="0">
                <a:solidFill>
                  <a:schemeClr val="dk1"/>
                </a:solidFill>
              </a:rPr>
              <a:t> </a:t>
            </a:r>
            <a:r>
              <a:rPr lang="en" sz="2400" b="0" i="0" u="none" strike="noStrike" cap="none" dirty="0">
                <a:solidFill>
                  <a:schemeClr val="dk1"/>
                </a:solidFill>
                <a:latin typeface="Century Gothic"/>
                <a:ea typeface="Century Gothic"/>
                <a:cs typeface="Century Gothic"/>
                <a:sym typeface="Century Gothic"/>
              </a:rPr>
              <a:t>hiding?</a:t>
            </a:r>
            <a:endParaRPr lang="en" sz="2400" dirty="0">
              <a:solidFill>
                <a:schemeClr val="dk1"/>
              </a:solidFill>
            </a:endParaRPr>
          </a:p>
          <a:p>
            <a:pPr marR="0" lvl="0" indent="-457200" algn="l" rtl="0">
              <a:lnSpc>
                <a:spcPct val="100000"/>
              </a:lnSpc>
              <a:spcBef>
                <a:spcPts val="0"/>
              </a:spcBef>
              <a:spcAft>
                <a:spcPts val="0"/>
              </a:spcAft>
              <a:buClr>
                <a:srgbClr val="000000"/>
              </a:buClr>
              <a:buSzPct val="100000"/>
              <a:buFont typeface="+mj-lt"/>
              <a:buAutoNum type="arabicPeriod" startAt="6"/>
            </a:pPr>
            <a:endParaRPr lang="en" sz="2400" b="0" i="0" u="none" strike="noStrike" cap="none" dirty="0">
              <a:solidFill>
                <a:schemeClr val="dk1"/>
              </a:solidFill>
              <a:latin typeface="Century Gothic"/>
              <a:ea typeface="Century Gothic"/>
              <a:cs typeface="Century Gothic"/>
              <a:sym typeface="Century Gothic"/>
            </a:endParaRPr>
          </a:p>
          <a:p>
            <a:pPr marR="0" lvl="0" indent="-457200" algn="l" rtl="0">
              <a:lnSpc>
                <a:spcPct val="100000"/>
              </a:lnSpc>
              <a:spcBef>
                <a:spcPts val="0"/>
              </a:spcBef>
              <a:spcAft>
                <a:spcPts val="0"/>
              </a:spcAft>
              <a:buClr>
                <a:srgbClr val="000000"/>
              </a:buClr>
              <a:buSzPct val="100000"/>
              <a:buFont typeface="+mj-lt"/>
              <a:buAutoNum type="arabicPeriod" startAt="6"/>
            </a:pPr>
            <a:r>
              <a:rPr lang="en" sz="2400" b="0" i="0" u="none" strike="noStrike" cap="none" dirty="0">
                <a:solidFill>
                  <a:schemeClr val="dk1"/>
                </a:solidFill>
                <a:latin typeface="Century Gothic"/>
                <a:ea typeface="Century Gothic"/>
                <a:cs typeface="Century Gothic"/>
                <a:sym typeface="Century Gothic"/>
              </a:rPr>
              <a:t>On the chart below, record one way that spending</a:t>
            </a:r>
            <a:r>
              <a:rPr lang="en" sz="2400" dirty="0">
                <a:solidFill>
                  <a:schemeClr val="dk1"/>
                </a:solidFill>
              </a:rPr>
              <a:t> </a:t>
            </a:r>
            <a:r>
              <a:rPr lang="en" sz="2400" b="0" i="0" u="none" strike="noStrike" cap="none" dirty="0">
                <a:solidFill>
                  <a:schemeClr val="dk1"/>
                </a:solidFill>
                <a:latin typeface="Century Gothic"/>
                <a:ea typeface="Century Gothic"/>
                <a:cs typeface="Century Gothic"/>
                <a:sym typeface="Century Gothic"/>
              </a:rPr>
              <a:t>most of the day in hiding helps the earthworm</a:t>
            </a:r>
            <a:r>
              <a:rPr lang="en" sz="2400" dirty="0">
                <a:solidFill>
                  <a:schemeClr val="dk1"/>
                </a:solidFill>
              </a:rPr>
              <a:t> </a:t>
            </a:r>
            <a:r>
              <a:rPr lang="en" sz="2400" b="0" i="0" u="none" strike="noStrike" cap="none" dirty="0">
                <a:solidFill>
                  <a:schemeClr val="dk1"/>
                </a:solidFill>
                <a:latin typeface="Century Gothic"/>
                <a:ea typeface="Century Gothic"/>
                <a:cs typeface="Century Gothic"/>
                <a:sym typeface="Century Gothic"/>
              </a:rPr>
              <a:t>survive. You may use words and/or pictures to show</a:t>
            </a:r>
            <a:endParaRPr sz="2400" b="0" i="0" u="none" strike="noStrike" cap="none" dirty="0">
              <a:solidFill>
                <a:schemeClr val="dk1"/>
              </a:solidFill>
              <a:latin typeface="Century Gothic"/>
              <a:ea typeface="Century Gothic"/>
              <a:cs typeface="Century Gothic"/>
              <a:sym typeface="Century Gothic"/>
            </a:endParaRPr>
          </a:p>
          <a:p>
            <a:pPr marL="0" marR="0" lvl="0" indent="457200" algn="l" rtl="0">
              <a:lnSpc>
                <a:spcPct val="100000"/>
              </a:lnSpc>
              <a:spcBef>
                <a:spcPts val="0"/>
              </a:spcBef>
              <a:spcAft>
                <a:spcPts val="0"/>
              </a:spcAft>
              <a:buClr>
                <a:srgbClr val="000000"/>
              </a:buClr>
              <a:buSzPts val="1800"/>
              <a:buFont typeface="Century Gothic"/>
              <a:buNone/>
            </a:pPr>
            <a:r>
              <a:rPr lang="en" sz="2400" b="0" i="0" u="none" strike="noStrike" cap="none" dirty="0">
                <a:solidFill>
                  <a:schemeClr val="dk1"/>
                </a:solidFill>
                <a:latin typeface="Century Gothic"/>
                <a:ea typeface="Century Gothic"/>
                <a:cs typeface="Century Gothic"/>
                <a:sym typeface="Century Gothic"/>
              </a:rPr>
              <a:t>your thinking. </a:t>
            </a:r>
            <a:endParaRPr sz="24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8"/>
          <p:cNvSpPr txBox="1">
            <a:spLocks noGrp="1"/>
          </p:cNvSpPr>
          <p:nvPr>
            <p:ph type="title"/>
          </p:nvPr>
        </p:nvSpPr>
        <p:spPr>
          <a:xfrm>
            <a:off x="311700" y="334175"/>
            <a:ext cx="8520600" cy="1010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2600" b="0" i="0" u="none" strike="noStrike" cap="none">
                <a:solidFill>
                  <a:schemeClr val="dk1"/>
                </a:solidFill>
                <a:latin typeface="Century Gothic"/>
                <a:ea typeface="Century Gothic"/>
                <a:cs typeface="Century Gothic"/>
                <a:sym typeface="Century Gothic"/>
              </a:rPr>
              <a:t>Paragraph 6 of “A Life in Hiding,” from </a:t>
            </a:r>
            <a:r>
              <a:rPr lang="en" sz="2600" b="0" i="1" u="none" strike="noStrike" cap="none">
                <a:solidFill>
                  <a:schemeClr val="dk1"/>
                </a:solidFill>
                <a:latin typeface="Century Gothic"/>
                <a:ea typeface="Century Gothic"/>
                <a:cs typeface="Century Gothic"/>
                <a:sym typeface="Century Gothic"/>
              </a:rPr>
              <a:t>“A mole digging …” </a:t>
            </a:r>
            <a:r>
              <a:rPr lang="en" sz="2600" b="0" i="0" u="none" strike="noStrike" cap="none">
                <a:solidFill>
                  <a:schemeClr val="dk1"/>
                </a:solidFill>
                <a:latin typeface="Century Gothic"/>
                <a:ea typeface="Century Gothic"/>
                <a:cs typeface="Century Gothic"/>
                <a:sym typeface="Century Gothic"/>
              </a:rPr>
              <a:t>to</a:t>
            </a:r>
            <a:r>
              <a:rPr lang="en" sz="2600" b="0" i="1" u="none" strike="noStrike" cap="none">
                <a:solidFill>
                  <a:schemeClr val="dk1"/>
                </a:solidFill>
                <a:latin typeface="Century Gothic"/>
                <a:ea typeface="Century Gothic"/>
                <a:cs typeface="Century Gothic"/>
                <a:sym typeface="Century Gothic"/>
              </a:rPr>
              <a:t> “… might pounce on it.”</a:t>
            </a:r>
            <a:r>
              <a:rPr lang="en" sz="2600" b="0" i="0" u="none" strike="noStrike" cap="none">
                <a:solidFill>
                  <a:schemeClr val="dk1"/>
                </a:solidFill>
                <a:latin typeface="Century Gothic"/>
                <a:ea typeface="Century Gothic"/>
                <a:cs typeface="Century Gothic"/>
                <a:sym typeface="Century Gothic"/>
              </a:rPr>
              <a:t> (page 12)</a:t>
            </a:r>
            <a:endParaRPr sz="2600" b="0" i="0" u="none" strike="noStrike" cap="none">
              <a:solidFill>
                <a:schemeClr val="dk1"/>
              </a:solidFill>
              <a:latin typeface="Century Gothic"/>
              <a:ea typeface="Century Gothic"/>
              <a:cs typeface="Century Gothic"/>
              <a:sym typeface="Century Gothic"/>
            </a:endParaRPr>
          </a:p>
        </p:txBody>
      </p:sp>
      <p:sp>
        <p:nvSpPr>
          <p:cNvPr id="214" name="Google Shape;214;p38"/>
          <p:cNvSpPr txBox="1">
            <a:spLocks noGrp="1"/>
          </p:cNvSpPr>
          <p:nvPr>
            <p:ph type="body" idx="1"/>
          </p:nvPr>
        </p:nvSpPr>
        <p:spPr>
          <a:xfrm>
            <a:off x="311700" y="1443950"/>
            <a:ext cx="8520600" cy="3124800"/>
          </a:xfrm>
          <a:prstGeom prst="rect">
            <a:avLst/>
          </a:prstGeom>
          <a:noFill/>
          <a:ln>
            <a:noFill/>
          </a:ln>
        </p:spPr>
        <p:txBody>
          <a:bodyPr spcFirstLastPara="1" wrap="square" lIns="91425" tIns="91425" rIns="91425" bIns="91425" anchor="t" anchorCtr="0">
            <a:noAutofit/>
          </a:bodyPr>
          <a:lstStyle/>
          <a:p>
            <a:pPr marR="0" lvl="0" indent="-457200" algn="l" rtl="0">
              <a:lnSpc>
                <a:spcPct val="100000"/>
              </a:lnSpc>
              <a:spcBef>
                <a:spcPts val="0"/>
              </a:spcBef>
              <a:spcAft>
                <a:spcPts val="0"/>
              </a:spcAft>
              <a:buClr>
                <a:srgbClr val="000000"/>
              </a:buClr>
              <a:buSzPct val="100000"/>
              <a:buFont typeface="+mj-lt"/>
              <a:buAutoNum type="arabicPeriod" startAt="8"/>
            </a:pPr>
            <a:r>
              <a:rPr lang="en" sz="2400" b="0" i="0" u="none" strike="noStrike" cap="none" dirty="0">
                <a:solidFill>
                  <a:schemeClr val="dk1"/>
                </a:solidFill>
                <a:latin typeface="Century Gothic"/>
                <a:ea typeface="Century Gothic"/>
                <a:cs typeface="Century Gothic"/>
                <a:sym typeface="Century Gothic"/>
              </a:rPr>
              <a:t>Which sentence best supports the idea that the</a:t>
            </a:r>
            <a:r>
              <a:rPr lang="en" sz="2400" dirty="0">
                <a:solidFill>
                  <a:schemeClr val="dk1"/>
                </a:solidFill>
              </a:rPr>
              <a:t> </a:t>
            </a:r>
            <a:r>
              <a:rPr lang="en" sz="2400" b="0" i="0" u="none" strike="noStrike" cap="none" dirty="0">
                <a:solidFill>
                  <a:schemeClr val="dk1"/>
                </a:solidFill>
                <a:latin typeface="Century Gothic"/>
                <a:ea typeface="Century Gothic"/>
                <a:cs typeface="Century Gothic"/>
                <a:sym typeface="Century Gothic"/>
              </a:rPr>
              <a:t>animal spends most of its time in hiding?</a:t>
            </a:r>
            <a:endParaRPr lang="en" sz="2400" dirty="0">
              <a:solidFill>
                <a:schemeClr val="dk1"/>
              </a:solidFill>
            </a:endParaRPr>
          </a:p>
          <a:p>
            <a:pPr marR="0" lvl="0" indent="-457200" algn="l" rtl="0">
              <a:lnSpc>
                <a:spcPct val="100000"/>
              </a:lnSpc>
              <a:spcBef>
                <a:spcPts val="0"/>
              </a:spcBef>
              <a:spcAft>
                <a:spcPts val="0"/>
              </a:spcAft>
              <a:buClr>
                <a:srgbClr val="000000"/>
              </a:buClr>
              <a:buSzPct val="100000"/>
              <a:buFont typeface="+mj-lt"/>
              <a:buAutoNum type="arabicPeriod" startAt="8"/>
            </a:pPr>
            <a:endParaRPr lang="en" sz="2400" b="0" i="0" u="none" strike="noStrike" cap="none" dirty="0">
              <a:solidFill>
                <a:schemeClr val="dk1"/>
              </a:solidFill>
              <a:latin typeface="Century Gothic"/>
              <a:ea typeface="Century Gothic"/>
              <a:cs typeface="Century Gothic"/>
              <a:sym typeface="Century Gothic"/>
            </a:endParaRPr>
          </a:p>
          <a:p>
            <a:pPr marR="0" lvl="0" indent="-457200" algn="l" rtl="0">
              <a:lnSpc>
                <a:spcPct val="100000"/>
              </a:lnSpc>
              <a:spcBef>
                <a:spcPts val="0"/>
              </a:spcBef>
              <a:spcAft>
                <a:spcPts val="0"/>
              </a:spcAft>
              <a:buClr>
                <a:srgbClr val="000000"/>
              </a:buClr>
              <a:buSzPct val="100000"/>
              <a:buFont typeface="+mj-lt"/>
              <a:buAutoNum type="arabicPeriod" startAt="8"/>
            </a:pPr>
            <a:r>
              <a:rPr lang="en" sz="2400" b="0" i="0" u="none" strike="noStrike" cap="none" dirty="0">
                <a:solidFill>
                  <a:schemeClr val="dk1"/>
                </a:solidFill>
                <a:latin typeface="Century Gothic"/>
                <a:ea typeface="Century Gothic"/>
                <a:cs typeface="Century Gothic"/>
                <a:sym typeface="Century Gothic"/>
              </a:rPr>
              <a:t>On the chart below, record one way that spending</a:t>
            </a:r>
            <a:r>
              <a:rPr lang="en" sz="2400" dirty="0">
                <a:solidFill>
                  <a:schemeClr val="dk1"/>
                </a:solidFill>
              </a:rPr>
              <a:t> </a:t>
            </a:r>
            <a:r>
              <a:rPr lang="en" sz="2400" b="0" i="0" u="none" strike="noStrike" cap="none" dirty="0">
                <a:solidFill>
                  <a:schemeClr val="dk1"/>
                </a:solidFill>
                <a:latin typeface="Century Gothic"/>
                <a:ea typeface="Century Gothic"/>
                <a:cs typeface="Century Gothic"/>
                <a:sym typeface="Century Gothic"/>
              </a:rPr>
              <a:t>most of the day in hiding helps the animal survive. You may use words and/or pictures to show your</a:t>
            </a:r>
            <a:r>
              <a:rPr lang="en" sz="2400" dirty="0">
                <a:solidFill>
                  <a:schemeClr val="dk1"/>
                </a:solidFill>
              </a:rPr>
              <a:t> </a:t>
            </a:r>
            <a:r>
              <a:rPr lang="en" sz="2400" b="0" i="0" u="none" strike="noStrike" cap="none" dirty="0">
                <a:solidFill>
                  <a:schemeClr val="dk1"/>
                </a:solidFill>
                <a:latin typeface="Century Gothic"/>
                <a:ea typeface="Century Gothic"/>
                <a:cs typeface="Century Gothic"/>
                <a:sym typeface="Century Gothic"/>
              </a:rPr>
              <a:t>thinking.</a:t>
            </a:r>
            <a:endParaRPr sz="24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9"/>
          <p:cNvSpPr txBox="1">
            <a:spLocks noGrp="1"/>
          </p:cNvSpPr>
          <p:nvPr>
            <p:ph type="title"/>
          </p:nvPr>
        </p:nvSpPr>
        <p:spPr>
          <a:xfrm>
            <a:off x="311700" y="334175"/>
            <a:ext cx="8520600" cy="1028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600" b="0" i="0" u="none" strike="noStrike" cap="none">
                <a:solidFill>
                  <a:schemeClr val="dk1"/>
                </a:solidFill>
                <a:latin typeface="Century Gothic"/>
                <a:ea typeface="Century Gothic"/>
                <a:cs typeface="Century Gothic"/>
                <a:sym typeface="Century Gothic"/>
              </a:rPr>
              <a:t>Paragraph 6 of “A Life in Hiding,” from </a:t>
            </a:r>
            <a:r>
              <a:rPr lang="en" sz="2600" b="0" i="1" u="none" strike="noStrike" cap="none">
                <a:solidFill>
                  <a:schemeClr val="dk1"/>
                </a:solidFill>
                <a:latin typeface="Century Gothic"/>
                <a:ea typeface="Century Gothic"/>
                <a:cs typeface="Century Gothic"/>
                <a:sym typeface="Century Gothic"/>
              </a:rPr>
              <a:t>“A mole digging …” </a:t>
            </a:r>
            <a:r>
              <a:rPr lang="en" sz="2600" b="0" i="0" u="none" strike="noStrike" cap="none">
                <a:solidFill>
                  <a:schemeClr val="dk1"/>
                </a:solidFill>
                <a:latin typeface="Century Gothic"/>
                <a:ea typeface="Century Gothic"/>
                <a:cs typeface="Century Gothic"/>
                <a:sym typeface="Century Gothic"/>
              </a:rPr>
              <a:t>to </a:t>
            </a:r>
            <a:r>
              <a:rPr lang="en" sz="2600" b="0" i="1" u="none" strike="noStrike" cap="none">
                <a:solidFill>
                  <a:schemeClr val="dk1"/>
                </a:solidFill>
                <a:latin typeface="Century Gothic"/>
                <a:ea typeface="Century Gothic"/>
                <a:cs typeface="Century Gothic"/>
                <a:sym typeface="Century Gothic"/>
              </a:rPr>
              <a:t>“… might pounce on it.”</a:t>
            </a:r>
            <a:r>
              <a:rPr lang="en" sz="2600" b="0" i="0" u="none" strike="noStrike" cap="none">
                <a:solidFill>
                  <a:schemeClr val="dk1"/>
                </a:solidFill>
                <a:latin typeface="Century Gothic"/>
                <a:ea typeface="Century Gothic"/>
                <a:cs typeface="Century Gothic"/>
                <a:sym typeface="Century Gothic"/>
              </a:rPr>
              <a:t> (page 12)</a:t>
            </a:r>
            <a:endParaRPr sz="26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400"/>
              <a:buFont typeface="Century Gothic"/>
              <a:buNone/>
            </a:pPr>
            <a:endParaRPr sz="3400" b="0" i="0" u="none" strike="noStrike" cap="none">
              <a:solidFill>
                <a:schemeClr val="dk1"/>
              </a:solidFill>
              <a:latin typeface="Century Gothic"/>
              <a:ea typeface="Century Gothic"/>
              <a:cs typeface="Century Gothic"/>
              <a:sym typeface="Century Gothic"/>
            </a:endParaRPr>
          </a:p>
        </p:txBody>
      </p:sp>
      <p:sp>
        <p:nvSpPr>
          <p:cNvPr id="220" name="Google Shape;220;p39"/>
          <p:cNvSpPr txBox="1">
            <a:spLocks noGrp="1"/>
          </p:cNvSpPr>
          <p:nvPr>
            <p:ph type="body" idx="1"/>
          </p:nvPr>
        </p:nvSpPr>
        <p:spPr>
          <a:xfrm>
            <a:off x="311700" y="1539750"/>
            <a:ext cx="8520600" cy="3029100"/>
          </a:xfrm>
          <a:prstGeom prst="rect">
            <a:avLst/>
          </a:prstGeom>
          <a:noFill/>
          <a:ln>
            <a:noFill/>
          </a:ln>
        </p:spPr>
        <p:txBody>
          <a:bodyPr spcFirstLastPara="1" wrap="square" lIns="91425" tIns="91425" rIns="91425" bIns="91425" anchor="t" anchorCtr="0">
            <a:noAutofit/>
          </a:bodyPr>
          <a:lstStyle/>
          <a:p>
            <a:pPr marR="0" lvl="0" indent="-457200" algn="l" rtl="0">
              <a:lnSpc>
                <a:spcPct val="100000"/>
              </a:lnSpc>
              <a:spcBef>
                <a:spcPts val="0"/>
              </a:spcBef>
              <a:spcAft>
                <a:spcPts val="0"/>
              </a:spcAft>
              <a:buClr>
                <a:srgbClr val="000000"/>
              </a:buClr>
              <a:buSzPct val="100000"/>
              <a:buFont typeface="+mj-lt"/>
              <a:buAutoNum type="arabicPeriod" startAt="10"/>
            </a:pPr>
            <a:r>
              <a:rPr lang="en" sz="2400" b="0" i="0" u="none" strike="noStrike" cap="none" dirty="0">
                <a:solidFill>
                  <a:schemeClr val="dk1"/>
                </a:solidFill>
                <a:latin typeface="Century Gothic"/>
                <a:ea typeface="Century Gothic"/>
                <a:cs typeface="Century Gothic"/>
                <a:sym typeface="Century Gothic"/>
              </a:rPr>
              <a:t>Reread the text and determine the main idea</a:t>
            </a:r>
            <a:r>
              <a:rPr lang="en" sz="2400" dirty="0">
                <a:solidFill>
                  <a:schemeClr val="dk1"/>
                </a:solidFill>
              </a:rPr>
              <a:t> </a:t>
            </a:r>
            <a:r>
              <a:rPr lang="en" sz="2400" b="0" i="0" u="none" strike="noStrike" cap="none" dirty="0">
                <a:solidFill>
                  <a:schemeClr val="dk1"/>
                </a:solidFill>
                <a:latin typeface="Century Gothic"/>
                <a:ea typeface="Century Gothic"/>
                <a:cs typeface="Century Gothic"/>
                <a:sym typeface="Century Gothic"/>
              </a:rPr>
              <a:t>and supporting details for this section of the text. </a:t>
            </a:r>
            <a:endParaRPr sz="2400" b="0" i="0" u="none" strike="noStrike" cap="none" dirty="0">
              <a:solidFill>
                <a:schemeClr val="dk1"/>
              </a:solidFill>
              <a:latin typeface="Century Gothic"/>
              <a:ea typeface="Century Gothic"/>
              <a:cs typeface="Century Gothic"/>
              <a:sym typeface="Century Gothic"/>
            </a:endParaRPr>
          </a:p>
          <a:p>
            <a:pPr marL="533400" marR="0" lvl="0" indent="0" algn="l" rtl="0">
              <a:lnSpc>
                <a:spcPct val="100000"/>
              </a:lnSpc>
              <a:spcBef>
                <a:spcPts val="0"/>
              </a:spcBef>
              <a:spcAft>
                <a:spcPts val="0"/>
              </a:spcAft>
              <a:buClr>
                <a:schemeClr val="dk1"/>
              </a:buClr>
              <a:buSzPts val="2400"/>
              <a:buNone/>
            </a:pPr>
            <a:endParaRPr lang="en" sz="2400" dirty="0">
              <a:solidFill>
                <a:schemeClr val="dk1"/>
              </a:solidFill>
            </a:endParaRPr>
          </a:p>
          <a:p>
            <a:pPr marL="342900">
              <a:buClr>
                <a:schemeClr val="dk1"/>
              </a:buClr>
              <a:buSzPts val="2400"/>
            </a:pPr>
            <a:r>
              <a:rPr lang="en" sz="2400" b="0" i="0" u="none" strike="noStrike" cap="none" dirty="0">
                <a:solidFill>
                  <a:schemeClr val="dk1"/>
                </a:solidFill>
                <a:latin typeface="Century Gothic"/>
                <a:ea typeface="Century Gothic"/>
                <a:cs typeface="Century Gothic"/>
                <a:sym typeface="Century Gothic"/>
              </a:rPr>
              <a:t>Main Idea: What clues did you use to determine</a:t>
            </a:r>
            <a:r>
              <a:rPr lang="en" sz="2400" dirty="0">
                <a:solidFill>
                  <a:schemeClr val="dk1"/>
                </a:solidFill>
              </a:rPr>
              <a:t> </a:t>
            </a:r>
            <a:r>
              <a:rPr lang="en" sz="2400" b="0" i="0" u="none" strike="noStrike" cap="none" dirty="0">
                <a:solidFill>
                  <a:schemeClr val="dk1"/>
                </a:solidFill>
                <a:latin typeface="Century Gothic"/>
                <a:ea typeface="Century Gothic"/>
                <a:cs typeface="Century Gothic"/>
                <a:sym typeface="Century Gothic"/>
              </a:rPr>
              <a:t>the main idea? Supporting Details: What explicit</a:t>
            </a:r>
            <a:r>
              <a:rPr lang="en" sz="2400" dirty="0">
                <a:solidFill>
                  <a:schemeClr val="dk1"/>
                </a:solidFill>
              </a:rPr>
              <a:t> </a:t>
            </a:r>
            <a:r>
              <a:rPr lang="en" sz="2400" b="0" i="0" u="none" strike="noStrike" cap="none" dirty="0">
                <a:solidFill>
                  <a:schemeClr val="dk1"/>
                </a:solidFill>
                <a:latin typeface="Century Gothic"/>
                <a:ea typeface="Century Gothic"/>
                <a:cs typeface="Century Gothic"/>
                <a:sym typeface="Century Gothic"/>
              </a:rPr>
              <a:t>information from the text supports your thinking</a:t>
            </a:r>
            <a:r>
              <a:rPr lang="en" sz="2400" dirty="0">
                <a:solidFill>
                  <a:schemeClr val="dk1"/>
                </a:solidFill>
              </a:rPr>
              <a:t> </a:t>
            </a:r>
            <a:r>
              <a:rPr lang="en" sz="2400" b="0" i="0" u="none" strike="noStrike" cap="none" dirty="0">
                <a:solidFill>
                  <a:schemeClr val="dk1"/>
                </a:solidFill>
                <a:latin typeface="Century Gothic"/>
                <a:ea typeface="Century Gothic"/>
                <a:cs typeface="Century Gothic"/>
                <a:sym typeface="Century Gothic"/>
              </a:rPr>
              <a:t>about the main idea?</a:t>
            </a:r>
            <a:endParaRPr sz="24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40"/>
          <p:cNvSpPr txBox="1">
            <a:spLocks noGrp="1"/>
          </p:cNvSpPr>
          <p:nvPr>
            <p:ph type="title"/>
          </p:nvPr>
        </p:nvSpPr>
        <p:spPr>
          <a:xfrm>
            <a:off x="311700" y="334175"/>
            <a:ext cx="8520600" cy="104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2600" b="0" i="0" u="none" strike="noStrike" cap="none">
                <a:solidFill>
                  <a:schemeClr val="dk1"/>
                </a:solidFill>
                <a:latin typeface="Century Gothic"/>
                <a:ea typeface="Century Gothic"/>
                <a:cs typeface="Century Gothic"/>
                <a:sym typeface="Century Gothic"/>
              </a:rPr>
              <a:t>Paragraph 6 of “A Life in Hiding,” from </a:t>
            </a:r>
            <a:r>
              <a:rPr lang="en" sz="2600" b="0" i="1" u="none" strike="noStrike" cap="none">
                <a:solidFill>
                  <a:schemeClr val="dk1"/>
                </a:solidFill>
                <a:latin typeface="Century Gothic"/>
                <a:ea typeface="Century Gothic"/>
                <a:cs typeface="Century Gothic"/>
                <a:sym typeface="Century Gothic"/>
              </a:rPr>
              <a:t>“A mole digging …” </a:t>
            </a:r>
            <a:r>
              <a:rPr lang="en" sz="2600" b="0" i="0" u="none" strike="noStrike" cap="none">
                <a:solidFill>
                  <a:schemeClr val="dk1"/>
                </a:solidFill>
                <a:latin typeface="Century Gothic"/>
                <a:ea typeface="Century Gothic"/>
                <a:cs typeface="Century Gothic"/>
                <a:sym typeface="Century Gothic"/>
              </a:rPr>
              <a:t>to </a:t>
            </a:r>
            <a:r>
              <a:rPr lang="en" sz="2600" b="0" i="1" u="none" strike="noStrike" cap="none">
                <a:solidFill>
                  <a:schemeClr val="dk1"/>
                </a:solidFill>
                <a:latin typeface="Century Gothic"/>
                <a:ea typeface="Century Gothic"/>
                <a:cs typeface="Century Gothic"/>
                <a:sym typeface="Century Gothic"/>
              </a:rPr>
              <a:t>“… might pounce on it.”</a:t>
            </a:r>
            <a:r>
              <a:rPr lang="en" sz="2600" b="0" i="0" u="none" strike="noStrike" cap="none">
                <a:solidFill>
                  <a:schemeClr val="dk1"/>
                </a:solidFill>
                <a:latin typeface="Century Gothic"/>
                <a:ea typeface="Century Gothic"/>
                <a:cs typeface="Century Gothic"/>
                <a:sym typeface="Century Gothic"/>
              </a:rPr>
              <a:t> (page 12)</a:t>
            </a:r>
            <a:endParaRPr sz="26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400"/>
              <a:buFont typeface="Century Gothic"/>
              <a:buNone/>
            </a:pPr>
            <a:endParaRPr sz="3400" b="0" i="0" u="none" strike="noStrike" cap="none">
              <a:solidFill>
                <a:schemeClr val="dk1"/>
              </a:solidFill>
              <a:latin typeface="Century Gothic"/>
              <a:ea typeface="Century Gothic"/>
              <a:cs typeface="Century Gothic"/>
              <a:sym typeface="Century Gothic"/>
            </a:endParaRPr>
          </a:p>
        </p:txBody>
      </p:sp>
      <p:sp>
        <p:nvSpPr>
          <p:cNvPr id="226" name="Google Shape;226;p40"/>
          <p:cNvSpPr txBox="1">
            <a:spLocks noGrp="1"/>
          </p:cNvSpPr>
          <p:nvPr>
            <p:ph type="body" idx="1"/>
          </p:nvPr>
        </p:nvSpPr>
        <p:spPr>
          <a:xfrm>
            <a:off x="311700" y="1308850"/>
            <a:ext cx="8520600" cy="3711600"/>
          </a:xfrm>
          <a:prstGeom prst="rect">
            <a:avLst/>
          </a:prstGeom>
          <a:noFill/>
          <a:ln>
            <a:noFill/>
          </a:ln>
        </p:spPr>
        <p:txBody>
          <a:bodyPr spcFirstLastPara="1" wrap="square" lIns="91425" tIns="91425" rIns="91425" bIns="91425" anchor="t" anchorCtr="0">
            <a:noAutofit/>
          </a:bodyPr>
          <a:lstStyle/>
          <a:p>
            <a:pPr marL="342900" marR="0" lvl="0" algn="l" rtl="0">
              <a:lnSpc>
                <a:spcPct val="100000"/>
              </a:lnSpc>
              <a:spcBef>
                <a:spcPts val="0"/>
              </a:spcBef>
              <a:spcAft>
                <a:spcPts val="0"/>
              </a:spcAft>
              <a:buClr>
                <a:srgbClr val="000000"/>
              </a:buClr>
              <a:buSzPts val="1800"/>
              <a:buFont typeface="+mj-lt"/>
              <a:buAutoNum type="arabicPeriod" startAt="11"/>
            </a:pPr>
            <a:r>
              <a:rPr lang="en" sz="1800" b="0" i="0" u="none" strike="noStrike" cap="none" dirty="0">
                <a:solidFill>
                  <a:schemeClr val="dk1"/>
                </a:solidFill>
                <a:latin typeface="Century Gothic"/>
                <a:ea typeface="Century Gothic"/>
                <a:cs typeface="Century Gothic"/>
                <a:sym typeface="Century Gothic"/>
              </a:rPr>
              <a:t>Reread the text and determine the main idea and supporting details for this section of the text.  Below, rewrite the main idea(s) of each section: </a:t>
            </a:r>
            <a:endParaRPr sz="1800" b="0" i="0" u="none" strike="noStrike" cap="none" dirty="0">
              <a:solidFill>
                <a:schemeClr val="dk1"/>
              </a:solidFill>
              <a:latin typeface="Century Gothic"/>
              <a:ea typeface="Century Gothic"/>
              <a:cs typeface="Century Gothic"/>
              <a:sym typeface="Century Gothic"/>
            </a:endParaRPr>
          </a:p>
          <a:p>
            <a:pPr lvl="1" indent="-342900">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“Lying Low” </a:t>
            </a:r>
            <a:endParaRPr sz="1800" b="0" i="0" u="none" strike="noStrike" cap="none" dirty="0">
              <a:solidFill>
                <a:schemeClr val="dk1"/>
              </a:solidFill>
              <a:latin typeface="Century Gothic"/>
              <a:ea typeface="Century Gothic"/>
              <a:cs typeface="Century Gothic"/>
              <a:sym typeface="Century Gothic"/>
            </a:endParaRPr>
          </a:p>
          <a:p>
            <a:pPr lvl="1" indent="-342900">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“A Life in Hiding”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1800" b="0" i="0" u="none" strike="noStrike" cap="none" dirty="0">
                <a:solidFill>
                  <a:schemeClr val="dk1"/>
                </a:solidFill>
                <a:latin typeface="Century Gothic"/>
                <a:ea typeface="Century Gothic"/>
                <a:cs typeface="Century Gothic"/>
                <a:sym typeface="Century Gothic"/>
              </a:rPr>
              <a:t>When you have finished, discuss the following with your group: </a:t>
            </a:r>
            <a:endParaRPr sz="1800" b="0" i="0" u="none" strike="noStrike" cap="none" dirty="0">
              <a:solidFill>
                <a:schemeClr val="dk1"/>
              </a:solidFill>
              <a:latin typeface="Century Gothic"/>
              <a:ea typeface="Century Gothic"/>
              <a:cs typeface="Century Gothic"/>
              <a:sym typeface="Century Gothic"/>
            </a:endParaRPr>
          </a:p>
          <a:p>
            <a:pPr marL="914400" marR="0" lvl="1" indent="-342900" algn="l" rtl="0">
              <a:lnSpc>
                <a:spcPct val="100000"/>
              </a:lnSpc>
              <a:spcBef>
                <a:spcPts val="0"/>
              </a:spcBef>
              <a:spcAft>
                <a:spcPts val="0"/>
              </a:spcAft>
              <a:buClr>
                <a:schemeClr val="dk1"/>
              </a:buClr>
              <a:buSzPts val="1800"/>
              <a:buFont typeface="Century Gothic"/>
              <a:buAutoNum type="alphaLcPeriod"/>
            </a:pPr>
            <a:r>
              <a:rPr lang="en" sz="1800" b="0" i="0" u="none" strike="noStrike" cap="none" dirty="0">
                <a:solidFill>
                  <a:schemeClr val="dk1"/>
                </a:solidFill>
                <a:latin typeface="Century Gothic"/>
                <a:ea typeface="Century Gothic"/>
                <a:cs typeface="Century Gothic"/>
                <a:sym typeface="Century Gothic"/>
              </a:rPr>
              <a:t>How is the main idea of the section “A Life in Hiding” similar to the main ideas of the section “Lying Low?</a:t>
            </a:r>
            <a:r>
              <a:rPr lang="en-US" sz="1800" b="0" i="0" u="none" strike="noStrike" cap="none" dirty="0">
                <a:solidFill>
                  <a:schemeClr val="dk1"/>
                </a:solidFill>
                <a:latin typeface="Century Gothic"/>
                <a:ea typeface="Century Gothic"/>
                <a:cs typeface="Century Gothic"/>
                <a:sym typeface="Century Gothic"/>
              </a:rPr>
              <a:t>”</a:t>
            </a:r>
            <a:r>
              <a:rPr lang="en" sz="1800" b="0" i="0" u="none" strike="noStrike" cap="none" dirty="0">
                <a:solidFill>
                  <a:schemeClr val="dk1"/>
                </a:solidFill>
                <a:latin typeface="Century Gothic"/>
                <a:ea typeface="Century Gothic"/>
                <a:cs typeface="Century Gothic"/>
                <a:sym typeface="Century Gothic"/>
              </a:rPr>
              <a:t> </a:t>
            </a:r>
            <a:endParaRPr sz="1800" b="0" i="0" u="none" strike="noStrike" cap="none" dirty="0">
              <a:solidFill>
                <a:schemeClr val="dk1"/>
              </a:solidFill>
              <a:latin typeface="Century Gothic"/>
              <a:ea typeface="Century Gothic"/>
              <a:cs typeface="Century Gothic"/>
              <a:sym typeface="Century Gothic"/>
            </a:endParaRPr>
          </a:p>
          <a:p>
            <a:pPr marL="914400" marR="0" lvl="1" indent="-342900" algn="l" rtl="0">
              <a:lnSpc>
                <a:spcPct val="100000"/>
              </a:lnSpc>
              <a:spcBef>
                <a:spcPts val="0"/>
              </a:spcBef>
              <a:spcAft>
                <a:spcPts val="0"/>
              </a:spcAft>
              <a:buClr>
                <a:schemeClr val="dk1"/>
              </a:buClr>
              <a:buSzPts val="1800"/>
              <a:buFont typeface="Century Gothic"/>
              <a:buAutoNum type="alphaLcPeriod"/>
            </a:pPr>
            <a:r>
              <a:rPr lang="en" sz="1800" b="0" i="0" u="none" strike="noStrike" cap="none" dirty="0">
                <a:solidFill>
                  <a:schemeClr val="dk1"/>
                </a:solidFill>
                <a:latin typeface="Century Gothic"/>
                <a:ea typeface="Century Gothic"/>
                <a:cs typeface="Century Gothic"/>
                <a:sym typeface="Century Gothic"/>
              </a:rPr>
              <a:t>In what ways are the main ideas of these sections different?</a:t>
            </a:r>
            <a:endParaRPr sz="1800" b="0" i="0" u="none" strike="noStrike" cap="none" dirty="0">
              <a:solidFill>
                <a:schemeClr val="dk1"/>
              </a:solidFill>
              <a:latin typeface="Century Gothic"/>
              <a:ea typeface="Century Gothic"/>
              <a:cs typeface="Century Gothic"/>
              <a:sym typeface="Century Gothic"/>
            </a:endParaRPr>
          </a:p>
          <a:p>
            <a:pPr marL="914400" marR="0" lvl="1" indent="-342900" algn="l" rtl="0">
              <a:lnSpc>
                <a:spcPct val="100000"/>
              </a:lnSpc>
              <a:spcBef>
                <a:spcPts val="0"/>
              </a:spcBef>
              <a:spcAft>
                <a:spcPts val="0"/>
              </a:spcAft>
              <a:buClr>
                <a:schemeClr val="dk1"/>
              </a:buClr>
              <a:buSzPts val="1800"/>
              <a:buFont typeface="Century Gothic"/>
              <a:buAutoNum type="alphaLcPeriod"/>
            </a:pPr>
            <a:r>
              <a:rPr lang="en" sz="1800" b="0" i="0" u="none" strike="noStrike" cap="none" dirty="0">
                <a:solidFill>
                  <a:schemeClr val="dk1"/>
                </a:solidFill>
                <a:latin typeface="Century Gothic"/>
                <a:ea typeface="Century Gothic"/>
                <a:cs typeface="Century Gothic"/>
                <a:sym typeface="Century Gothic"/>
              </a:rPr>
              <a:t>What have you learned about animal defenses from reading these two sections?</a:t>
            </a:r>
            <a:endParaRPr sz="18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41"/>
          <p:cNvSpPr txBox="1">
            <a:spLocks noGrp="1"/>
          </p:cNvSpPr>
          <p:nvPr>
            <p:ph type="title"/>
          </p:nvPr>
        </p:nvSpPr>
        <p:spPr>
          <a:xfrm>
            <a:off x="311700" y="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Determining The Main Idea</a:t>
            </a:r>
            <a:endParaRPr sz="3400" b="0" i="0" u="none" strike="noStrike" cap="none" dirty="0">
              <a:solidFill>
                <a:schemeClr val="dk1"/>
              </a:solidFill>
              <a:latin typeface="Century Gothic"/>
              <a:ea typeface="Century Gothic"/>
              <a:cs typeface="Century Gothic"/>
              <a:sym typeface="Century Gothic"/>
            </a:endParaRPr>
          </a:p>
        </p:txBody>
      </p:sp>
      <p:pic>
        <p:nvPicPr>
          <p:cNvPr id="232" name="Google Shape;232;p41"/>
          <p:cNvPicPr preferRelativeResize="0"/>
          <p:nvPr/>
        </p:nvPicPr>
        <p:blipFill rotWithShape="1">
          <a:blip r:embed="rId3">
            <a:alphaModFix/>
          </a:blip>
          <a:srcRect l="36845" t="26474" r="39305" b="34911"/>
          <a:stretch/>
        </p:blipFill>
        <p:spPr>
          <a:xfrm>
            <a:off x="2244566" y="594181"/>
            <a:ext cx="5002791" cy="3917794"/>
          </a:xfrm>
          <a:prstGeom prst="rect">
            <a:avLst/>
          </a:prstGeom>
          <a:noFill/>
          <a:ln w="9525" cap="flat" cmpd="sng">
            <a:solidFill>
              <a:schemeClr val="dk2"/>
            </a:solidFill>
            <a:prstDash val="solid"/>
            <a:round/>
            <a:headEnd type="none" w="sm" len="sm"/>
            <a:tailEnd type="none" w="sm" len="sm"/>
          </a:ln>
        </p:spPr>
      </p:pic>
      <p:pic>
        <p:nvPicPr>
          <p:cNvPr id="233" name="Google Shape;233;p41"/>
          <p:cNvPicPr preferRelativeResize="0"/>
          <p:nvPr/>
        </p:nvPicPr>
        <p:blipFill rotWithShape="1">
          <a:blip r:embed="rId4">
            <a:alphaModFix/>
          </a:blip>
          <a:srcRect/>
          <a:stretch/>
        </p:blipFill>
        <p:spPr>
          <a:xfrm>
            <a:off x="7436943" y="4351110"/>
            <a:ext cx="560122" cy="420018"/>
          </a:xfrm>
          <a:prstGeom prst="rect">
            <a:avLst/>
          </a:prstGeom>
          <a:noFill/>
          <a:ln>
            <a:noFill/>
          </a:ln>
        </p:spPr>
      </p:pic>
      <p:pic>
        <p:nvPicPr>
          <p:cNvPr id="234" name="Google Shape;234;p41"/>
          <p:cNvPicPr preferRelativeResize="0"/>
          <p:nvPr/>
        </p:nvPicPr>
        <p:blipFill rotWithShape="1">
          <a:blip r:embed="rId5">
            <a:alphaModFix/>
          </a:blip>
          <a:srcRect/>
          <a:stretch/>
        </p:blipFill>
        <p:spPr>
          <a:xfrm>
            <a:off x="8340887" y="4285788"/>
            <a:ext cx="491413" cy="48534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4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A Closer Look At Words</a:t>
            </a:r>
            <a:endParaRPr sz="3400" b="0" i="0" u="none" strike="noStrike" cap="none">
              <a:solidFill>
                <a:schemeClr val="dk1"/>
              </a:solidFill>
              <a:latin typeface="Century Gothic"/>
              <a:ea typeface="Century Gothic"/>
              <a:cs typeface="Century Gothic"/>
              <a:sym typeface="Century Gothic"/>
            </a:endParaRPr>
          </a:p>
        </p:txBody>
      </p:sp>
      <p:sp>
        <p:nvSpPr>
          <p:cNvPr id="240" name="Google Shape;240;p4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Group 1: fleeing, page 22; pursue, page 23 (pursuer, pursued) </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Group 2: armor, page 49; threaten, page 50 </a:t>
            </a:r>
            <a:endParaRPr sz="1800" b="0" i="0" u="none" strike="noStrike" cap="none" dirty="0">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dirty="0">
                <a:solidFill>
                  <a:schemeClr val="dk1"/>
                </a:solidFill>
                <a:latin typeface="Century Gothic"/>
                <a:ea typeface="Century Gothic"/>
                <a:cs typeface="Century Gothic"/>
                <a:sym typeface="Century Gothic"/>
              </a:rPr>
              <a:t>Group 3: poison, page 56(poisonous); predator, page 56</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342900" marR="0" lvl="0" algn="l" rtl="0">
              <a:lnSpc>
                <a:spcPct val="100000"/>
              </a:lnSpc>
              <a:spcBef>
                <a:spcPts val="0"/>
              </a:spcBef>
              <a:spcAft>
                <a:spcPts val="0"/>
              </a:spcAft>
              <a:buClr>
                <a:srgbClr val="000000"/>
              </a:buClr>
              <a:buSzPts val="1800"/>
              <a:buFont typeface="+mj-lt"/>
              <a:buAutoNum type="arabicPeriod"/>
            </a:pPr>
            <a:r>
              <a:rPr lang="en" sz="1800" b="0" i="0" u="none" strike="noStrike" cap="none" dirty="0">
                <a:solidFill>
                  <a:schemeClr val="dk1"/>
                </a:solidFill>
                <a:latin typeface="Century Gothic"/>
                <a:ea typeface="Century Gothic"/>
                <a:cs typeface="Century Gothic"/>
                <a:sym typeface="Century Gothic"/>
              </a:rPr>
              <a:t>With your partners, determine the meaning of the words from your selection of </a:t>
            </a:r>
            <a:r>
              <a:rPr lang="en" sz="1800" b="0" i="1" u="none" strike="noStrike" cap="none" dirty="0">
                <a:solidFill>
                  <a:schemeClr val="dk1"/>
                </a:solidFill>
                <a:latin typeface="Century Gothic"/>
                <a:ea typeface="Century Gothic"/>
                <a:cs typeface="Century Gothic"/>
                <a:sym typeface="Century Gothic"/>
              </a:rPr>
              <a:t>Animal Behavior: Animal Defenses</a:t>
            </a:r>
            <a:r>
              <a:rPr lang="en" sz="1800" b="0" i="0" u="none" strike="noStrike" cap="none" dirty="0">
                <a:solidFill>
                  <a:schemeClr val="dk1"/>
                </a:solidFill>
                <a:latin typeface="Century Gothic"/>
                <a:ea typeface="Century Gothic"/>
                <a:cs typeface="Century Gothic"/>
                <a:sym typeface="Century Gothic"/>
              </a:rPr>
              <a:t>. </a:t>
            </a:r>
            <a:endParaRPr lang="en" dirty="0">
              <a:solidFill>
                <a:schemeClr val="dk1"/>
              </a:solidFill>
            </a:endParaRPr>
          </a:p>
          <a:p>
            <a:pPr marL="342900" marR="0" lvl="0" algn="l" rtl="0">
              <a:lnSpc>
                <a:spcPct val="100000"/>
              </a:lnSpc>
              <a:spcBef>
                <a:spcPts val="0"/>
              </a:spcBef>
              <a:spcAft>
                <a:spcPts val="0"/>
              </a:spcAft>
              <a:buClr>
                <a:srgbClr val="000000"/>
              </a:buClr>
              <a:buSzPts val="1800"/>
              <a:buFont typeface="+mj-lt"/>
              <a:buAutoNum type="arabicPeriod"/>
            </a:pPr>
            <a:r>
              <a:rPr lang="en" sz="1800" b="0" i="0" u="none" strike="noStrike" cap="none" dirty="0">
                <a:solidFill>
                  <a:schemeClr val="dk1"/>
                </a:solidFill>
                <a:latin typeface="Century Gothic"/>
                <a:ea typeface="Century Gothic"/>
                <a:cs typeface="Century Gothic"/>
                <a:sym typeface="Century Gothic"/>
              </a:rPr>
              <a:t>In your vocabulary log, write the definition, the strategy you used to figure out the meaning, and a sketch representing the word. </a:t>
            </a:r>
            <a:endParaRPr lang="en" dirty="0">
              <a:solidFill>
                <a:schemeClr val="dk1"/>
              </a:solidFill>
            </a:endParaRPr>
          </a:p>
          <a:p>
            <a:pPr marL="342900" marR="0" lvl="0" algn="l" rtl="0">
              <a:lnSpc>
                <a:spcPct val="100000"/>
              </a:lnSpc>
              <a:spcBef>
                <a:spcPts val="0"/>
              </a:spcBef>
              <a:spcAft>
                <a:spcPts val="0"/>
              </a:spcAft>
              <a:buClr>
                <a:srgbClr val="000000"/>
              </a:buClr>
              <a:buSzPts val="1800"/>
              <a:buFont typeface="+mj-lt"/>
              <a:buAutoNum type="arabicPeriod"/>
            </a:pPr>
            <a:r>
              <a:rPr lang="en" sz="1800" b="0" i="0" u="none" strike="noStrike" cap="none" dirty="0">
                <a:solidFill>
                  <a:schemeClr val="dk1"/>
                </a:solidFill>
                <a:latin typeface="Century Gothic"/>
                <a:ea typeface="Century Gothic"/>
                <a:cs typeface="Century Gothic"/>
                <a:sym typeface="Century Gothic"/>
              </a:rPr>
              <a:t>Reread the text with your partners. </a:t>
            </a:r>
            <a:endParaRPr lang="en" dirty="0">
              <a:solidFill>
                <a:schemeClr val="dk1"/>
              </a:solidFill>
            </a:endParaRPr>
          </a:p>
          <a:p>
            <a:pPr marL="342900" marR="0" lvl="0" algn="l" rtl="0">
              <a:lnSpc>
                <a:spcPct val="100000"/>
              </a:lnSpc>
              <a:spcBef>
                <a:spcPts val="0"/>
              </a:spcBef>
              <a:spcAft>
                <a:spcPts val="0"/>
              </a:spcAft>
              <a:buClr>
                <a:srgbClr val="000000"/>
              </a:buClr>
              <a:buSzPts val="1800"/>
              <a:buFont typeface="+mj-lt"/>
              <a:buAutoNum type="arabicPeriod"/>
            </a:pPr>
            <a:r>
              <a:rPr lang="en" sz="1800" b="0" i="0" u="none" strike="noStrike" cap="none" dirty="0">
                <a:solidFill>
                  <a:schemeClr val="dk1"/>
                </a:solidFill>
                <a:latin typeface="Century Gothic"/>
                <a:ea typeface="Century Gothic"/>
                <a:cs typeface="Century Gothic"/>
                <a:sym typeface="Century Gothic"/>
              </a:rPr>
              <a:t>Discuss the following questions: How has your understanding of these words changed? Which words are still confusing for you and why? Record your questions on a sticky note.</a:t>
            </a:r>
            <a:endParaRPr sz="1800" b="0" i="0" u="none" strike="noStrike" cap="none" dirty="0">
              <a:solidFill>
                <a:srgbClr val="000000"/>
              </a:solidFill>
              <a:latin typeface="Century Gothic"/>
              <a:ea typeface="Century Gothic"/>
              <a:cs typeface="Century Gothic"/>
              <a:sym typeface="Century Gothic"/>
            </a:endParaRPr>
          </a:p>
        </p:txBody>
      </p:sp>
      <p:pic>
        <p:nvPicPr>
          <p:cNvPr id="241" name="Google Shape;241;p42"/>
          <p:cNvPicPr preferRelativeResize="0"/>
          <p:nvPr/>
        </p:nvPicPr>
        <p:blipFill rotWithShape="1">
          <a:blip r:embed="rId3">
            <a:alphaModFix/>
          </a:blip>
          <a:srcRect/>
          <a:stretch/>
        </p:blipFill>
        <p:spPr>
          <a:xfrm>
            <a:off x="8433838" y="4250475"/>
            <a:ext cx="597100" cy="636800"/>
          </a:xfrm>
          <a:prstGeom prst="rect">
            <a:avLst/>
          </a:prstGeom>
          <a:noFill/>
          <a:ln>
            <a:noFill/>
          </a:ln>
        </p:spPr>
      </p:pic>
      <p:pic>
        <p:nvPicPr>
          <p:cNvPr id="242" name="Google Shape;242;p42"/>
          <p:cNvPicPr preferRelativeResize="0"/>
          <p:nvPr/>
        </p:nvPicPr>
        <p:blipFill rotWithShape="1">
          <a:blip r:embed="rId4">
            <a:alphaModFix/>
          </a:blip>
          <a:srcRect/>
          <a:stretch/>
        </p:blipFill>
        <p:spPr>
          <a:xfrm>
            <a:off x="7368425" y="4348143"/>
            <a:ext cx="866775" cy="676275"/>
          </a:xfrm>
          <a:prstGeom prst="rect">
            <a:avLst/>
          </a:prstGeom>
          <a:noFill/>
          <a:ln>
            <a:noFill/>
          </a:ln>
        </p:spPr>
      </p:pic>
      <p:pic>
        <p:nvPicPr>
          <p:cNvPr id="243" name="Google Shape;243;p42"/>
          <p:cNvPicPr preferRelativeResize="0"/>
          <p:nvPr/>
        </p:nvPicPr>
        <p:blipFill rotWithShape="1">
          <a:blip r:embed="rId5">
            <a:alphaModFix/>
          </a:blip>
          <a:srcRect/>
          <a:stretch/>
        </p:blipFill>
        <p:spPr>
          <a:xfrm>
            <a:off x="6596037" y="4450491"/>
            <a:ext cx="573750" cy="47158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4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Reviewing Our Learning Targets</a:t>
            </a:r>
            <a:endParaRPr sz="3400" b="0" i="0" u="none" strike="noStrike" cap="none">
              <a:solidFill>
                <a:schemeClr val="dk1"/>
              </a:solidFill>
              <a:latin typeface="Century Gothic"/>
              <a:ea typeface="Century Gothic"/>
              <a:cs typeface="Century Gothic"/>
              <a:sym typeface="Century Gothic"/>
            </a:endParaRPr>
          </a:p>
        </p:txBody>
      </p:sp>
      <p:sp>
        <p:nvSpPr>
          <p:cNvPr id="249" name="Google Shape;249;p4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marR="0" lvl="0" indent="-381000" algn="l" rtl="0">
              <a:lnSpc>
                <a:spcPct val="90000"/>
              </a:lnSpc>
              <a:spcBef>
                <a:spcPts val="1000"/>
              </a:spcBef>
              <a:spcAft>
                <a:spcPts val="0"/>
              </a:spcAft>
              <a:buClr>
                <a:schemeClr val="dk1"/>
              </a:buClr>
              <a:buSzPts val="2400"/>
              <a:buFont typeface="Century Gothic"/>
              <a:buAutoNum type="arabicPeriod"/>
            </a:pPr>
            <a:r>
              <a:rPr lang="en" sz="2400" b="0" i="0" u="none" strike="noStrike" cap="none" dirty="0">
                <a:solidFill>
                  <a:schemeClr val="dk1"/>
                </a:solidFill>
                <a:latin typeface="Century Gothic"/>
                <a:ea typeface="Century Gothic"/>
                <a:cs typeface="Century Gothic"/>
                <a:sym typeface="Century Gothic"/>
              </a:rPr>
              <a:t>I can paraphrase information presented in a read-aloud on animal defense mechanisms.</a:t>
            </a:r>
          </a:p>
          <a:p>
            <a:pPr marL="457200" marR="0" lvl="0" indent="-381000" algn="l" rtl="0">
              <a:lnSpc>
                <a:spcPct val="90000"/>
              </a:lnSpc>
              <a:spcBef>
                <a:spcPts val="1000"/>
              </a:spcBef>
              <a:spcAft>
                <a:spcPts val="0"/>
              </a:spcAft>
              <a:buClr>
                <a:schemeClr val="dk1"/>
              </a:buClr>
              <a:buSzPts val="2400"/>
              <a:buFont typeface="Century Gothic"/>
              <a:buAutoNum type="arabicPeriod"/>
            </a:pP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90000"/>
              </a:lnSpc>
              <a:spcBef>
                <a:spcPts val="0"/>
              </a:spcBef>
              <a:spcAft>
                <a:spcPts val="0"/>
              </a:spcAft>
              <a:buClr>
                <a:schemeClr val="dk1"/>
              </a:buClr>
              <a:buSzPts val="2400"/>
              <a:buFont typeface="Century Gothic"/>
              <a:buAutoNum type="arabicPeriod"/>
            </a:pPr>
            <a:r>
              <a:rPr lang="en" sz="2400" b="0" i="0" u="none" strike="noStrike" cap="none" dirty="0">
                <a:solidFill>
                  <a:schemeClr val="dk1"/>
                </a:solidFill>
                <a:latin typeface="Century Gothic"/>
                <a:ea typeface="Century Gothic"/>
                <a:cs typeface="Century Gothic"/>
                <a:sym typeface="Century Gothic"/>
              </a:rPr>
              <a:t>I can determine the main idea of a text and explain how it is supported by key details.</a:t>
            </a:r>
            <a:endParaRPr sz="2400" b="0" i="0" u="none" strike="noStrike" cap="none" dirty="0">
              <a:solidFill>
                <a:srgbClr val="000000"/>
              </a:solidFill>
              <a:latin typeface="Century Gothic"/>
              <a:ea typeface="Century Gothic"/>
              <a:cs typeface="Century Gothic"/>
              <a:sym typeface="Century Gothic"/>
            </a:endParaRPr>
          </a:p>
        </p:txBody>
      </p:sp>
      <p:pic>
        <p:nvPicPr>
          <p:cNvPr id="250" name="Google Shape;250;p43"/>
          <p:cNvPicPr preferRelativeResize="0"/>
          <p:nvPr/>
        </p:nvPicPr>
        <p:blipFill rotWithShape="1">
          <a:blip r:embed="rId3">
            <a:alphaModFix/>
          </a:blip>
          <a:srcRect/>
          <a:stretch/>
        </p:blipFill>
        <p:spPr>
          <a:xfrm>
            <a:off x="7684984" y="4241775"/>
            <a:ext cx="712360" cy="5727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1: Lesson 4</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36" name="Google Shape;136;p26"/>
          <p:cNvSpPr txBox="1">
            <a:spLocks noGrp="1"/>
          </p:cNvSpPr>
          <p:nvPr>
            <p:ph type="body" idx="1"/>
          </p:nvPr>
        </p:nvSpPr>
        <p:spPr>
          <a:xfrm>
            <a:off x="311700" y="1207850"/>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4: </a:t>
            </a:r>
            <a:r>
              <a:rPr lang="en" sz="1800" b="0" i="0" u="none" strike="noStrike" cap="none" dirty="0">
                <a:solidFill>
                  <a:schemeClr val="dk1"/>
                </a:solidFill>
                <a:latin typeface="Century Gothic"/>
                <a:ea typeface="Century Gothic"/>
                <a:cs typeface="Century Gothic"/>
                <a:sym typeface="Century Gothic"/>
              </a:rPr>
              <a:t>Pre-Reading and Preparing</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000" b="0" i="0" u="none" strike="noStrike" cap="none" dirty="0">
              <a:solidFill>
                <a:schemeClr val="dk1"/>
              </a:solidFill>
              <a:latin typeface="Century Gothic"/>
              <a:ea typeface="Century Gothic"/>
              <a:cs typeface="Century Gothic"/>
              <a:sym typeface="Century Gothic"/>
            </a:endParaRPr>
          </a:p>
          <a:p>
            <a:pPr marL="457200" marR="0" lvl="0" indent="-323850" algn="l" rtl="0">
              <a:lnSpc>
                <a:spcPct val="100000"/>
              </a:lnSpc>
              <a:spcBef>
                <a:spcPts val="0"/>
              </a:spcBef>
              <a:spcAft>
                <a:spcPts val="0"/>
              </a:spcAft>
              <a:buClr>
                <a:schemeClr val="dk1"/>
              </a:buClr>
              <a:buSzPts val="1500"/>
              <a:buFont typeface="Century Gothic"/>
              <a:buChar char="●"/>
            </a:pPr>
            <a:r>
              <a:rPr lang="en" sz="1500" b="0" i="0" u="none" strike="noStrike" cap="none" dirty="0">
                <a:solidFill>
                  <a:schemeClr val="dk1"/>
                </a:solidFill>
                <a:latin typeface="Century Gothic"/>
                <a:ea typeface="Century Gothic"/>
                <a:cs typeface="Century Gothic"/>
                <a:sym typeface="Century Gothic"/>
              </a:rPr>
              <a:t>Read through Lesson 4 </a:t>
            </a:r>
            <a:r>
              <a:rPr lang="en" sz="1500" b="0" i="0" u="sng" strike="noStrike" cap="none" dirty="0">
                <a:solidFill>
                  <a:schemeClr val="hlink"/>
                </a:solidFill>
                <a:latin typeface="Century Gothic"/>
                <a:ea typeface="Century Gothic"/>
                <a:cs typeface="Century Gothic"/>
                <a:sym typeface="Century Gothic"/>
                <a:hlinkClick r:id="rId3"/>
              </a:rPr>
              <a:t>here.</a:t>
            </a:r>
            <a:endParaRPr sz="1500" b="0" i="0" u="none" strike="noStrike" cap="none" dirty="0">
              <a:solidFill>
                <a:schemeClr val="dk1"/>
              </a:solidFill>
              <a:latin typeface="Century Gothic"/>
              <a:ea typeface="Century Gothic"/>
              <a:cs typeface="Century Gothic"/>
              <a:sym typeface="Century Gothic"/>
            </a:endParaRPr>
          </a:p>
          <a:p>
            <a:pPr marL="457200" marR="0" lvl="0" indent="-323850" algn="l" rtl="0">
              <a:lnSpc>
                <a:spcPct val="90000"/>
              </a:lnSpc>
              <a:spcBef>
                <a:spcPts val="1000"/>
              </a:spcBef>
              <a:spcAft>
                <a:spcPts val="0"/>
              </a:spcAft>
              <a:buClr>
                <a:schemeClr val="dk1"/>
              </a:buClr>
              <a:buSzPts val="1500"/>
              <a:buFont typeface="Century Gothic"/>
              <a:buChar char="●"/>
            </a:pPr>
            <a:r>
              <a:rPr lang="en" sz="1500" b="0" i="0" u="none" strike="noStrike" cap="none" dirty="0">
                <a:solidFill>
                  <a:schemeClr val="dk1"/>
                </a:solidFill>
                <a:latin typeface="Century Gothic"/>
                <a:ea typeface="Century Gothic"/>
                <a:cs typeface="Century Gothic"/>
                <a:sym typeface="Century Gothic"/>
              </a:rPr>
              <a:t>Students practice the skills introduced and modeled in Lessons 2 and 3 when determining the meaning of unfamiliar vocabulary and determining </a:t>
            </a:r>
            <a:r>
              <a:rPr lang="en-US" sz="1500" b="0" i="0" u="none" strike="noStrike" cap="none" dirty="0">
                <a:solidFill>
                  <a:schemeClr val="dk1"/>
                </a:solidFill>
                <a:latin typeface="Century Gothic"/>
                <a:ea typeface="Century Gothic"/>
                <a:cs typeface="Century Gothic"/>
                <a:sym typeface="Century Gothic"/>
              </a:rPr>
              <a:t>the </a:t>
            </a:r>
            <a:r>
              <a:rPr lang="en" sz="1500" b="0" i="0" u="none" strike="noStrike" cap="none" dirty="0">
                <a:solidFill>
                  <a:schemeClr val="dk1"/>
                </a:solidFill>
                <a:latin typeface="Century Gothic"/>
                <a:ea typeface="Century Gothic"/>
                <a:cs typeface="Century Gothic"/>
                <a:sym typeface="Century Gothic"/>
              </a:rPr>
              <a:t>main idea in their small groups.</a:t>
            </a:r>
            <a:endParaRPr sz="1500" b="0" i="0" u="none" strike="noStrike" cap="none" dirty="0">
              <a:solidFill>
                <a:schemeClr val="dk1"/>
              </a:solidFill>
              <a:latin typeface="Century Gothic"/>
              <a:ea typeface="Century Gothic"/>
              <a:cs typeface="Century Gothic"/>
              <a:sym typeface="Century Gothic"/>
            </a:endParaRPr>
          </a:p>
          <a:p>
            <a:pPr marL="457200" marR="0" lvl="0" indent="-323850" algn="l" rtl="0">
              <a:lnSpc>
                <a:spcPct val="90000"/>
              </a:lnSpc>
              <a:spcBef>
                <a:spcPts val="1000"/>
              </a:spcBef>
              <a:spcAft>
                <a:spcPts val="0"/>
              </a:spcAft>
              <a:buClr>
                <a:schemeClr val="dk1"/>
              </a:buClr>
              <a:buSzPts val="1500"/>
              <a:buFont typeface="Century Gothic"/>
              <a:buChar char="●"/>
            </a:pPr>
            <a:r>
              <a:rPr lang="en" sz="1500" b="0" i="0" u="none" strike="noStrike" cap="none" dirty="0">
                <a:solidFill>
                  <a:schemeClr val="dk1"/>
                </a:solidFill>
                <a:latin typeface="Century Gothic"/>
                <a:ea typeface="Century Gothic"/>
                <a:cs typeface="Century Gothic"/>
                <a:sym typeface="Century Gothic"/>
              </a:rPr>
              <a:t>The research reading students complete for homework will help to build both their vocabulary and knowledge pertaining to animals and specifically animal defense mechanisms. By participating in this volume of reading over a span of time, students will develop a wide base of knowledge about the world and the words that help to describe and make sense of it.</a:t>
            </a:r>
            <a:endParaRPr sz="1500" b="0" i="0" u="none" strike="noStrike" cap="none" dirty="0">
              <a:solidFill>
                <a:schemeClr val="dk1"/>
              </a:solidFill>
              <a:latin typeface="Century Gothic"/>
              <a:ea typeface="Century Gothic"/>
              <a:cs typeface="Century Gothic"/>
              <a:sym typeface="Century Gothic"/>
            </a:endParaRPr>
          </a:p>
          <a:p>
            <a:pPr marL="457200" marR="0" lvl="0" indent="-323850" algn="l" rtl="0">
              <a:lnSpc>
                <a:spcPct val="90000"/>
              </a:lnSpc>
              <a:spcBef>
                <a:spcPts val="1000"/>
              </a:spcBef>
              <a:spcAft>
                <a:spcPts val="0"/>
              </a:spcAft>
              <a:buClr>
                <a:schemeClr val="dk1"/>
              </a:buClr>
              <a:buSzPts val="1500"/>
              <a:buFont typeface="Century Gothic"/>
              <a:buChar char="●"/>
            </a:pPr>
            <a:r>
              <a:rPr lang="en" sz="1500" b="0" i="0" u="none" strike="noStrike" cap="none" dirty="0">
                <a:solidFill>
                  <a:schemeClr val="dk1"/>
                </a:solidFill>
                <a:latin typeface="Century Gothic"/>
                <a:ea typeface="Century Gothic"/>
                <a:cs typeface="Century Gothic"/>
                <a:sym typeface="Century Gothic"/>
              </a:rPr>
              <a:t>Continue to use Goals 1 and 2 Conversation Cues to promote productive and equitable conversation.</a:t>
            </a:r>
            <a:endParaRPr sz="1500" b="0" i="0" u="none" strike="noStrike" cap="none" dirty="0">
              <a:solidFill>
                <a:schemeClr val="dk1"/>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800"/>
              <a:buFont typeface="Century Gothic"/>
              <a:buNone/>
            </a:pPr>
            <a:endParaRPr sz="15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rgbClr val="000000"/>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44"/>
          <p:cNvSpPr txBox="1">
            <a:spLocks noGrp="1"/>
          </p:cNvSpPr>
          <p:nvPr>
            <p:ph type="title"/>
          </p:nvPr>
        </p:nvSpPr>
        <p:spPr>
          <a:xfrm>
            <a:off x="311700" y="102820"/>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KWEL:  Animal Defense Mechanisms</a:t>
            </a:r>
            <a:endParaRPr sz="3400" b="0" i="0" u="none" strike="noStrike" cap="none" dirty="0">
              <a:solidFill>
                <a:schemeClr val="dk1"/>
              </a:solidFill>
              <a:latin typeface="Century Gothic"/>
              <a:ea typeface="Century Gothic"/>
              <a:cs typeface="Century Gothic"/>
              <a:sym typeface="Century Gothic"/>
            </a:endParaRPr>
          </a:p>
        </p:txBody>
      </p:sp>
      <p:pic>
        <p:nvPicPr>
          <p:cNvPr id="256" name="Google Shape;256;p44"/>
          <p:cNvPicPr preferRelativeResize="0"/>
          <p:nvPr/>
        </p:nvPicPr>
        <p:blipFill rotWithShape="1">
          <a:blip r:embed="rId3">
            <a:alphaModFix/>
          </a:blip>
          <a:srcRect l="37115" t="19327" r="38449" b="20870"/>
          <a:stretch/>
        </p:blipFill>
        <p:spPr>
          <a:xfrm rot="5400000">
            <a:off x="2667827" y="-465444"/>
            <a:ext cx="3808347" cy="6244516"/>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62" name="Google Shape;262;p45"/>
          <p:cNvSpPr txBox="1">
            <a:spLocks noGrp="1"/>
          </p:cNvSpPr>
          <p:nvPr>
            <p:ph type="body" idx="1"/>
          </p:nvPr>
        </p:nvSpPr>
        <p:spPr>
          <a:xfrm>
            <a:off x="128100" y="1250150"/>
            <a:ext cx="4260300" cy="3318300"/>
          </a:xfrm>
          <a:prstGeom prst="rect">
            <a:avLst/>
          </a:prstGeom>
          <a:noFill/>
          <a:ln>
            <a:noFill/>
          </a:ln>
        </p:spPr>
        <p:txBody>
          <a:bodyPr spcFirstLastPara="1" wrap="square" lIns="91425" tIns="91425" rIns="91425" bIns="91425" anchor="t" anchorCtr="0">
            <a:noAutofit/>
          </a:bodyPr>
          <a:lstStyle/>
          <a:p>
            <a:pPr marL="457200" marR="0" lvl="0" indent="-368300" algn="l" rtl="0">
              <a:lnSpc>
                <a:spcPct val="100000"/>
              </a:lnSpc>
              <a:spcBef>
                <a:spcPts val="0"/>
              </a:spcBef>
              <a:spcAft>
                <a:spcPts val="0"/>
              </a:spcAft>
              <a:buClr>
                <a:srgbClr val="000000"/>
              </a:buClr>
              <a:buSzPts val="2200"/>
              <a:buFont typeface="Century Gothic"/>
              <a:buAutoNum type="arabicPeriod"/>
            </a:pPr>
            <a:r>
              <a:rPr lang="en" sz="2400" b="0" i="0" u="none" strike="noStrike" cap="none" dirty="0">
                <a:solidFill>
                  <a:schemeClr val="dk1"/>
                </a:solidFill>
                <a:latin typeface="Century Gothic"/>
                <a:ea typeface="Century Gothic"/>
                <a:cs typeface="Century Gothic"/>
                <a:sym typeface="Century Gothic"/>
              </a:rPr>
              <a:t>Vocabulary Work from your homework resources for this unit.</a:t>
            </a:r>
            <a:endParaRPr lang="en" sz="2200" dirty="0">
              <a:solidFill>
                <a:schemeClr val="dk1"/>
              </a:solidFill>
            </a:endParaRPr>
          </a:p>
          <a:p>
            <a:pPr marL="457200" marR="0" lvl="0" indent="-368300" algn="l" rtl="0">
              <a:lnSpc>
                <a:spcPct val="100000"/>
              </a:lnSpc>
              <a:spcBef>
                <a:spcPts val="0"/>
              </a:spcBef>
              <a:spcAft>
                <a:spcPts val="0"/>
              </a:spcAft>
              <a:buClr>
                <a:srgbClr val="000000"/>
              </a:buClr>
              <a:buSzPts val="2200"/>
              <a:buFont typeface="Century Gothic"/>
              <a:buAutoNum type="arabicPeriod"/>
            </a:pPr>
            <a:endParaRPr lang="en" sz="2200" b="0" i="0" u="none" strike="noStrike" cap="none" dirty="0">
              <a:solidFill>
                <a:schemeClr val="dk1"/>
              </a:solidFill>
              <a:latin typeface="Century Gothic"/>
              <a:ea typeface="Century Gothic"/>
              <a:cs typeface="Century Gothic"/>
              <a:sym typeface="Century Gothic"/>
            </a:endParaRPr>
          </a:p>
          <a:p>
            <a:pPr marL="457200" marR="0" lvl="0" indent="-368300" algn="l" rtl="0">
              <a:lnSpc>
                <a:spcPct val="100000"/>
              </a:lnSpc>
              <a:spcBef>
                <a:spcPts val="0"/>
              </a:spcBef>
              <a:spcAft>
                <a:spcPts val="0"/>
              </a:spcAft>
              <a:buClr>
                <a:srgbClr val="000000"/>
              </a:buClr>
              <a:buSzPts val="2200"/>
              <a:buFont typeface="Century Gothic"/>
              <a:buAutoNum type="arabicPeriod"/>
            </a:pPr>
            <a:r>
              <a:rPr lang="en" sz="2200" b="0" i="0" u="none" strike="noStrike" cap="none" dirty="0">
                <a:solidFill>
                  <a:schemeClr val="dk1"/>
                </a:solidFill>
                <a:latin typeface="Century Gothic"/>
                <a:ea typeface="Century Gothic"/>
                <a:cs typeface="Century Gothic"/>
                <a:sym typeface="Century Gothic"/>
              </a:rPr>
              <a:t>Accountable Research Reading: Select a prompt to respond to in the front of your independent reading journal.</a:t>
            </a:r>
            <a:endParaRPr sz="2200" b="0" i="0" u="none" strike="noStrike" cap="none" dirty="0">
              <a:solidFill>
                <a:srgbClr val="444444"/>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20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263" name="Google Shape;263;p45"/>
          <p:cNvSpPr txBox="1">
            <a:spLocks noGrp="1"/>
          </p:cNvSpPr>
          <p:nvPr>
            <p:ph type="body" idx="2"/>
          </p:nvPr>
        </p:nvSpPr>
        <p:spPr>
          <a:xfrm>
            <a:off x="4671152" y="176389"/>
            <a:ext cx="4161148" cy="4392061"/>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2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Questions</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000" b="0"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Char char="●"/>
            </a:pPr>
            <a:r>
              <a:rPr lang="en" sz="2400" b="0" i="0" u="none" strike="noStrike" cap="none">
                <a:solidFill>
                  <a:srgbClr val="000000"/>
                </a:solidFill>
                <a:latin typeface="Century Gothic"/>
                <a:ea typeface="Century Gothic"/>
                <a:cs typeface="Century Gothic"/>
                <a:sym typeface="Century Gothic"/>
              </a:rPr>
              <a:t>How do animals’ bodies and behaviors help them survive?</a:t>
            </a:r>
            <a:endParaRPr sz="2400" b="0" i="0" u="none" strike="noStrike" cap="none">
              <a:solidFill>
                <a:srgbClr val="000000"/>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400"/>
              <a:buFont typeface="Century Gothic"/>
              <a:buNone/>
            </a:pPr>
            <a:endParaRPr sz="2400" b="0" i="0" u="none" strike="noStrike" cap="none">
              <a:solidFill>
                <a:srgbClr val="000000"/>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rgbClr val="000000"/>
              </a:buClr>
              <a:buSzPts val="2400"/>
              <a:buFont typeface="Century Gothic"/>
              <a:buChar char="●"/>
            </a:pPr>
            <a:r>
              <a:rPr lang="en" sz="2400" b="0" i="0" u="none" strike="noStrike" cap="none">
                <a:solidFill>
                  <a:srgbClr val="000000"/>
                </a:solidFill>
                <a:latin typeface="Century Gothic"/>
                <a:ea typeface="Century Gothic"/>
                <a:cs typeface="Century Gothic"/>
                <a:sym typeface="Century Gothic"/>
              </a:rPr>
              <a:t>How can writers use knowledge from their research to inform and entertain?</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1600"/>
              </a:spcAft>
              <a:buClr>
                <a:srgbClr val="000000"/>
              </a:buClr>
              <a:buSzPts val="1400"/>
              <a:buFont typeface="Century Gothic"/>
              <a:buNone/>
            </a:pPr>
            <a:endParaRPr sz="14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4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Vocabulary</a:t>
            </a:r>
            <a:endParaRPr sz="3000" b="0" i="0" u="none" strike="noStrike" cap="none">
              <a:solidFill>
                <a:schemeClr val="dk1"/>
              </a:solidFill>
              <a:latin typeface="Century Gothic"/>
              <a:ea typeface="Century Gothic"/>
              <a:cs typeface="Century Gothic"/>
              <a:sym typeface="Century Gothic"/>
            </a:endParaRPr>
          </a:p>
        </p:txBody>
      </p:sp>
      <p:sp>
        <p:nvSpPr>
          <p:cNvPr id="269" name="Google Shape;269;p46"/>
          <p:cNvSpPr txBox="1">
            <a:spLocks noGrp="1"/>
          </p:cNvSpPr>
          <p:nvPr>
            <p:ph type="body" idx="1"/>
          </p:nvPr>
        </p:nvSpPr>
        <p:spPr>
          <a:xfrm>
            <a:off x="572100" y="3512975"/>
            <a:ext cx="7999800" cy="8952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r>
              <a:rPr lang="en" sz="1100" b="0" i="0" u="none" strike="noStrike" cap="none" dirty="0">
                <a:solidFill>
                  <a:srgbClr val="000000"/>
                </a:solidFill>
                <a:latin typeface="Century Gothic"/>
                <a:ea typeface="Century Gothic"/>
                <a:cs typeface="Century Gothic"/>
                <a:sym typeface="Century Gothic"/>
              </a:rPr>
              <a:t>As a reminder, the vocabulary strategies we’ve been working on in class are:</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Context: Read the sentence around the word.</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Look at the affixes for clues.</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Look at the root of the word for clues.</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Use a dictionary.</a:t>
            </a:r>
            <a:endParaRPr sz="1100" b="0" i="0" u="none" strike="noStrike" cap="none" dirty="0">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Char char="●"/>
            </a:pPr>
            <a:r>
              <a:rPr lang="en" sz="1100" b="0" i="0" u="none" strike="noStrike" cap="none" dirty="0">
                <a:solidFill>
                  <a:srgbClr val="000000"/>
                </a:solidFill>
                <a:latin typeface="Century Gothic"/>
                <a:ea typeface="Century Gothic"/>
                <a:cs typeface="Century Gothic"/>
                <a:sym typeface="Century Gothic"/>
              </a:rPr>
              <a:t>Discuss the word with another person (after attempting some of the above strategies).</a:t>
            </a:r>
            <a:endParaRPr sz="11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dirty="0">
              <a:solidFill>
                <a:srgbClr val="444444"/>
              </a:solidFill>
              <a:latin typeface="Century Gothic"/>
              <a:ea typeface="Century Gothic"/>
              <a:cs typeface="Century Gothic"/>
              <a:sym typeface="Century Gothic"/>
            </a:endParaRPr>
          </a:p>
        </p:txBody>
      </p:sp>
      <p:sp>
        <p:nvSpPr>
          <p:cNvPr id="270" name="Google Shape;270;p46"/>
          <p:cNvSpPr txBox="1">
            <a:spLocks noGrp="1"/>
          </p:cNvSpPr>
          <p:nvPr>
            <p:ph type="body" idx="2"/>
          </p:nvPr>
        </p:nvSpPr>
        <p:spPr>
          <a:xfrm>
            <a:off x="408900" y="906875"/>
            <a:ext cx="8326200" cy="2606100"/>
          </a:xfrm>
          <a:prstGeom prst="rect">
            <a:avLst/>
          </a:prstGeom>
          <a:noFill/>
          <a:ln>
            <a:noFill/>
          </a:ln>
        </p:spPr>
        <p:txBody>
          <a:bodyPr spcFirstLastPara="1" wrap="square" lIns="91425" tIns="91425" rIns="91425" bIns="91425" anchor="t" anchorCtr="0">
            <a:noAutofit/>
          </a:bodyPr>
          <a:lstStyle/>
          <a:p>
            <a:pPr marL="0" marR="0" lvl="0" indent="0" algn="l" rtl="0">
              <a:lnSpc>
                <a:spcPct val="115000"/>
              </a:lnSpc>
              <a:spcBef>
                <a:spcPts val="900"/>
              </a:spcBef>
              <a:spcAft>
                <a:spcPts val="0"/>
              </a:spcAft>
              <a:buClr>
                <a:srgbClr val="000000"/>
              </a:buClr>
              <a:buSzPts val="1400"/>
              <a:buFont typeface="Century Gothic"/>
              <a:buNone/>
            </a:pPr>
            <a:r>
              <a:rPr lang="en" sz="1300" b="0" i="0" u="sng" strike="noStrike" cap="none" dirty="0">
                <a:solidFill>
                  <a:srgbClr val="000000"/>
                </a:solidFill>
                <a:latin typeface="Century Gothic"/>
                <a:ea typeface="Century Gothic"/>
                <a:cs typeface="Century Gothic"/>
                <a:sym typeface="Century Gothic"/>
              </a:rPr>
              <a:t>Choose a word </a:t>
            </a:r>
            <a:r>
              <a:rPr lang="en" sz="1300" b="0" i="0" u="none" strike="noStrike" cap="none" dirty="0">
                <a:solidFill>
                  <a:srgbClr val="000000"/>
                </a:solidFill>
                <a:latin typeface="Century Gothic"/>
                <a:ea typeface="Century Gothic"/>
                <a:cs typeface="Century Gothic"/>
                <a:sym typeface="Century Gothic"/>
              </a:rPr>
              <a:t>or phrase from your </a:t>
            </a:r>
            <a:r>
              <a:rPr lang="en" sz="1300" b="0" i="0" u="sng" strike="noStrike" cap="none" dirty="0">
                <a:solidFill>
                  <a:srgbClr val="000000"/>
                </a:solidFill>
                <a:latin typeface="Century Gothic"/>
                <a:ea typeface="Century Gothic"/>
                <a:cs typeface="Century Gothic"/>
                <a:sym typeface="Century Gothic"/>
              </a:rPr>
              <a:t>research reading </a:t>
            </a:r>
            <a:r>
              <a:rPr lang="en" sz="1300" b="0" i="0" u="none" strike="noStrike" cap="none" dirty="0">
                <a:solidFill>
                  <a:srgbClr val="000000"/>
                </a:solidFill>
                <a:latin typeface="Century Gothic"/>
                <a:ea typeface="Century Gothic"/>
                <a:cs typeface="Century Gothic"/>
                <a:sym typeface="Century Gothic"/>
              </a:rPr>
              <a:t>or from a </a:t>
            </a:r>
            <a:r>
              <a:rPr lang="en" sz="1300" b="0" i="0" u="sng" strike="noStrike" cap="none" dirty="0">
                <a:solidFill>
                  <a:srgbClr val="000000"/>
                </a:solidFill>
                <a:latin typeface="Century Gothic"/>
                <a:ea typeface="Century Gothic"/>
                <a:cs typeface="Century Gothic"/>
                <a:sym typeface="Century Gothic"/>
              </a:rPr>
              <a:t>text you’ve read in class</a:t>
            </a:r>
            <a:r>
              <a:rPr lang="en" sz="1300" b="0" i="0" u="none" strike="noStrike" cap="none" dirty="0">
                <a:solidFill>
                  <a:srgbClr val="000000"/>
                </a:solidFill>
                <a:latin typeface="Century Gothic"/>
                <a:ea typeface="Century Gothic"/>
                <a:cs typeface="Century Gothic"/>
                <a:sym typeface="Century Gothic"/>
              </a:rPr>
              <a:t> and</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add the word or phrase to your vocabulary log. Try to </a:t>
            </a:r>
            <a:r>
              <a:rPr lang="en" sz="1300" b="0" i="0" u="sng" strike="noStrike" cap="none" dirty="0">
                <a:solidFill>
                  <a:srgbClr val="000000"/>
                </a:solidFill>
                <a:latin typeface="Century Gothic"/>
                <a:ea typeface="Century Gothic"/>
                <a:cs typeface="Century Gothic"/>
                <a:sym typeface="Century Gothic"/>
              </a:rPr>
              <a:t>choose a different word or phrase</a:t>
            </a:r>
            <a:r>
              <a:rPr lang="en" sz="1300" b="0" i="0" u="none" strike="noStrike" cap="none" dirty="0">
                <a:solidFill>
                  <a:srgbClr val="000000"/>
                </a:solidFill>
                <a:latin typeface="Century Gothic"/>
                <a:ea typeface="Century Gothic"/>
                <a:cs typeface="Century Gothic"/>
                <a:sym typeface="Century Gothic"/>
              </a:rPr>
              <a:t> to</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add and to </a:t>
            </a:r>
            <a:r>
              <a:rPr lang="en" sz="1300" b="0" i="0" u="sng" strike="noStrike" cap="none" dirty="0">
                <a:solidFill>
                  <a:srgbClr val="000000"/>
                </a:solidFill>
                <a:latin typeface="Century Gothic"/>
                <a:ea typeface="Century Gothic"/>
                <a:cs typeface="Century Gothic"/>
                <a:sym typeface="Century Gothic"/>
              </a:rPr>
              <a:t>practice a different vocabulary strategy</a:t>
            </a:r>
            <a:r>
              <a:rPr lang="en" sz="1300" b="0" i="0" u="none" strike="noStrike" cap="none" dirty="0">
                <a:solidFill>
                  <a:srgbClr val="000000"/>
                </a:solidFill>
                <a:latin typeface="Century Gothic"/>
                <a:ea typeface="Century Gothic"/>
                <a:cs typeface="Century Gothic"/>
                <a:sym typeface="Century Gothic"/>
              </a:rPr>
              <a:t> each time. </a:t>
            </a:r>
            <a:endParaRPr sz="1300" b="0" i="0" u="none" strike="noStrike" cap="none" dirty="0">
              <a:solidFill>
                <a:srgbClr val="000000"/>
              </a:solidFill>
              <a:latin typeface="Century Gothic"/>
              <a:ea typeface="Century Gothic"/>
              <a:cs typeface="Century Gothic"/>
              <a:sym typeface="Century Gothic"/>
            </a:endParaRPr>
          </a:p>
          <a:p>
            <a:pPr marL="0" marR="0" lvl="0" indent="0" algn="l" rtl="0">
              <a:lnSpc>
                <a:spcPct val="115000"/>
              </a:lnSpc>
              <a:spcBef>
                <a:spcPts val="900"/>
              </a:spcBef>
              <a:spcAft>
                <a:spcPts val="0"/>
              </a:spcAft>
              <a:buClr>
                <a:srgbClr val="000000"/>
              </a:buClr>
              <a:buSzPts val="1400"/>
              <a:buFont typeface="Century Gothic"/>
              <a:buNone/>
            </a:pPr>
            <a:r>
              <a:rPr lang="en" sz="1300" b="0" i="0" u="none" strike="noStrike" cap="none" dirty="0">
                <a:solidFill>
                  <a:srgbClr val="000000"/>
                </a:solidFill>
                <a:latin typeface="Century Gothic"/>
                <a:ea typeface="Century Gothic"/>
                <a:cs typeface="Century Gothic"/>
                <a:sym typeface="Century Gothic"/>
              </a:rPr>
              <a:t>For each word, be sure to add the following:</a:t>
            </a:r>
            <a:endParaRPr sz="1300" b="0" i="0" u="none" strike="noStrike" cap="none" dirty="0">
              <a:solidFill>
                <a:srgbClr val="000000"/>
              </a:solidFill>
              <a:latin typeface="Century Gothic"/>
              <a:ea typeface="Century Gothic"/>
              <a:cs typeface="Century Gothic"/>
              <a:sym typeface="Century Gothic"/>
            </a:endParaRPr>
          </a:p>
          <a:p>
            <a:pPr marL="1371600" marR="0" lvl="1" indent="-311150" algn="l" rtl="0">
              <a:lnSpc>
                <a:spcPct val="115000"/>
              </a:lnSpc>
              <a:spcBef>
                <a:spcPts val="900"/>
              </a:spcBef>
              <a:spcAft>
                <a:spcPts val="0"/>
              </a:spcAft>
              <a:buClr>
                <a:srgbClr val="000000"/>
              </a:buClr>
              <a:buSzPts val="1300"/>
              <a:buFont typeface="Century Gothic"/>
              <a:buAutoNum type="alphaLcPeriod"/>
            </a:pPr>
            <a:r>
              <a:rPr lang="en" sz="1300" b="0" i="0" u="none" strike="noStrike" cap="none" dirty="0">
                <a:solidFill>
                  <a:srgbClr val="000000"/>
                </a:solidFill>
                <a:latin typeface="Century Gothic"/>
                <a:ea typeface="Century Gothic"/>
                <a:cs typeface="Century Gothic"/>
                <a:sym typeface="Century Gothic"/>
              </a:rPr>
              <a:t>the definition, or meaning, of the word</a:t>
            </a:r>
            <a:endParaRPr sz="1300" b="0" i="0" u="none" strike="noStrike" cap="none" dirty="0">
              <a:solidFill>
                <a:srgbClr val="000000"/>
              </a:solidFill>
              <a:latin typeface="Century Gothic"/>
              <a:ea typeface="Century Gothic"/>
              <a:cs typeface="Century Gothic"/>
              <a:sym typeface="Century Gothic"/>
            </a:endParaRPr>
          </a:p>
          <a:p>
            <a:pPr marL="1371600" marR="0" lvl="1" indent="-311150" algn="l" rtl="0">
              <a:lnSpc>
                <a:spcPct val="115000"/>
              </a:lnSpc>
              <a:spcBef>
                <a:spcPts val="0"/>
              </a:spcBef>
              <a:spcAft>
                <a:spcPts val="0"/>
              </a:spcAft>
              <a:buClr>
                <a:srgbClr val="000000"/>
              </a:buClr>
              <a:buSzPts val="1300"/>
              <a:buFont typeface="Century Gothic"/>
              <a:buAutoNum type="alphaLcPeriod"/>
            </a:pPr>
            <a:r>
              <a:rPr lang="en" sz="1300" b="0" i="0" u="none" strike="noStrike" cap="none" dirty="0">
                <a:solidFill>
                  <a:srgbClr val="000000"/>
                </a:solidFill>
                <a:latin typeface="Century Gothic"/>
                <a:ea typeface="Century Gothic"/>
                <a:cs typeface="Century Gothic"/>
                <a:sym typeface="Century Gothic"/>
              </a:rPr>
              <a:t>the vocabulary strategy you used to figure out the meaning of the word</a:t>
            </a:r>
            <a:endParaRPr sz="1300" b="0" i="0" u="none" strike="noStrike" cap="none" dirty="0">
              <a:solidFill>
                <a:srgbClr val="000000"/>
              </a:solidFill>
              <a:latin typeface="Century Gothic"/>
              <a:ea typeface="Century Gothic"/>
              <a:cs typeface="Century Gothic"/>
              <a:sym typeface="Century Gothic"/>
            </a:endParaRPr>
          </a:p>
          <a:p>
            <a:pPr marL="1371600" marR="0" lvl="1" indent="-311150" algn="l" rtl="0">
              <a:lnSpc>
                <a:spcPct val="115000"/>
              </a:lnSpc>
              <a:spcBef>
                <a:spcPts val="0"/>
              </a:spcBef>
              <a:spcAft>
                <a:spcPts val="0"/>
              </a:spcAft>
              <a:buClr>
                <a:srgbClr val="000000"/>
              </a:buClr>
              <a:buSzPts val="1300"/>
              <a:buFont typeface="Century Gothic"/>
              <a:buAutoNum type="alphaLcPeriod"/>
            </a:pPr>
            <a:r>
              <a:rPr lang="en" sz="1300" b="0" i="0" u="none" strike="noStrike" cap="none" dirty="0">
                <a:solidFill>
                  <a:srgbClr val="000000"/>
                </a:solidFill>
                <a:latin typeface="Century Gothic"/>
                <a:ea typeface="Century Gothic"/>
                <a:cs typeface="Century Gothic"/>
                <a:sym typeface="Century Gothic"/>
              </a:rPr>
              <a:t>a sketch or diagram that helps you to better understand the meaning of the word</a:t>
            </a:r>
            <a:endParaRPr sz="1300" b="0" i="0" u="none" strike="noStrike" cap="none" dirty="0">
              <a:solidFill>
                <a:srgbClr val="000000"/>
              </a:solidFill>
              <a:latin typeface="Century Gothic"/>
              <a:ea typeface="Century Gothic"/>
              <a:cs typeface="Century Gothic"/>
              <a:sym typeface="Century Gothic"/>
            </a:endParaRPr>
          </a:p>
          <a:p>
            <a:pPr marL="1371600" marR="0" lvl="1" indent="-311150" algn="l" rtl="0">
              <a:lnSpc>
                <a:spcPct val="115000"/>
              </a:lnSpc>
              <a:spcBef>
                <a:spcPts val="0"/>
              </a:spcBef>
              <a:spcAft>
                <a:spcPts val="0"/>
              </a:spcAft>
              <a:buClr>
                <a:srgbClr val="000000"/>
              </a:buClr>
              <a:buSzPts val="1300"/>
              <a:buFont typeface="Century Gothic"/>
              <a:buAutoNum type="alphaLcPeriod"/>
            </a:pPr>
            <a:r>
              <a:rPr lang="en" sz="1300" b="0" i="0" u="none" strike="noStrike" cap="none" dirty="0">
                <a:solidFill>
                  <a:srgbClr val="000000"/>
                </a:solidFill>
                <a:latin typeface="Century Gothic"/>
                <a:ea typeface="Century Gothic"/>
                <a:cs typeface="Century Gothic"/>
                <a:sym typeface="Century Gothic"/>
              </a:rPr>
              <a:t>(for figurative language) the meaning of the phrase and what it helps you to understand about the text</a:t>
            </a: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77" name="Google Shape;277;p47"/>
          <p:cNvSpPr txBox="1">
            <a:spLocks noGrp="1"/>
          </p:cNvSpPr>
          <p:nvPr>
            <p:ph type="body" idx="1"/>
          </p:nvPr>
        </p:nvSpPr>
        <p:spPr>
          <a:xfrm>
            <a:off x="628650" y="7709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Today’s ALL Block Schedule is:</a:t>
            </a:r>
            <a:endParaRPr sz="2100" b="0" i="0" u="none" strike="noStrike" cap="none" dirty="0">
              <a:solidFill>
                <a:schemeClr val="dk1"/>
              </a:solidFill>
              <a:latin typeface="Century Gothic"/>
              <a:ea typeface="Century Gothic"/>
              <a:cs typeface="Century Gothic"/>
              <a:sym typeface="Century Gothic"/>
            </a:endParaRPr>
          </a:p>
        </p:txBody>
      </p:sp>
      <p:graphicFrame>
        <p:nvGraphicFramePr>
          <p:cNvPr id="278" name="Google Shape;278;p47"/>
          <p:cNvGraphicFramePr/>
          <p:nvPr>
            <p:extLst>
              <p:ext uri="{D42A27DB-BD31-4B8C-83A1-F6EECF244321}">
                <p14:modId xmlns:p14="http://schemas.microsoft.com/office/powerpoint/2010/main" val="795763008"/>
              </p:ext>
            </p:extLst>
          </p:nvPr>
        </p:nvGraphicFramePr>
        <p:xfrm>
          <a:off x="743180" y="2769810"/>
          <a:ext cx="7239000" cy="1859220"/>
        </p:xfrm>
        <a:graphic>
          <a:graphicData uri="http://schemas.openxmlformats.org/drawingml/2006/table">
            <a:tbl>
              <a:tblPr>
                <a:noFill/>
                <a:tableStyleId>{27D7802B-D829-475E-9A40-39A3E8077ECD}</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dirty="0"/>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1: Lesson 4</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400"/>
              <a:buFont typeface="Century Gothic"/>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p:txBody>
      </p:sp>
      <p:sp>
        <p:nvSpPr>
          <p:cNvPr id="142" name="Google Shape;142;p27"/>
          <p:cNvSpPr txBox="1">
            <a:spLocks noGrp="1"/>
          </p:cNvSpPr>
          <p:nvPr>
            <p:ph type="body" idx="1"/>
          </p:nvPr>
        </p:nvSpPr>
        <p:spPr>
          <a:xfrm>
            <a:off x="311700" y="1449225"/>
            <a:ext cx="8520600" cy="3557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4: </a:t>
            </a:r>
            <a:r>
              <a:rPr lang="en" sz="1800" b="0" i="0" u="none" strike="noStrike" cap="none" dirty="0">
                <a:solidFill>
                  <a:schemeClr val="dk1"/>
                </a:solidFill>
                <a:latin typeface="Century Gothic"/>
                <a:ea typeface="Century Gothic"/>
                <a:cs typeface="Century Gothic"/>
                <a:sym typeface="Century Gothic"/>
              </a:rPr>
              <a:t>Materials and classroom preparation</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800" b="0" i="0" u="none" strike="noStrike" cap="none" dirty="0">
              <a:solidFill>
                <a:schemeClr val="dk1"/>
              </a:solidFill>
              <a:latin typeface="Century Gothic"/>
              <a:ea typeface="Century Gothic"/>
              <a:cs typeface="Century Gothic"/>
              <a:sym typeface="Century Gothic"/>
            </a:endParaRPr>
          </a:p>
          <a:p>
            <a:pPr marL="914400" marR="0" lvl="0" indent="-330200" algn="l" rtl="0">
              <a:lnSpc>
                <a:spcPct val="100000"/>
              </a:lnSpc>
              <a:spcBef>
                <a:spcPts val="0"/>
              </a:spcBef>
              <a:spcAft>
                <a:spcPts val="0"/>
              </a:spcAft>
              <a:buClr>
                <a:schemeClr val="dk1"/>
              </a:buClr>
              <a:buSzPts val="1600"/>
              <a:buFont typeface="Calibri"/>
              <a:buChar char="●"/>
            </a:pPr>
            <a:r>
              <a:rPr lang="en" sz="1600" b="1" i="0" u="none" strike="noStrike" cap="none" dirty="0">
                <a:solidFill>
                  <a:schemeClr val="dk1"/>
                </a:solidFill>
                <a:latin typeface="Century Gothic"/>
                <a:ea typeface="Century Gothic"/>
                <a:cs typeface="Century Gothic"/>
                <a:sym typeface="Century Gothic"/>
              </a:rPr>
              <a:t>Listening Closely note-catcher</a:t>
            </a:r>
            <a:r>
              <a:rPr lang="en" sz="1600" b="0" i="0" u="none" strike="noStrike" cap="none" dirty="0">
                <a:solidFill>
                  <a:schemeClr val="dk1"/>
                </a:solidFill>
                <a:latin typeface="Century Gothic"/>
                <a:ea typeface="Century Gothic"/>
                <a:cs typeface="Century Gothic"/>
                <a:sym typeface="Century Gothic"/>
              </a:rPr>
              <a:t> (example, for teacher reference)</a:t>
            </a:r>
            <a:endParaRPr sz="1600" b="0" i="0" u="none" strike="noStrike" cap="none" dirty="0">
              <a:solidFill>
                <a:schemeClr val="dk1"/>
              </a:solidFill>
              <a:latin typeface="Century Gothic"/>
              <a:ea typeface="Century Gothic"/>
              <a:cs typeface="Century Gothic"/>
              <a:sym typeface="Century Gothic"/>
            </a:endParaRPr>
          </a:p>
          <a:p>
            <a:pPr marL="914400" marR="0" lvl="0" indent="-330200" algn="l" rtl="0">
              <a:lnSpc>
                <a:spcPct val="100000"/>
              </a:lnSpc>
              <a:spcBef>
                <a:spcPts val="0"/>
              </a:spcBef>
              <a:spcAft>
                <a:spcPts val="0"/>
              </a:spcAft>
              <a:buClr>
                <a:schemeClr val="dk1"/>
              </a:buClr>
              <a:buSzPts val="1600"/>
              <a:buFont typeface="Calibri"/>
              <a:buChar char="●"/>
            </a:pPr>
            <a:r>
              <a:rPr lang="en" sz="1600" b="1" i="1" u="none" strike="noStrike" cap="none" dirty="0">
                <a:solidFill>
                  <a:schemeClr val="dk1"/>
                </a:solidFill>
                <a:latin typeface="Century Gothic"/>
                <a:ea typeface="Century Gothic"/>
                <a:cs typeface="Century Gothic"/>
                <a:sym typeface="Century Gothic"/>
              </a:rPr>
              <a:t>Animal Behavior: Animal Defenses</a:t>
            </a:r>
            <a:r>
              <a:rPr lang="en" sz="1600" b="0" i="0" u="none" strike="noStrike" cap="none" dirty="0">
                <a:solidFill>
                  <a:schemeClr val="dk1"/>
                </a:solidFill>
                <a:latin typeface="Century Gothic"/>
                <a:ea typeface="Century Gothic"/>
                <a:cs typeface="Century Gothic"/>
                <a:sym typeface="Century Gothic"/>
              </a:rPr>
              <a:t> (book; one per student and one to display)</a:t>
            </a:r>
            <a:endParaRPr sz="1600" b="0" i="0" u="none" strike="noStrike" cap="none" dirty="0">
              <a:solidFill>
                <a:schemeClr val="dk1"/>
              </a:solidFill>
              <a:latin typeface="Century Gothic"/>
              <a:ea typeface="Century Gothic"/>
              <a:cs typeface="Century Gothic"/>
              <a:sym typeface="Century Gothic"/>
            </a:endParaRPr>
          </a:p>
          <a:p>
            <a:pPr marL="914400" marR="0" lvl="0" indent="-330200" algn="l" rtl="0">
              <a:lnSpc>
                <a:spcPct val="100000"/>
              </a:lnSpc>
              <a:spcBef>
                <a:spcPts val="0"/>
              </a:spcBef>
              <a:spcAft>
                <a:spcPts val="0"/>
              </a:spcAft>
              <a:buClr>
                <a:schemeClr val="dk1"/>
              </a:buClr>
              <a:buSzPts val="1600"/>
              <a:buFont typeface="Calibri"/>
              <a:buChar char="●"/>
            </a:pPr>
            <a:r>
              <a:rPr lang="en" sz="1600" b="1" i="0" u="none" strike="noStrike" cap="none" dirty="0">
                <a:solidFill>
                  <a:schemeClr val="dk1"/>
                </a:solidFill>
                <a:latin typeface="Century Gothic"/>
                <a:ea typeface="Century Gothic"/>
                <a:cs typeface="Century Gothic"/>
                <a:sym typeface="Century Gothic"/>
              </a:rPr>
              <a:t>Close Reading Guide: “A Life in Hiding”</a:t>
            </a:r>
            <a:r>
              <a:rPr lang="en" sz="1600" b="0" i="0" u="none" strike="noStrike" cap="none" dirty="0">
                <a:solidFill>
                  <a:schemeClr val="dk1"/>
                </a:solidFill>
                <a:latin typeface="Century Gothic"/>
                <a:ea typeface="Century Gothic"/>
                <a:cs typeface="Century Gothic"/>
                <a:sym typeface="Century Gothic"/>
              </a:rPr>
              <a:t> (for teacher reference)</a:t>
            </a:r>
            <a:endParaRPr sz="1600" b="0" i="0" u="none" strike="noStrike" cap="none" dirty="0">
              <a:solidFill>
                <a:schemeClr val="dk1"/>
              </a:solidFill>
              <a:latin typeface="Century Gothic"/>
              <a:ea typeface="Century Gothic"/>
              <a:cs typeface="Century Gothic"/>
              <a:sym typeface="Century Gothic"/>
            </a:endParaRPr>
          </a:p>
          <a:p>
            <a:pPr marL="914400" marR="0" lvl="0" indent="-330200" algn="l" rtl="0">
              <a:lnSpc>
                <a:spcPct val="100000"/>
              </a:lnSpc>
              <a:spcBef>
                <a:spcPts val="0"/>
              </a:spcBef>
              <a:spcAft>
                <a:spcPts val="0"/>
              </a:spcAft>
              <a:buClr>
                <a:schemeClr val="dk1"/>
              </a:buClr>
              <a:buSzPts val="1600"/>
              <a:buFont typeface="Calibri"/>
              <a:buChar char="●"/>
            </a:pPr>
            <a:r>
              <a:rPr lang="en" sz="1600" b="1" i="0" u="none" strike="noStrike" cap="none" dirty="0">
                <a:solidFill>
                  <a:schemeClr val="dk1"/>
                </a:solidFill>
                <a:latin typeface="Century Gothic"/>
                <a:ea typeface="Century Gothic"/>
                <a:cs typeface="Century Gothic"/>
                <a:sym typeface="Century Gothic"/>
              </a:rPr>
              <a:t>Determining the Main Idea note-catcher</a:t>
            </a:r>
            <a:r>
              <a:rPr lang="en" sz="1600" b="0" i="0" u="none" strike="noStrike" cap="none" dirty="0">
                <a:solidFill>
                  <a:schemeClr val="dk1"/>
                </a:solidFill>
                <a:latin typeface="Century Gothic"/>
                <a:ea typeface="Century Gothic"/>
                <a:cs typeface="Century Gothic"/>
                <a:sym typeface="Century Gothic"/>
              </a:rPr>
              <a:t> (answers, for teacher reference)</a:t>
            </a:r>
            <a:endParaRPr sz="1600" b="0" i="0" u="none" strike="noStrike" cap="none" dirty="0">
              <a:solidFill>
                <a:schemeClr val="dk1"/>
              </a:solidFill>
              <a:latin typeface="Century Gothic"/>
              <a:ea typeface="Century Gothic"/>
              <a:cs typeface="Century Gothic"/>
              <a:sym typeface="Century Gothic"/>
            </a:endParaRPr>
          </a:p>
          <a:p>
            <a:pPr marL="914400" marR="0" lvl="0" indent="-330200" algn="l" rtl="0">
              <a:lnSpc>
                <a:spcPct val="100000"/>
              </a:lnSpc>
              <a:spcBef>
                <a:spcPts val="0"/>
              </a:spcBef>
              <a:spcAft>
                <a:spcPts val="0"/>
              </a:spcAft>
              <a:buClr>
                <a:schemeClr val="dk1"/>
              </a:buClr>
              <a:buSzPts val="1600"/>
              <a:buFont typeface="Calibri"/>
              <a:buChar char="●"/>
            </a:pPr>
            <a:r>
              <a:rPr lang="en" sz="1600" b="1" i="0" u="none" strike="noStrike" cap="none" dirty="0">
                <a:solidFill>
                  <a:schemeClr val="dk1"/>
                </a:solidFill>
                <a:latin typeface="Century Gothic"/>
                <a:ea typeface="Century Gothic"/>
                <a:cs typeface="Century Gothic"/>
                <a:sym typeface="Century Gothic"/>
              </a:rPr>
              <a:t>Vocabulary log</a:t>
            </a:r>
            <a:r>
              <a:rPr lang="en" sz="1600" b="0" i="0" u="none" strike="noStrike" cap="none" dirty="0">
                <a:solidFill>
                  <a:schemeClr val="dk1"/>
                </a:solidFill>
                <a:latin typeface="Century Gothic"/>
                <a:ea typeface="Century Gothic"/>
                <a:cs typeface="Century Gothic"/>
                <a:sym typeface="Century Gothic"/>
              </a:rPr>
              <a:t> (one per student; begun in Module 1)</a:t>
            </a:r>
            <a:endParaRPr sz="1600" b="0" i="0" u="none" strike="noStrike" cap="none" dirty="0">
              <a:solidFill>
                <a:schemeClr val="dk1"/>
              </a:solidFill>
              <a:latin typeface="Century Gothic"/>
              <a:ea typeface="Century Gothic"/>
              <a:cs typeface="Century Gothic"/>
              <a:sym typeface="Century Gothic"/>
            </a:endParaRPr>
          </a:p>
          <a:p>
            <a:pPr marL="914400" marR="0" lvl="0" indent="-330200" algn="l" rtl="0">
              <a:lnSpc>
                <a:spcPct val="100000"/>
              </a:lnSpc>
              <a:spcBef>
                <a:spcPts val="0"/>
              </a:spcBef>
              <a:spcAft>
                <a:spcPts val="0"/>
              </a:spcAft>
              <a:buClr>
                <a:schemeClr val="dk1"/>
              </a:buClr>
              <a:buSzPts val="1600"/>
              <a:buFont typeface="Calibri"/>
              <a:buChar char="●"/>
            </a:pPr>
            <a:r>
              <a:rPr lang="en" sz="1600" i="0" u="none" strike="noStrike" cap="none" dirty="0">
                <a:solidFill>
                  <a:schemeClr val="dk1"/>
                </a:solidFill>
                <a:latin typeface="Century Gothic"/>
                <a:ea typeface="Century Gothic"/>
                <a:cs typeface="Century Gothic"/>
                <a:sym typeface="Century Gothic"/>
              </a:rPr>
              <a:t>Sticky notes </a:t>
            </a:r>
            <a:r>
              <a:rPr lang="en" sz="1600" b="0" i="0" u="none" strike="noStrike" cap="none" dirty="0">
                <a:solidFill>
                  <a:schemeClr val="dk1"/>
                </a:solidFill>
                <a:latin typeface="Century Gothic"/>
                <a:ea typeface="Century Gothic"/>
                <a:cs typeface="Century Gothic"/>
                <a:sym typeface="Century Gothic"/>
              </a:rPr>
              <a:t>(two per student)</a:t>
            </a:r>
            <a:endParaRPr sz="1600" b="0" i="0" u="none" strike="noStrike" cap="none" dirty="0">
              <a:solidFill>
                <a:schemeClr val="dk1"/>
              </a:solidFill>
              <a:latin typeface="Century Gothic"/>
              <a:ea typeface="Century Gothic"/>
              <a:cs typeface="Century Gothic"/>
              <a:sym typeface="Century Gothic"/>
            </a:endParaRPr>
          </a:p>
          <a:p>
            <a:pPr marL="914400" marR="0" lvl="0" indent="-330200" algn="l" rtl="0">
              <a:lnSpc>
                <a:spcPct val="100000"/>
              </a:lnSpc>
              <a:spcBef>
                <a:spcPts val="0"/>
              </a:spcBef>
              <a:spcAft>
                <a:spcPts val="0"/>
              </a:spcAft>
              <a:buClr>
                <a:schemeClr val="dk1"/>
              </a:buClr>
              <a:buSzPts val="1600"/>
              <a:buFont typeface="Calibri"/>
              <a:buChar char="●"/>
            </a:pPr>
            <a:r>
              <a:rPr lang="en" sz="1600" b="1" i="0" u="none" strike="noStrike" cap="none" dirty="0">
                <a:solidFill>
                  <a:schemeClr val="dk1"/>
                </a:solidFill>
                <a:latin typeface="Century Gothic"/>
                <a:ea typeface="Century Gothic"/>
                <a:cs typeface="Century Gothic"/>
                <a:sym typeface="Century Gothic"/>
              </a:rPr>
              <a:t>Vocabulary Words</a:t>
            </a:r>
            <a:r>
              <a:rPr lang="en" sz="1600" b="0" i="0" u="none" strike="noStrike" cap="none" dirty="0">
                <a:solidFill>
                  <a:schemeClr val="dk1"/>
                </a:solidFill>
                <a:latin typeface="Century Gothic"/>
                <a:ea typeface="Century Gothic"/>
                <a:cs typeface="Century Gothic"/>
                <a:sym typeface="Century Gothic"/>
              </a:rPr>
              <a:t> (for teacher reference)</a:t>
            </a:r>
            <a:endParaRPr sz="1600" b="0" i="0" u="none" strike="noStrike" cap="none" dirty="0">
              <a:solidFill>
                <a:schemeClr val="dk1"/>
              </a:solidFill>
              <a:latin typeface="Century Gothic"/>
              <a:ea typeface="Century Gothic"/>
              <a:cs typeface="Century Gothic"/>
              <a:sym typeface="Century Gothic"/>
            </a:endParaRPr>
          </a:p>
          <a:p>
            <a:pPr marL="914400" marR="0" lvl="0" indent="-330200" algn="l" rtl="0">
              <a:lnSpc>
                <a:spcPct val="100000"/>
              </a:lnSpc>
              <a:spcBef>
                <a:spcPts val="0"/>
              </a:spcBef>
              <a:spcAft>
                <a:spcPts val="0"/>
              </a:spcAft>
              <a:buClr>
                <a:schemeClr val="dk1"/>
              </a:buClr>
              <a:buSzPts val="1600"/>
              <a:buFont typeface="Calibri"/>
              <a:buChar char="●"/>
            </a:pPr>
            <a:r>
              <a:rPr lang="en" sz="1600" i="0" u="none" strike="noStrike" cap="none" dirty="0">
                <a:solidFill>
                  <a:schemeClr val="dk1"/>
                </a:solidFill>
                <a:latin typeface="Century Gothic"/>
                <a:ea typeface="Century Gothic"/>
                <a:cs typeface="Century Gothic"/>
                <a:sym typeface="Century Gothic"/>
              </a:rPr>
              <a:t>Index cards </a:t>
            </a:r>
            <a:r>
              <a:rPr lang="en" sz="1600" b="0" i="0" u="none" strike="noStrike" cap="none" dirty="0">
                <a:solidFill>
                  <a:schemeClr val="dk1"/>
                </a:solidFill>
                <a:latin typeface="Century Gothic"/>
                <a:ea typeface="Century Gothic"/>
                <a:cs typeface="Century Gothic"/>
                <a:sym typeface="Century Gothic"/>
              </a:rPr>
              <a:t>(two per group)</a:t>
            </a:r>
            <a:endParaRPr sz="1600" b="0" i="0" u="none" strike="noStrike" cap="none" dirty="0">
              <a:solidFill>
                <a:schemeClr val="dk1"/>
              </a:solidFill>
              <a:latin typeface="Century Gothic"/>
              <a:ea typeface="Century Gothic"/>
              <a:cs typeface="Century Gothic"/>
              <a:sym typeface="Century Gothic"/>
            </a:endParaRPr>
          </a:p>
          <a:p>
            <a:pPr marL="914400" marR="0" lvl="0" indent="-330200" algn="l" rtl="0">
              <a:lnSpc>
                <a:spcPct val="100000"/>
              </a:lnSpc>
              <a:spcBef>
                <a:spcPts val="0"/>
              </a:spcBef>
              <a:spcAft>
                <a:spcPts val="0"/>
              </a:spcAft>
              <a:buClr>
                <a:schemeClr val="dk1"/>
              </a:buClr>
              <a:buSzPts val="1600"/>
              <a:buFont typeface="Calibri"/>
              <a:buChar char="●"/>
            </a:pPr>
            <a:r>
              <a:rPr lang="en" sz="1600" b="1" i="0" u="none" strike="noStrike" cap="none" dirty="0">
                <a:solidFill>
                  <a:schemeClr val="dk1"/>
                </a:solidFill>
                <a:latin typeface="Century Gothic"/>
                <a:ea typeface="Century Gothic"/>
                <a:cs typeface="Century Gothic"/>
                <a:sym typeface="Century Gothic"/>
              </a:rPr>
              <a:t>KWEL Chart: Animal Defense Mechanisms</a:t>
            </a:r>
            <a:r>
              <a:rPr lang="en" sz="1600" b="0" i="0" u="none" strike="noStrike" cap="none" dirty="0">
                <a:solidFill>
                  <a:schemeClr val="dk1"/>
                </a:solidFill>
                <a:latin typeface="Century Gothic"/>
                <a:ea typeface="Century Gothic"/>
                <a:cs typeface="Century Gothic"/>
                <a:sym typeface="Century Gothic"/>
              </a:rPr>
              <a:t> (answers, for teacher reference)</a:t>
            </a:r>
            <a:endParaRPr sz="1600" b="0" i="0" u="none" strike="noStrike" cap="none" dirty="0">
              <a:solidFill>
                <a:schemeClr val="dk1"/>
              </a:solidFill>
              <a:latin typeface="Century Gothic"/>
              <a:ea typeface="Century Gothic"/>
              <a:cs typeface="Century Gothic"/>
              <a:sym typeface="Century Gothic"/>
            </a:endParaRPr>
          </a:p>
          <a:p>
            <a:pPr marL="914400" marR="0" lvl="0" indent="0" algn="l" rtl="0">
              <a:lnSpc>
                <a:spcPct val="90000"/>
              </a:lnSpc>
              <a:spcBef>
                <a:spcPts val="0"/>
              </a:spcBef>
              <a:spcAft>
                <a:spcPts val="1000"/>
              </a:spcAft>
              <a:buClr>
                <a:srgbClr val="000000"/>
              </a:buClr>
              <a:buSzPts val="18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2: Unit 1: Lesson 4</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400" b="0" i="0" u="none" strike="noStrike" cap="none">
              <a:solidFill>
                <a:schemeClr val="dk1"/>
              </a:solidFill>
              <a:latin typeface="Century Gothic"/>
              <a:ea typeface="Century Gothic"/>
              <a:cs typeface="Century Gothic"/>
              <a:sym typeface="Century Gothic"/>
            </a:endParaRPr>
          </a:p>
        </p:txBody>
      </p:sp>
      <p:sp>
        <p:nvSpPr>
          <p:cNvPr id="148" name="Google Shape;148;p28"/>
          <p:cNvSpPr txBox="1">
            <a:spLocks noGrp="1"/>
          </p:cNvSpPr>
          <p:nvPr>
            <p:ph type="body" idx="1"/>
          </p:nvPr>
        </p:nvSpPr>
        <p:spPr>
          <a:xfrm>
            <a:off x="311700" y="1508750"/>
            <a:ext cx="8520600" cy="3060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1800" b="1" i="0" u="none" strike="noStrike" cap="none">
                <a:solidFill>
                  <a:srgbClr val="000000"/>
                </a:solidFill>
                <a:latin typeface="Century Gothic"/>
                <a:ea typeface="Century Gothic"/>
                <a:cs typeface="Century Gothic"/>
                <a:sym typeface="Century Gothic"/>
              </a:rPr>
              <a:t>Preparing for Lesson 4:  </a:t>
            </a:r>
            <a:r>
              <a:rPr lang="en" sz="1800" b="0" i="0" u="none" strike="noStrike" cap="none">
                <a:solidFill>
                  <a:srgbClr val="000000"/>
                </a:solidFill>
                <a:latin typeface="Century Gothic"/>
                <a:ea typeface="Century Gothic"/>
                <a:cs typeface="Century Gothic"/>
                <a:sym typeface="Century Gothic"/>
              </a:rPr>
              <a:t>EL Protocols</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In this lesson, students will use the Equity Sticks and Turn and Talk protocol.</a:t>
            </a:r>
            <a:endParaRPr sz="1800" b="0" i="0" u="none" strike="noStrike" cap="none">
              <a:solidFill>
                <a:srgbClr val="000000"/>
              </a:solidFill>
              <a:latin typeface="Century Gothic"/>
              <a:ea typeface="Century Gothic"/>
              <a:cs typeface="Century Gothic"/>
              <a:sym typeface="Century Gothic"/>
            </a:endParaRPr>
          </a:p>
        </p:txBody>
      </p:sp>
      <p:pic>
        <p:nvPicPr>
          <p:cNvPr id="149" name="Google Shape;149;p28"/>
          <p:cNvPicPr preferRelativeResize="0"/>
          <p:nvPr/>
        </p:nvPicPr>
        <p:blipFill>
          <a:blip r:embed="rId3">
            <a:alphaModFix/>
          </a:blip>
          <a:stretch>
            <a:fillRect/>
          </a:stretch>
        </p:blipFill>
        <p:spPr>
          <a:xfrm>
            <a:off x="7777838" y="3949913"/>
            <a:ext cx="619125" cy="61912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Grade 4: Module 2: Unit 1: Lesson 4</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400" b="0" i="0" u="none" strike="noStrike" cap="none">
              <a:solidFill>
                <a:schemeClr val="dk1"/>
              </a:solidFill>
              <a:latin typeface="Century Gothic"/>
              <a:ea typeface="Century Gothic"/>
              <a:cs typeface="Century Gothic"/>
              <a:sym typeface="Century Gothic"/>
            </a:endParaRPr>
          </a:p>
        </p:txBody>
      </p:sp>
      <p:sp>
        <p:nvSpPr>
          <p:cNvPr id="155" name="Google Shape;155;p29"/>
          <p:cNvSpPr txBox="1">
            <a:spLocks noGrp="1"/>
          </p:cNvSpPr>
          <p:nvPr>
            <p:ph type="body" idx="1"/>
          </p:nvPr>
        </p:nvSpPr>
        <p:spPr>
          <a:xfrm>
            <a:off x="311700" y="1508750"/>
            <a:ext cx="8520600" cy="30603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1800" b="1" i="0" u="none" strike="noStrike" cap="none">
                <a:solidFill>
                  <a:srgbClr val="000000"/>
                </a:solidFill>
                <a:latin typeface="Century Gothic"/>
                <a:ea typeface="Century Gothic"/>
                <a:cs typeface="Century Gothic"/>
                <a:sym typeface="Century Gothic"/>
              </a:rPr>
              <a:t>Preparing for Lesson 4:  </a:t>
            </a:r>
            <a:r>
              <a:rPr lang="en" sz="1800" b="0" i="0" u="none" strike="noStrike" cap="none">
                <a:solidFill>
                  <a:srgbClr val="000000"/>
                </a:solidFill>
                <a:latin typeface="Century Gothic"/>
                <a:ea typeface="Century Gothic"/>
                <a:cs typeface="Century Gothic"/>
                <a:sym typeface="Century Gothic"/>
              </a:rPr>
              <a:t>Support for Students Who Need It</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Char char="●"/>
            </a:pPr>
            <a:r>
              <a:rPr lang="en" sz="1600" b="0" i="0" u="none" strike="noStrike" cap="none">
                <a:solidFill>
                  <a:schemeClr val="dk1"/>
                </a:solidFill>
                <a:latin typeface="Century Gothic"/>
                <a:ea typeface="Century Gothic"/>
                <a:cs typeface="Century Gothic"/>
                <a:sym typeface="Century Gothic"/>
              </a:rPr>
              <a:t>Students may need support writing the answers to their questions. Consider grouping those students together so you can provide them with additional support.</a:t>
            </a:r>
            <a:endParaRPr sz="1600" b="0" i="0" u="none" strike="noStrike" cap="none">
              <a:solidFill>
                <a:schemeClr val="dk1"/>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800"/>
              <a:buFont typeface="Century Gothic"/>
              <a:buNone/>
            </a:pPr>
            <a:endParaRPr sz="1600" b="0" i="0" u="none" strike="noStrike" cap="none">
              <a:solidFill>
                <a:schemeClr val="dk1"/>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chemeClr val="dk1"/>
              </a:buClr>
              <a:buSzPts val="1600"/>
              <a:buFont typeface="Century Gothic"/>
              <a:buChar char="●"/>
            </a:pPr>
            <a:r>
              <a:rPr lang="en" sz="1600" b="0" i="0" u="none" strike="noStrike" cap="none">
                <a:solidFill>
                  <a:schemeClr val="dk1"/>
                </a:solidFill>
                <a:latin typeface="Century Gothic"/>
                <a:ea typeface="Century Gothic"/>
                <a:cs typeface="Century Gothic"/>
                <a:sym typeface="Century Gothic"/>
              </a:rPr>
              <a:t>Challenge students to create their own selected response test-taking strategies and write their own selected response questions to help them prepare for the mid-unit assessment. Students who need heavier support can complete the questions</a:t>
            </a:r>
            <a:endParaRPr sz="1600" b="0" i="0" u="none" strike="noStrike" cap="none">
              <a:solidFill>
                <a:schemeClr val="dk1"/>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800"/>
              <a:buFont typeface="Century Gothic"/>
              <a:buNone/>
            </a:pPr>
            <a:endParaRPr sz="16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3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Grade 4: Module 2: </a:t>
            </a:r>
            <a:endParaRPr sz="4000" b="1" i="0" u="none" strike="noStrike" cap="none">
              <a:solidFill>
                <a:srgbClr val="000000"/>
              </a:solidFill>
              <a:latin typeface="Century Gothic"/>
              <a:ea typeface="Century Gothic"/>
              <a:cs typeface="Century Gothic"/>
              <a:sym typeface="Century Gothic"/>
            </a:endParaRPr>
          </a:p>
          <a:p>
            <a:pPr marL="0" marR="0" lvl="0" indent="0" algn="ctr" rtl="0">
              <a:lnSpc>
                <a:spcPct val="90000"/>
              </a:lnSpc>
              <a:spcBef>
                <a:spcPts val="0"/>
              </a:spcBef>
              <a:spcAft>
                <a:spcPts val="0"/>
              </a:spcAft>
              <a:buClr>
                <a:srgbClr val="000000"/>
              </a:buClr>
              <a:buSzPts val="4000"/>
              <a:buFont typeface="Arial"/>
              <a:buNone/>
            </a:pPr>
            <a:r>
              <a:rPr lang="en" sz="4000" b="1" i="0" u="none" strike="noStrike" cap="none">
                <a:solidFill>
                  <a:srgbClr val="000000"/>
                </a:solidFill>
                <a:latin typeface="Century Gothic"/>
                <a:ea typeface="Century Gothic"/>
                <a:cs typeface="Century Gothic"/>
                <a:sym typeface="Century Gothic"/>
              </a:rPr>
              <a:t>Unit 1: Lesson 4</a:t>
            </a:r>
            <a:endParaRPr sz="4000" b="1" i="0" u="none" strike="noStrike" cap="none">
              <a:solidFill>
                <a:srgbClr val="000000"/>
              </a:solidFill>
              <a:latin typeface="Overlock"/>
              <a:ea typeface="Overlock"/>
              <a:cs typeface="Overlock"/>
              <a:sym typeface="Overlock"/>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3008" y="231056"/>
            <a:ext cx="3417983" cy="157434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3400"/>
              <a:buFont typeface="Century Gothic"/>
              <a:buNone/>
            </a:pPr>
            <a:r>
              <a:rPr lang="en" sz="3400" b="1" i="0" u="none" strike="noStrike" cap="none">
                <a:solidFill>
                  <a:schemeClr val="dk1"/>
                </a:solidFill>
              </a:rPr>
              <a:t>Hello, Students!</a:t>
            </a:r>
            <a:endParaRPr sz="3400" b="1" i="0" u="none" strike="noStrike" cap="none">
              <a:solidFill>
                <a:schemeClr val="dk1"/>
              </a:solidFill>
            </a:endParaRPr>
          </a:p>
        </p:txBody>
      </p:sp>
      <p:sp>
        <p:nvSpPr>
          <p:cNvPr id="166" name="Google Shape;166;p3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800"/>
              <a:buFont typeface="Century Gothic"/>
              <a:buNone/>
            </a:pPr>
            <a:r>
              <a:rPr lang="en" sz="1800" b="0" i="0" u="none" strike="noStrike" cap="none">
                <a:solidFill>
                  <a:srgbClr val="000000"/>
                </a:solidFill>
                <a:latin typeface="Century Gothic"/>
                <a:ea typeface="Century Gothic"/>
                <a:cs typeface="Century Gothic"/>
                <a:sym typeface="Century Gothic"/>
              </a:rPr>
              <a:t>Welcome back! We will be continuing our journey studying animal defense mechanisms. </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r>
              <a:rPr lang="en" sz="1800" b="0" i="0" u="none" strike="noStrike" cap="none">
                <a:solidFill>
                  <a:srgbClr val="000000"/>
                </a:solidFill>
                <a:latin typeface="Century Gothic"/>
                <a:ea typeface="Century Gothic"/>
                <a:cs typeface="Century Gothic"/>
                <a:sym typeface="Century Gothic"/>
              </a:rPr>
              <a:t>What will we learn and do today?</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Read aloud and paraphrase </a:t>
            </a:r>
            <a:r>
              <a:rPr lang="en" sz="1800" b="0" i="1" u="none" strike="noStrike" cap="none">
                <a:solidFill>
                  <a:srgbClr val="000000"/>
                </a:solidFill>
                <a:latin typeface="Century Gothic"/>
                <a:ea typeface="Century Gothic"/>
                <a:cs typeface="Century Gothic"/>
                <a:sym typeface="Century Gothic"/>
              </a:rPr>
              <a:t>Venom,</a:t>
            </a:r>
            <a:endParaRPr sz="1800" b="0" i="1"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Close Read “A Life In Hiding”, and </a:t>
            </a:r>
            <a:endParaRPr sz="1800" b="0" i="0" u="none" strike="noStrike" cap="none">
              <a:solidFill>
                <a:srgbClr val="000000"/>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000000"/>
              </a:buClr>
              <a:buSzPts val="1800"/>
              <a:buFont typeface="Century Gothic"/>
              <a:buChar char="●"/>
            </a:pPr>
            <a:r>
              <a:rPr lang="en" sz="1800" b="0" i="0" u="none" strike="noStrike" cap="none">
                <a:solidFill>
                  <a:srgbClr val="000000"/>
                </a:solidFill>
                <a:latin typeface="Century Gothic"/>
                <a:ea typeface="Century Gothic"/>
                <a:cs typeface="Century Gothic"/>
                <a:sym typeface="Century Gothic"/>
              </a:rPr>
              <a:t>Work to determine the main idea of a text.</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Century Gothic"/>
              <a:buNone/>
            </a:pPr>
            <a:endParaRPr sz="18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Reading Aloud and Paraphrasing Venom</a:t>
            </a:r>
            <a:endParaRPr sz="3400" b="0" i="0" u="none" strike="noStrike" cap="none">
              <a:solidFill>
                <a:schemeClr val="dk1"/>
              </a:solidFill>
              <a:latin typeface="Century Gothic"/>
              <a:ea typeface="Century Gothic"/>
              <a:cs typeface="Century Gothic"/>
              <a:sym typeface="Century Gothic"/>
            </a:endParaRPr>
          </a:p>
        </p:txBody>
      </p:sp>
      <p:pic>
        <p:nvPicPr>
          <p:cNvPr id="173" name="Google Shape;173;p32"/>
          <p:cNvPicPr preferRelativeResize="0"/>
          <p:nvPr/>
        </p:nvPicPr>
        <p:blipFill rotWithShape="1">
          <a:blip r:embed="rId3">
            <a:alphaModFix/>
          </a:blip>
          <a:srcRect/>
          <a:stretch/>
        </p:blipFill>
        <p:spPr>
          <a:xfrm>
            <a:off x="8436428" y="3874486"/>
            <a:ext cx="707571" cy="694489"/>
          </a:xfrm>
          <a:prstGeom prst="rect">
            <a:avLst/>
          </a:prstGeom>
          <a:noFill/>
          <a:ln>
            <a:noFill/>
          </a:ln>
        </p:spPr>
      </p:pic>
      <p:pic>
        <p:nvPicPr>
          <p:cNvPr id="174" name="Google Shape;174;p32"/>
          <p:cNvPicPr preferRelativeResize="0"/>
          <p:nvPr/>
        </p:nvPicPr>
        <p:blipFill rotWithShape="1">
          <a:blip r:embed="rId4">
            <a:alphaModFix/>
          </a:blip>
          <a:srcRect l="25427" t="20286" r="27829" b="8130"/>
          <a:stretch/>
        </p:blipFill>
        <p:spPr>
          <a:xfrm>
            <a:off x="3003130" y="1050130"/>
            <a:ext cx="4208001" cy="3623174"/>
          </a:xfrm>
          <a:prstGeom prst="rect">
            <a:avLst/>
          </a:prstGeom>
          <a:noFill/>
          <a:ln w="19050" cap="flat" cmpd="sng">
            <a:solidFill>
              <a:schemeClr val="dk2"/>
            </a:solidFill>
            <a:prstDash val="solid"/>
            <a:round/>
            <a:headEnd type="none" w="sm" len="sm"/>
            <a:tailEnd type="none" w="sm" len="sm"/>
          </a:ln>
        </p:spPr>
      </p:pic>
      <p:pic>
        <p:nvPicPr>
          <p:cNvPr id="1026" name="Picture 2" descr="https://lh6.googleusercontent.com/ymZWPOtdezLjBTv8hH68ed-31HGwHac0ptJWc45OsS5OUI7qxVy16XAIlKWl-XGsQBnzWXWlZW8ZkB0KbDwta32vHIjj6KusG8Aep3t9K7LNeI8seircrLtq4VH0I9xKfwyXUZT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15681" y="3870169"/>
            <a:ext cx="583067" cy="583067"/>
          </a:xfrm>
          <a:prstGeom prst="rect">
            <a:avLst/>
          </a:prstGeom>
          <a:noFill/>
          <a:extLst>
            <a:ext uri="{909E8E84-426E-40dd-AFC4-6F175D3DCCD1}">
              <a14:hiddenFill xmlns:a14="http://schemas.microsoft.com/office/drawing/2010/main" xmlns="">
                <a:solidFill>
                  <a:srgbClr val="FFFFFF"/>
                </a:solidFill>
              </a14:hiddenFill>
            </a:ext>
          </a:extLst>
        </p:spPr>
      </p:pic>
      <p:pic>
        <p:nvPicPr>
          <p:cNvPr id="2" name="Picture 2" descr="A close up of a logo&#10;&#10;Description generated with high confidence">
            <a:extLst>
              <a:ext uri="{FF2B5EF4-FFF2-40B4-BE49-F238E27FC236}">
                <a16:creationId xmlns:a16="http://schemas.microsoft.com/office/drawing/2014/main" id="{541EA823-406D-46E5-9FD0-94DED695FFE1}"/>
              </a:ext>
            </a:extLst>
          </p:cNvPr>
          <p:cNvPicPr>
            <a:picLocks noChangeAspect="1"/>
          </p:cNvPicPr>
          <p:nvPr/>
        </p:nvPicPr>
        <p:blipFill>
          <a:blip r:embed="rId6"/>
          <a:stretch>
            <a:fillRect/>
          </a:stretch>
        </p:blipFill>
        <p:spPr>
          <a:xfrm>
            <a:off x="69573" y="1610643"/>
            <a:ext cx="2900570" cy="1243038"/>
          </a:xfrm>
          <a:prstGeom prst="rect">
            <a:avLst/>
          </a:prstGeom>
        </p:spPr>
      </p:pic>
      <p:sp>
        <p:nvSpPr>
          <p:cNvPr id="4" name="TextBox 3">
            <a:extLst>
              <a:ext uri="{FF2B5EF4-FFF2-40B4-BE49-F238E27FC236}">
                <a16:creationId xmlns:a16="http://schemas.microsoft.com/office/drawing/2014/main" id="{08559DD1-F801-4C47-8ED4-749E34615366}"/>
              </a:ext>
            </a:extLst>
          </p:cNvPr>
          <p:cNvSpPr txBox="1"/>
          <p:nvPr/>
        </p:nvSpPr>
        <p:spPr>
          <a:xfrm>
            <a:off x="525117" y="2044976"/>
            <a:ext cx="863048" cy="338554"/>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1600" b="1" i="1" dirty="0"/>
              <a:t>Venom</a:t>
            </a:r>
          </a:p>
        </p:txBody>
      </p:sp>
      <p:sp>
        <p:nvSpPr>
          <p:cNvPr id="5" name="TextBox 4">
            <a:extLst>
              <a:ext uri="{FF2B5EF4-FFF2-40B4-BE49-F238E27FC236}">
                <a16:creationId xmlns:a16="http://schemas.microsoft.com/office/drawing/2014/main" id="{104888A3-A2D4-478C-BA2D-A588142D1EE5}"/>
              </a:ext>
            </a:extLst>
          </p:cNvPr>
          <p:cNvSpPr txBox="1"/>
          <p:nvPr/>
        </p:nvSpPr>
        <p:spPr>
          <a:xfrm>
            <a:off x="179320" y="1922808"/>
            <a:ext cx="3703983" cy="461665"/>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dirty="0"/>
              <a:t>by:</a:t>
            </a:r>
            <a:endParaRPr lang="en-US" dirty="0"/>
          </a:p>
          <a:p>
            <a:pPr algn="ctr"/>
            <a:r>
              <a:rPr lang="en-US" sz="1200" b="1" dirty="0"/>
              <a:t> Marilyn Singer</a:t>
            </a:r>
            <a:endParaRPr 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sz="3400" b="0" i="0" u="none" strike="noStrike" cap="none">
                <a:solidFill>
                  <a:schemeClr val="dk1"/>
                </a:solidFill>
                <a:latin typeface="Century Gothic"/>
                <a:ea typeface="Century Gothic"/>
                <a:cs typeface="Century Gothic"/>
                <a:sym typeface="Century Gothic"/>
              </a:rPr>
              <a:t>Review Learning Targets</a:t>
            </a:r>
            <a:endParaRPr sz="3400" b="0" i="0" u="none" strike="noStrike" cap="none">
              <a:solidFill>
                <a:schemeClr val="dk1"/>
              </a:solidFill>
              <a:latin typeface="Century Gothic"/>
              <a:ea typeface="Century Gothic"/>
              <a:cs typeface="Century Gothic"/>
              <a:sym typeface="Century Gothic"/>
            </a:endParaRPr>
          </a:p>
        </p:txBody>
      </p:sp>
      <p:sp>
        <p:nvSpPr>
          <p:cNvPr id="181" name="Google Shape;181;p33"/>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noAutofit/>
          </a:bodyPr>
          <a:lstStyle/>
          <a:p>
            <a:pPr marL="457200" marR="0" lvl="0" indent="-381000" algn="l" rtl="0">
              <a:lnSpc>
                <a:spcPct val="90000"/>
              </a:lnSpc>
              <a:spcBef>
                <a:spcPts val="1000"/>
              </a:spcBef>
              <a:spcAft>
                <a:spcPts val="0"/>
              </a:spcAft>
              <a:buClr>
                <a:schemeClr val="dk1"/>
              </a:buClr>
              <a:buSzPts val="2400"/>
              <a:buFont typeface="Century Gothic"/>
              <a:buAutoNum type="arabicPeriod"/>
            </a:pPr>
            <a:r>
              <a:rPr lang="en" sz="2400" b="0" i="0" u="none" strike="noStrike" cap="none" dirty="0">
                <a:solidFill>
                  <a:schemeClr val="dk1"/>
                </a:solidFill>
                <a:latin typeface="Century Gothic"/>
                <a:ea typeface="Century Gothic"/>
                <a:cs typeface="Century Gothic"/>
                <a:sym typeface="Century Gothic"/>
              </a:rPr>
              <a:t>I can paraphrase information presented in a read-aloud on animal defense mechanisms.</a:t>
            </a:r>
          </a:p>
          <a:p>
            <a:pPr marL="457200" marR="0" lvl="0" indent="-381000" algn="l" rtl="0">
              <a:lnSpc>
                <a:spcPct val="90000"/>
              </a:lnSpc>
              <a:spcBef>
                <a:spcPts val="1000"/>
              </a:spcBef>
              <a:spcAft>
                <a:spcPts val="0"/>
              </a:spcAft>
              <a:buClr>
                <a:schemeClr val="dk1"/>
              </a:buClr>
              <a:buSzPts val="2400"/>
              <a:buFont typeface="Century Gothic"/>
              <a:buAutoNum type="arabicPeriod"/>
            </a:pPr>
            <a:endParaRPr lang="en" sz="2400" dirty="0">
              <a:solidFill>
                <a:schemeClr val="dk1"/>
              </a:solidFill>
            </a:endParaRPr>
          </a:p>
          <a:p>
            <a:pPr marL="457200" marR="0" lvl="0" indent="-381000" algn="l" rtl="0">
              <a:lnSpc>
                <a:spcPct val="90000"/>
              </a:lnSpc>
              <a:spcBef>
                <a:spcPts val="1000"/>
              </a:spcBef>
              <a:spcAft>
                <a:spcPts val="0"/>
              </a:spcAft>
              <a:buClr>
                <a:schemeClr val="dk1"/>
              </a:buClr>
              <a:buSzPts val="2400"/>
              <a:buFont typeface="Century Gothic"/>
              <a:buAutoNum type="arabicPeriod"/>
            </a:pPr>
            <a:r>
              <a:rPr lang="en" sz="2400" b="0" i="0" u="none" strike="noStrike" cap="none" dirty="0">
                <a:solidFill>
                  <a:schemeClr val="dk1"/>
                </a:solidFill>
                <a:latin typeface="Century Gothic"/>
                <a:ea typeface="Century Gothic"/>
                <a:cs typeface="Century Gothic"/>
                <a:sym typeface="Century Gothic"/>
              </a:rPr>
              <a:t>I can determine the main idea of a text and explain how it is supported by key details.</a:t>
            </a:r>
            <a:endParaRPr sz="2400" b="0" i="0" u="none" strike="noStrike" cap="none" dirty="0">
              <a:solidFill>
                <a:srgbClr val="000000"/>
              </a:solidFill>
              <a:latin typeface="Century Gothic"/>
              <a:ea typeface="Century Gothic"/>
              <a:cs typeface="Century Gothic"/>
              <a:sym typeface="Century Gothic"/>
            </a:endParaRPr>
          </a:p>
        </p:txBody>
      </p:sp>
      <p:pic>
        <p:nvPicPr>
          <p:cNvPr id="6" name="Google Shape;173;p32"/>
          <p:cNvPicPr preferRelativeResize="0"/>
          <p:nvPr/>
        </p:nvPicPr>
        <p:blipFill rotWithShape="1">
          <a:blip r:embed="rId3">
            <a:alphaModFix/>
          </a:blip>
          <a:srcRect/>
          <a:stretch/>
        </p:blipFill>
        <p:spPr>
          <a:xfrm>
            <a:off x="8436429" y="3994361"/>
            <a:ext cx="707571" cy="694489"/>
          </a:xfrm>
          <a:prstGeom prst="rect">
            <a:avLst/>
          </a:prstGeom>
          <a:noFill/>
          <a:ln>
            <a:noFill/>
          </a:ln>
        </p:spPr>
      </p:pic>
      <p:pic>
        <p:nvPicPr>
          <p:cNvPr id="182" name="Google Shape;182;p33"/>
          <p:cNvPicPr preferRelativeResize="0"/>
          <p:nvPr/>
        </p:nvPicPr>
        <p:blipFill rotWithShape="1">
          <a:blip r:embed="rId4">
            <a:alphaModFix/>
          </a:blip>
          <a:srcRect/>
          <a:stretch/>
        </p:blipFill>
        <p:spPr>
          <a:xfrm>
            <a:off x="7176910" y="3996175"/>
            <a:ext cx="708062" cy="5727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9F2A17-95AD-4597-8435-5A41A29A31FC}">
  <ds:schemaRefs>
    <ds:schemaRef ds:uri="http://schemas.microsoft.com/sharepoint/v3/contenttype/forms"/>
  </ds:schemaRefs>
</ds:datastoreItem>
</file>

<file path=customXml/itemProps2.xml><?xml version="1.0" encoding="utf-8"?>
<ds:datastoreItem xmlns:ds="http://schemas.openxmlformats.org/officeDocument/2006/customXml" ds:itemID="{CF4357FF-1C60-4A6F-AFE3-66A019166035}">
  <ds:schemaRefs>
    <ds:schemaRef ds:uri="http://schemas.microsoft.com/office/infopath/2007/PartnerControls"/>
    <ds:schemaRef ds:uri="http://schemas.microsoft.com/office/2006/metadata/properties"/>
    <ds:schemaRef ds:uri="http://schemas.microsoft.com/office/2006/documentManagement/types"/>
    <ds:schemaRef ds:uri="http://www.w3.org/XML/1998/namespace"/>
    <ds:schemaRef ds:uri="http://purl.org/dc/elements/1.1/"/>
    <ds:schemaRef ds:uri="http://schemas.openxmlformats.org/package/2006/metadata/core-properties"/>
    <ds:schemaRef ds:uri="a1502afc-75e6-4a80-976c-76583f90c737"/>
    <ds:schemaRef ds:uri="http://purl.org/dc/terms/"/>
    <ds:schemaRef ds:uri="http://purl.org/dc/dcmitype/"/>
    <ds:schemaRef ds:uri="02a6a75b-8925-4bc7-8b21-b87d4a90d0a3"/>
  </ds:schemaRefs>
</ds:datastoreItem>
</file>

<file path=customXml/itemProps3.xml><?xml version="1.0" encoding="utf-8"?>
<ds:datastoreItem xmlns:ds="http://schemas.openxmlformats.org/officeDocument/2006/customXml" ds:itemID="{F72380C8-34B4-4DB2-B134-BF2B18294C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33</TotalTime>
  <Words>8575</Words>
  <Application>Microsoft Office PowerPoint</Application>
  <PresentationFormat>On-screen Show (16:9)</PresentationFormat>
  <Paragraphs>537</Paragraphs>
  <Slides>23</Slides>
  <Notes>23</Notes>
  <HiddenSlides>0</HiddenSlides>
  <MMClips>0</MMClips>
  <ScaleCrop>false</ScaleCrop>
  <HeadingPairs>
    <vt:vector size="4" baseType="variant">
      <vt:variant>
        <vt:lpstr>Theme</vt:lpstr>
      </vt:variant>
      <vt:variant>
        <vt:i4>2</vt:i4>
      </vt:variant>
      <vt:variant>
        <vt:lpstr>Slide Titles</vt:lpstr>
      </vt:variant>
      <vt:variant>
        <vt:i4>23</vt:i4>
      </vt:variant>
    </vt:vector>
  </HeadingPairs>
  <TitlesOfParts>
    <vt:vector size="25" baseType="lpstr">
      <vt:lpstr>Simple Light</vt:lpstr>
      <vt:lpstr>Office Theme</vt:lpstr>
      <vt:lpstr>Grade 4: Module 2: Unit 1: Lesson 4 Teacher slide, before teaching.</vt:lpstr>
      <vt:lpstr>Grade 4: Module 2: Unit 1: Lesson 4 Teacher slide, before teaching.</vt:lpstr>
      <vt:lpstr>Grade 4: Module 2: Unit 1: Lesson 4 Teacher slide, before teaching.</vt:lpstr>
      <vt:lpstr>Grade 4: Module 2: Unit 1: Lesson 4 Teacher slide, before teaching.</vt:lpstr>
      <vt:lpstr>Grade 4: Module 2: Unit 1: Lesson 4 Teacher slide, before teaching.</vt:lpstr>
      <vt:lpstr>PowerPoint Presentation</vt:lpstr>
      <vt:lpstr>Hello, Students!</vt:lpstr>
      <vt:lpstr>Reading Aloud and Paraphrasing Venom</vt:lpstr>
      <vt:lpstr>Review Learning Targets</vt:lpstr>
      <vt:lpstr>Close Reading: A Life In Hiding</vt:lpstr>
      <vt:lpstr>Paragraph 1 of “A Life in Hiding,” from “A variety of species …” to “…keep them under cover.” (page 11)</vt:lpstr>
      <vt:lpstr>Paragraphs 2, 3, and 4 of “A Life in Hiding,” from “Many kinds of clams …” to “… in 1 minute.” (pages 11–12) </vt:lpstr>
      <vt:lpstr>Paragraph 5 of “A Life in Hiding,” from “Other animals find safety …” to “… clamp it in place.” (page 12)</vt:lpstr>
      <vt:lpstr>Paragraph 6 of “A Life in Hiding,” from “A mole digging …” to “… might pounce on it.” (page 12)</vt:lpstr>
      <vt:lpstr>Paragraph 6 of “A Life in Hiding,” from “A mole digging …” to “… might pounce on it.” (page 12) </vt:lpstr>
      <vt:lpstr>Paragraph 6 of “A Life in Hiding,” from “A mole digging …” to “… might pounce on it.” (page 12) </vt:lpstr>
      <vt:lpstr>Determining The Main Idea</vt:lpstr>
      <vt:lpstr>A Closer Look At Words</vt:lpstr>
      <vt:lpstr>Reviewing Our Learning Targets</vt:lpstr>
      <vt:lpstr>KWEL:  Animal Defense Mechanisms</vt:lpstr>
      <vt:lpstr>Homework</vt:lpstr>
      <vt:lpstr>Homework: Vocabulary</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1: Lesson 4 Teacher slide, before teaching.</dc:title>
  <dc:creator>nbravo</dc:creator>
  <cp:lastModifiedBy>Deniescha Malone</cp:lastModifiedBy>
  <cp:revision>50</cp:revision>
  <dcterms:modified xsi:type="dcterms:W3CDTF">2019-03-23T15:06:25Z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411</vt:lpwstr>
  </property>
</Properties>
</file>