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1F89090-494B-4E92-9750-2138E712EDC4}">
  <a:tblStyle styleId="{31F89090-494B-4E92-9750-2138E712EDC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8454" autoAdjust="0"/>
  </p:normalViewPr>
  <p:slideViewPr>
    <p:cSldViewPr snapToGrid="0">
      <p:cViewPr varScale="1">
        <p:scale>
          <a:sx n="101" d="100"/>
          <a:sy n="101" d="100"/>
        </p:scale>
        <p:origin x="-132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1.xml"/><Relationship Id="rId12" Type="http://schemas.openxmlformats.org/officeDocument/2006/relationships/slide" Target="slides/slide10.xml"/><Relationship Id="rId17" Type="http://schemas.openxmlformats.org/officeDocument/2006/relationships/presProps" Target="presProps.xml"/><Relationship Id="rId7" Type="http://schemas.openxmlformats.org/officeDocument/2006/relationships/slide" Target="slides/slide5.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notesMaster" Target="notesMasters/notesMaster1.xml"/><Relationship Id="rId5" Type="http://schemas.openxmlformats.org/officeDocument/2006/relationships/slide" Target="slides/slide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9" Type="http://schemas.openxmlformats.org/officeDocument/2006/relationships/slide" Target="slides/slide7.xml"/><Relationship Id="rId14" Type="http://schemas.openxmlformats.org/officeDocument/2006/relationships/slide" Target="slides/slide12.xml"/><Relationship Id="rId4" Type="http://schemas.openxmlformats.org/officeDocument/2006/relationships/slide" Target="slides/slide2.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518772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50-65 Minutes</a:t>
            </a:r>
            <a:endParaRPr sz="1200" b="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Unpacking Learning Targets (3-4 minutes)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Analyzing a Model Script to Generate Criteria (10-12 minutes)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Drafting a Script (22-25 minutes)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Reading Scripts (10-12 minutes)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Discussion: How Does My Script Develop the Main Idea of the Key Quote? (5-8 minutes)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Preview Homework (1-2 minutes): Take your script home and finish/revise it.</a:t>
            </a: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a2ea51330_1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5-8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Closing and Assessment A. Discussion: How Does My Script Develop the Main Idea of the Key Quote?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discuss in groups the question on the slide.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Select volunteers to share their answer with the whole group.</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all members of the group to be contributing to the discussion.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group members to refer back to the key quote.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latin typeface="Calibri"/>
                <a:ea typeface="Calibri"/>
                <a:cs typeface="Calibri"/>
                <a:sym typeface="Calibri"/>
              </a:rPr>
              <a:t>If there are groups that are struggling to discuss accurately, ask additional probing questions.</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a2ea51330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Read the slide aloud as students follow along in their heads to preview the homework assignment.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27e98c0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g427e98c04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
        <p:nvSpPr>
          <p:cNvPr id="254" name="Google Shape;254;g427e98c04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(two pieces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Readers Theater One-Scene Script </a:t>
            </a:r>
            <a:r>
              <a:rPr lang="en" sz="1200" dirty="0">
                <a:solidFill>
                  <a:schemeClr val="dk1"/>
                </a:solidFill>
                <a:latin typeface="Calibri"/>
                <a:ea typeface="Calibri"/>
                <a:cs typeface="Calibri"/>
                <a:sym typeface="Calibri"/>
              </a:rPr>
              <a:t>(from Lesson 14;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Theater Criteria anchor chart </a:t>
            </a:r>
            <a:r>
              <a:rPr lang="en" sz="1200" dirty="0">
                <a:solidFill>
                  <a:schemeClr val="dk1"/>
                </a:solidFill>
                <a:latin typeface="Calibri"/>
                <a:ea typeface="Calibri"/>
                <a:cs typeface="Calibri"/>
                <a:sym typeface="Calibri"/>
              </a:rPr>
              <a:t>(from Lesson 14)</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If a document camera is not available, recreate needed charts or models on chart paper for display and annotation with the whole group.</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this lesson and the previous lesson are in Unit 2, they actually represent the kickoff for Unit 3. This allows you time to look over the draft end of unit assessments before handing them back to students with feedback in Lesson 16.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Readers Theater One-Scene Script</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f5abf6f35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3f5abf6f35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1-2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Greeting</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 aloud as students follow along in their heads.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Clarify, as needed.</a:t>
            </a:r>
            <a:endParaRPr sz="120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3-4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Opening A. Unpacking Learning Targets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Discussing and clarifying the language of learning targets helps build academic vocabulary.</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follow along in their heads as you read  the learning targets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Think-Pair-Share: </a:t>
            </a:r>
            <a:r>
              <a:rPr lang="en" sz="1200" i="1">
                <a:solidFill>
                  <a:schemeClr val="dk1"/>
                </a:solidFill>
                <a:latin typeface="Calibri"/>
                <a:ea typeface="Calibri"/>
                <a:cs typeface="Calibri"/>
                <a:sym typeface="Calibri"/>
              </a:rPr>
              <a:t>“Why is it useful to analyze a model before writing?”</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Consider using equity sticks to select students to share their responses.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explain that a model is a good example of what a piece of writing can look like, so analyzing it can make us more aware of what we should be aiming for.</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1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Readers Theater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Analyzing a Model Script to Generate Criteria</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those who are challenged.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Analyzing models to generate criteria for their own work helps to deepen student understanding of what is expected of their 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before they begin drafting the script for their scene of the Readers Theater, they are going to analyze the </a:t>
            </a:r>
            <a:r>
              <a:rPr lang="en" sz="1200" b="1" dirty="0">
                <a:solidFill>
                  <a:schemeClr val="dk1"/>
                </a:solidFill>
                <a:latin typeface="Calibri"/>
                <a:ea typeface="Calibri"/>
                <a:cs typeface="Calibri"/>
                <a:sym typeface="Calibri"/>
              </a:rPr>
              <a:t>model Readers Theater script </a:t>
            </a:r>
            <a:r>
              <a:rPr lang="en" sz="1200" dirty="0">
                <a:solidFill>
                  <a:schemeClr val="dk1"/>
                </a:solidFill>
                <a:latin typeface="Calibri"/>
                <a:ea typeface="Calibri"/>
                <a:cs typeface="Calibri"/>
                <a:sym typeface="Calibri"/>
              </a:rPr>
              <a:t>that they were introduced to yesterday to generate criteria to follow when writing their own scripts.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Model Readers Theater One-Scene Script</a:t>
            </a:r>
            <a:r>
              <a:rPr lang="en" sz="1200" dirty="0">
                <a:solidFill>
                  <a:schemeClr val="dk1"/>
                </a:solidFill>
                <a:latin typeface="Calibri"/>
                <a:ea typeface="Calibri"/>
                <a:cs typeface="Calibri"/>
                <a:sym typeface="Calibri"/>
              </a:rPr>
              <a:t>. Explain that this is just one scene of a Readers Theater made up of a number of scenes, just like the one scene they will be contributing to the Readers Theater that their group performs.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their Readers Theater group to read the Readers Theater script together. Encourage them to allocate a role listed on the script to each group member for reading.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with reading the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Choose a group to read the model script aloud for everyone.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refer to the section of the novel the scene is taken from and discuss in their groups: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notice about this model Readers Theater script?”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is this script a response to the novel To Kill a Mockingbird? A response means how it communicates a theme in the novel.”</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group discussion with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 suggestions in the Script column on </a:t>
            </a:r>
            <a:r>
              <a:rPr lang="en" sz="1200" b="1" dirty="0">
                <a:solidFill>
                  <a:schemeClr val="dk1"/>
                </a:solidFill>
                <a:latin typeface="Calibri"/>
                <a:ea typeface="Calibri"/>
                <a:cs typeface="Calibri"/>
                <a:sym typeface="Calibri"/>
              </a:rPr>
              <a:t>Readers Theater Criteria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are circulating while groups read the model, focus particularly on readers who may struggle. Also, listen out for groups who read it particularly well together to model it for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groups share out the criteria they identified, ensure the list includes: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Opens with a narrator setting the scene by providing background information on what has already happened in the story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Character dialogue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Character actions in italics and parentheses before the dialogue, or on their own line after the dialogue, to warn the person playing the character of what s/he needs to do</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Quotes from the book incorporated into the script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Clearly communicates the main ideas in the key quote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Accurately retells the story of scenes from the novel through dialogue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Name of each character before the line s/he has to speak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Line break between speech of different characters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Dialogue in style and tone of the speech in the book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Guide students to identify the list in the look fors above using additional probing questions. If students are not able to identify some of the criteria above, tell them the criteria and add it to the anchor chart.</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0842f0bff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22-25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Drafting a Script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questions linked to the criteria as students are writing can help to remind them of what is expected of their work and can push their thinking further by exposing things that are inaccurate or missing.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lined paper </a:t>
            </a:r>
            <a:r>
              <a:rPr lang="en" sz="1200" dirty="0">
                <a:solidFill>
                  <a:schemeClr val="dk1"/>
                </a:solidFill>
                <a:latin typeface="Calibri"/>
                <a:ea typeface="Calibri"/>
                <a:cs typeface="Calibri"/>
                <a:sym typeface="Calibri"/>
              </a:rPr>
              <a:t>and invite students to begin writing their draft.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in writing their scripts.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guiding questions, as needed: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“Have you incorporated the quotes from the novel in your script?”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“Have you written the name of each character before writing the line of dialogue?”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“Does your script tell the story of the scene through dialogue between characters?”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“Have you written a line break between the speech of different characters?”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“Is your dialogue in the same style and tone as the speech in the book?”  </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During the work time, look for students to referring back to the text and the resources provided to them for focus and support in their draft.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more support, consider giving more direct feedback during the work time to get them on track.</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0842f0bff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40842f0bff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10-12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Student Groups (Assigned Readers Theater Groups)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Work Time C. Reading Scripts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Asking students to read their writing aloud can help them hear where there are errors that they may not have seen when reading it silently in their heads.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groups to read each of the scripts that have been generated by individuals in the group so far. Circulate to listen to groups reading student scripts.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guiding questions: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“Was there any part of the script that didn’t sound right?”</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“Did the dialogue tell the story of the scene from the novel?”</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revise their scripts based on what they heard in the read-aloud.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28485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a:t>
            </a:r>
            <a:r>
              <a:rPr lang="en"/>
              <a:t>15</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939789"/>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solidFill>
                  <a:schemeClr val="dk1"/>
                </a:solidFill>
              </a:rPr>
              <a:t>This lesson will take 50-65  minutes to complete. </a:t>
            </a: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purpose of today’s lesson is to:</a:t>
            </a:r>
            <a:endParaRPr sz="1500" dirty="0">
              <a:solidFill>
                <a:schemeClr val="dk1"/>
              </a:solidFill>
            </a:endParaRPr>
          </a:p>
          <a:p>
            <a:pPr marL="457200" lvl="0" indent="-330200" algn="l" rtl="0">
              <a:spcBef>
                <a:spcPts val="800"/>
              </a:spcBef>
              <a:spcAft>
                <a:spcPts val="0"/>
              </a:spcAft>
              <a:buClr>
                <a:schemeClr val="dk1"/>
              </a:buClr>
              <a:buSzPts val="1600"/>
              <a:buChar char="•"/>
            </a:pPr>
            <a:r>
              <a:rPr lang="en-US" sz="1500" dirty="0"/>
              <a:t>R</a:t>
            </a:r>
            <a:r>
              <a:rPr lang="en" sz="1500" dirty="0" smtClean="0">
                <a:solidFill>
                  <a:schemeClr val="dk1"/>
                </a:solidFill>
              </a:rPr>
              <a:t>ead </a:t>
            </a:r>
            <a:r>
              <a:rPr lang="en" sz="1500" dirty="0">
                <a:solidFill>
                  <a:schemeClr val="dk1"/>
                </a:solidFill>
              </a:rPr>
              <a:t>and analyze the </a:t>
            </a:r>
            <a:r>
              <a:rPr lang="en" sz="1500" b="1" dirty="0">
                <a:solidFill>
                  <a:schemeClr val="dk1"/>
                </a:solidFill>
              </a:rPr>
              <a:t>Model Readers Theater One-Scene Script </a:t>
            </a:r>
            <a:r>
              <a:rPr lang="en" sz="1500" dirty="0">
                <a:solidFill>
                  <a:schemeClr val="dk1"/>
                </a:solidFill>
              </a:rPr>
              <a:t>(from Lesson 14) to generate criteria of an effective Readers Theater script.</a:t>
            </a:r>
            <a:endParaRPr sz="1500" dirty="0">
              <a:solidFill>
                <a:schemeClr val="dk1"/>
              </a:solidFill>
            </a:endParaRPr>
          </a:p>
          <a:p>
            <a:pPr marL="457200" lvl="0" indent="-330200" algn="l" rtl="0">
              <a:spcBef>
                <a:spcPts val="0"/>
              </a:spcBef>
              <a:spcAft>
                <a:spcPts val="0"/>
              </a:spcAft>
              <a:buClr>
                <a:schemeClr val="dk1"/>
              </a:buClr>
              <a:buSzPts val="1600"/>
              <a:buChar char="•"/>
            </a:pPr>
            <a:r>
              <a:rPr lang="en" sz="1500" dirty="0">
                <a:solidFill>
                  <a:schemeClr val="dk1"/>
                </a:solidFill>
              </a:rPr>
              <a:t>Apply the model criteria when drafting their own scripts.</a:t>
            </a:r>
            <a:endParaRPr sz="1500" dirty="0">
              <a:solidFill>
                <a:schemeClr val="dk1"/>
              </a:solidFill>
            </a:endParaRPr>
          </a:p>
          <a:p>
            <a:pPr marL="457200" lvl="0" indent="-330200" algn="l" rtl="0">
              <a:spcBef>
                <a:spcPts val="0"/>
              </a:spcBef>
              <a:spcAft>
                <a:spcPts val="0"/>
              </a:spcAft>
              <a:buClr>
                <a:schemeClr val="dk1"/>
              </a:buClr>
              <a:buSzPts val="1600"/>
              <a:buChar char="•"/>
            </a:pPr>
            <a:r>
              <a:rPr lang="en" sz="1500" dirty="0">
                <a:solidFill>
                  <a:schemeClr val="dk1"/>
                </a:solidFill>
              </a:rPr>
              <a:t>Read the scripts generated by other students in the group, one at a time, in order for students to hear what their script sounds like read aloud to help them identify where they need to make revisions. </a:t>
            </a: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Learning Targets for students today are:</a:t>
            </a:r>
            <a:endParaRPr sz="1500" dirty="0">
              <a:solidFill>
                <a:schemeClr val="dk1"/>
              </a:solidFill>
            </a:endParaRPr>
          </a:p>
          <a:p>
            <a:pPr marL="457200" lvl="0" indent="-330200" algn="l" rtl="0">
              <a:spcBef>
                <a:spcPts val="1000"/>
              </a:spcBef>
              <a:spcAft>
                <a:spcPts val="0"/>
              </a:spcAft>
              <a:buClr>
                <a:schemeClr val="dk1"/>
              </a:buClr>
              <a:buSzPts val="1600"/>
              <a:buAutoNum type="arabicPeriod"/>
            </a:pPr>
            <a:r>
              <a:rPr lang="en" sz="1500" dirty="0">
                <a:solidFill>
                  <a:schemeClr val="dk1"/>
                </a:solidFill>
              </a:rPr>
              <a:t>I can analyze a model Readers Theater script to generate criteria of an effective Readers Theater script.</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 can write a first draft of my Readers Theater script.</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14675"/>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how the scripts develop the main idea.</a:t>
            </a:r>
            <a:endParaRPr/>
          </a:p>
        </p:txBody>
      </p:sp>
      <p:sp>
        <p:nvSpPr>
          <p:cNvPr id="244" name="Google Shape;244;p37"/>
          <p:cNvSpPr txBox="1">
            <a:spLocks noGrp="1"/>
          </p:cNvSpPr>
          <p:nvPr>
            <p:ph type="body" idx="1"/>
          </p:nvPr>
        </p:nvSpPr>
        <p:spPr>
          <a:xfrm>
            <a:off x="201600" y="1496725"/>
            <a:ext cx="87408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solidFill>
                  <a:schemeClr val="dk1"/>
                </a:solidFill>
              </a:rPr>
              <a:t>In your Readers Theater Groups, take 3 minutes to discuss:</a:t>
            </a:r>
            <a:endParaRPr sz="2400">
              <a:solidFill>
                <a:schemeClr val="dk1"/>
              </a:solidFill>
            </a:endParaRPr>
          </a:p>
          <a:p>
            <a:pPr marL="0" lvl="0" indent="0" algn="l" rtl="0">
              <a:spcBef>
                <a:spcPts val="800"/>
              </a:spcBef>
              <a:spcAft>
                <a:spcPts val="0"/>
              </a:spcAft>
              <a:buNone/>
            </a:pPr>
            <a:endParaRPr sz="2400">
              <a:solidFill>
                <a:schemeClr val="dk1"/>
              </a:solidFill>
            </a:endParaRPr>
          </a:p>
          <a:p>
            <a:pPr marL="0" lvl="0" indent="0" algn="l" rtl="0">
              <a:spcBef>
                <a:spcPts val="800"/>
              </a:spcBef>
              <a:spcAft>
                <a:spcPts val="0"/>
              </a:spcAft>
              <a:buNone/>
            </a:pPr>
            <a:r>
              <a:rPr lang="en" sz="2400">
                <a:solidFill>
                  <a:schemeClr val="dk1"/>
                </a:solidFill>
              </a:rPr>
              <a:t>How does my script develop the main idea of the key quote?</a:t>
            </a:r>
            <a:endParaRPr sz="2400">
              <a:solidFill>
                <a:schemeClr val="dk1"/>
              </a:solidFill>
            </a:endParaRPr>
          </a:p>
          <a:p>
            <a:pPr marL="0" lvl="0" indent="0" algn="l" rtl="0">
              <a:spcBef>
                <a:spcPts val="800"/>
              </a:spcBef>
              <a:spcAft>
                <a:spcPts val="0"/>
              </a:spcAft>
              <a:buNone/>
            </a:pPr>
            <a:endParaRPr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50" name="Google Shape;250;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solidFill>
                  <a:schemeClr val="dk1"/>
                </a:solidFill>
              </a:rPr>
              <a:t>Take your script home and finish and/or revise it. </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57" name="Google Shape;257;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58" name="Google Shape;258;p39"/>
          <p:cNvGraphicFramePr/>
          <p:nvPr/>
        </p:nvGraphicFramePr>
        <p:xfrm>
          <a:off x="577216" y="1385887"/>
          <a:ext cx="7989600" cy="3230175"/>
        </p:xfrm>
        <a:graphic>
          <a:graphicData uri="http://schemas.openxmlformats.org/drawingml/2006/table">
            <a:tbl>
              <a:tblPr firstRow="1" bandRow="1">
                <a:noFill/>
                <a:tableStyleId>{31F89090-494B-4E92-9750-2138E712EDC4}</a:tableStyleId>
              </a:tblPr>
              <a:tblGrid>
                <a:gridCol w="2799450">
                  <a:extLst>
                    <a:ext uri="{9D8B030D-6E8A-4147-A177-3AD203B41FA5}">
                      <a16:colId xmlns:a16="http://schemas.microsoft.com/office/drawing/2014/main" xmlns="" val="20000"/>
                    </a:ext>
                  </a:extLst>
                </a:gridCol>
                <a:gridCol w="2526950">
                  <a:extLst>
                    <a:ext uri="{9D8B030D-6E8A-4147-A177-3AD203B41FA5}">
                      <a16:colId xmlns:a16="http://schemas.microsoft.com/office/drawing/2014/main" xmlns="" val="20001"/>
                    </a:ext>
                  </a:extLst>
                </a:gridCol>
                <a:gridCol w="2663200">
                  <a:extLst>
                    <a:ext uri="{9D8B030D-6E8A-4147-A177-3AD203B41FA5}">
                      <a16:colId xmlns:a16="http://schemas.microsoft.com/office/drawing/2014/main" xmlns=""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15</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15:</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algn="l" rtl="0">
              <a:lnSpc>
                <a:spcPct val="90000"/>
              </a:lnSpc>
              <a:spcBef>
                <a:spcPts val="800"/>
              </a:spcBef>
              <a:spcAft>
                <a:spcPts val="0"/>
              </a:spcAft>
              <a:buClr>
                <a:schemeClr val="dk1"/>
              </a:buClr>
              <a:buSzPts val="2500"/>
              <a:buFont typeface="Arial"/>
              <a:buNone/>
            </a:pP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Post the </a:t>
            </a:r>
            <a:r>
              <a:rPr lang="en" b="1" dirty="0">
                <a:solidFill>
                  <a:schemeClr val="dk1"/>
                </a:solidFill>
              </a:rPr>
              <a:t>Learning Targets and Key Quotes anchor charts </a:t>
            </a:r>
            <a:r>
              <a:rPr lang="en" dirty="0">
                <a:solidFill>
                  <a:schemeClr val="dk1"/>
                </a:solidFill>
              </a:rPr>
              <a:t>(from Lesson 8).</a:t>
            </a:r>
            <a:endParaRPr dirty="0">
              <a:solidFill>
                <a:schemeClr val="dk1"/>
              </a:solidFill>
            </a:endParaRPr>
          </a:p>
          <a:p>
            <a:pPr marL="457200" lvl="0" indent="-361950" algn="l" rtl="0">
              <a:lnSpc>
                <a:spcPct val="90000"/>
              </a:lnSpc>
              <a:spcBef>
                <a:spcPts val="0"/>
              </a:spcBef>
              <a:spcAft>
                <a:spcPts val="0"/>
              </a:spcAft>
              <a:buClr>
                <a:schemeClr val="dk1"/>
              </a:buClr>
              <a:buSzPts val="2100"/>
              <a:buChar char="•"/>
            </a:pPr>
            <a:r>
              <a:rPr lang="en" dirty="0">
                <a:solidFill>
                  <a:schemeClr val="dk1"/>
                </a:solidFill>
              </a:rPr>
              <a:t>Provide each student two pieces of lined paper for drafting of their script.</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15</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b="1" dirty="0">
                <a:solidFill>
                  <a:schemeClr val="dk1"/>
                </a:solidFill>
              </a:rPr>
              <a:t>Preparing for Lesson 15: </a:t>
            </a: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In advance, read the </a:t>
            </a:r>
            <a:r>
              <a:rPr lang="en" b="1" dirty="0">
                <a:solidFill>
                  <a:schemeClr val="dk1"/>
                </a:solidFill>
              </a:rPr>
              <a:t>Model Readers Theater One-Scene Script</a:t>
            </a:r>
            <a:r>
              <a:rPr lang="en" dirty="0">
                <a:solidFill>
                  <a:schemeClr val="dk1"/>
                </a:solidFill>
              </a:rPr>
              <a:t>. Focus on the features of the script in order to assist students in generating criteria for an effective Readers Theater script.</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Optional for Opening: Prepare Equity </a:t>
            </a:r>
            <a:r>
              <a:rPr lang="en" dirty="0" smtClean="0">
                <a:solidFill>
                  <a:schemeClr val="dk1"/>
                </a:solidFill>
              </a:rPr>
              <a:t>Sticks</a:t>
            </a:r>
            <a:r>
              <a:rPr lang="en-US" dirty="0" smtClean="0">
                <a:solidFill>
                  <a:schemeClr val="dk1"/>
                </a:solidFill>
              </a:rPr>
              <a:t>.</a:t>
            </a:r>
            <a:endParaRPr dirty="0">
              <a:solidFill>
                <a:schemeClr val="dk1"/>
              </a:solidFill>
            </a:endParaRPr>
          </a:p>
          <a:p>
            <a:pPr marL="0" lvl="0" indent="0" algn="l" rtl="0">
              <a:spcBef>
                <a:spcPts val="80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15</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a:t>Hello, Students!</a:t>
            </a:r>
            <a:endParaRPr b="1"/>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sz="1800" dirty="0"/>
              <a:t>Today, you will </a:t>
            </a:r>
            <a:r>
              <a:rPr lang="en" sz="1800" dirty="0">
                <a:solidFill>
                  <a:schemeClr val="dk1"/>
                </a:solidFill>
              </a:rPr>
              <a:t>look more closely at the </a:t>
            </a:r>
            <a:r>
              <a:rPr lang="en" sz="1800" b="1" dirty="0">
                <a:solidFill>
                  <a:schemeClr val="dk1"/>
                </a:solidFill>
              </a:rPr>
              <a:t>Model Readers Theater One-Scene Script</a:t>
            </a:r>
            <a:r>
              <a:rPr lang="en" sz="1800" dirty="0">
                <a:solidFill>
                  <a:schemeClr val="dk1"/>
                </a:solidFill>
              </a:rPr>
              <a:t> (from Lesson 14) to pull out criteria of an effective Readers Theater script. You’ll have some time to apply the criteria to write a draft of your own script. You’ll be able to hear what your script sounds like read aloud to help you identify where you need to make revisions for your final script.</a:t>
            </a:r>
            <a:endParaRPr sz="1800" dirty="0">
              <a:solidFill>
                <a:schemeClr val="dk1"/>
              </a:solidFill>
            </a:endParaRPr>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Read and analyze the model script for criteria of an effective script.</a:t>
            </a:r>
            <a:endParaRPr sz="1800" dirty="0"/>
          </a:p>
          <a:p>
            <a:pPr marL="457200" lvl="0" indent="-361950" algn="l" rtl="0">
              <a:lnSpc>
                <a:spcPct val="100000"/>
              </a:lnSpc>
              <a:spcBef>
                <a:spcPts val="0"/>
              </a:spcBef>
              <a:spcAft>
                <a:spcPts val="0"/>
              </a:spcAft>
              <a:buSzPts val="2100"/>
              <a:buChar char="•"/>
            </a:pPr>
            <a:r>
              <a:rPr lang="en" sz="1800" dirty="0"/>
              <a:t>Use the criteria from the model to write a draft of your script.</a:t>
            </a:r>
            <a:endParaRPr sz="1800" dirty="0"/>
          </a:p>
          <a:p>
            <a:pPr marL="457200" lvl="0" indent="-361950" algn="l" rtl="0">
              <a:lnSpc>
                <a:spcPct val="100000"/>
              </a:lnSpc>
              <a:spcBef>
                <a:spcPts val="0"/>
              </a:spcBef>
              <a:spcAft>
                <a:spcPts val="0"/>
              </a:spcAft>
              <a:buSzPts val="2100"/>
              <a:buChar char="•"/>
            </a:pPr>
            <a:r>
              <a:rPr lang="en" sz="1800" dirty="0"/>
              <a:t>Read aloud the script of everyone in your group to listen for areas that need revision.</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at today’s Learning Targets.</a:t>
            </a:r>
            <a:endParaRPr/>
          </a:p>
        </p:txBody>
      </p:sp>
      <p:sp>
        <p:nvSpPr>
          <p:cNvPr id="218" name="Google Shape;218;p33"/>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dirty="0">
                <a:solidFill>
                  <a:schemeClr val="dk1"/>
                </a:solidFill>
              </a:rPr>
              <a:t>The Learning Targets for today are:</a:t>
            </a:r>
            <a:endParaRPr dirty="0">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 dirty="0">
                <a:solidFill>
                  <a:schemeClr val="dk1"/>
                </a:solidFill>
              </a:rPr>
              <a:t>I can analyze a </a:t>
            </a:r>
            <a:r>
              <a:rPr lang="en" b="1" dirty="0">
                <a:solidFill>
                  <a:schemeClr val="dk1"/>
                </a:solidFill>
              </a:rPr>
              <a:t>model Readers Theater script </a:t>
            </a:r>
            <a:r>
              <a:rPr lang="en" dirty="0">
                <a:solidFill>
                  <a:schemeClr val="dk1"/>
                </a:solidFill>
              </a:rPr>
              <a:t>to generate criteria of an effective Readers Theater script.</a:t>
            </a:r>
            <a:endParaRPr dirty="0">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dirty="0">
                <a:solidFill>
                  <a:schemeClr val="dk1"/>
                </a:solidFill>
              </a:rPr>
              <a:t>I can write a first draft of my Readers Theater script.</a:t>
            </a:r>
            <a:endParaRPr dirty="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dirty="0"/>
          </a:p>
        </p:txBody>
      </p:sp>
      <p:pic>
        <p:nvPicPr>
          <p:cNvPr id="219" name="Google Shape;219;p33"/>
          <p:cNvPicPr preferRelativeResize="0"/>
          <p:nvPr/>
        </p:nvPicPr>
        <p:blipFill>
          <a:blip r:embed="rId3">
            <a:alphaModFix/>
          </a:blip>
          <a:stretch>
            <a:fillRect/>
          </a:stretch>
        </p:blipFill>
        <p:spPr>
          <a:xfrm>
            <a:off x="7850925" y="3992045"/>
            <a:ext cx="981375" cy="804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128425"/>
            <a:ext cx="8520600" cy="1126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analyze a model Readers Theater Script.</a:t>
            </a:r>
            <a:endParaRPr/>
          </a:p>
        </p:txBody>
      </p:sp>
      <p:pic>
        <p:nvPicPr>
          <p:cNvPr id="225" name="Google Shape;225;p34"/>
          <p:cNvPicPr preferRelativeResize="0"/>
          <p:nvPr/>
        </p:nvPicPr>
        <p:blipFill>
          <a:blip r:embed="rId3">
            <a:alphaModFix/>
          </a:blip>
          <a:stretch>
            <a:fillRect/>
          </a:stretch>
        </p:blipFill>
        <p:spPr>
          <a:xfrm>
            <a:off x="8137900" y="4127575"/>
            <a:ext cx="800100" cy="800100"/>
          </a:xfrm>
          <a:prstGeom prst="rect">
            <a:avLst/>
          </a:prstGeom>
          <a:noFill/>
          <a:ln>
            <a:noFill/>
          </a:ln>
        </p:spPr>
      </p:pic>
      <p:pic>
        <p:nvPicPr>
          <p:cNvPr id="226" name="Google Shape;226;p34"/>
          <p:cNvPicPr preferRelativeResize="0"/>
          <p:nvPr/>
        </p:nvPicPr>
        <p:blipFill>
          <a:blip r:embed="rId4">
            <a:alphaModFix/>
          </a:blip>
          <a:stretch>
            <a:fillRect/>
          </a:stretch>
        </p:blipFill>
        <p:spPr>
          <a:xfrm>
            <a:off x="727775" y="1355325"/>
            <a:ext cx="7010400" cy="33242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311700" y="128425"/>
            <a:ext cx="8520600" cy="97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write a draft of our script.</a:t>
            </a:r>
            <a:endParaRPr/>
          </a:p>
        </p:txBody>
      </p:sp>
      <p:sp>
        <p:nvSpPr>
          <p:cNvPr id="232" name="Google Shape;232;p35"/>
          <p:cNvSpPr txBox="1"/>
          <p:nvPr/>
        </p:nvSpPr>
        <p:spPr>
          <a:xfrm>
            <a:off x="122050" y="802050"/>
            <a:ext cx="8247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Now, you will have the opportunity to use the quotes you flagged in the novel for homework as well as the model — and also to follow the criteria you generated about effective Readers Theater scripts — to draft you own Readers Theater scripts for your scene!</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a:off x="155850" y="267900"/>
            <a:ext cx="8832300" cy="97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read the drafts of our scripts aloud.</a:t>
            </a:r>
            <a:endParaRPr/>
          </a:p>
        </p:txBody>
      </p:sp>
      <p:sp>
        <p:nvSpPr>
          <p:cNvPr id="238" name="Google Shape;238;p36"/>
          <p:cNvSpPr txBox="1"/>
          <p:nvPr/>
        </p:nvSpPr>
        <p:spPr>
          <a:xfrm>
            <a:off x="418450" y="1463525"/>
            <a:ext cx="77415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As you read the drafts of your scripts aloud in your group, remember:</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US" sz="1800" dirty="0">
                <a:solidFill>
                  <a:schemeClr val="dk1"/>
                </a:solidFill>
                <a:latin typeface="Century Gothic"/>
                <a:ea typeface="Century Gothic"/>
                <a:cs typeface="Century Gothic"/>
                <a:sym typeface="Century Gothic"/>
              </a:rPr>
              <a:t>A</a:t>
            </a:r>
            <a:r>
              <a:rPr lang="en" sz="1800" dirty="0" smtClean="0">
                <a:solidFill>
                  <a:schemeClr val="dk1"/>
                </a:solidFill>
                <a:latin typeface="Century Gothic"/>
                <a:ea typeface="Century Gothic"/>
                <a:cs typeface="Century Gothic"/>
                <a:sym typeface="Century Gothic"/>
              </a:rPr>
              <a:t>lthough </a:t>
            </a:r>
            <a:r>
              <a:rPr lang="en" sz="1800" dirty="0">
                <a:solidFill>
                  <a:schemeClr val="dk1"/>
                </a:solidFill>
                <a:latin typeface="Century Gothic"/>
                <a:ea typeface="Century Gothic"/>
                <a:cs typeface="Century Gothic"/>
                <a:sym typeface="Century Gothic"/>
              </a:rPr>
              <a:t>you haven’t finished yet, you are going to share what you have done so far.</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Listen for anything that doesn’t sound quite right as your script is being read aloud by the group; this way you’ll know where to make revisions.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Make suggestions for areas of the script where you noticed something wasn’t quite clear or accurate.</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0ACBCDC-FD53-4154-B960-DD40A7C1C206}"/>
</file>

<file path=customXml/itemProps2.xml><?xml version="1.0" encoding="utf-8"?>
<ds:datastoreItem xmlns:ds="http://schemas.openxmlformats.org/officeDocument/2006/customXml" ds:itemID="{A0B7309D-ADF9-41F9-B53D-6830BE129249}"/>
</file>

<file path=customXml/itemProps3.xml><?xml version="1.0" encoding="utf-8"?>
<ds:datastoreItem xmlns:ds="http://schemas.openxmlformats.org/officeDocument/2006/customXml" ds:itemID="{AD1F6584-5D5D-4917-A163-1D35F9A136B3}"/>
</file>

<file path=docProps/app.xml><?xml version="1.0" encoding="utf-8"?>
<Properties xmlns="http://schemas.openxmlformats.org/officeDocument/2006/extended-properties" xmlns:vt="http://schemas.openxmlformats.org/officeDocument/2006/docPropsVTypes">
  <TotalTime>9</TotalTime>
  <Words>2444</Words>
  <Application>Microsoft Macintosh PowerPoint</Application>
  <PresentationFormat>On-screen Show (16:9)</PresentationFormat>
  <Paragraphs>246</Paragraphs>
  <Slides>12</Slides>
  <Notes>12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Century Gothic</vt:lpstr>
      <vt:lpstr>Overlock</vt:lpstr>
      <vt:lpstr>Office Theme</vt:lpstr>
      <vt:lpstr>Office Theme</vt:lpstr>
      <vt:lpstr>Grade 8: Module 2: Unit 2: Lesson 15  Teacher slide, before teaching.</vt:lpstr>
      <vt:lpstr>Grade 8: Module 2: Unit 2: Lesson 15  Teacher slide, before teaching.</vt:lpstr>
      <vt:lpstr>Grade 8: Module 2: Unit 2: Lesson 15  Teacher slide, before teaching.</vt:lpstr>
      <vt:lpstr>Grade 8: Module 2:  Unit 2: Lesson 15</vt:lpstr>
      <vt:lpstr>Hello, Students!</vt:lpstr>
      <vt:lpstr>Let’s look at today’s Learning Targets.</vt:lpstr>
      <vt:lpstr>Let’s analyze a model Readers Theater Script.</vt:lpstr>
      <vt:lpstr>Let’s write a draft of our script.</vt:lpstr>
      <vt:lpstr>Let’s read the drafts of our scripts aloud.</vt:lpstr>
      <vt:lpstr>Let’s discuss how the scripts develop the main idea.</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15  Teacher slide, before teaching.</dc:title>
  <cp:lastModifiedBy>Alexander Specht</cp:lastModifiedBy>
  <cp:revision>2</cp:revision>
  <dcterms:modified xsi:type="dcterms:W3CDTF">2018-09-24T00:07:09Z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