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5EA2F5-9C13-4AB7-92DC-FEB63109112C}" v="16" dt="2018-10-09T13:58:38.935"/>
  </p1510:revLst>
</p1510:revInfo>
</file>

<file path=ppt/tableStyles.xml><?xml version="1.0" encoding="utf-8"?>
<a:tblStyleLst xmlns:a="http://schemas.openxmlformats.org/drawingml/2006/main" def="{2062BD92-4A0F-4FE4-A79D-31D478768763}">
  <a:tblStyle styleId="{2062BD92-4A0F-4FE4-A79D-31D478768763}"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132" autoAdjust="0"/>
  </p:normalViewPr>
  <p:slideViewPr>
    <p:cSldViewPr snapToGrid="0">
      <p:cViewPr varScale="1">
        <p:scale>
          <a:sx n="83" d="100"/>
          <a:sy n="83" d="100"/>
        </p:scale>
        <p:origin x="800"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C75EA2F5-9C13-4AB7-92DC-FEB63109112C}"/>
    <pc:docChg chg="modSld modMainMaster">
      <pc:chgData name="Steven Benson" userId="7888f041-e9c4-484d-a793-6a135ed92492" providerId="ADAL" clId="{C75EA2F5-9C13-4AB7-92DC-FEB63109112C}" dt="2018-10-09T13:58:38.935" v="15" actId="14100"/>
      <pc:docMkLst>
        <pc:docMk/>
      </pc:docMkLst>
      <pc:sldChg chg="addSp modSp">
        <pc:chgData name="Steven Benson" userId="7888f041-e9c4-484d-a793-6a135ed92492" providerId="ADAL" clId="{C75EA2F5-9C13-4AB7-92DC-FEB63109112C}" dt="2018-10-09T13:58:16.908" v="8" actId="1076"/>
        <pc:sldMkLst>
          <pc:docMk/>
          <pc:sldMk cId="0" sldId="259"/>
        </pc:sldMkLst>
        <pc:picChg chg="add mod">
          <ac:chgData name="Steven Benson" userId="7888f041-e9c4-484d-a793-6a135ed92492" providerId="ADAL" clId="{C75EA2F5-9C13-4AB7-92DC-FEB63109112C}" dt="2018-10-09T13:58:16.908" v="8" actId="1076"/>
          <ac:picMkLst>
            <pc:docMk/>
            <pc:sldMk cId="0" sldId="259"/>
            <ac:picMk id="3" creationId="{C0B75684-E99E-4D74-B908-2EAF9F166CC3}"/>
          </ac:picMkLst>
        </pc:picChg>
      </pc:sldChg>
      <pc:sldChg chg="modSp">
        <pc:chgData name="Steven Benson" userId="7888f041-e9c4-484d-a793-6a135ed92492" providerId="ADAL" clId="{C75EA2F5-9C13-4AB7-92DC-FEB63109112C}" dt="2018-10-09T13:58:21.780" v="9" actId="14100"/>
        <pc:sldMkLst>
          <pc:docMk/>
          <pc:sldMk cId="0" sldId="261"/>
        </pc:sldMkLst>
        <pc:picChg chg="mod">
          <ac:chgData name="Steven Benson" userId="7888f041-e9c4-484d-a793-6a135ed92492" providerId="ADAL" clId="{C75EA2F5-9C13-4AB7-92DC-FEB63109112C}" dt="2018-10-09T13:58:21.780" v="9" actId="14100"/>
          <ac:picMkLst>
            <pc:docMk/>
            <pc:sldMk cId="0" sldId="261"/>
            <ac:picMk id="160" creationId="{00000000-0000-0000-0000-000000000000}"/>
          </ac:picMkLst>
        </pc:picChg>
      </pc:sldChg>
      <pc:sldChg chg="modSp">
        <pc:chgData name="Steven Benson" userId="7888f041-e9c4-484d-a793-6a135ed92492" providerId="ADAL" clId="{C75EA2F5-9C13-4AB7-92DC-FEB63109112C}" dt="2018-10-09T13:58:27.366" v="12" actId="14100"/>
        <pc:sldMkLst>
          <pc:docMk/>
          <pc:sldMk cId="0" sldId="263"/>
        </pc:sldMkLst>
        <pc:picChg chg="mod">
          <ac:chgData name="Steven Benson" userId="7888f041-e9c4-484d-a793-6a135ed92492" providerId="ADAL" clId="{C75EA2F5-9C13-4AB7-92DC-FEB63109112C}" dt="2018-10-09T13:58:27.366" v="12" actId="14100"/>
          <ac:picMkLst>
            <pc:docMk/>
            <pc:sldMk cId="0" sldId="263"/>
            <ac:picMk id="177" creationId="{00000000-0000-0000-0000-000000000000}"/>
          </ac:picMkLst>
        </pc:picChg>
      </pc:sldChg>
      <pc:sldChg chg="modSp">
        <pc:chgData name="Steven Benson" userId="7888f041-e9c4-484d-a793-6a135ed92492" providerId="ADAL" clId="{C75EA2F5-9C13-4AB7-92DC-FEB63109112C}" dt="2018-10-09T13:58:29.908" v="13" actId="14100"/>
        <pc:sldMkLst>
          <pc:docMk/>
          <pc:sldMk cId="0" sldId="264"/>
        </pc:sldMkLst>
        <pc:picChg chg="mod">
          <ac:chgData name="Steven Benson" userId="7888f041-e9c4-484d-a793-6a135ed92492" providerId="ADAL" clId="{C75EA2F5-9C13-4AB7-92DC-FEB63109112C}" dt="2018-10-09T13:58:29.908" v="13" actId="14100"/>
          <ac:picMkLst>
            <pc:docMk/>
            <pc:sldMk cId="0" sldId="264"/>
            <ac:picMk id="184" creationId="{00000000-0000-0000-0000-000000000000}"/>
          </ac:picMkLst>
        </pc:picChg>
      </pc:sldChg>
      <pc:sldChg chg="modSp">
        <pc:chgData name="Steven Benson" userId="7888f041-e9c4-484d-a793-6a135ed92492" providerId="ADAL" clId="{C75EA2F5-9C13-4AB7-92DC-FEB63109112C}" dt="2018-10-09T13:58:33.028" v="14" actId="14100"/>
        <pc:sldMkLst>
          <pc:docMk/>
          <pc:sldMk cId="0" sldId="265"/>
        </pc:sldMkLst>
        <pc:picChg chg="mod">
          <ac:chgData name="Steven Benson" userId="7888f041-e9c4-484d-a793-6a135ed92492" providerId="ADAL" clId="{C75EA2F5-9C13-4AB7-92DC-FEB63109112C}" dt="2018-10-09T13:58:33.028" v="14" actId="14100"/>
          <ac:picMkLst>
            <pc:docMk/>
            <pc:sldMk cId="0" sldId="265"/>
            <ac:picMk id="191" creationId="{00000000-0000-0000-0000-000000000000}"/>
          </ac:picMkLst>
        </pc:picChg>
      </pc:sldChg>
      <pc:sldChg chg="modSp">
        <pc:chgData name="Steven Benson" userId="7888f041-e9c4-484d-a793-6a135ed92492" providerId="ADAL" clId="{C75EA2F5-9C13-4AB7-92DC-FEB63109112C}" dt="2018-10-09T13:58:38.935" v="15" actId="14100"/>
        <pc:sldMkLst>
          <pc:docMk/>
          <pc:sldMk cId="0" sldId="267"/>
        </pc:sldMkLst>
        <pc:picChg chg="mod">
          <ac:chgData name="Steven Benson" userId="7888f041-e9c4-484d-a793-6a135ed92492" providerId="ADAL" clId="{C75EA2F5-9C13-4AB7-92DC-FEB63109112C}" dt="2018-10-09T13:58:38.935" v="15" actId="14100"/>
          <ac:picMkLst>
            <pc:docMk/>
            <pc:sldMk cId="0" sldId="267"/>
            <ac:picMk id="206" creationId="{00000000-0000-0000-0000-000000000000}"/>
          </ac:picMkLst>
        </pc:picChg>
      </pc:sldChg>
      <pc:sldMasterChg chg="addSp modSp">
        <pc:chgData name="Steven Benson" userId="7888f041-e9c4-484d-a793-6a135ed92492" providerId="ADAL" clId="{C75EA2F5-9C13-4AB7-92DC-FEB63109112C}" dt="2018-10-09T13:57:50.686" v="1" actId="1076"/>
        <pc:sldMasterMkLst>
          <pc:docMk/>
          <pc:sldMasterMk cId="0" sldId="2147483670"/>
        </pc:sldMasterMkLst>
        <pc:picChg chg="add mod">
          <ac:chgData name="Steven Benson" userId="7888f041-e9c4-484d-a793-6a135ed92492" providerId="ADAL" clId="{C75EA2F5-9C13-4AB7-92DC-FEB63109112C}" dt="2018-10-09T13:57:50.686" v="1" actId="1076"/>
          <ac:picMkLst>
            <pc:docMk/>
            <pc:sldMasterMk cId="0" sldId="2147483670"/>
            <ac:picMk id="5" creationId="{46BA56D1-13F5-4964-B390-AAC02E746DC2}"/>
          </ac:picMkLst>
        </pc:picChg>
        <pc:picChg chg="add mod">
          <ac:chgData name="Steven Benson" userId="7888f041-e9c4-484d-a793-6a135ed92492" providerId="ADAL" clId="{C75EA2F5-9C13-4AB7-92DC-FEB63109112C}" dt="2018-10-09T13:57:50.686" v="1" actId="1076"/>
          <ac:picMkLst>
            <pc:docMk/>
            <pc:sldMasterMk cId="0" sldId="2147483670"/>
            <ac:picMk id="9" creationId="{A9052AFA-33ED-4013-AD22-E3935D824F1B}"/>
          </ac:picMkLst>
        </pc:picChg>
        <pc:picChg chg="add mod">
          <ac:chgData name="Steven Benson" userId="7888f041-e9c4-484d-a793-6a135ed92492" providerId="ADAL" clId="{C75EA2F5-9C13-4AB7-92DC-FEB63109112C}" dt="2018-10-09T13:57:50.686" v="1" actId="1076"/>
          <ac:picMkLst>
            <pc:docMk/>
            <pc:sldMasterMk cId="0" sldId="2147483670"/>
            <ac:picMk id="10" creationId="{E7815B0B-65F0-47ED-8BFF-2D2713930B8E}"/>
          </ac:picMkLst>
        </pc:picChg>
      </pc:sldMasterChg>
      <pc:sldMasterChg chg="addSp modSp">
        <pc:chgData name="Steven Benson" userId="7888f041-e9c4-484d-a793-6a135ed92492" providerId="ADAL" clId="{C75EA2F5-9C13-4AB7-92DC-FEB63109112C}" dt="2018-10-09T13:58:00.591" v="4" actId="1076"/>
        <pc:sldMasterMkLst>
          <pc:docMk/>
          <pc:sldMasterMk cId="0" sldId="2147483671"/>
        </pc:sldMasterMkLst>
        <pc:picChg chg="add mod">
          <ac:chgData name="Steven Benson" userId="7888f041-e9c4-484d-a793-6a135ed92492" providerId="ADAL" clId="{C75EA2F5-9C13-4AB7-92DC-FEB63109112C}" dt="2018-10-09T13:58:00.591" v="4" actId="1076"/>
          <ac:picMkLst>
            <pc:docMk/>
            <pc:sldMasterMk cId="0" sldId="2147483671"/>
            <ac:picMk id="7" creationId="{46BA56D1-13F5-4964-B390-AAC02E746DC2}"/>
          </ac:picMkLst>
        </pc:picChg>
        <pc:picChg chg="add mod">
          <ac:chgData name="Steven Benson" userId="7888f041-e9c4-484d-a793-6a135ed92492" providerId="ADAL" clId="{C75EA2F5-9C13-4AB7-92DC-FEB63109112C}" dt="2018-10-09T13:58:00.591" v="4" actId="1076"/>
          <ac:picMkLst>
            <pc:docMk/>
            <pc:sldMasterMk cId="0" sldId="2147483671"/>
            <ac:picMk id="8" creationId="{A9052AFA-33ED-4013-AD22-E3935D824F1B}"/>
          </ac:picMkLst>
        </pc:picChg>
        <pc:picChg chg="add mod">
          <ac:chgData name="Steven Benson" userId="7888f041-e9c4-484d-a793-6a135ed92492" providerId="ADAL" clId="{C75EA2F5-9C13-4AB7-92DC-FEB63109112C}" dt="2018-10-09T13:58:00.591" v="4" actId="1076"/>
          <ac:picMkLst>
            <pc:docMk/>
            <pc:sldMasterMk cId="0" sldId="2147483671"/>
            <ac:picMk id="9" creationId="{E7815B0B-65F0-47ED-8BFF-2D2713930B8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1774133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Lesson Agenda</a:t>
            </a:r>
            <a:endParaRPr sz="1200" b="1"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50-65 Minutes</a:t>
            </a:r>
            <a:endParaRPr sz="1200" b="1"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Engaging the Reader and Review Learning Targets: Summarizing (12-15 minutes)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Listening to a TED Talk: The Golden Rule (15-18 minutes)</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Understanding the Radleys’ Melancholy Little Drama: Networking Sessions (15-18 minutes)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 (5-7 minutes)</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Reflecting on Atticus’s Character</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Preview Homework (1-2 minutes)</a:t>
            </a:r>
            <a:endParaRPr sz="1200" dirty="0">
              <a:latin typeface="Calibri"/>
              <a:ea typeface="Calibri"/>
              <a:cs typeface="Calibri"/>
              <a:sym typeface="Calibri"/>
            </a:endParaRPr>
          </a:p>
          <a:p>
            <a:pPr marL="914400" lvl="1" indent="-304800" rtl="0">
              <a:spcBef>
                <a:spcPts val="0"/>
              </a:spcBef>
              <a:spcAft>
                <a:spcPts val="0"/>
              </a:spcAft>
              <a:buSzPts val="1200"/>
              <a:buFont typeface="Calibri"/>
              <a:buAutoNum type="alphaLcPeriod"/>
            </a:pPr>
            <a:r>
              <a:rPr lang="en" sz="1200" dirty="0">
                <a:latin typeface="Calibri"/>
                <a:ea typeface="Calibri"/>
                <a:cs typeface="Calibri"/>
                <a:sym typeface="Calibri"/>
              </a:rPr>
              <a:t>Complete a first read of Chapter 5. Take notes using the </a:t>
            </a:r>
            <a:r>
              <a:rPr lang="en" sz="1200" b="1" dirty="0">
                <a:latin typeface="Calibri"/>
                <a:ea typeface="Calibri"/>
                <a:cs typeface="Calibri"/>
                <a:sym typeface="Calibri"/>
              </a:rPr>
              <a:t>Structured Notes graphic organizer</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996282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(Networking Sessions)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(Slide 1) Understanding the Radleys’ Melancholy Little Drama: Networking Sessions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B. On this slide, students will be introduced to the new protocol.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novel,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focus on Chapter 3, page 51. Remind them to follow along in their heads as they listen to the text read aloud. Read out loud beginning at Jem, “I know what we’re going to play …” (51) through the end of the chapter, page 54. This should be a true read-aloud, read fluently, slowly, and with appropriate feeling.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Networking Sessions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and readers who struggle will benefit from the optional supported structured notes, which provide a summary of the chapter and the vocabulary words defined.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2020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07a5438c4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407a5438c4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(Networking Sessions)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(Slide 2) Understanding the Radleys’ Melancholy Little Drama: Networking Sessions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B. On this slide, students will review the directions for the new protocol and use the structure to discuss Chapter 4.</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 aloud as students follow along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use </a:t>
            </a:r>
            <a:r>
              <a:rPr lang="en" sz="1200" b="1" dirty="0">
                <a:solidFill>
                  <a:schemeClr val="dk1"/>
                </a:solidFill>
                <a:latin typeface="Calibri"/>
                <a:ea typeface="Calibri"/>
                <a:cs typeface="Calibri"/>
                <a:sym typeface="Calibri"/>
              </a:rPr>
              <a:t>Chapter 4 Close Reading Guide (teacher reference) </a:t>
            </a:r>
            <a:r>
              <a:rPr lang="en" sz="1200" dirty="0">
                <a:solidFill>
                  <a:schemeClr val="dk1"/>
                </a:solidFill>
                <a:latin typeface="Calibri"/>
                <a:ea typeface="Calibri"/>
                <a:cs typeface="Calibri"/>
                <a:sym typeface="Calibri"/>
              </a:rPr>
              <a:t>notes below to probe and support students’ discussions:</a:t>
            </a: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Probing or scaffolding for Question 1: </a:t>
            </a:r>
            <a:r>
              <a:rPr lang="en" sz="1200" i="1" dirty="0">
                <a:solidFill>
                  <a:schemeClr val="dk1"/>
                </a:solidFill>
                <a:latin typeface="Calibri"/>
                <a:ea typeface="Calibri"/>
                <a:cs typeface="Calibri"/>
                <a:sym typeface="Calibri"/>
              </a:rPr>
              <a:t>“What does ‘melancholy’ mean?”  “What is a drama</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“How does the Radleys’ history get turned into a ‘drama?</a:t>
            </a:r>
            <a:r>
              <a:rPr lang="en-US" sz="1200" i="1" dirty="0">
                <a:solidFill>
                  <a:schemeClr val="dk1"/>
                </a:solidFill>
                <a:latin typeface="Calibri"/>
                <a:ea typeface="Calibri"/>
                <a:cs typeface="Calibri"/>
                <a:sym typeface="Calibri"/>
              </a:rPr>
              <a:t>’”</a:t>
            </a:r>
            <a:endParaRPr lang="en"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Probing or scaffolding for question 2:  “Who have they gotten their information from?” “Have they ever met Boo or talked to Nathan Radley?”</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“Why are people so interested in the Radleys?”</a:t>
            </a:r>
          </a:p>
          <a:p>
            <a:pPr marL="914400" lvl="1" indent="-304800" rtl="0">
              <a:spcBef>
                <a:spcPts val="0"/>
              </a:spcBef>
              <a:spcAft>
                <a:spcPts val="0"/>
              </a:spcAft>
              <a:buClr>
                <a:schemeClr val="dk1"/>
              </a:buClr>
              <a:buSzPts val="1200"/>
            </a:pPr>
            <a:r>
              <a:rPr lang="en" sz="1200" dirty="0">
                <a:solidFill>
                  <a:schemeClr val="dk1"/>
                </a:solidFill>
                <a:latin typeface="Calibri"/>
                <a:ea typeface="Calibri"/>
                <a:cs typeface="Calibri"/>
                <a:sym typeface="Calibri"/>
              </a:rPr>
              <a:t>Probing or scaffolding for Question 3: </a:t>
            </a:r>
            <a:r>
              <a:rPr lang="en" sz="1200" i="1" dirty="0">
                <a:solidFill>
                  <a:schemeClr val="dk1"/>
                </a:solidFill>
                <a:latin typeface="Calibri"/>
                <a:ea typeface="Calibri"/>
                <a:cs typeface="Calibri"/>
                <a:sym typeface="Calibri"/>
              </a:rPr>
              <a:t>“What does it mean to have compassion?” “What is the evidence that the children are feeling sympathy and wish to make things better for the Radleys?”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have completed all three prompts, cold call on students to share their thinking.</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circulating for question 1, listen for</a:t>
            </a:r>
            <a:r>
              <a:rPr lang="en" sz="1200" b="0" dirty="0">
                <a:solidFill>
                  <a:schemeClr val="dk1"/>
                </a:solidFill>
                <a:latin typeface="Calibri"/>
                <a:ea typeface="Calibri"/>
                <a:cs typeface="Calibri"/>
                <a:sym typeface="Calibri"/>
              </a:rPr>
              <a:t>: It’s depressing. It doesn’t have a happy ending because Boo is stuck in the house. It’s a “little drama” because the children have turned the Radleys’ life into a play, but not much actually happened.</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Times New Roman"/>
              <a:buChar char="●"/>
            </a:pPr>
            <a:r>
              <a:rPr lang="en" sz="1200" b="0" dirty="0">
                <a:solidFill>
                  <a:schemeClr val="dk1"/>
                </a:solidFill>
                <a:latin typeface="Calibri"/>
                <a:ea typeface="Calibri"/>
                <a:cs typeface="Calibri"/>
                <a:sym typeface="Calibri"/>
              </a:rPr>
              <a:t>While circulating for question 2, listen for: They know “bits and scraps” of gossip, mostly from Stephanie Crawford. People blame petty crimes and weird occurrences on Boo (Chapter 1); they’ve never seen him.</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Times New Roman"/>
              <a:buChar char="●"/>
            </a:pPr>
            <a:r>
              <a:rPr lang="en" sz="1200" b="0" dirty="0">
                <a:solidFill>
                  <a:schemeClr val="dk1"/>
                </a:solidFill>
                <a:latin typeface="Calibri"/>
                <a:ea typeface="Calibri"/>
                <a:cs typeface="Calibri"/>
                <a:sym typeface="Calibri"/>
              </a:rPr>
              <a:t>While circulating for question 3, listen for: No, they won’t even discuss the game they are playing in their father’s hearing. They are worried they will get in trouble, so clearly they are not showing compassion.</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and readers who struggle will benefit from the optional supported structured notes, which provide a summary of the chapter and the vocabulary words defined.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access to “hint cards”: small slips of paper or index cards that they turn over for hints about how/where to find the answers to text-dependent questions. For example, a hint card might say, “Check back in the third paragraph on page 7.”</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90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Reflecting on Atticus’s Character</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out their </a:t>
            </a:r>
            <a:r>
              <a:rPr lang="en" sz="1200" b="1" dirty="0">
                <a:solidFill>
                  <a:schemeClr val="dk1"/>
                </a:solidFill>
                <a:latin typeface="Calibri"/>
                <a:ea typeface="Calibri"/>
                <a:cs typeface="Calibri"/>
                <a:sym typeface="Calibri"/>
              </a:rPr>
              <a:t>Atticus Note-catcher</a:t>
            </a:r>
            <a:r>
              <a:rPr lang="en" sz="1200" dirty="0">
                <a:solidFill>
                  <a:schemeClr val="dk1"/>
                </a:solidFill>
                <a:latin typeface="Calibri"/>
                <a:ea typeface="Calibri"/>
                <a:cs typeface="Calibri"/>
                <a:sym typeface="Calibri"/>
              </a:rPr>
              <a:t>, structured notes on Chapters 2–4, and copies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work with their elbow partner and add to their </a:t>
            </a:r>
            <a:r>
              <a:rPr lang="en" sz="1200" b="1" dirty="0">
                <a:solidFill>
                  <a:schemeClr val="dk1"/>
                </a:solidFill>
                <a:latin typeface="Calibri"/>
                <a:ea typeface="Calibri"/>
                <a:cs typeface="Calibri"/>
                <a:sym typeface="Calibri"/>
              </a:rPr>
              <a:t>Atticus Note-catchers </a:t>
            </a:r>
            <a:r>
              <a:rPr lang="en" sz="1200" dirty="0">
                <a:solidFill>
                  <a:schemeClr val="dk1"/>
                </a:solidFill>
                <a:latin typeface="Calibri"/>
                <a:ea typeface="Calibri"/>
                <a:cs typeface="Calibri"/>
                <a:sym typeface="Calibri"/>
              </a:rPr>
              <a:t>from those chapters.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 answers on this note-catcher will vary. Accept any logical, text-supported additions.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5916952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Homework: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Chapter 5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Homework: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Chapter 5 </a:t>
            </a:r>
            <a:r>
              <a:rPr lang="en" sz="1200" dirty="0">
                <a:solidFill>
                  <a:schemeClr val="dk1"/>
                </a:solidFill>
                <a:latin typeface="Calibri"/>
                <a:ea typeface="Calibri"/>
                <a:cs typeface="Calibri"/>
                <a:sym typeface="Calibri"/>
              </a:rPr>
              <a:t>and briefly preview the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homework aloud. 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struggling learners with the supported structured notes for additional scaffolding as they read the novel.</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6094229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133c680e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g4133c680e6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Pacing: will vary, but 30-50 minutes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 Small Groups</a:t>
            </a: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always have: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Reading the homework for students who aren’t able to do this at home reliably.</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Accountable independent reading from the Scholastic library books that are most connected to your current module topic.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Here are activities you should cycle in as needed: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Enrichments and ELL support activities.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based writing work, or continuing unfinished work from class time.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Place your students into flexible small groups based on their needs or allow them to work independently.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Decide which activities each group should do daily.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Fill out the chart ahead of time so students have direction.  </a:t>
            </a: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p:txBody>
      </p:sp>
      <p:sp>
        <p:nvSpPr>
          <p:cNvPr id="216" name="Google Shape;216;g4133c680e6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3039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Structure Note-catcher, Chapter 4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“Golden Rule” in Karen Armstrong’s TED Talk Note-Catcher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Networking Sessions Note-catcher, Chapter 4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Chapter 5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Chapter 5 </a:t>
            </a:r>
            <a:r>
              <a:rPr lang="en" sz="1200" dirty="0">
                <a:solidFill>
                  <a:schemeClr val="dk1"/>
                </a:solidFill>
                <a:latin typeface="Calibri"/>
                <a:ea typeface="Calibri"/>
                <a:cs typeface="Calibri"/>
                <a:sym typeface="Calibri"/>
              </a:rPr>
              <a:t>(optional for students needing more support)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Chapter 4 </a:t>
            </a:r>
            <a:r>
              <a:rPr lang="en" sz="1200" dirty="0">
                <a:solidFill>
                  <a:schemeClr val="dk1"/>
                </a:solidFill>
                <a:latin typeface="Calibri"/>
                <a:ea typeface="Calibri"/>
                <a:cs typeface="Calibri"/>
                <a:sym typeface="Calibri"/>
              </a:rPr>
              <a:t>(from Lesson 12)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 (from Lesson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Technology to show TED Talk clip</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or overhead projector </a:t>
            </a:r>
            <a:r>
              <a:rPr lang="en" sz="1200" b="0" dirty="0">
                <a:solidFill>
                  <a:schemeClr val="dk1"/>
                </a:solidFill>
                <a:latin typeface="Calibri"/>
                <a:ea typeface="Calibri"/>
                <a:cs typeface="Calibri"/>
                <a:sym typeface="Calibri"/>
              </a:rPr>
              <a:t>Alternative</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Use slide images or chart paper to display and annotate lesson charts and text.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8917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TED Talk: Karen Armstrong, Let’s revive the Golden Rule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Chapter 4 of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Close Reading Guide (for Teacher Reference)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Chapter 4 of </a:t>
            </a:r>
            <a:r>
              <a:rPr lang="en" sz="1200" i="1" dirty="0">
                <a:solidFill>
                  <a:schemeClr val="dk1"/>
                </a:solidFill>
                <a:latin typeface="Calibri"/>
                <a:ea typeface="Calibri"/>
                <a:cs typeface="Calibri"/>
                <a:sym typeface="Calibri"/>
              </a:rPr>
              <a:t>To Kill a Mockingbird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Networking Se</a:t>
            </a:r>
            <a:r>
              <a:rPr lang="en" sz="1200" dirty="0">
                <a:latin typeface="Calibri"/>
                <a:ea typeface="Calibri"/>
                <a:cs typeface="Calibri"/>
                <a:sym typeface="Calibri"/>
              </a:rPr>
              <a:t>ssions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Discussion Appointments (from Lesson 3)</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4802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a:latin typeface="Calibri"/>
                <a:ea typeface="Calibri"/>
                <a:cs typeface="Calibri"/>
                <a:sym typeface="Calibri"/>
              </a:rPr>
              <a:t>Making Inferences:</a:t>
            </a:r>
            <a:endParaRPr sz="1200">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a:latin typeface="Calibri"/>
                <a:ea typeface="Calibri"/>
                <a:cs typeface="Calibri"/>
                <a:sym typeface="Calibri"/>
              </a:rPr>
              <a:t>The Golden Rule and the Radley’s Melancholy Little Drama (Chapter 4)</a:t>
            </a:r>
            <a:endParaRPr sz="1200">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256321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in their heads.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4916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(Discussion Appointments)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(Slide 1) Engaging the Reader and Review Learning Targets: Summarizing</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On this slide, students will practice writing a summary and will review the Learning Targets on the next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summaries from this lesson are useful formative assessment data. After the lesson, review student writing, provide meaningful feedback, and inform instruction on summary writing in future lessons.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should sit with their selected Discussion Appointment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that students have their structured notes from their homework and a </a:t>
            </a:r>
            <a:r>
              <a:rPr lang="en" sz="1200" b="1" dirty="0">
                <a:solidFill>
                  <a:schemeClr val="dk1"/>
                </a:solidFill>
                <a:latin typeface="Calibri"/>
                <a:ea typeface="Calibri"/>
                <a:cs typeface="Calibri"/>
                <a:sym typeface="Calibri"/>
              </a:rPr>
              <a:t>Narrative Structure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gist statements and then complete the </a:t>
            </a:r>
            <a:r>
              <a:rPr lang="en" sz="1200" b="1" dirty="0">
                <a:solidFill>
                  <a:schemeClr val="dk1"/>
                </a:solidFill>
                <a:latin typeface="Calibri"/>
                <a:ea typeface="Calibri"/>
                <a:cs typeface="Calibri"/>
                <a:sym typeface="Calibri"/>
              </a:rPr>
              <a:t>Narrative Structure Note-catcher </a:t>
            </a:r>
            <a:r>
              <a:rPr lang="en" sz="1200" dirty="0">
                <a:solidFill>
                  <a:schemeClr val="dk1"/>
                </a:solidFill>
                <a:latin typeface="Calibri"/>
                <a:ea typeface="Calibri"/>
                <a:cs typeface="Calibri"/>
                <a:sym typeface="Calibri"/>
              </a:rPr>
              <a:t>with their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completion of the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are done, ask them to compose a well-written summary paragraph on their own.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summaries to read, provide feedback, and plan for further instruction.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circulating, look for students to include “key details” rather than irrelevant details.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Sometimes students have difficulty creating a focus sentence for a summary. A possible focus sentence for students struggling to get started could be the following: “In this chapter, the children continue their deep interest in the Radleys.”</a:t>
            </a:r>
            <a:endParaRPr sz="1200" dirty="0">
              <a:latin typeface="Calibri"/>
              <a:ea typeface="Calibri"/>
              <a:cs typeface="Calibri"/>
              <a:sym typeface="Calibri"/>
            </a:endParaRPr>
          </a:p>
        </p:txBody>
      </p:sp>
    </p:spTree>
    <p:extLst>
      <p:ext uri="{BB962C8B-B14F-4D97-AF65-F5344CB8AC3E}">
        <p14:creationId xmlns:p14="http://schemas.microsoft.com/office/powerpoint/2010/main" val="1778017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407a5438c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407a5438c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2-4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Opening A. (Slide 2) Engaging the Reader and Review Learning Targets: Summarizing</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2 of 2. This slide will review the Learning Targets for the lesson.</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Once students turn in their summaries, direct students’ attention to the learning targets.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these are learning targets they have worked with before.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follow along while you read each target aloud.</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a:t>
            </a:r>
            <a:r>
              <a:rPr lang="en" sz="1200">
                <a:latin typeface="Calibri"/>
                <a:ea typeface="Calibri"/>
                <a:cs typeface="Calibri"/>
                <a:sym typeface="Calibri"/>
              </a:rPr>
              <a:t>None</a:t>
            </a:r>
            <a:endParaRPr sz="1200">
              <a:latin typeface="Calibri"/>
              <a:ea typeface="Calibri"/>
              <a:cs typeface="Calibri"/>
              <a:sym typeface="Calibri"/>
            </a:endParaRPr>
          </a:p>
        </p:txBody>
      </p:sp>
    </p:spTree>
    <p:extLst>
      <p:ext uri="{BB962C8B-B14F-4D97-AF65-F5344CB8AC3E}">
        <p14:creationId xmlns:p14="http://schemas.microsoft.com/office/powerpoint/2010/main" val="1043298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7-8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1) Listening to a TED Talk: The Golden Rule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On this slide, the first three questions will be discussed. The remaining three questions about the TED Talk will be discussed on the next slide.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Golden Rule Note-catcher </a:t>
            </a:r>
            <a:r>
              <a:rPr lang="en" sz="1200" dirty="0">
                <a:solidFill>
                  <a:schemeClr val="dk1"/>
                </a:solidFill>
                <a:latin typeface="Calibri"/>
                <a:ea typeface="Calibri"/>
                <a:cs typeface="Calibri"/>
                <a:sym typeface="Calibri"/>
              </a:rPr>
              <a:t>(for Karen Armstrong TED Talk).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silently read through the questions before viewing the clip.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appropriate technology, watch the first 2 minutes of Karen Armstrong’s TED Talk on the Golden Rule.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their partner to answer the first question:</a:t>
            </a:r>
            <a:r>
              <a:rPr lang="en-US"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Karen Armstrong say is central to all of the world’s religions?”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share their thinking.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revise or add to their answer while you model on the displayed Note-catcher. Ask students to turn and talk with their partner: </a:t>
            </a:r>
            <a:r>
              <a:rPr lang="en" sz="1200" i="1" dirty="0">
                <a:solidFill>
                  <a:schemeClr val="dk1"/>
                </a:solidFill>
                <a:latin typeface="Calibri"/>
                <a:ea typeface="Calibri"/>
                <a:cs typeface="Calibri"/>
                <a:sym typeface="Calibri"/>
              </a:rPr>
              <a:t>“What do you think compassion is?”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provide a definition.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provide only the first half of the definition—feeling sympathy or understanding the pain of others—ask probing questions such as: </a:t>
            </a:r>
            <a:r>
              <a:rPr lang="en" sz="1200" i="1" dirty="0">
                <a:solidFill>
                  <a:schemeClr val="dk1"/>
                </a:solidFill>
                <a:latin typeface="Calibri"/>
                <a:ea typeface="Calibri"/>
                <a:cs typeface="Calibri"/>
                <a:sym typeface="Calibri"/>
              </a:rPr>
              <a:t>“Is it enough to only ‘feel sympathy’ or ‘feel bad’ for others? Or is there more to compassion?” “What sort of person do you think of as having compassion?” </a:t>
            </a:r>
            <a:r>
              <a:rPr lang="en" sz="1200" i="0" dirty="0">
                <a:solidFill>
                  <a:schemeClr val="dk1"/>
                </a:solidFill>
                <a:latin typeface="Calibri"/>
                <a:ea typeface="Calibri"/>
                <a:cs typeface="Calibri"/>
                <a:sym typeface="Calibri"/>
              </a:rPr>
              <a:t>and</a:t>
            </a:r>
            <a:r>
              <a:rPr lang="en" sz="1200" i="1" dirty="0">
                <a:solidFill>
                  <a:schemeClr val="dk1"/>
                </a:solidFill>
                <a:latin typeface="Calibri"/>
                <a:ea typeface="Calibri"/>
                <a:cs typeface="Calibri"/>
                <a:sym typeface="Calibri"/>
              </a:rPr>
              <a:t> “How is compassion different from sympathy?”</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students have defined compassion, write a consensus definition in the Note-catcher.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their attention to the next question. Ask:</a:t>
            </a:r>
            <a:r>
              <a:rPr lang="en-US"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“According to Armstrong, how are compassion and the Golden Rule related?”</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neighbor and jot down their answer.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share their thinking.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third question:</a:t>
            </a:r>
            <a:r>
              <a:rPr lang="en" sz="1200" i="1" dirty="0">
                <a:solidFill>
                  <a:schemeClr val="dk1"/>
                </a:solidFill>
                <a:latin typeface="Calibri"/>
                <a:ea typeface="Calibri"/>
                <a:cs typeface="Calibri"/>
                <a:sym typeface="Calibri"/>
              </a:rPr>
              <a:t>“What evidence from Armstrong’s speech suggests that she might agree with Atticus’s advice to Scout? ‘You never really understand a person until you consider things from his point of view—[…] until you climb into his skin and walk around in it (39).</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this quote comes from Chapter 3 and was a focus of the scene from the film they watched in the previous lesson. It was also the focus of last night’s homework.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what Atticus’s statement means in their own words.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share their thinking.</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discussing Question 1, listen for: </a:t>
            </a:r>
            <a:r>
              <a:rPr lang="en" sz="1200" b="0" i="0" dirty="0">
                <a:solidFill>
                  <a:schemeClr val="dk1"/>
                </a:solidFill>
                <a:latin typeface="Calibri"/>
                <a:ea typeface="Calibri"/>
                <a:cs typeface="Calibri"/>
                <a:sym typeface="Calibri"/>
              </a:rPr>
              <a:t>Armstrong says that compassion is central to all the world’s religions and each religion has its own version of the Golden Rule.</a:t>
            </a:r>
            <a:endParaRPr sz="1200" b="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When asking for a definition, listen for responses such as: “deep sympathy for the suffering of others with a desire to help” or “understanding the pain of others and a desire to help.” The latter part—the desire to help or relieve suffering—is key to understanding compassion and the Golden Rule. </a:t>
            </a:r>
            <a:endParaRPr sz="1200" b="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When discussing the connection between compassion and the Golden Rule, listen for: Armstrong connects the two by suggesting that the Golden Rule and compassion are really the same thing.</a:t>
            </a:r>
            <a:endParaRPr sz="1200" b="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last question, listen for students to refer to any relevant evidence from the text.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Consider assigning mixed-ability pairs for this discussion to support students who may struggle.</a:t>
            </a:r>
            <a:endParaRPr sz="1200" dirty="0">
              <a:latin typeface="Calibri"/>
              <a:ea typeface="Calibri"/>
              <a:cs typeface="Calibri"/>
              <a:sym typeface="Calibri"/>
            </a:endParaRPr>
          </a:p>
        </p:txBody>
      </p:sp>
    </p:spTree>
    <p:extLst>
      <p:ext uri="{BB962C8B-B14F-4D97-AF65-F5344CB8AC3E}">
        <p14:creationId xmlns:p14="http://schemas.microsoft.com/office/powerpoint/2010/main" val="2806954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07a5438c4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407a5438c4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7-8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Listening to a TED Talk: The Golden Rule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On this slide, the last two questions about the TED Talk will be discussed.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just as with rereading, it is often important to watch or listen to other media more than once in order to fully understand.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will play the video a second time so students can find the strongest evidence to answer the question.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 clip is over, invite students to turn and talk with their neighbor.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share their thinking. Probe for the strongest evidence.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Armstrong uses the word </a:t>
            </a:r>
            <a:r>
              <a:rPr lang="en" sz="1200" i="1" dirty="0">
                <a:solidFill>
                  <a:schemeClr val="dk1"/>
                </a:solidFill>
                <a:latin typeface="Calibri"/>
                <a:ea typeface="Calibri"/>
                <a:cs typeface="Calibri"/>
                <a:sym typeface="Calibri"/>
              </a:rPr>
              <a:t>transcend</a:t>
            </a:r>
            <a:r>
              <a:rPr lang="en" sz="1200" dirty="0">
                <a:solidFill>
                  <a:schemeClr val="dk1"/>
                </a:solidFill>
                <a:latin typeface="Calibri"/>
                <a:ea typeface="Calibri"/>
                <a:cs typeface="Calibri"/>
                <a:sym typeface="Calibri"/>
              </a:rPr>
              <a:t> at the end of the clip to describe what happens when people follow the Golden Rule.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“Based on how Armstrong uses the word, what do you think transcend means?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share their thinking.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quote is about the practice of no longer thinking of oneself and really thinking of others first, which allows a person to truly do for others.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final question. Ask: </a:t>
            </a:r>
            <a:r>
              <a:rPr lang="en" sz="1200" i="1" dirty="0">
                <a:solidFill>
                  <a:schemeClr val="dk1"/>
                </a:solidFill>
                <a:latin typeface="Calibri"/>
                <a:ea typeface="Calibri"/>
                <a:cs typeface="Calibri"/>
                <a:sym typeface="Calibri"/>
              </a:rPr>
              <a:t>“How does the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ethical culture</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(47) of Jem and Scout illustrate the idea of treating others the way you want to be treated? Why is ‘finders keepers’ different with money?”</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t>
            </a:r>
            <a:r>
              <a:rPr lang="en" sz="1200" i="1" dirty="0">
                <a:solidFill>
                  <a:schemeClr val="dk1"/>
                </a:solidFill>
                <a:latin typeface="Calibri"/>
                <a:ea typeface="Calibri"/>
                <a:cs typeface="Calibri"/>
                <a:sym typeface="Calibri"/>
              </a:rPr>
              <a:t>ethical</a:t>
            </a:r>
            <a:r>
              <a:rPr lang="en" sz="1200" dirty="0">
                <a:solidFill>
                  <a:schemeClr val="dk1"/>
                </a:solidFill>
                <a:latin typeface="Calibri"/>
                <a:ea typeface="Calibri"/>
                <a:cs typeface="Calibri"/>
                <a:sym typeface="Calibri"/>
              </a:rPr>
              <a:t> was a vocabulary word from the homework. Cold call on a student to share the definition.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page 47 and follow along while listening to the paragraph beginning “Finders were keepers …” and ending with “but money was different” read out loud. Explain that scuppernongs are a type of grape that grows in the South.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about the questions and jot down their answer.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share their thinking.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probing for the strongest evidence, listen for: </a:t>
            </a:r>
            <a:r>
              <a:rPr lang="en" sz="1200" b="0" dirty="0">
                <a:solidFill>
                  <a:schemeClr val="dk1"/>
                </a:solidFill>
                <a:latin typeface="Calibri"/>
                <a:ea typeface="Calibri"/>
                <a:cs typeface="Calibri"/>
                <a:sym typeface="Calibri"/>
              </a:rPr>
              <a:t>Armstrong states that once people “live” the Golden Rule all day, every day, “You dethrone yourself from the center of your world, put another there, and you transcend yourself … something that goes beyond what we know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When discussing the word ‘transcend</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listen for: to transcend means to go beyond the limits or to be greater than. When we “transcend ourselves,” we do for others—maybe even sacrificing something to make things better for other people, such as giving up allowance for a fund drive for a family in need.</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When discussing the phrase ‘finders keepers</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listen for answers such as: “‘Finders keepers’ only counts for things of little value, not money—because Jem and Scout wouldn’t steal someone’s money from their hiding place” or “Plucking flowers or fruit is harmless and is not the same as taking money. Jem says, ‘These are somebody’s, I know that. See how they’ve been slicked up? They’ve been saved’ (47). Jem is not thinking of himself—he is thinking of whoever saved the money.”</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mixed-ability pairs for this discussion to support students who may struggle.</a:t>
            </a:r>
            <a:endParaRPr sz="1200" dirty="0">
              <a:latin typeface="Calibri"/>
              <a:ea typeface="Calibri"/>
              <a:cs typeface="Calibri"/>
              <a:sym typeface="Calibri"/>
            </a:endParaRPr>
          </a:p>
        </p:txBody>
      </p:sp>
    </p:spTree>
    <p:extLst>
      <p:ext uri="{BB962C8B-B14F-4D97-AF65-F5344CB8AC3E}">
        <p14:creationId xmlns:p14="http://schemas.microsoft.com/office/powerpoint/2010/main" val="2987319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106"/>
            <a:ext cx="762000" cy="142875"/>
          </a:xfrm>
          <a:prstGeom prst="rect">
            <a:avLst/>
          </a:prstGeom>
        </p:spPr>
      </p:pic>
      <p:pic>
        <p:nvPicPr>
          <p:cNvPr id="8" name="Picture 7">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197"/>
            <a:ext cx="493555" cy="546772"/>
          </a:xfrm>
          <a:prstGeom prst="rect">
            <a:avLst/>
          </a:prstGeom>
        </p:spPr>
      </p:pic>
      <p:pic>
        <p:nvPicPr>
          <p:cNvPr id="9" name="Picture 8">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197"/>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www.ted.com/talks/karen_armstrong_let_s_revive_the_golden_rule.html"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2965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a:t>
            </a:r>
            <a:r>
              <a:rPr lang="en"/>
              <a:t>13</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208875"/>
            <a:ext cx="8520600" cy="37698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50-65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400" dirty="0">
                <a:solidFill>
                  <a:schemeClr val="dk1"/>
                </a:solidFill>
              </a:rPr>
              <a:t>The purpose of t</a:t>
            </a:r>
            <a:r>
              <a:rPr lang="en" sz="1400" dirty="0"/>
              <a:t>oday’s lesson is to:</a:t>
            </a:r>
            <a:endParaRPr sz="1400" dirty="0"/>
          </a:p>
          <a:p>
            <a:pPr marL="457200" lvl="0" indent="-317500" rtl="0">
              <a:spcBef>
                <a:spcPts val="0"/>
              </a:spcBef>
              <a:spcAft>
                <a:spcPts val="0"/>
              </a:spcAft>
              <a:buSzPts val="1400"/>
              <a:buChar char="●"/>
            </a:pPr>
            <a:r>
              <a:rPr lang="en" sz="1400" dirty="0"/>
              <a:t>practice writing a summary of a literary work.</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further develop students’ understanding of the Golden Rule and explore further how </a:t>
            </a:r>
            <a:r>
              <a:rPr lang="en" sz="1400" i="1" dirty="0">
                <a:solidFill>
                  <a:schemeClr val="dk1"/>
                </a:solidFill>
              </a:rPr>
              <a:t>To Kill a Mockingbird </a:t>
            </a:r>
            <a:r>
              <a:rPr lang="en" sz="1400" dirty="0">
                <a:solidFill>
                  <a:schemeClr val="dk1"/>
                </a:solidFill>
              </a:rPr>
              <a:t>makes connections to a theme from religious works throughout the world </a:t>
            </a:r>
            <a:r>
              <a:rPr lang="en" sz="1400" dirty="0">
                <a:highlight>
                  <a:srgbClr val="FFFFFF"/>
                </a:highlight>
              </a:rPr>
              <a:t>by listening to part of a Ted Talk by Karen Armstrong, a religious historian</a:t>
            </a:r>
            <a:r>
              <a:rPr lang="en" sz="1400" dirty="0"/>
              <a:t> .</a:t>
            </a:r>
            <a:endParaRPr sz="1400" dirty="0"/>
          </a:p>
          <a:p>
            <a:pPr marL="457200" lvl="0" indent="-317500" rtl="0">
              <a:lnSpc>
                <a:spcPct val="90000"/>
              </a:lnSpc>
              <a:spcBef>
                <a:spcPts val="0"/>
              </a:spcBef>
              <a:spcAft>
                <a:spcPts val="0"/>
              </a:spcAft>
              <a:buClr>
                <a:schemeClr val="dk1"/>
              </a:buClr>
              <a:buSzPts val="1400"/>
              <a:buChar char="●"/>
            </a:pPr>
            <a:r>
              <a:rPr lang="en" sz="1400" dirty="0">
                <a:solidFill>
                  <a:schemeClr val="dk1"/>
                </a:solidFill>
              </a:rPr>
              <a:t>learn a new protocol, Networking Sessions, to use as a structure to discuss Chapter 4.</a:t>
            </a:r>
            <a:endParaRPr sz="1400" dirty="0">
              <a:solidFill>
                <a:schemeClr val="dk1"/>
              </a:solidFill>
            </a:endParaRPr>
          </a:p>
          <a:p>
            <a:pPr marL="457200" lvl="0" indent="0" rtl="0">
              <a:lnSpc>
                <a:spcPct val="90000"/>
              </a:lnSpc>
              <a:spcBef>
                <a:spcPts val="0"/>
              </a:spcBef>
              <a:spcAft>
                <a:spcPts val="0"/>
              </a:spcAft>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400" dirty="0">
                <a:solidFill>
                  <a:schemeClr val="dk1"/>
                </a:solidFill>
              </a:rPr>
              <a:t>The Learning Targets for students today are:</a:t>
            </a:r>
            <a:endParaRPr sz="1400" dirty="0">
              <a:solidFill>
                <a:schemeClr val="dk1"/>
              </a:solidFill>
            </a:endParaRPr>
          </a:p>
          <a:p>
            <a:pPr marL="457200" lvl="0" indent="-317500" rtl="0">
              <a:lnSpc>
                <a:spcPct val="90000"/>
              </a:lnSpc>
              <a:spcBef>
                <a:spcPts val="1000"/>
              </a:spcBef>
              <a:spcAft>
                <a:spcPts val="0"/>
              </a:spcAft>
              <a:buClr>
                <a:schemeClr val="dk1"/>
              </a:buClr>
              <a:buSzPts val="1400"/>
              <a:buAutoNum type="arabicPeriod"/>
            </a:pPr>
            <a:r>
              <a:rPr lang="en" sz="1400" dirty="0">
                <a:solidFill>
                  <a:schemeClr val="dk1"/>
                </a:solidFill>
              </a:rPr>
              <a:t>I can support my inferences about Chapter 4 of </a:t>
            </a:r>
            <a:r>
              <a:rPr lang="en" sz="1400" i="1" dirty="0">
                <a:solidFill>
                  <a:schemeClr val="dk1"/>
                </a:solidFill>
              </a:rPr>
              <a:t>To Kill a Mockingbird</a:t>
            </a:r>
            <a:r>
              <a:rPr lang="en" sz="1400" dirty="0">
                <a:solidFill>
                  <a:schemeClr val="dk1"/>
                </a:solidFill>
              </a:rPr>
              <a:t> with the strongest evidence from the text.</a:t>
            </a:r>
            <a:endParaRPr sz="1400" dirty="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dirty="0">
                <a:solidFill>
                  <a:schemeClr val="dk1"/>
                </a:solidFill>
              </a:rPr>
              <a:t>I can summarize Chapter 4 of </a:t>
            </a:r>
            <a:r>
              <a:rPr lang="en" sz="1400" i="1" dirty="0">
                <a:solidFill>
                  <a:schemeClr val="dk1"/>
                </a:solidFill>
              </a:rPr>
              <a:t>To Kill a Mockingbird</a:t>
            </a:r>
            <a:r>
              <a:rPr lang="en" sz="1400" dirty="0">
                <a:solidFill>
                  <a:schemeClr val="dk1"/>
                </a:solidFill>
              </a:rPr>
              <a:t>.</a:t>
            </a:r>
            <a:endParaRPr sz="1400" dirty="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dirty="0">
                <a:solidFill>
                  <a:schemeClr val="dk1"/>
                </a:solidFill>
              </a:rPr>
              <a:t>I can analyze how the author draws on the theme of the Golden Rule in Chapter 4.</a:t>
            </a:r>
            <a:endParaRPr sz="1400" dirty="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dirty="0">
                <a:solidFill>
                  <a:schemeClr val="dk1"/>
                </a:solidFill>
              </a:rPr>
              <a:t>I can use context clues to determine the meaning of phrases in Chapter 4 of </a:t>
            </a:r>
            <a:r>
              <a:rPr lang="en" sz="1400" i="1" dirty="0">
                <a:solidFill>
                  <a:schemeClr val="dk1"/>
                </a:solidFill>
              </a:rPr>
              <a:t>To Kill a Mockingbird</a:t>
            </a:r>
            <a:r>
              <a:rPr lang="en" sz="1400" dirty="0">
                <a:solidFill>
                  <a:schemeClr val="dk1"/>
                </a:solidFill>
              </a:rPr>
              <a:t>.  </a:t>
            </a:r>
            <a:endParaRPr sz="14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4"/>
          <p:cNvSpPr txBox="1">
            <a:spLocks noGrp="1"/>
          </p:cNvSpPr>
          <p:nvPr>
            <p:ph type="title"/>
          </p:nvPr>
        </p:nvSpPr>
        <p:spPr>
          <a:xfrm>
            <a:off x="311700" y="8925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use a new protocol to discuss Chapter 4.</a:t>
            </a:r>
            <a:endParaRPr/>
          </a:p>
        </p:txBody>
      </p:sp>
      <p:sp>
        <p:nvSpPr>
          <p:cNvPr id="190" name="Google Shape;190;p34"/>
          <p:cNvSpPr txBox="1">
            <a:spLocks noGrp="1"/>
          </p:cNvSpPr>
          <p:nvPr>
            <p:ph type="body" idx="1"/>
          </p:nvPr>
        </p:nvSpPr>
        <p:spPr>
          <a:xfrm>
            <a:off x="5408850" y="1152475"/>
            <a:ext cx="34233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solidFill>
                  <a:schemeClr val="dk1"/>
                </a:solidFill>
              </a:rPr>
              <a:t>Today, you will have an opportunity to discuss the novel with students you might not regularly work with—this will be a “mix-up” version of Think-Pair-Share!</a:t>
            </a:r>
            <a:endParaRPr>
              <a:solidFill>
                <a:schemeClr val="dk1"/>
              </a:solidFill>
            </a:endParaRPr>
          </a:p>
          <a:p>
            <a:pPr marL="0" lvl="0" indent="0" rtl="0">
              <a:spcBef>
                <a:spcPts val="0"/>
              </a:spcBef>
              <a:spcAft>
                <a:spcPts val="0"/>
              </a:spcAft>
              <a:buNone/>
            </a:pPr>
            <a:endParaRPr/>
          </a:p>
        </p:txBody>
      </p:sp>
      <p:pic>
        <p:nvPicPr>
          <p:cNvPr id="191" name="Google Shape;191;p34"/>
          <p:cNvPicPr preferRelativeResize="0"/>
          <p:nvPr/>
        </p:nvPicPr>
        <p:blipFill>
          <a:blip r:embed="rId3">
            <a:alphaModFix/>
          </a:blip>
          <a:stretch>
            <a:fillRect/>
          </a:stretch>
        </p:blipFill>
        <p:spPr>
          <a:xfrm>
            <a:off x="484675" y="1353950"/>
            <a:ext cx="4570268" cy="3076536"/>
          </a:xfrm>
          <a:prstGeom prst="rect">
            <a:avLst/>
          </a:prstGeom>
          <a:noFill/>
          <a:ln w="28575" cap="flat" cmpd="sng">
            <a:solidFill>
              <a:schemeClr val="dk2"/>
            </a:solidFill>
            <a:prstDash val="solid"/>
            <a:round/>
            <a:headEnd type="none" w="sm" len="sm"/>
            <a:tailEnd type="none" w="sm" len="sm"/>
          </a:ln>
        </p:spPr>
      </p:pic>
      <p:pic>
        <p:nvPicPr>
          <p:cNvPr id="192" name="Google Shape;192;p34"/>
          <p:cNvPicPr preferRelativeResize="0"/>
          <p:nvPr/>
        </p:nvPicPr>
        <p:blipFill>
          <a:blip r:embed="rId4">
            <a:alphaModFix/>
          </a:blip>
          <a:stretch>
            <a:fillRect/>
          </a:stretch>
        </p:blipFill>
        <p:spPr>
          <a:xfrm>
            <a:off x="8316686" y="4430486"/>
            <a:ext cx="657129" cy="56596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5"/>
          <p:cNvSpPr txBox="1">
            <a:spLocks noGrp="1"/>
          </p:cNvSpPr>
          <p:nvPr>
            <p:ph type="title"/>
          </p:nvPr>
        </p:nvSpPr>
        <p:spPr>
          <a:xfrm>
            <a:off x="311700" y="8925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use a new protocol to discuss Chapter 4.</a:t>
            </a:r>
            <a:endParaRPr/>
          </a:p>
        </p:txBody>
      </p:sp>
      <p:sp>
        <p:nvSpPr>
          <p:cNvPr id="198" name="Google Shape;198;p35"/>
          <p:cNvSpPr txBox="1">
            <a:spLocks noGrp="1"/>
          </p:cNvSpPr>
          <p:nvPr>
            <p:ph type="body" idx="1"/>
          </p:nvPr>
        </p:nvSpPr>
        <p:spPr>
          <a:xfrm>
            <a:off x="816425" y="1122600"/>
            <a:ext cx="7015500" cy="3819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Follow these steps to use the Networking Sessions Protocol:</a:t>
            </a:r>
            <a:endParaRPr dirty="0">
              <a:solidFill>
                <a:schemeClr val="dk1"/>
              </a:solidFill>
            </a:endParaRPr>
          </a:p>
          <a:p>
            <a:pPr marL="0" lvl="0" indent="0" rtl="0">
              <a:spcBef>
                <a:spcPts val="0"/>
              </a:spcBef>
              <a:spcAft>
                <a:spcPts val="0"/>
              </a:spcAft>
              <a:buNone/>
            </a:pPr>
            <a:endParaRPr dirty="0">
              <a:solidFill>
                <a:schemeClr val="dk1"/>
              </a:solidFill>
            </a:endParaRPr>
          </a:p>
          <a:p>
            <a:pPr marL="914400" lvl="0" indent="-342900" rtl="0">
              <a:spcBef>
                <a:spcPts val="0"/>
              </a:spcBef>
              <a:spcAft>
                <a:spcPts val="0"/>
              </a:spcAft>
              <a:buClr>
                <a:schemeClr val="dk1"/>
              </a:buClr>
              <a:buSzPts val="1800"/>
              <a:buFont typeface="Century Gothic"/>
              <a:buChar char="●"/>
            </a:pPr>
            <a:r>
              <a:rPr lang="en" dirty="0">
                <a:solidFill>
                  <a:schemeClr val="dk1"/>
                </a:solidFill>
              </a:rPr>
              <a:t>After the question is read, take one minute to think about your answer and locate evidence in the novel to support your thinking. </a:t>
            </a:r>
            <a:endParaRPr dirty="0">
              <a:solidFill>
                <a:schemeClr val="dk1"/>
              </a:solidFill>
            </a:endParaRPr>
          </a:p>
          <a:p>
            <a:pPr marL="914400" lvl="0" indent="-342900" rtl="0">
              <a:spcBef>
                <a:spcPts val="0"/>
              </a:spcBef>
              <a:spcAft>
                <a:spcPts val="0"/>
              </a:spcAft>
              <a:buClr>
                <a:schemeClr val="dk1"/>
              </a:buClr>
              <a:buSzPts val="1800"/>
              <a:buFont typeface="Century Gothic"/>
              <a:buChar char="●"/>
            </a:pPr>
            <a:r>
              <a:rPr lang="en" dirty="0">
                <a:solidFill>
                  <a:schemeClr val="dk1"/>
                </a:solidFill>
              </a:rPr>
              <a:t>Jot down ideas or page numbers on your note-catcher.</a:t>
            </a:r>
            <a:endParaRPr dirty="0">
              <a:solidFill>
                <a:schemeClr val="dk1"/>
              </a:solidFill>
            </a:endParaRPr>
          </a:p>
          <a:p>
            <a:pPr marL="914400" lvl="0" indent="-342900" rtl="0">
              <a:spcBef>
                <a:spcPts val="0"/>
              </a:spcBef>
              <a:spcAft>
                <a:spcPts val="0"/>
              </a:spcAft>
              <a:buClr>
                <a:schemeClr val="dk1"/>
              </a:buClr>
              <a:buSzPts val="1800"/>
              <a:buFont typeface="Century Gothic"/>
              <a:buChar char="●"/>
            </a:pPr>
            <a:r>
              <a:rPr lang="en" dirty="0">
                <a:solidFill>
                  <a:schemeClr val="dk1"/>
                </a:solidFill>
              </a:rPr>
              <a:t>On the signal, find someone you do not have a Discussion Appointment with or have not worked with before and write his/her initials on your paper. </a:t>
            </a:r>
            <a:endParaRPr dirty="0">
              <a:solidFill>
                <a:schemeClr val="dk1"/>
              </a:solidFill>
            </a:endParaRPr>
          </a:p>
          <a:p>
            <a:pPr marL="914400" lvl="0" indent="-342900" rtl="0">
              <a:spcBef>
                <a:spcPts val="0"/>
              </a:spcBef>
              <a:spcAft>
                <a:spcPts val="0"/>
              </a:spcAft>
              <a:buClr>
                <a:schemeClr val="dk1"/>
              </a:buClr>
              <a:buSzPts val="1800"/>
              <a:buFont typeface="Century Gothic"/>
              <a:buChar char="●"/>
            </a:pPr>
            <a:r>
              <a:rPr lang="en" dirty="0">
                <a:solidFill>
                  <a:schemeClr val="dk1"/>
                </a:solidFill>
              </a:rPr>
              <a:t>In 1 minute total, each partner takes a turn sharing his/her thinking, using evidence from the text.</a:t>
            </a:r>
            <a:endParaRPr dirty="0">
              <a:solidFill>
                <a:schemeClr val="dk1"/>
              </a:solidFill>
            </a:endParaRPr>
          </a:p>
          <a:p>
            <a:pPr marL="914400" lvl="0" indent="-342900" rtl="0">
              <a:spcBef>
                <a:spcPts val="0"/>
              </a:spcBef>
              <a:spcAft>
                <a:spcPts val="0"/>
              </a:spcAft>
              <a:buClr>
                <a:schemeClr val="dk1"/>
              </a:buClr>
              <a:buSzPts val="1800"/>
              <a:buFont typeface="Century Gothic"/>
              <a:buChar char="●"/>
            </a:pPr>
            <a:r>
              <a:rPr lang="en" dirty="0">
                <a:solidFill>
                  <a:schemeClr val="dk1"/>
                </a:solidFill>
              </a:rPr>
              <a:t>Repeat Steps 1 and 2 for the remaining prompts.</a:t>
            </a:r>
            <a:endParaRPr dirty="0">
              <a:solidFill>
                <a:schemeClr val="dk1"/>
              </a:solidFill>
            </a:endParaRPr>
          </a:p>
          <a:p>
            <a:pPr marL="0" lvl="0" indent="0" rtl="0">
              <a:spcBef>
                <a:spcPts val="0"/>
              </a:spcBef>
              <a:spcAft>
                <a:spcPts val="0"/>
              </a:spcAft>
              <a:buNone/>
            </a:pPr>
            <a:endParaRPr dirty="0"/>
          </a:p>
        </p:txBody>
      </p:sp>
      <p:pic>
        <p:nvPicPr>
          <p:cNvPr id="5" name="Google Shape;192;p34"/>
          <p:cNvPicPr preferRelativeResize="0"/>
          <p:nvPr/>
        </p:nvPicPr>
        <p:blipFill>
          <a:blip r:embed="rId3">
            <a:alphaModFix/>
          </a:blip>
          <a:stretch>
            <a:fillRect/>
          </a:stretch>
        </p:blipFill>
        <p:spPr>
          <a:xfrm>
            <a:off x="8316686" y="4430486"/>
            <a:ext cx="657129" cy="56596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Reflect on Atticus’s Character.</a:t>
            </a:r>
            <a:endParaRPr/>
          </a:p>
        </p:txBody>
      </p:sp>
      <p:pic>
        <p:nvPicPr>
          <p:cNvPr id="206" name="Google Shape;206;p36"/>
          <p:cNvPicPr preferRelativeResize="0"/>
          <p:nvPr/>
        </p:nvPicPr>
        <p:blipFill>
          <a:blip r:embed="rId3">
            <a:alphaModFix/>
          </a:blip>
          <a:stretch>
            <a:fillRect/>
          </a:stretch>
        </p:blipFill>
        <p:spPr>
          <a:xfrm>
            <a:off x="974275" y="1152475"/>
            <a:ext cx="6601072" cy="3319288"/>
          </a:xfrm>
          <a:prstGeom prst="rect">
            <a:avLst/>
          </a:prstGeom>
          <a:noFill/>
          <a:ln>
            <a:noFill/>
          </a:ln>
        </p:spPr>
      </p:pic>
      <p:pic>
        <p:nvPicPr>
          <p:cNvPr id="5" name="Google Shape;176;p32"/>
          <p:cNvPicPr preferRelativeResize="0"/>
          <p:nvPr/>
        </p:nvPicPr>
        <p:blipFill>
          <a:blip r:embed="rId4">
            <a:alphaModFix/>
          </a:blip>
          <a:stretch>
            <a:fillRect/>
          </a:stretch>
        </p:blipFill>
        <p:spPr>
          <a:xfrm>
            <a:off x="8392887" y="4471763"/>
            <a:ext cx="582596" cy="61093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12" name="Google Shape;212;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endParaRPr>
              <a:solidFill>
                <a:schemeClr val="dk1"/>
              </a:solidFill>
            </a:endParaRPr>
          </a:p>
          <a:p>
            <a:pPr marL="0" lvl="0" indent="0">
              <a:spcBef>
                <a:spcPts val="0"/>
              </a:spcBef>
              <a:spcAft>
                <a:spcPts val="0"/>
              </a:spcAft>
              <a:buNone/>
            </a:pPr>
            <a:r>
              <a:rPr lang="en">
                <a:solidFill>
                  <a:schemeClr val="dk1"/>
                </a:solidFill>
              </a:rPr>
              <a:t>Complete a first read of Chapter 5, using structured notes. </a:t>
            </a:r>
            <a:endParaRPr>
              <a:solidFill>
                <a:schemeClr val="dk1"/>
              </a:solidFill>
            </a:endParaRPr>
          </a:p>
          <a:p>
            <a:pPr marL="0" lvl="0" indent="0">
              <a:spcBef>
                <a:spcPts val="0"/>
              </a:spcBef>
              <a:spcAft>
                <a:spcPts val="0"/>
              </a:spcAft>
              <a:buNone/>
            </a:pPr>
            <a:r>
              <a:rPr lang="en">
                <a:solidFill>
                  <a:schemeClr val="dk1"/>
                </a:solidFill>
              </a:rPr>
              <a:t>Answer the focus question: “Miss Maudie says, “Atticus Finch is the same in his house as he is in public” (61). </a:t>
            </a:r>
            <a:endParaRPr>
              <a:solidFill>
                <a:schemeClr val="dk1"/>
              </a:solidFill>
            </a:endParaRPr>
          </a:p>
          <a:p>
            <a:pPr marL="0" lvl="0" indent="0">
              <a:spcBef>
                <a:spcPts val="0"/>
              </a:spcBef>
              <a:spcAft>
                <a:spcPts val="0"/>
              </a:spcAft>
              <a:buClr>
                <a:schemeClr val="dk1"/>
              </a:buClr>
              <a:buSzPts val="1100"/>
              <a:buFont typeface="Arial"/>
              <a:buNone/>
            </a:pPr>
            <a:r>
              <a:rPr lang="en">
                <a:solidFill>
                  <a:schemeClr val="dk1"/>
                </a:solidFill>
              </a:rPr>
              <a:t>What evidence so far proves this true?</a:t>
            </a:r>
            <a:endParaRPr>
              <a:solidFill>
                <a:schemeClr val="dk1"/>
              </a:solidFill>
            </a:endParaRPr>
          </a:p>
          <a:p>
            <a:pPr marL="0" lvl="0" indent="0">
              <a:spcBef>
                <a:spcPts val="0"/>
              </a:spcBef>
              <a:spcAft>
                <a:spcPts val="0"/>
              </a:spcAft>
              <a:buNone/>
            </a:pPr>
            <a:endParaRPr>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19" name="Google Shape;219;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20" name="Google Shape;220;p38"/>
          <p:cNvGraphicFramePr/>
          <p:nvPr/>
        </p:nvGraphicFramePr>
        <p:xfrm>
          <a:off x="577216" y="1385887"/>
          <a:ext cx="7989600" cy="3230175"/>
        </p:xfrm>
        <a:graphic>
          <a:graphicData uri="http://schemas.openxmlformats.org/drawingml/2006/table">
            <a:tbl>
              <a:tblPr firstRow="1" bandRow="1">
                <a:noFill/>
                <a:tableStyleId>{2062BD92-4A0F-4FE4-A79D-31D478768763}</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13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13:</a:t>
            </a:r>
            <a:r>
              <a:rPr lang="en" i="1">
                <a:solidFill>
                  <a:schemeClr val="dk1"/>
                </a:solidFill>
              </a:rPr>
              <a:t>  </a:t>
            </a:r>
            <a:r>
              <a:rPr lang="en">
                <a:solidFill>
                  <a:schemeClr val="dk1"/>
                </a:solidFill>
              </a:rPr>
              <a:t>Materials and classroom preparation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457200" lvl="0" indent="-330200" rtl="0">
              <a:spcBef>
                <a:spcPts val="0"/>
              </a:spcBef>
              <a:spcAft>
                <a:spcPts val="0"/>
              </a:spcAft>
              <a:buClr>
                <a:schemeClr val="dk1"/>
              </a:buClr>
              <a:buSzPts val="1600"/>
              <a:buFont typeface="Century Gothic"/>
              <a:buChar char="●"/>
            </a:pPr>
            <a:r>
              <a:rPr lang="en" sz="1600">
                <a:solidFill>
                  <a:schemeClr val="dk1"/>
                </a:solidFill>
              </a:rPr>
              <a:t>Please bear in mind that Youtube may incorporate inappropriate content via comment banks and ads, so be sure to preview links, and/or use a filter service, such as www.safeshare.tv, for actually viewing these links in the classroom.</a:t>
            </a:r>
            <a:endParaRPr sz="1600">
              <a:solidFill>
                <a:schemeClr val="dk1"/>
              </a:solidFill>
            </a:endParaRPr>
          </a:p>
          <a:p>
            <a:pPr marL="457200" lvl="0" indent="0" rtl="0">
              <a:spcBef>
                <a:spcPts val="0"/>
              </a:spcBef>
              <a:spcAft>
                <a:spcPts val="0"/>
              </a:spcAft>
              <a:buNone/>
            </a:pPr>
            <a:endParaRPr sz="1600">
              <a:solidFill>
                <a:schemeClr val="dk1"/>
              </a:solidFill>
            </a:endParaRPr>
          </a:p>
          <a:p>
            <a:pPr marL="457200" lvl="0" indent="-330200" rtl="0">
              <a:spcBef>
                <a:spcPts val="0"/>
              </a:spcBef>
              <a:spcAft>
                <a:spcPts val="0"/>
              </a:spcAft>
              <a:buClr>
                <a:schemeClr val="dk1"/>
              </a:buClr>
              <a:buSzPts val="1600"/>
              <a:buFont typeface="Arial"/>
              <a:buChar char="●"/>
            </a:pPr>
            <a:r>
              <a:rPr lang="en" sz="1600">
                <a:solidFill>
                  <a:schemeClr val="dk1"/>
                </a:solidFill>
              </a:rPr>
              <a:t>Set up and test technology to ensure proper sound for TED Talk.</a:t>
            </a:r>
            <a:endParaRPr sz="1600">
              <a:solidFill>
                <a:schemeClr val="dk1"/>
              </a:solidFill>
            </a:endParaRPr>
          </a:p>
          <a:p>
            <a:pPr marL="457200" lvl="0" indent="0" rtl="0">
              <a:spcBef>
                <a:spcPts val="0"/>
              </a:spcBef>
              <a:spcAft>
                <a:spcPts val="0"/>
              </a:spcAft>
              <a:buNone/>
            </a:pPr>
            <a:endParaRPr sz="1600">
              <a:solidFill>
                <a:schemeClr val="dk1"/>
              </a:solidFill>
            </a:endParaRPr>
          </a:p>
          <a:p>
            <a:pPr marL="457200" lvl="0" indent="-330200" rtl="0">
              <a:spcBef>
                <a:spcPts val="0"/>
              </a:spcBef>
              <a:spcAft>
                <a:spcPts val="0"/>
              </a:spcAft>
              <a:buClr>
                <a:schemeClr val="dk1"/>
              </a:buClr>
              <a:buSzPts val="1600"/>
              <a:buFont typeface="Arial"/>
              <a:buChar char="●"/>
            </a:pPr>
            <a:r>
              <a:rPr lang="en" sz="1600">
                <a:solidFill>
                  <a:schemeClr val="dk1"/>
                </a:solidFill>
              </a:rPr>
              <a:t>Consider your space and movement around the room during Networking Sessions. Depending on class size and space, you may want to pre-assign partners and locations.</a:t>
            </a:r>
            <a:endParaRPr sz="1600">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252400"/>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13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373775"/>
            <a:ext cx="8520600" cy="34278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13: </a:t>
            </a:r>
            <a:r>
              <a:rPr lang="en" dirty="0">
                <a:solidFill>
                  <a:schemeClr val="dk1"/>
                </a:solidFill>
              </a:rPr>
              <a:t>Reading and protocols to read in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30200" rtl="0">
              <a:spcBef>
                <a:spcPts val="0"/>
              </a:spcBef>
              <a:spcAft>
                <a:spcPts val="0"/>
              </a:spcAft>
              <a:buClr>
                <a:schemeClr val="dk1"/>
              </a:buClr>
              <a:buSzPts val="1600"/>
              <a:buFont typeface="Century Gothic"/>
              <a:buChar char="●"/>
            </a:pPr>
            <a:r>
              <a:rPr lang="en" sz="1600" dirty="0">
                <a:solidFill>
                  <a:schemeClr val="dk1"/>
                </a:solidFill>
              </a:rPr>
              <a:t>In advance: Preview the first two minutes of Karen Armstrong’s TED Talk,</a:t>
            </a:r>
            <a:r>
              <a:rPr lang="en" sz="1600" dirty="0">
                <a:solidFill>
                  <a:schemeClr val="dk1"/>
                </a:solidFill>
                <a:uFill>
                  <a:noFill/>
                </a:uFill>
                <a:hlinkClick r:id="rId3"/>
              </a:rPr>
              <a:t> </a:t>
            </a:r>
            <a:r>
              <a:rPr lang="en" sz="1600" u="sng" dirty="0">
                <a:solidFill>
                  <a:schemeClr val="hlink"/>
                </a:solidFill>
                <a:hlinkClick r:id="rId3"/>
              </a:rPr>
              <a:t>http://www.ted.com/talks/karen_armstrong_let_s_revive_the_golden_rule.html</a:t>
            </a:r>
            <a:r>
              <a:rPr lang="en" sz="1600" dirty="0">
                <a:solidFill>
                  <a:schemeClr val="dk1"/>
                </a:solidFill>
              </a:rPr>
              <a:t>.</a:t>
            </a:r>
            <a:endParaRPr sz="1600" dirty="0">
              <a:solidFill>
                <a:schemeClr val="dk1"/>
              </a:solidFill>
            </a:endParaRPr>
          </a:p>
          <a:p>
            <a:pPr marL="0" lvl="0" indent="0" rtl="0">
              <a:spcBef>
                <a:spcPts val="0"/>
              </a:spcBef>
              <a:spcAft>
                <a:spcPts val="0"/>
              </a:spcAft>
              <a:buNone/>
            </a:pPr>
            <a:endParaRPr sz="1600" dirty="0">
              <a:solidFill>
                <a:schemeClr val="dk1"/>
              </a:solidFill>
            </a:endParaRPr>
          </a:p>
          <a:p>
            <a:pPr marL="457200" lvl="0" indent="-330200" rtl="0">
              <a:spcBef>
                <a:spcPts val="0"/>
              </a:spcBef>
              <a:spcAft>
                <a:spcPts val="0"/>
              </a:spcAft>
              <a:buClr>
                <a:schemeClr val="dk1"/>
              </a:buClr>
              <a:buSzPts val="1600"/>
              <a:buFont typeface="Century Gothic"/>
              <a:buChar char="●"/>
            </a:pPr>
            <a:r>
              <a:rPr lang="en" sz="1600" dirty="0">
                <a:solidFill>
                  <a:schemeClr val="dk1"/>
                </a:solidFill>
              </a:rPr>
              <a:t>Preview the Networking Sessions protocol which is similar to Think-Pair-Share but allows for movement and a chance to hear from a variety of partners.</a:t>
            </a:r>
            <a:endParaRPr sz="1600" dirty="0">
              <a:solidFill>
                <a:schemeClr val="dk1"/>
              </a:solidFill>
            </a:endParaRPr>
          </a:p>
          <a:p>
            <a:pPr marL="457200" lvl="0" indent="0" rtl="0">
              <a:spcBef>
                <a:spcPts val="0"/>
              </a:spcBef>
              <a:spcAft>
                <a:spcPts val="0"/>
              </a:spcAft>
              <a:buNone/>
            </a:pPr>
            <a:endParaRPr sz="1600" dirty="0">
              <a:solidFill>
                <a:schemeClr val="dk1"/>
              </a:solidFill>
            </a:endParaRPr>
          </a:p>
          <a:p>
            <a:pPr marL="457200" lvl="0" indent="-330200" rtl="0">
              <a:spcBef>
                <a:spcPts val="0"/>
              </a:spcBef>
              <a:spcAft>
                <a:spcPts val="0"/>
              </a:spcAft>
              <a:buClr>
                <a:schemeClr val="dk1"/>
              </a:buClr>
              <a:buSzPts val="1600"/>
              <a:buFont typeface="Century Gothic"/>
              <a:buChar char="●"/>
            </a:pPr>
            <a:r>
              <a:rPr lang="en" sz="1600" dirty="0">
                <a:solidFill>
                  <a:schemeClr val="dk1"/>
                </a:solidFill>
              </a:rPr>
              <a:t>Reread Chapter 4 of </a:t>
            </a:r>
            <a:r>
              <a:rPr lang="en" sz="1600" i="1" dirty="0">
                <a:solidFill>
                  <a:schemeClr val="dk1"/>
                </a:solidFill>
              </a:rPr>
              <a:t>To Kill a Mockingbird</a:t>
            </a:r>
            <a:r>
              <a:rPr lang="en" sz="1600" dirty="0">
                <a:solidFill>
                  <a:schemeClr val="dk1"/>
                </a:solidFill>
              </a:rPr>
              <a:t> to prepare for discussion.</a:t>
            </a:r>
            <a:endParaRPr sz="1600" dirty="0">
              <a:solidFill>
                <a:schemeClr val="dk1"/>
              </a:solidFill>
            </a:endParaRPr>
          </a:p>
          <a:p>
            <a:pPr marL="457200" lvl="0" indent="0" rtl="0">
              <a:spcBef>
                <a:spcPts val="0"/>
              </a:spcBef>
              <a:spcAft>
                <a:spcPts val="0"/>
              </a:spcAft>
              <a:buNone/>
            </a:pPr>
            <a:endParaRPr sz="1600" dirty="0">
              <a:solidFill>
                <a:schemeClr val="dk1"/>
              </a:solidFill>
            </a:endParaRPr>
          </a:p>
          <a:p>
            <a:pPr marL="457200" lvl="0" indent="-330200" rtl="0">
              <a:spcBef>
                <a:spcPts val="0"/>
              </a:spcBef>
              <a:spcAft>
                <a:spcPts val="0"/>
              </a:spcAft>
              <a:buClr>
                <a:schemeClr val="dk1"/>
              </a:buClr>
              <a:buSzPts val="1600"/>
              <a:buFont typeface="Century Gothic"/>
              <a:buChar char="●"/>
            </a:pPr>
            <a:r>
              <a:rPr lang="en" sz="1600" dirty="0">
                <a:solidFill>
                  <a:schemeClr val="dk1"/>
                </a:solidFill>
              </a:rPr>
              <a:t>Preview the </a:t>
            </a:r>
            <a:r>
              <a:rPr lang="en" sz="1600" b="1" dirty="0">
                <a:solidFill>
                  <a:schemeClr val="dk1"/>
                </a:solidFill>
              </a:rPr>
              <a:t>Chapter 4 Close Reading Guide (for Teacher Reference; see supporting materials). </a:t>
            </a:r>
            <a:r>
              <a:rPr lang="en" sz="1600" dirty="0">
                <a:solidFill>
                  <a:schemeClr val="dk1"/>
                </a:solidFill>
              </a:rPr>
              <a:t>Use this to guide Work Time Part B.</a:t>
            </a:r>
            <a:endParaRPr sz="1600"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1</a:t>
            </a:r>
            <a:r>
              <a:rPr lang="en" sz="4000" b="1">
                <a:latin typeface="Century Gothic"/>
                <a:ea typeface="Century Gothic"/>
                <a:cs typeface="Century Gothic"/>
                <a:sym typeface="Century Gothic"/>
              </a:rPr>
              <a:t>3</a:t>
            </a:r>
            <a:endParaRPr sz="4000" b="1">
              <a:solidFill>
                <a:srgbClr val="000000"/>
              </a:solidFill>
              <a:latin typeface="Overlock"/>
              <a:ea typeface="Overlock"/>
              <a:cs typeface="Overlock"/>
              <a:sym typeface="Overlock"/>
            </a:endParaRPr>
          </a:p>
        </p:txBody>
      </p:sp>
      <p:sp>
        <p:nvSpPr>
          <p:cNvPr id="148" name="Google Shape;148;p28"/>
          <p:cNvSpPr txBox="1">
            <a:spLocks noGrp="1"/>
          </p:cNvSpPr>
          <p:nvPr>
            <p:ph type="title"/>
          </p:nvPr>
        </p:nvSpPr>
        <p:spPr>
          <a:xfrm>
            <a:off x="33450" y="183875"/>
            <a:ext cx="9077100" cy="1235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400"/>
              <a:t>Making Inferences:</a:t>
            </a:r>
            <a:endParaRPr sz="2400"/>
          </a:p>
          <a:p>
            <a:pPr marL="0" lvl="0" indent="0">
              <a:spcBef>
                <a:spcPts val="0"/>
              </a:spcBef>
              <a:spcAft>
                <a:spcPts val="0"/>
              </a:spcAft>
              <a:buClr>
                <a:schemeClr val="dk1"/>
              </a:buClr>
              <a:buSzPts val="1100"/>
              <a:buFont typeface="Arial"/>
              <a:buNone/>
            </a:pPr>
            <a:r>
              <a:rPr lang="en" sz="2400"/>
              <a:t>The Golden Rule and the Radley’s Melancholy Little Drama (Chapter 4)</a:t>
            </a:r>
            <a:endParaRPr sz="2400"/>
          </a:p>
          <a:p>
            <a:pPr marL="0" lvl="0" indent="0">
              <a:spcBef>
                <a:spcPts val="0"/>
              </a:spcBef>
              <a:spcAft>
                <a:spcPts val="0"/>
              </a:spcAft>
              <a:buNone/>
            </a:pPr>
            <a:endParaRPr/>
          </a:p>
        </p:txBody>
      </p:sp>
      <p:pic>
        <p:nvPicPr>
          <p:cNvPr id="3" name="Picture 2">
            <a:extLst>
              <a:ext uri="{FF2B5EF4-FFF2-40B4-BE49-F238E27FC236}">
                <a16:creationId xmlns:a16="http://schemas.microsoft.com/office/drawing/2014/main" id="{C0B75684-E99E-4D74-B908-2EAF9F166CC3}"/>
              </a:ext>
            </a:extLst>
          </p:cNvPr>
          <p:cNvPicPr>
            <a:picLocks noChangeAspect="1"/>
          </p:cNvPicPr>
          <p:nvPr/>
        </p:nvPicPr>
        <p:blipFill>
          <a:blip r:embed="rId3"/>
          <a:stretch>
            <a:fillRect/>
          </a:stretch>
        </p:blipFill>
        <p:spPr>
          <a:xfrm>
            <a:off x="3300183" y="2921616"/>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54" name="Google Shape;154;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In this lesson, you’ll </a:t>
            </a:r>
            <a:r>
              <a:rPr lang="en" dirty="0">
                <a:highlight>
                  <a:srgbClr val="FFFFFF"/>
                </a:highlight>
              </a:rPr>
              <a:t>listen to and cite evidence from a Ted Talk by a religious historian to answer questions about The Golden Rule. You will also engage in a networking protocol to discuss evidence for text dependent questions for Chapter 4 in </a:t>
            </a:r>
            <a:r>
              <a:rPr lang="en" i="1" dirty="0">
                <a:highlight>
                  <a:srgbClr val="FFFFFF"/>
                </a:highlight>
              </a:rPr>
              <a:t>To Kill a Mockingbird</a:t>
            </a:r>
            <a:r>
              <a:rPr lang="en" dirty="0">
                <a:highlight>
                  <a:srgbClr val="FFFFFF"/>
                </a:highlight>
              </a:rPr>
              <a:t>.</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Here’s what you’ll be learning and doing today:</a:t>
            </a:r>
            <a:endParaRPr dirty="0"/>
          </a:p>
          <a:p>
            <a:pPr marL="457200" lvl="0" indent="-342900" rtl="0">
              <a:lnSpc>
                <a:spcPct val="100000"/>
              </a:lnSpc>
              <a:spcBef>
                <a:spcPts val="0"/>
              </a:spcBef>
              <a:spcAft>
                <a:spcPts val="0"/>
              </a:spcAft>
              <a:buSzPts val="1800"/>
              <a:buChar char="●"/>
            </a:pPr>
            <a:r>
              <a:rPr lang="en" dirty="0"/>
              <a:t>Practice writing a summary about a literary work.</a:t>
            </a:r>
            <a:endParaRPr dirty="0"/>
          </a:p>
          <a:p>
            <a:pPr marL="457200" lvl="0" indent="-342900" rtl="0">
              <a:lnSpc>
                <a:spcPct val="100000"/>
              </a:lnSpc>
              <a:spcBef>
                <a:spcPts val="0"/>
              </a:spcBef>
              <a:spcAft>
                <a:spcPts val="0"/>
              </a:spcAft>
              <a:buSzPts val="1800"/>
              <a:buChar char="●"/>
            </a:pPr>
            <a:r>
              <a:rPr lang="en" dirty="0"/>
              <a:t>Listen to an expert talk about The Golden Rule.</a:t>
            </a:r>
            <a:endParaRPr dirty="0"/>
          </a:p>
          <a:p>
            <a:pPr marL="457200" lvl="0" indent="-342900" rtl="0">
              <a:lnSpc>
                <a:spcPct val="100000"/>
              </a:lnSpc>
              <a:spcBef>
                <a:spcPts val="0"/>
              </a:spcBef>
              <a:spcAft>
                <a:spcPts val="0"/>
              </a:spcAft>
              <a:buSzPts val="1800"/>
              <a:buChar char="●"/>
            </a:pPr>
            <a:r>
              <a:rPr lang="en" dirty="0"/>
              <a:t>Learn a new protocol called Networking Sessions.</a:t>
            </a:r>
            <a:endParaRPr dirty="0"/>
          </a:p>
          <a:p>
            <a:pPr marL="457200" lvl="0" indent="-342900" rtl="0">
              <a:lnSpc>
                <a:spcPct val="100000"/>
              </a:lnSpc>
              <a:spcBef>
                <a:spcPts val="0"/>
              </a:spcBef>
              <a:spcAft>
                <a:spcPts val="0"/>
              </a:spcAft>
              <a:buSzPts val="1800"/>
              <a:buChar char="●"/>
            </a:pPr>
            <a:r>
              <a:rPr lang="en" dirty="0"/>
              <a:t>Reread and discuss Chapter 4.</a:t>
            </a:r>
            <a:endParaRPr dirty="0"/>
          </a:p>
          <a:p>
            <a:pPr marL="457200" lvl="0" indent="-342900" rtl="0">
              <a:lnSpc>
                <a:spcPct val="100000"/>
              </a:lnSpc>
              <a:spcBef>
                <a:spcPts val="0"/>
              </a:spcBef>
              <a:spcAft>
                <a:spcPts val="0"/>
              </a:spcAft>
              <a:buSzPts val="1800"/>
              <a:buChar char="●"/>
            </a:pPr>
            <a:r>
              <a:rPr lang="en" dirty="0"/>
              <a:t>Reflect on Atticus’s character.</a:t>
            </a:r>
            <a:endParaRPr dirty="0"/>
          </a:p>
          <a:p>
            <a:pPr marL="0" lvl="0" indent="0">
              <a:lnSpc>
                <a:spcPct val="100000"/>
              </a:lnSpc>
              <a:spcBef>
                <a:spcPts val="0"/>
              </a:spcBef>
              <a:spcAft>
                <a:spcPts val="0"/>
              </a:spcAft>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836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use a Narrative Structure to prepare a Summary.</a:t>
            </a:r>
            <a:endParaRPr/>
          </a:p>
        </p:txBody>
      </p:sp>
      <p:pic>
        <p:nvPicPr>
          <p:cNvPr id="160" name="Google Shape;160;p30"/>
          <p:cNvPicPr preferRelativeResize="0"/>
          <p:nvPr/>
        </p:nvPicPr>
        <p:blipFill>
          <a:blip r:embed="rId3">
            <a:alphaModFix/>
          </a:blip>
          <a:stretch>
            <a:fillRect/>
          </a:stretch>
        </p:blipFill>
        <p:spPr>
          <a:xfrm>
            <a:off x="1335975" y="1269275"/>
            <a:ext cx="6366525" cy="3193867"/>
          </a:xfrm>
          <a:prstGeom prst="rect">
            <a:avLst/>
          </a:prstGeom>
          <a:noFill/>
          <a:ln w="28575" cap="flat" cmpd="sng">
            <a:solidFill>
              <a:schemeClr val="dk2"/>
            </a:solidFill>
            <a:prstDash val="solid"/>
            <a:round/>
            <a:headEnd type="none" w="sm" len="sm"/>
            <a:tailEnd type="none" w="sm" len="sm"/>
          </a:ln>
        </p:spPr>
      </p:pic>
      <p:sp>
        <p:nvSpPr>
          <p:cNvPr id="161" name="Google Shape;161;p30"/>
          <p:cNvSpPr txBox="1"/>
          <p:nvPr/>
        </p:nvSpPr>
        <p:spPr>
          <a:xfrm>
            <a:off x="5728000" y="3891100"/>
            <a:ext cx="1770300" cy="1185600"/>
          </a:xfrm>
          <a:prstGeom prst="rect">
            <a:avLst/>
          </a:prstGeom>
          <a:solidFill>
            <a:schemeClr val="lt1"/>
          </a:solid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162" name="Google Shape;162;p30"/>
          <p:cNvPicPr preferRelativeResize="0"/>
          <p:nvPr/>
        </p:nvPicPr>
        <p:blipFill>
          <a:blip r:embed="rId4">
            <a:alphaModFix/>
          </a:blip>
          <a:stretch>
            <a:fillRect/>
          </a:stretch>
        </p:blipFill>
        <p:spPr>
          <a:xfrm>
            <a:off x="8305800" y="4463142"/>
            <a:ext cx="646243" cy="522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review today’s Learning Targets.</a:t>
            </a:r>
            <a:endParaRPr/>
          </a:p>
        </p:txBody>
      </p:sp>
      <p:sp>
        <p:nvSpPr>
          <p:cNvPr id="168" name="Google Shape;168;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1600" dirty="0">
                <a:solidFill>
                  <a:schemeClr val="dk1"/>
                </a:solidFill>
              </a:rPr>
              <a:t>The Learning Targets for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support my inferences</a:t>
            </a:r>
            <a:r>
              <a:rPr lang="en" sz="1600" dirty="0">
                <a:solidFill>
                  <a:schemeClr val="dk1"/>
                </a:solidFill>
              </a:rPr>
              <a:t> about Chapter 4 of </a:t>
            </a:r>
            <a:r>
              <a:rPr lang="en" sz="1600" i="1" dirty="0">
                <a:solidFill>
                  <a:schemeClr val="dk1"/>
                </a:solidFill>
              </a:rPr>
              <a:t>To Kill a Mockingbird</a:t>
            </a:r>
            <a:r>
              <a:rPr lang="en" sz="1600" dirty="0">
                <a:solidFill>
                  <a:schemeClr val="dk1"/>
                </a:solidFill>
              </a:rPr>
              <a:t> with the </a:t>
            </a:r>
            <a:r>
              <a:rPr lang="en" sz="1600" i="1" dirty="0">
                <a:solidFill>
                  <a:schemeClr val="dk1"/>
                </a:solidFill>
              </a:rPr>
              <a:t>strongest evidence from the text.</a:t>
            </a:r>
            <a:endParaRPr sz="1600" i="1"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summarize</a:t>
            </a:r>
            <a:r>
              <a:rPr lang="en" sz="1600" dirty="0">
                <a:solidFill>
                  <a:schemeClr val="dk1"/>
                </a:solidFill>
              </a:rPr>
              <a:t> Chapter 4 of </a:t>
            </a:r>
            <a:r>
              <a:rPr lang="en" sz="1600" i="1" dirty="0">
                <a:solidFill>
                  <a:schemeClr val="dk1"/>
                </a:solidFill>
              </a:rPr>
              <a:t>To Kill a Mockingbird</a:t>
            </a:r>
            <a:r>
              <a:rPr lang="en"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analyze how the author draws on the theme </a:t>
            </a:r>
            <a:r>
              <a:rPr lang="en" sz="1600" dirty="0">
                <a:solidFill>
                  <a:schemeClr val="dk1"/>
                </a:solidFill>
              </a:rPr>
              <a:t>of the Golden Rule in Chapter 4.</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a:t>
            </a:r>
            <a:r>
              <a:rPr lang="en" sz="1600" i="1" dirty="0">
                <a:solidFill>
                  <a:schemeClr val="dk1"/>
                </a:solidFill>
              </a:rPr>
              <a:t>use context clues to determine the meaning of phrases</a:t>
            </a:r>
            <a:r>
              <a:rPr lang="en" sz="1600" dirty="0">
                <a:solidFill>
                  <a:schemeClr val="dk1"/>
                </a:solidFill>
              </a:rPr>
              <a:t> in Chapter 4 of </a:t>
            </a:r>
            <a:r>
              <a:rPr lang="en" sz="1600" i="1" dirty="0">
                <a:solidFill>
                  <a:schemeClr val="dk1"/>
                </a:solidFill>
              </a:rPr>
              <a:t>To Kill a Mockingbird</a:t>
            </a:r>
            <a:r>
              <a:rPr lang="en" sz="1600" dirty="0">
                <a:solidFill>
                  <a:schemeClr val="dk1"/>
                </a:solidFill>
              </a:rPr>
              <a:t>.  </a:t>
            </a:r>
            <a:endParaRPr sz="1600" dirty="0">
              <a:solidFill>
                <a:schemeClr val="dk1"/>
              </a:solidFill>
            </a:endParaRPr>
          </a:p>
          <a:p>
            <a:pPr marL="0" lvl="0" indent="0" rtl="0">
              <a:spcBef>
                <a:spcPts val="0"/>
              </a:spcBef>
              <a:spcAft>
                <a:spcPts val="0"/>
              </a:spcAft>
              <a:buNone/>
            </a:pPr>
            <a:endParaRPr dirty="0"/>
          </a:p>
        </p:txBody>
      </p:sp>
      <p:pic>
        <p:nvPicPr>
          <p:cNvPr id="169" name="Google Shape;169;p31"/>
          <p:cNvPicPr preferRelativeResize="0"/>
          <p:nvPr/>
        </p:nvPicPr>
        <p:blipFill>
          <a:blip r:embed="rId3">
            <a:alphaModFix/>
          </a:blip>
          <a:stretch>
            <a:fillRect/>
          </a:stretch>
        </p:blipFill>
        <p:spPr>
          <a:xfrm>
            <a:off x="8338444" y="4495801"/>
            <a:ext cx="707586" cy="53341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311700" y="475"/>
            <a:ext cx="8520600" cy="1152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discuss how The Golden Rule connects to To Kill A Mockingbird.</a:t>
            </a:r>
            <a:endParaRPr/>
          </a:p>
        </p:txBody>
      </p:sp>
      <p:sp>
        <p:nvSpPr>
          <p:cNvPr id="175" name="Google Shape;175;p32"/>
          <p:cNvSpPr txBox="1">
            <a:spLocks noGrp="1"/>
          </p:cNvSpPr>
          <p:nvPr>
            <p:ph type="body" idx="1"/>
          </p:nvPr>
        </p:nvSpPr>
        <p:spPr>
          <a:xfrm>
            <a:off x="311700" y="1595779"/>
            <a:ext cx="3479100" cy="3180039"/>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We’ll watch just the first two minutes of a TED Talk by Karen Armstrong, a religious historian, entitled “Let’s Revive The Golden Rule</a:t>
            </a:r>
            <a:r>
              <a:rPr lang="en-US" dirty="0">
                <a:solidFill>
                  <a:schemeClr val="dk1"/>
                </a:solidFill>
              </a:rPr>
              <a:t>.</a:t>
            </a:r>
            <a:r>
              <a:rPr lang="en" dirty="0">
                <a:solidFill>
                  <a:schemeClr val="dk1"/>
                </a:solidFill>
              </a:rPr>
              <a:t>”</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Then, you’ll answer some questions before you watch the clip again to answer the last questions.</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p>
        </p:txBody>
      </p:sp>
      <p:pic>
        <p:nvPicPr>
          <p:cNvPr id="176" name="Google Shape;176;p32"/>
          <p:cNvPicPr preferRelativeResize="0"/>
          <p:nvPr/>
        </p:nvPicPr>
        <p:blipFill>
          <a:blip r:embed="rId3">
            <a:alphaModFix/>
          </a:blip>
          <a:stretch>
            <a:fillRect/>
          </a:stretch>
        </p:blipFill>
        <p:spPr>
          <a:xfrm>
            <a:off x="8392887" y="4471763"/>
            <a:ext cx="582596" cy="610932"/>
          </a:xfrm>
          <a:prstGeom prst="rect">
            <a:avLst/>
          </a:prstGeom>
          <a:noFill/>
          <a:ln>
            <a:noFill/>
          </a:ln>
        </p:spPr>
      </p:pic>
      <p:pic>
        <p:nvPicPr>
          <p:cNvPr id="177" name="Google Shape;177;p32"/>
          <p:cNvPicPr preferRelativeResize="0"/>
          <p:nvPr/>
        </p:nvPicPr>
        <p:blipFill>
          <a:blip r:embed="rId4">
            <a:alphaModFix/>
          </a:blip>
          <a:stretch>
            <a:fillRect/>
          </a:stretch>
        </p:blipFill>
        <p:spPr>
          <a:xfrm>
            <a:off x="3831771" y="1295399"/>
            <a:ext cx="4159154" cy="3299653"/>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3"/>
          <p:cNvSpPr txBox="1">
            <a:spLocks noGrp="1"/>
          </p:cNvSpPr>
          <p:nvPr>
            <p:ph type="title"/>
          </p:nvPr>
        </p:nvSpPr>
        <p:spPr>
          <a:xfrm>
            <a:off x="311700" y="0"/>
            <a:ext cx="8520600" cy="11520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dirty="0"/>
              <a:t>Let’s discuss how The Golden Rule connects to </a:t>
            </a:r>
            <a:r>
              <a:rPr lang="en" i="1" dirty="0"/>
              <a:t>To Kill A Mockingbird</a:t>
            </a:r>
            <a:r>
              <a:rPr lang="en" dirty="0"/>
              <a:t>.</a:t>
            </a:r>
            <a:endParaRPr dirty="0"/>
          </a:p>
          <a:p>
            <a:pPr marL="0" lvl="0" indent="0" rtl="0">
              <a:spcBef>
                <a:spcPts val="0"/>
              </a:spcBef>
              <a:spcAft>
                <a:spcPts val="0"/>
              </a:spcAft>
              <a:buNone/>
            </a:pPr>
            <a:endParaRPr dirty="0"/>
          </a:p>
        </p:txBody>
      </p:sp>
      <p:pic>
        <p:nvPicPr>
          <p:cNvPr id="184" name="Google Shape;184;p33"/>
          <p:cNvPicPr preferRelativeResize="0"/>
          <p:nvPr/>
        </p:nvPicPr>
        <p:blipFill>
          <a:blip r:embed="rId3">
            <a:alphaModFix/>
          </a:blip>
          <a:stretch>
            <a:fillRect/>
          </a:stretch>
        </p:blipFill>
        <p:spPr>
          <a:xfrm>
            <a:off x="1585663" y="1366764"/>
            <a:ext cx="5705475" cy="3105000"/>
          </a:xfrm>
          <a:prstGeom prst="rect">
            <a:avLst/>
          </a:prstGeom>
          <a:noFill/>
          <a:ln w="28575" cap="flat" cmpd="sng">
            <a:solidFill>
              <a:schemeClr val="dk2"/>
            </a:solidFill>
            <a:prstDash val="solid"/>
            <a:round/>
            <a:headEnd type="none" w="sm" len="sm"/>
            <a:tailEnd type="none" w="sm" len="sm"/>
          </a:ln>
        </p:spPr>
      </p:pic>
      <p:pic>
        <p:nvPicPr>
          <p:cNvPr id="5" name="Google Shape;176;p32"/>
          <p:cNvPicPr preferRelativeResize="0"/>
          <p:nvPr/>
        </p:nvPicPr>
        <p:blipFill>
          <a:blip r:embed="rId4">
            <a:alphaModFix/>
          </a:blip>
          <a:stretch>
            <a:fillRect/>
          </a:stretch>
        </p:blipFill>
        <p:spPr>
          <a:xfrm>
            <a:off x="8392887" y="4471763"/>
            <a:ext cx="582596" cy="61093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C200C68-886F-499C-BBD8-794207DA89C4}">
  <ds:schemaRefs>
    <ds:schemaRef ds:uri="http://schemas.microsoft.com/sharepoint/v3/contenttype/forms"/>
  </ds:schemaRefs>
</ds:datastoreItem>
</file>

<file path=customXml/itemProps2.xml><?xml version="1.0" encoding="utf-8"?>
<ds:datastoreItem xmlns:ds="http://schemas.openxmlformats.org/officeDocument/2006/customXml" ds:itemID="{9BFA3C70-12C8-4867-89CB-91B517168A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CE4F183-259A-407C-B129-D3F7ABE70024}">
  <ds:schemaRefs>
    <ds:schemaRef ds:uri="http://schemas.microsoft.com/office/infopath/2007/PartnerControls"/>
    <ds:schemaRef ds:uri="http://schemas.microsoft.com/office/2006/documentManagement/type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16</TotalTime>
  <Words>4058</Words>
  <Application>Microsoft Office PowerPoint</Application>
  <PresentationFormat>On-screen Show (16:9)</PresentationFormat>
  <Paragraphs>329</Paragraphs>
  <Slides>14</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14</vt:i4>
      </vt:variant>
    </vt:vector>
  </HeadingPairs>
  <TitlesOfParts>
    <vt:vector size="21" baseType="lpstr">
      <vt:lpstr>Arial</vt:lpstr>
      <vt:lpstr>Times New Roman</vt:lpstr>
      <vt:lpstr>Century Gothic</vt:lpstr>
      <vt:lpstr>Calibri</vt:lpstr>
      <vt:lpstr>Overlock</vt:lpstr>
      <vt:lpstr>Simple Light</vt:lpstr>
      <vt:lpstr>Office Theme</vt:lpstr>
      <vt:lpstr>Grade 8: Module 2: Unit 1: Lesson 13 Teacher slide, before teaching.</vt:lpstr>
      <vt:lpstr>Grade 8: Module 2: Unit 1: Lesson 13  Teacher slide, before teaching.</vt:lpstr>
      <vt:lpstr>Grade 8: Module 2: Unit 1: Lesson 13  Teacher slide, before teaching.</vt:lpstr>
      <vt:lpstr>Making Inferences: The Golden Rule and the Radley’s Melancholy Little Drama (Chapter 4) </vt:lpstr>
      <vt:lpstr>Hello, Students!</vt:lpstr>
      <vt:lpstr>Let’s use a Narrative Structure to prepare a Summary.</vt:lpstr>
      <vt:lpstr>Let’s review today’s Learning Targets.</vt:lpstr>
      <vt:lpstr>Let’s discuss how The Golden Rule connects to To Kill A Mockingbird.</vt:lpstr>
      <vt:lpstr>Let’s discuss how The Golden Rule connects to To Kill A Mockingbird. </vt:lpstr>
      <vt:lpstr>Let’s use a new protocol to discuss Chapter 4.</vt:lpstr>
      <vt:lpstr>Let’s use a new protocol to discuss Chapter 4.</vt:lpstr>
      <vt:lpstr>Let’s Reflect on Atticus’s Character.</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13 Teacher slide, before teaching.</dc:title>
  <dc:creator>nbravo</dc:creator>
  <cp:lastModifiedBy>Steven Benson</cp:lastModifiedBy>
  <cp:revision>3</cp:revision>
  <dcterms:modified xsi:type="dcterms:W3CDTF">2018-10-09T13:58:47Z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