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84" r:id="rId4"/>
    <p:sldMasterId id="2147483685" r:id="rId5"/>
    <p:sldMasterId id="2147483686" r:id="rId6"/>
  </p:sldMasterIdLst>
  <p:notesMasterIdLst>
    <p:notesMasterId r:id="rId23"/>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Lst>
  <p:sldSz cx="9144000" cy="5143500" type="screen16x9"/>
  <p:notesSz cx="6858000" cy="9144000"/>
  <p:embeddedFontLst>
    <p:embeddedFont>
      <p:font typeface="Calibri" panose="020F0502020204030204" pitchFamily="34" charset="0"/>
      <p:regular r:id="rId24"/>
      <p:bold r:id="rId25"/>
      <p:italic r:id="rId26"/>
      <p:boldItalic r:id="rId27"/>
    </p:embeddedFont>
    <p:embeddedFont>
      <p:font typeface="Century Gothic" panose="020B0502020202020204" pitchFamily="34"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F78549-7565-4C38-A358-1ACAB0D827C9}" v="3" dt="2018-10-09T14:18:57.953"/>
  </p1510:revLst>
</p1510:revInfo>
</file>

<file path=ppt/tableStyles.xml><?xml version="1.0" encoding="utf-8"?>
<a:tblStyleLst xmlns:a="http://schemas.openxmlformats.org/drawingml/2006/main" def="{5A27A58C-5DB0-4A62-87EE-6CB11397E462}">
  <a:tblStyle styleId="{5A27A58C-5DB0-4A62-87EE-6CB11397E462}"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88360667-9E20-4E85-B700-A0B244397706}"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7"/>
    <p:restoredTop sz="74686" autoAdjust="0"/>
  </p:normalViewPr>
  <p:slideViewPr>
    <p:cSldViewPr snapToGrid="0">
      <p:cViewPr varScale="1">
        <p:scale>
          <a:sx n="84" d="100"/>
          <a:sy n="84" d="100"/>
        </p:scale>
        <p:origin x="776" y="6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font" Target="fonts/font3.fntdata"/><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font" Target="fonts/font2.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font" Target="fonts/font6.fntdata"/><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font" Target="fonts/font1.fntdata"/><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8.fntdata"/><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24F78549-7565-4C38-A358-1ACAB0D827C9}"/>
    <pc:docChg chg="modMainMaster">
      <pc:chgData name="Steven Benson" userId="7888f041-e9c4-484d-a793-6a135ed92492" providerId="ADAL" clId="{24F78549-7565-4C38-A358-1ACAB0D827C9}" dt="2018-10-09T14:18:57.953" v="2" actId="1076"/>
      <pc:docMkLst>
        <pc:docMk/>
      </pc:docMkLst>
      <pc:sldMasterChg chg="addSp modSp">
        <pc:chgData name="Steven Benson" userId="7888f041-e9c4-484d-a793-6a135ed92492" providerId="ADAL" clId="{24F78549-7565-4C38-A358-1ACAB0D827C9}" dt="2018-10-09T14:18:57.953" v="2" actId="1076"/>
        <pc:sldMasterMkLst>
          <pc:docMk/>
          <pc:sldMasterMk cId="0" sldId="2147483686"/>
        </pc:sldMasterMkLst>
        <pc:picChg chg="add mod">
          <ac:chgData name="Steven Benson" userId="7888f041-e9c4-484d-a793-6a135ed92492" providerId="ADAL" clId="{24F78549-7565-4C38-A358-1ACAB0D827C9}" dt="2018-10-09T14:18:57.953" v="2" actId="1076"/>
          <ac:picMkLst>
            <pc:docMk/>
            <pc:sldMasterMk cId="0" sldId="2147483686"/>
            <ac:picMk id="5" creationId="{46BA56D1-13F5-4964-B390-AAC02E746DC2}"/>
          </ac:picMkLst>
        </pc:picChg>
        <pc:picChg chg="add mod">
          <ac:chgData name="Steven Benson" userId="7888f041-e9c4-484d-a793-6a135ed92492" providerId="ADAL" clId="{24F78549-7565-4C38-A358-1ACAB0D827C9}" dt="2018-10-09T14:18:57.953" v="2" actId="1076"/>
          <ac:picMkLst>
            <pc:docMk/>
            <pc:sldMasterMk cId="0" sldId="2147483686"/>
            <ac:picMk id="6" creationId="{A9052AFA-33ED-4013-AD22-E3935D824F1B}"/>
          </ac:picMkLst>
        </pc:picChg>
        <pc:picChg chg="add mod">
          <ac:chgData name="Steven Benson" userId="7888f041-e9c4-484d-a793-6a135ed92492" providerId="ADAL" clId="{24F78549-7565-4C38-A358-1ACAB0D827C9}" dt="2018-10-09T14:18:57.953" v="2" actId="1076"/>
          <ac:picMkLst>
            <pc:docMk/>
            <pc:sldMasterMk cId="0" sldId="2147483686"/>
            <ac:picMk id="7" creationId="{E7815B0B-65F0-47ED-8BFF-2D2713930B8E}"/>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20301866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422e670bd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422e670bd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285435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4094d37b75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5" name="Google Shape;285;g4094d37b75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A. (Slide 2) Engaging the Reader and Reviewing Learning Targets: Vocabulary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for Opening A. On this slide, students will be introduced to the Learning Targets for this lesson.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 attention to the posted learning targets.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learning target aloud as students follow along in their heads.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with students that they will continue to work in pairs to collect the strongest evidence in the novel.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last two learning targets aloud as students follow along in their heads.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some of the strongest evidence in today’s lesson will have to do with collecting details and evidence that helps them understand Atticus’s character.</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r>
              <a:rPr lang="en-US"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Post Learning Targets for reference as needed throughout the lesson.</a:t>
            </a:r>
            <a:endParaRPr sz="1200" dirty="0">
              <a:latin typeface="Calibri"/>
              <a:ea typeface="Calibri"/>
              <a:cs typeface="Calibri"/>
              <a:sym typeface="Calibri"/>
            </a:endParaRPr>
          </a:p>
        </p:txBody>
      </p:sp>
    </p:spTree>
    <p:extLst>
      <p:ext uri="{BB962C8B-B14F-4D97-AF65-F5344CB8AC3E}">
        <p14:creationId xmlns:p14="http://schemas.microsoft.com/office/powerpoint/2010/main" val="30829564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4094d37b75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4094d37b75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Pre-assigned groups of 3-5</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(Slide 1) Close Reading- Three Threes in a Row</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for Work Time A. On this slide, students will complete Part 1 of the Three Threes in a Row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Three Threes in a Row activity allows students to work in groups to answer a row of questions before being the “experts” for their classmates during the circulation time.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Text-dependent questions can be answered only by referring explicitly back to the text being read. This encourages students to reread the text for further analysis and allows for a deeper understanding.</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get into their pre-assigned groups of 3-5 (depending on class size) in preparation for the Three Threes in a Row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Three Threes in a Row Note-catcher</a:t>
            </a:r>
            <a:r>
              <a:rPr lang="en" sz="1200" dirty="0">
                <a:solidFill>
                  <a:schemeClr val="dk1"/>
                </a:solidFill>
                <a:latin typeface="Calibri"/>
                <a:ea typeface="Calibri"/>
                <a:cs typeface="Calibri"/>
                <a:sym typeface="Calibri"/>
              </a:rPr>
              <a:t> and have students get out their copies of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each group one row (three questions) of the Note-catcher.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Depending on class size, more than one group may have the same set of three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directions for </a:t>
            </a:r>
            <a:r>
              <a:rPr lang="en" sz="1200" u="none" dirty="0">
                <a:solidFill>
                  <a:schemeClr val="dk1"/>
                </a:solidFill>
                <a:latin typeface="Calibri"/>
                <a:ea typeface="Calibri"/>
                <a:cs typeface="Calibri"/>
                <a:sym typeface="Calibri"/>
              </a:rPr>
              <a:t>Part 1 </a:t>
            </a:r>
            <a:r>
              <a:rPr lang="en" sz="1200" dirty="0">
                <a:solidFill>
                  <a:schemeClr val="dk1"/>
                </a:solidFill>
                <a:latin typeface="Calibri"/>
                <a:ea typeface="Calibri"/>
                <a:cs typeface="Calibri"/>
                <a:sym typeface="Calibri"/>
              </a:rPr>
              <a:t>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begin Part 1 in their small groups.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listen in and support as needed. Probe, pushing students to dig back into the text to find answers to each question.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ten minutes for Part 1 of this activity, call the whole group back together for Part 2 on the next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all members of the group to be contributing to the work: reading the questions, rereading the text, and taking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dig back into the text to find answers to each question.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Consider mixed-ability grouping when creating the pre-assigned groups to help support students who may struggle with this activity.</a:t>
            </a:r>
            <a:endParaRPr sz="1200" dirty="0">
              <a:latin typeface="Calibri"/>
              <a:ea typeface="Calibri"/>
              <a:cs typeface="Calibri"/>
              <a:sym typeface="Calibri"/>
            </a:endParaRPr>
          </a:p>
        </p:txBody>
      </p:sp>
    </p:spTree>
    <p:extLst>
      <p:ext uri="{BB962C8B-B14F-4D97-AF65-F5344CB8AC3E}">
        <p14:creationId xmlns:p14="http://schemas.microsoft.com/office/powerpoint/2010/main" val="12729393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40842f0bff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0" name="Google Shape;300;g40842f0bff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 (Several student-chosen pairings)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(Slide 2) Close Reading- Three Threes in a Row</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for Work Time A. On this slide, students will complete Part 2 of the Three Threes in a Row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 2 of the Three Threes in a Row activity allows for total participation of students. It encourages critical thinking, collaboration, and social construction of knowledge. It also helps students practice their speaking and listening skills.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not a pass-the-paper activity. Students each write on their own Note-catcher. They must listen, process, and summarize.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aloud for </a:t>
            </a:r>
            <a:r>
              <a:rPr lang="en" sz="1200" u="none" dirty="0">
                <a:solidFill>
                  <a:schemeClr val="dk1"/>
                </a:solidFill>
                <a:latin typeface="Calibri"/>
                <a:ea typeface="Calibri"/>
                <a:cs typeface="Calibri"/>
                <a:sym typeface="Calibri"/>
              </a:rPr>
              <a:t>Part 2 </a:t>
            </a:r>
            <a:r>
              <a:rPr lang="en" sz="1200" dirty="0">
                <a:solidFill>
                  <a:schemeClr val="dk1"/>
                </a:solidFill>
                <a:latin typeface="Calibri"/>
                <a:ea typeface="Calibri"/>
                <a:cs typeface="Calibri"/>
                <a:sym typeface="Calibri"/>
              </a:rPr>
              <a:t>of the Three Threes in a Row activity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directions,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Part 2 and give them about 10  minutes to circulate.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ask students to return to their seats and refocus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T</a:t>
            </a:r>
            <a:r>
              <a:rPr lang="en" sz="1200" b="1" dirty="0">
                <a:solidFill>
                  <a:schemeClr val="dk1"/>
                </a:solidFill>
                <a:latin typeface="Calibri"/>
                <a:ea typeface="Calibri"/>
                <a:cs typeface="Calibri"/>
                <a:sym typeface="Calibri"/>
              </a:rPr>
              <a:t>hree Threes in a Row note-catcher (for teacher reference) </a:t>
            </a:r>
            <a:r>
              <a:rPr lang="en" sz="1200" dirty="0">
                <a:solidFill>
                  <a:schemeClr val="dk1"/>
                </a:solidFill>
                <a:latin typeface="Calibri"/>
                <a:ea typeface="Calibri"/>
                <a:cs typeface="Calibri"/>
                <a:sym typeface="Calibri"/>
              </a:rPr>
              <a:t>on the document camera (</a:t>
            </a:r>
            <a:r>
              <a:rPr lang="en" sz="1200" b="0" dirty="0">
                <a:solidFill>
                  <a:schemeClr val="dk1"/>
                </a:solidFill>
                <a:latin typeface="Calibri"/>
                <a:ea typeface="Calibri"/>
                <a:cs typeface="Calibri"/>
                <a:sym typeface="Calibri"/>
              </a:rPr>
              <a:t>Alternative</a:t>
            </a:r>
            <a:r>
              <a:rPr lang="en" sz="1200" dirty="0">
                <a:solidFill>
                  <a:schemeClr val="dk1"/>
                </a:solidFill>
                <a:latin typeface="Calibri"/>
                <a:ea typeface="Calibri"/>
                <a:cs typeface="Calibri"/>
                <a:sym typeface="Calibri"/>
              </a:rPr>
              <a:t>: recreate on chart paper) for students to check their answers.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will be able to use the </a:t>
            </a:r>
            <a:r>
              <a:rPr lang="en" sz="1200" b="1" dirty="0">
                <a:solidFill>
                  <a:schemeClr val="dk1"/>
                </a:solidFill>
                <a:latin typeface="Calibri"/>
                <a:ea typeface="Calibri"/>
                <a:cs typeface="Calibri"/>
                <a:sym typeface="Calibri"/>
              </a:rPr>
              <a:t>Three Threes in a Row note-catcher </a:t>
            </a:r>
            <a:r>
              <a:rPr lang="en" sz="1200" dirty="0">
                <a:solidFill>
                  <a:schemeClr val="dk1"/>
                </a:solidFill>
                <a:latin typeface="Calibri"/>
                <a:ea typeface="Calibri"/>
                <a:cs typeface="Calibri"/>
                <a:sym typeface="Calibri"/>
              </a:rPr>
              <a:t>for the character analysis in Work Time B.</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listening to others’ explanations enough to process and summarize.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interact with six other students total.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Consider allowing students who need more support with this activity to move through Part 2 of this activity with a partner.</a:t>
            </a:r>
            <a:endParaRPr sz="1200" dirty="0">
              <a:latin typeface="Calibri"/>
              <a:ea typeface="Calibri"/>
              <a:cs typeface="Calibri"/>
              <a:sym typeface="Calibri"/>
            </a:endParaRPr>
          </a:p>
        </p:txBody>
      </p:sp>
    </p:spTree>
    <p:extLst>
      <p:ext uri="{BB962C8B-B14F-4D97-AF65-F5344CB8AC3E}">
        <p14:creationId xmlns:p14="http://schemas.microsoft.com/office/powerpoint/2010/main" val="26527463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40842f0bff_1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40842f0bff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Character Analysis- Atticus Note-catcher</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Note-catchers provide scaffolding that is especially critical as students collect evidence to use later in the module.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Tell students: </a:t>
            </a:r>
            <a:r>
              <a:rPr lang="en-US"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The previous activity should have given you some ideas for new evidence to add to your Note-catcher.</a:t>
            </a:r>
            <a:r>
              <a:rPr lang="en-US" sz="1200" i="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sit with one of their Discussion Appointments.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them to take out their </a:t>
            </a:r>
            <a:r>
              <a:rPr lang="en" sz="1200" b="1" dirty="0">
                <a:solidFill>
                  <a:schemeClr val="dk1"/>
                </a:solidFill>
                <a:latin typeface="Calibri"/>
                <a:ea typeface="Calibri"/>
                <a:cs typeface="Calibri"/>
                <a:sym typeface="Calibri"/>
              </a:rPr>
              <a:t>Atticus Note-catcher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from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support student pairs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Provide about 5 minutes for them to search for and compile evidence, and if time, invite pairs to share with the class the details they found and inferences they made.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they will continue to use this Note-catcher throughout Unit 2, so they should hold on to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At the end of this activity, collect students’ </a:t>
            </a:r>
            <a:r>
              <a:rPr lang="en" sz="1200" b="1" dirty="0">
                <a:solidFill>
                  <a:schemeClr val="dk1"/>
                </a:solidFill>
                <a:latin typeface="Calibri"/>
                <a:ea typeface="Calibri"/>
                <a:cs typeface="Calibri"/>
                <a:sym typeface="Calibri"/>
              </a:rPr>
              <a:t>Three Threes in a Row Note-catcher </a:t>
            </a:r>
            <a:r>
              <a:rPr lang="en" sz="1200" dirty="0">
                <a:solidFill>
                  <a:schemeClr val="dk1"/>
                </a:solidFill>
                <a:latin typeface="Calibri"/>
                <a:ea typeface="Calibri"/>
                <a:cs typeface="Calibri"/>
                <a:sym typeface="Calibri"/>
              </a:rPr>
              <a:t>to monitor progress and inform instruction.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use the quotes from the Note-catcher as evidence and provide explanations, such as: “Atticus lives the Golden Rule” and “Atticus believes taking a stand for what you believe in takes courage.” Direct students’ attention to the middle column of the </a:t>
            </a:r>
            <a:r>
              <a:rPr lang="en" sz="1200" b="1" dirty="0">
                <a:solidFill>
                  <a:schemeClr val="dk1"/>
                </a:solidFill>
                <a:latin typeface="Calibri"/>
                <a:ea typeface="Calibri"/>
                <a:cs typeface="Calibri"/>
                <a:sym typeface="Calibri"/>
              </a:rPr>
              <a:t>Three Threes in a Row Note-catcher </a:t>
            </a:r>
            <a:r>
              <a:rPr lang="en" sz="1200" dirty="0">
                <a:solidFill>
                  <a:schemeClr val="dk1"/>
                </a:solidFill>
                <a:latin typeface="Calibri"/>
                <a:ea typeface="Calibri"/>
                <a:cs typeface="Calibri"/>
                <a:sym typeface="Calibri"/>
              </a:rPr>
              <a:t>as you probe for connecting Atticus’s character to the Golden Rule.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r>
              <a:rPr lang="en-US" sz="1200" baseline="0" dirty="0">
                <a:solidFill>
                  <a:schemeClr val="dk1"/>
                </a:solidFill>
                <a:latin typeface="Calibri"/>
                <a:ea typeface="Calibri"/>
                <a:cs typeface="Calibri"/>
                <a:sym typeface="Calibri"/>
              </a:rPr>
              <a:t> </a:t>
            </a:r>
            <a:r>
              <a:rPr lang="en" sz="1200" dirty="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28303108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3a2ea51330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 name="Google Shape;313;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Debrief- Adding to the Taking a Stand Anchor Chart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students to turn and talk to their partner to find any instances of a character taking a stand in Chapters 11 or 13. </a:t>
            </a: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Differentiate between taking a stand for a worthwhile cause and taking a stand that hurts others. </a:t>
            </a: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Cold call pairs to share their ideas. </a:t>
            </a: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Add them to the </a:t>
            </a:r>
            <a:r>
              <a:rPr lang="en" sz="1200" b="1" dirty="0">
                <a:latin typeface="Calibri"/>
                <a:ea typeface="Calibri"/>
                <a:cs typeface="Calibri"/>
                <a:sym typeface="Calibri"/>
              </a:rPr>
              <a:t>Taking a Stand anchor chart</a:t>
            </a:r>
            <a:r>
              <a:rPr lang="en" sz="1200" dirty="0">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identify Mrs. Dubose as having taken a stand. Students might also point out that Jem takes a stand in Chapter 11 by destroying Mrs. Dubose’s camellias.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some students to possibly point out that Atticus takes a stand against Aunt Alexandra’s obsession with good breeding and social position at the end of Chapter 13. This is very subtle but speaks to Atticus’s belief that one’s character is more important than heritage.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r>
              <a:rPr lang="en-US" sz="1200" baseline="0" dirty="0">
                <a:solidFill>
                  <a:schemeClr val="dk1"/>
                </a:solidFill>
                <a:latin typeface="Calibri"/>
                <a:ea typeface="Calibri"/>
                <a:cs typeface="Calibri"/>
                <a:sym typeface="Calibri"/>
              </a:rPr>
              <a:t> </a:t>
            </a:r>
            <a:r>
              <a:rPr lang="en" dirty="0"/>
              <a:t>None</a:t>
            </a:r>
            <a:endParaRPr dirty="0"/>
          </a:p>
        </p:txBody>
      </p:sp>
    </p:spTree>
    <p:extLst>
      <p:ext uri="{BB962C8B-B14F-4D97-AF65-F5344CB8AC3E}">
        <p14:creationId xmlns:p14="http://schemas.microsoft.com/office/powerpoint/2010/main" val="779437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3a2ea51330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graphic organizer</a:t>
            </a:r>
            <a:r>
              <a:rPr lang="en" sz="1200" dirty="0">
                <a:solidFill>
                  <a:schemeClr val="dk1"/>
                </a:solidFill>
                <a:latin typeface="Calibri"/>
                <a:ea typeface="Calibri"/>
                <a:cs typeface="Calibri"/>
                <a:sym typeface="Calibri"/>
              </a:rPr>
              <a:t>, Chapters 14 and 15.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the homework on the slide. Clarify,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r>
              <a:rPr lang="en-US" sz="1200" baseline="0">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struggling learners with the supported structured notes for additional scaffolding as they read the novel.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2658075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427e37d208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8" name="Google Shape;328;g427e37d20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Pacing: will vary, but 30-50 minutes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 Small Groups</a:t>
            </a: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always have: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Reading the homework for students who aren’t able to do this at home reliably.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Accountable independent reading from the Scholastic library books that are most connected to your current module topic.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cycle in as needed: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Language Enrichments and ELL support activities.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Text based writing work, or continuing unfinished work from class time.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Place your students into flexible small groups based on their needs or allow them to work independently.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Decide which activities each group should do daily.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Fill out the chart ahead of time so students have direction.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p:txBody>
      </p:sp>
      <p:sp>
        <p:nvSpPr>
          <p:cNvPr id="329" name="Google Shape;329;g427e37d20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094107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422e670bd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422e670bd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011917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422e670bde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422e670bde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174220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latin typeface="Calibri"/>
                <a:ea typeface="Calibri"/>
                <a:cs typeface="Calibri"/>
                <a:sym typeface="Calibri"/>
              </a:rPr>
              <a:t>Lesson Agenda</a:t>
            </a:r>
            <a:endParaRPr sz="1200" b="1" dirty="0">
              <a:latin typeface="Calibri"/>
              <a:ea typeface="Calibri"/>
              <a:cs typeface="Calibri"/>
              <a:sym typeface="Calibri"/>
            </a:endParaRPr>
          </a:p>
          <a:p>
            <a:pPr marL="0" lvl="0" indent="0" algn="l" rtl="0">
              <a:spcBef>
                <a:spcPts val="0"/>
              </a:spcBef>
              <a:spcAft>
                <a:spcPts val="0"/>
              </a:spcAft>
              <a:buNone/>
            </a:pPr>
            <a:r>
              <a:rPr lang="en" sz="1200" b="1" dirty="0">
                <a:latin typeface="Calibri"/>
                <a:ea typeface="Calibri"/>
                <a:cs typeface="Calibri"/>
                <a:sym typeface="Calibri"/>
              </a:rPr>
              <a:t>50-60 Minutes</a:t>
            </a:r>
            <a:endParaRPr sz="1200" b="1"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Engaging the Reader and Reviewing Learning Targets: Vocabulary (12-14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Close Reading: Three Threes in a Row (20-25 minutes)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B.   Character Analysis: </a:t>
            </a:r>
            <a:r>
              <a:rPr lang="en" sz="1200" b="1" dirty="0">
                <a:solidFill>
                  <a:schemeClr val="dk1"/>
                </a:solidFill>
                <a:latin typeface="Calibri"/>
                <a:ea typeface="Calibri"/>
                <a:cs typeface="Calibri"/>
                <a:sym typeface="Calibri"/>
              </a:rPr>
              <a:t>Atticus Note-catcher </a:t>
            </a:r>
            <a:r>
              <a:rPr lang="en" sz="1200" dirty="0">
                <a:solidFill>
                  <a:schemeClr val="dk1"/>
                </a:solidFill>
                <a:latin typeface="Calibri"/>
                <a:ea typeface="Calibri"/>
                <a:cs typeface="Calibri"/>
                <a:sym typeface="Calibri"/>
              </a:rPr>
              <a:t>(10-12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Closing and Assessment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Debrief: Add to </a:t>
            </a:r>
            <a:r>
              <a:rPr lang="en" sz="1200" b="1" dirty="0">
                <a:solidFill>
                  <a:schemeClr val="dk1"/>
                </a:solidFill>
                <a:latin typeface="Calibri"/>
                <a:ea typeface="Calibri"/>
                <a:cs typeface="Calibri"/>
                <a:sym typeface="Calibri"/>
              </a:rPr>
              <a:t>Taking a Stand Anchor Chart </a:t>
            </a:r>
            <a:r>
              <a:rPr lang="en" sz="1200" dirty="0">
                <a:solidFill>
                  <a:schemeClr val="dk1"/>
                </a:solidFill>
                <a:latin typeface="Calibri"/>
                <a:ea typeface="Calibri"/>
                <a:cs typeface="Calibri"/>
                <a:sym typeface="Calibri"/>
              </a:rPr>
              <a:t>(5-7 minutes)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Preview Homework: (1-2 minutes) First read of the Chapter 14 summary provided by the teacher and Chapter 15 of the novel with structured notes.</a:t>
            </a:r>
            <a:endParaRPr sz="1200" dirty="0">
              <a:latin typeface="Calibri"/>
              <a:ea typeface="Calibri"/>
              <a:cs typeface="Calibri"/>
              <a:sym typeface="Calibri"/>
            </a:endParaRPr>
          </a:p>
        </p:txBody>
      </p:sp>
    </p:spTree>
    <p:extLst>
      <p:ext uri="{BB962C8B-B14F-4D97-AF65-F5344CB8AC3E}">
        <p14:creationId xmlns:p14="http://schemas.microsoft.com/office/powerpoint/2010/main" val="18151597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1" name="Google Shape;251;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 Have/Who Has strips </a:t>
            </a:r>
            <a:r>
              <a:rPr lang="en" sz="1200" dirty="0">
                <a:solidFill>
                  <a:schemeClr val="dk1"/>
                </a:solidFill>
                <a:latin typeface="Calibri"/>
                <a:ea typeface="Calibri"/>
                <a:cs typeface="Calibri"/>
                <a:sym typeface="Calibri"/>
              </a:rPr>
              <a:t>(teacher-created; see Teaching Note above and Supporting Materials)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Three Threes in a Row Note-catcher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graphic organizer, Chapters 14 and 15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Supported Structured Notes graphic organizer, Chapters 14 and 15 </a:t>
            </a:r>
            <a:r>
              <a:rPr lang="en" sz="1200" dirty="0">
                <a:solidFill>
                  <a:schemeClr val="dk1"/>
                </a:solidFill>
                <a:latin typeface="Calibri"/>
                <a:ea typeface="Calibri"/>
                <a:cs typeface="Calibri"/>
                <a:sym typeface="Calibri"/>
              </a:rPr>
              <a:t>(optional; for students needing additional support) As noted in Unit 1, Lesson 8, students who struggle may benefit from having a separate packet with the “Supported Structured Notes” for the entire novel. If you have not already prepared such a packet for the Unit 2 homework, consider doing so in advance of Unit 2, Lesson 1.</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Atticus Note-catcher </a:t>
            </a:r>
            <a:r>
              <a:rPr lang="en" sz="1200" dirty="0">
                <a:solidFill>
                  <a:schemeClr val="dk1"/>
                </a:solidFill>
                <a:latin typeface="Calibri"/>
                <a:ea typeface="Calibri"/>
                <a:cs typeface="Calibri"/>
                <a:sym typeface="Calibri"/>
              </a:rPr>
              <a:t>(begun in Unit 1, Lesson 9)</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Taking a Stand anchor chart </a:t>
            </a:r>
            <a:r>
              <a:rPr lang="en" sz="1200" dirty="0">
                <a:solidFill>
                  <a:schemeClr val="dk1"/>
                </a:solidFill>
                <a:latin typeface="Calibri"/>
                <a:ea typeface="Calibri"/>
                <a:cs typeface="Calibri"/>
                <a:sym typeface="Calibri"/>
              </a:rPr>
              <a:t>(begun in Unit 1, Lesson 11)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Structured Notes graphic organizers for Chapters 1-13 </a:t>
            </a:r>
            <a:r>
              <a:rPr lang="en" sz="1200" dirty="0">
                <a:solidFill>
                  <a:schemeClr val="dk1"/>
                </a:solidFill>
                <a:latin typeface="Calibri"/>
                <a:ea typeface="Calibri"/>
                <a:cs typeface="Calibri"/>
                <a:sym typeface="Calibri"/>
              </a:rPr>
              <a:t>(from Unit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a:t>
            </a:r>
            <a:r>
              <a:rPr lang="en" sz="1200" b="0" dirty="0">
                <a:solidFill>
                  <a:schemeClr val="dk1"/>
                </a:solidFill>
                <a:latin typeface="Calibri"/>
                <a:ea typeface="Calibri"/>
                <a:cs typeface="Calibri"/>
                <a:sym typeface="Calibri"/>
              </a:rPr>
              <a:t>Alternative</a:t>
            </a:r>
            <a:r>
              <a:rPr lang="en" sz="1200" b="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prepare charts for display on chart paper if a document camera is not available.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031142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 Have/Who Has strips </a:t>
            </a:r>
            <a:r>
              <a:rPr lang="en" sz="1200" dirty="0">
                <a:solidFill>
                  <a:schemeClr val="dk1"/>
                </a:solidFill>
                <a:latin typeface="Calibri"/>
                <a:ea typeface="Calibri"/>
                <a:cs typeface="Calibri"/>
                <a:sym typeface="Calibri"/>
              </a:rPr>
              <a:t>(includes lesson # of words) </a:t>
            </a:r>
            <a:r>
              <a:rPr lang="en" sz="1200" b="1" dirty="0">
                <a:solidFill>
                  <a:schemeClr val="dk1"/>
                </a:solidFill>
                <a:latin typeface="Calibri"/>
                <a:ea typeface="Calibri"/>
                <a:cs typeface="Calibri"/>
                <a:sym typeface="Calibri"/>
              </a:rPr>
              <a:t>(for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Three Threes in a Row Note-catcher (for Teacher Reference; </a:t>
            </a:r>
            <a:r>
              <a:rPr lang="en" sz="1200" b="0" dirty="0">
                <a:solidFill>
                  <a:schemeClr val="dk1"/>
                </a:solidFill>
                <a:latin typeface="Calibri"/>
                <a:ea typeface="Calibri"/>
                <a:cs typeface="Calibri"/>
                <a:sym typeface="Calibri"/>
              </a:rPr>
              <a:t>one to display</a:t>
            </a:r>
            <a:r>
              <a:rPr lang="en"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Taking a Stand anchor chart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Atticus note-catcher</a:t>
            </a: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 Have/Who Has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Three Threes in a Row</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086686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422e670b68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263" name="Google Shape;263;g422e670b68_0_8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590520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2" name="Google Shape;272;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in their heads.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r>
              <a:rPr lang="en-US"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r>
              <a:rPr lang="en-US"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248006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Group/Student Pairings (I Have/Who Has interactions)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A. (Slide 1) Engaging the Reader and Reviewing Learning Targets: Vocabulary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On this slide, students will </a:t>
            </a:r>
            <a:r>
              <a:rPr lang="en" sz="1200" dirty="0">
                <a:solidFill>
                  <a:srgbClr val="333333"/>
                </a:solidFill>
                <a:highlight>
                  <a:srgbClr val="FFFFFF"/>
                </a:highlight>
                <a:latin typeface="Calibri"/>
                <a:ea typeface="Calibri"/>
                <a:cs typeface="Calibri"/>
                <a:sym typeface="Calibri"/>
              </a:rPr>
              <a:t>learn the directions for the protocol I Have/Who Has</a:t>
            </a:r>
            <a:r>
              <a:rPr lang="en-US" sz="1200" dirty="0">
                <a:solidFill>
                  <a:srgbClr val="333333"/>
                </a:solidFill>
                <a:highlight>
                  <a:srgbClr val="FFFFFF"/>
                </a:highlight>
                <a:latin typeface="Calibri"/>
                <a:ea typeface="Calibri"/>
                <a:cs typeface="Calibri"/>
                <a:sym typeface="Calibri"/>
              </a:rPr>
              <a:t>.</a:t>
            </a:r>
            <a:r>
              <a:rPr lang="en" sz="1200" dirty="0">
                <a:solidFill>
                  <a:srgbClr val="333333"/>
                </a:solidFill>
                <a:highlight>
                  <a:srgbClr val="FFFFFF"/>
                </a:highlight>
                <a:latin typeface="Calibri"/>
                <a:ea typeface="Calibri"/>
                <a:cs typeface="Calibri"/>
                <a:sym typeface="Calibri"/>
              </a:rPr>
              <a:t> This protocol will hook students into the lesson</a:t>
            </a:r>
            <a:r>
              <a:rPr lang="en" sz="1200" dirty="0">
                <a:solidFill>
                  <a:schemeClr val="dk1"/>
                </a:solidFill>
                <a:latin typeface="Calibri"/>
                <a:ea typeface="Calibri"/>
                <a:cs typeface="Calibri"/>
                <a:sym typeface="Calibri"/>
              </a:rPr>
              <a:t> (before reviewing Learning Targets) by working with vocabulary from all of the previous chapters in the novel.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I Have/Who Has activity enables students to practice listening skills and work with a full set of 25 words while being responsible for only one or two words to participate in the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is important that all the strips are handed out, as each one relies on the strip before and after. Some students may have two strips. The teacher may also choose to participate.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get out their </a:t>
            </a:r>
            <a:r>
              <a:rPr lang="en" sz="1200" b="1" dirty="0">
                <a:solidFill>
                  <a:schemeClr val="dk1"/>
                </a:solidFill>
                <a:latin typeface="Calibri"/>
                <a:ea typeface="Calibri"/>
                <a:cs typeface="Calibri"/>
                <a:sym typeface="Calibri"/>
              </a:rPr>
              <a:t>Structured Notes for Chapters 1–13</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While students are doing this, distribute the </a:t>
            </a:r>
            <a:r>
              <a:rPr lang="en" sz="1200" b="1" dirty="0">
                <a:solidFill>
                  <a:schemeClr val="dk1"/>
                </a:solidFill>
                <a:latin typeface="Calibri"/>
                <a:ea typeface="Calibri"/>
                <a:cs typeface="Calibri"/>
                <a:sym typeface="Calibri"/>
              </a:rPr>
              <a:t>I Have/Who Has strips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make sure they know the definition of their “I have” word by checking the vocabulary definitions in their structured </a:t>
            </a:r>
            <a:r>
              <a:rPr lang="en" sz="1200" dirty="0">
                <a:latin typeface="Calibri" panose="020F0502020204030204" pitchFamily="34" charset="0"/>
                <a:sym typeface="Calibri"/>
              </a:rPr>
              <a:t>notes. They should put their notes away after checking their word. Some students may have two strips. The teacher may also choose to participate. This will support the teacher in dealing with either more students tha</a:t>
            </a:r>
            <a:r>
              <a:rPr lang="en-US" sz="1200" dirty="0">
                <a:latin typeface="Calibri" panose="020F0502020204030204" pitchFamily="34" charset="0"/>
                <a:sym typeface="Calibri"/>
              </a:rPr>
              <a:t>n</a:t>
            </a:r>
            <a:r>
              <a:rPr lang="en" sz="1200" dirty="0">
                <a:latin typeface="Calibri" panose="020F0502020204030204" pitchFamily="34" charset="0"/>
                <a:sym typeface="Calibri"/>
              </a:rPr>
              <a:t> vocabulary or vice versa.</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Let students know that they will participate in I Have/Who Has. Briefly review the direc</a:t>
            </a:r>
            <a:r>
              <a:rPr lang="en" sz="1200" dirty="0">
                <a:solidFill>
                  <a:schemeClr val="dk1"/>
                </a:solidFill>
                <a:latin typeface="Calibri"/>
                <a:ea typeface="Calibri"/>
                <a:cs typeface="Calibri"/>
                <a:sym typeface="Calibri"/>
              </a:rPr>
              <a:t>tions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each strip is connected to a strip before and after. It isn’t important to start at the “beginning,” as the game will eventually return to the first person if done properly.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directions as needed, then begin by choosing a student to read his or her “Who has_____?” first.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to keep a master copy of the strips to quickly provide help to students if they get stuck or to correct them if an incorrect answer is given.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an initial practice round, the class should do the activity one or more times as time permits.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time permits, consider variations on the activity:</a:t>
            </a:r>
          </a:p>
          <a:p>
            <a:pPr marL="914400" lvl="1" indent="-304800" algn="l" rtl="0">
              <a:spcBef>
                <a:spcPts val="0"/>
              </a:spcBef>
              <a:spcAft>
                <a:spcPts val="0"/>
              </a:spcAft>
              <a:buClr>
                <a:schemeClr val="dk1"/>
              </a:buClr>
              <a:buSzPts val="1200"/>
            </a:pPr>
            <a:r>
              <a:rPr lang="en" sz="1200" dirty="0">
                <a:solidFill>
                  <a:schemeClr val="dk1"/>
                </a:solidFill>
                <a:latin typeface="Calibri"/>
                <a:ea typeface="Calibri"/>
                <a:cs typeface="Calibri"/>
                <a:sym typeface="Calibri"/>
              </a:rPr>
              <a:t>Time each round and have a friendly competition to see which class can complete the activity quickest.</a:t>
            </a:r>
          </a:p>
          <a:p>
            <a:pPr marL="914400" lvl="1" indent="-304800" algn="l" rtl="0">
              <a:spcBef>
                <a:spcPts val="0"/>
              </a:spcBef>
              <a:spcAft>
                <a:spcPts val="0"/>
              </a:spcAft>
              <a:buClr>
                <a:schemeClr val="dk1"/>
              </a:buClr>
              <a:buSzPts val="1200"/>
            </a:pPr>
            <a:r>
              <a:rPr lang="en" sz="1200" dirty="0">
                <a:solidFill>
                  <a:schemeClr val="dk1"/>
                </a:solidFill>
                <a:latin typeface="Calibri"/>
                <a:ea typeface="Calibri"/>
                <a:cs typeface="Calibri"/>
                <a:sym typeface="Calibri"/>
              </a:rPr>
              <a:t>Have students swap strips after each round so they are exposed to more words; however, this tends to make each round longer.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 strips. </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fluently give the correct answer to the Who Has? Question.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prepare using the structured notes prior to the start of the activity.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ELLs and struggling students with the definition to the word on their strip.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your judgment as you hand out the strips by providing struggling students with more familiar words.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119440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7" name="Google Shape;177;p27"/>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7"/>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4"/>
        <p:cNvGrpSpPr/>
        <p:nvPr/>
      </p:nvGrpSpPr>
      <p:grpSpPr>
        <a:xfrm>
          <a:off x="0" y="0"/>
          <a:ext cx="0" cy="0"/>
          <a:chOff x="0" y="0"/>
          <a:chExt cx="0" cy="0"/>
        </a:xfrm>
      </p:grpSpPr>
      <p:sp>
        <p:nvSpPr>
          <p:cNvPr id="185" name="Google Shape;185;p29"/>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86" name="Google Shape;186;p29"/>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87" name="Google Shape;187;p2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8"/>
        <p:cNvGrpSpPr/>
        <p:nvPr/>
      </p:nvGrpSpPr>
      <p:grpSpPr>
        <a:xfrm>
          <a:off x="0" y="0"/>
          <a:ext cx="0" cy="0"/>
          <a:chOff x="0" y="0"/>
          <a:chExt cx="0" cy="0"/>
        </a:xfrm>
      </p:grpSpPr>
      <p:sp>
        <p:nvSpPr>
          <p:cNvPr id="189" name="Google Shape;189;p30"/>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90" name="Google Shape;190;p3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1"/>
        <p:cNvGrpSpPr/>
        <p:nvPr/>
      </p:nvGrpSpPr>
      <p:grpSpPr>
        <a:xfrm>
          <a:off x="0" y="0"/>
          <a:ext cx="0" cy="0"/>
          <a:chOff x="0" y="0"/>
          <a:chExt cx="0" cy="0"/>
        </a:xfrm>
      </p:grpSpPr>
      <p:sp>
        <p:nvSpPr>
          <p:cNvPr id="192" name="Google Shape;192;p3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3" name="Google Shape;193;p3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94" name="Google Shape;194;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5"/>
        <p:cNvGrpSpPr/>
        <p:nvPr/>
      </p:nvGrpSpPr>
      <p:grpSpPr>
        <a:xfrm>
          <a:off x="0" y="0"/>
          <a:ext cx="0" cy="0"/>
          <a:chOff x="0" y="0"/>
          <a:chExt cx="0" cy="0"/>
        </a:xfrm>
      </p:grpSpPr>
      <p:sp>
        <p:nvSpPr>
          <p:cNvPr id="196" name="Google Shape;196;p3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7" name="Google Shape;197;p3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98" name="Google Shape;198;p32"/>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99" name="Google Shape;199;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0"/>
        <p:cNvGrpSpPr/>
        <p:nvPr/>
      </p:nvGrpSpPr>
      <p:grpSpPr>
        <a:xfrm>
          <a:off x="0" y="0"/>
          <a:ext cx="0" cy="0"/>
          <a:chOff x="0" y="0"/>
          <a:chExt cx="0" cy="0"/>
        </a:xfrm>
      </p:grpSpPr>
      <p:sp>
        <p:nvSpPr>
          <p:cNvPr id="201" name="Google Shape;201;p3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02" name="Google Shape;202;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03"/>
        <p:cNvGrpSpPr/>
        <p:nvPr/>
      </p:nvGrpSpPr>
      <p:grpSpPr>
        <a:xfrm>
          <a:off x="0" y="0"/>
          <a:ext cx="0" cy="0"/>
          <a:chOff x="0" y="0"/>
          <a:chExt cx="0" cy="0"/>
        </a:xfrm>
      </p:grpSpPr>
      <p:sp>
        <p:nvSpPr>
          <p:cNvPr id="204" name="Google Shape;204;p34"/>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05" name="Google Shape;205;p34"/>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06" name="Google Shape;206;p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07"/>
        <p:cNvGrpSpPr/>
        <p:nvPr/>
      </p:nvGrpSpPr>
      <p:grpSpPr>
        <a:xfrm>
          <a:off x="0" y="0"/>
          <a:ext cx="0" cy="0"/>
          <a:chOff x="0" y="0"/>
          <a:chExt cx="0" cy="0"/>
        </a:xfrm>
      </p:grpSpPr>
      <p:sp>
        <p:nvSpPr>
          <p:cNvPr id="208" name="Google Shape;208;p35"/>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09" name="Google Shape;209;p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10"/>
        <p:cNvGrpSpPr/>
        <p:nvPr/>
      </p:nvGrpSpPr>
      <p:grpSpPr>
        <a:xfrm>
          <a:off x="0" y="0"/>
          <a:ext cx="0" cy="0"/>
          <a:chOff x="0" y="0"/>
          <a:chExt cx="0" cy="0"/>
        </a:xfrm>
      </p:grpSpPr>
      <p:sp>
        <p:nvSpPr>
          <p:cNvPr id="211" name="Google Shape;211;p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36"/>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13" name="Google Shape;213;p36"/>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14" name="Google Shape;214;p36"/>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15" name="Google Shape;215;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16"/>
        <p:cNvGrpSpPr/>
        <p:nvPr/>
      </p:nvGrpSpPr>
      <p:grpSpPr>
        <a:xfrm>
          <a:off x="0" y="0"/>
          <a:ext cx="0" cy="0"/>
          <a:chOff x="0" y="0"/>
          <a:chExt cx="0" cy="0"/>
        </a:xfrm>
      </p:grpSpPr>
      <p:sp>
        <p:nvSpPr>
          <p:cNvPr id="217" name="Google Shape;217;p37"/>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218" name="Google Shape;218;p3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19"/>
        <p:cNvGrpSpPr/>
        <p:nvPr/>
      </p:nvGrpSpPr>
      <p:grpSpPr>
        <a:xfrm>
          <a:off x="0" y="0"/>
          <a:ext cx="0" cy="0"/>
          <a:chOff x="0" y="0"/>
          <a:chExt cx="0" cy="0"/>
        </a:xfrm>
      </p:grpSpPr>
      <p:sp>
        <p:nvSpPr>
          <p:cNvPr id="220" name="Google Shape;220;p38"/>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21" name="Google Shape;221;p38"/>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22" name="Google Shape;222;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23"/>
        <p:cNvGrpSpPr/>
        <p:nvPr/>
      </p:nvGrpSpPr>
      <p:grpSpPr>
        <a:xfrm>
          <a:off x="0" y="0"/>
          <a:ext cx="0" cy="0"/>
          <a:chOff x="0" y="0"/>
          <a:chExt cx="0" cy="0"/>
        </a:xfrm>
      </p:grpSpPr>
      <p:sp>
        <p:nvSpPr>
          <p:cNvPr id="224" name="Google Shape;224;p3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3.png"/><Relationship Id="rId2" Type="http://schemas.openxmlformats.org/officeDocument/2006/relationships/slideLayout" Target="../slideLayouts/slideLayout14.xml"/><Relationship Id="rId16" Type="http://schemas.openxmlformats.org/officeDocument/2006/relationships/image" Target="../media/image2.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1.jp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image" Target="../media/image4.png"/><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image" Target="../media/image6.png"/><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image" Target="../media/image5.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80"/>
        <p:cNvGrpSpPr/>
        <p:nvPr/>
      </p:nvGrpSpPr>
      <p:grpSpPr>
        <a:xfrm>
          <a:off x="0" y="0"/>
          <a:ext cx="0" cy="0"/>
          <a:chOff x="0" y="0"/>
          <a:chExt cx="0" cy="0"/>
        </a:xfrm>
      </p:grpSpPr>
      <p:sp>
        <p:nvSpPr>
          <p:cNvPr id="181" name="Google Shape;181;p28"/>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82" name="Google Shape;182;p2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183" name="Google Shape;183;p2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46BA56D1-13F5-4964-B390-AAC02E746DC2}"/>
              </a:ext>
            </a:extLst>
          </p:cNvPr>
          <p:cNvPicPr>
            <a:picLocks noChangeAspect="1"/>
          </p:cNvPicPr>
          <p:nvPr userDrawn="1"/>
        </p:nvPicPr>
        <p:blipFill>
          <a:blip r:embed="rId13"/>
          <a:stretch>
            <a:fillRect/>
          </a:stretch>
        </p:blipFill>
        <p:spPr>
          <a:xfrm>
            <a:off x="8382000" y="5000625"/>
            <a:ext cx="762000" cy="142875"/>
          </a:xfrm>
          <a:prstGeom prst="rect">
            <a:avLst/>
          </a:prstGeom>
        </p:spPr>
      </p:pic>
      <p:pic>
        <p:nvPicPr>
          <p:cNvPr id="6" name="Picture 5">
            <a:extLst>
              <a:ext uri="{FF2B5EF4-FFF2-40B4-BE49-F238E27FC236}">
                <a16:creationId xmlns:a16="http://schemas.microsoft.com/office/drawing/2014/main" id="{A9052AFA-33ED-4013-AD22-E3935D824F1B}"/>
              </a:ext>
            </a:extLst>
          </p:cNvPr>
          <p:cNvPicPr>
            <a:picLocks noChangeAspect="1"/>
          </p:cNvPicPr>
          <p:nvPr userDrawn="1"/>
        </p:nvPicPr>
        <p:blipFill>
          <a:blip r:embed="rId14"/>
          <a:stretch>
            <a:fillRect/>
          </a:stretch>
        </p:blipFill>
        <p:spPr>
          <a:xfrm>
            <a:off x="4233016" y="4588716"/>
            <a:ext cx="493555" cy="546772"/>
          </a:xfrm>
          <a:prstGeom prst="rect">
            <a:avLst/>
          </a:prstGeom>
        </p:spPr>
      </p:pic>
      <p:pic>
        <p:nvPicPr>
          <p:cNvPr id="7" name="Picture 6">
            <a:extLst>
              <a:ext uri="{FF2B5EF4-FFF2-40B4-BE49-F238E27FC236}">
                <a16:creationId xmlns:a16="http://schemas.microsoft.com/office/drawing/2014/main" id="{E7815B0B-65F0-47ED-8BFF-2D2713930B8E}"/>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2.png"/><Relationship Id="rId4" Type="http://schemas.openxmlformats.org/officeDocument/2006/relationships/image" Target="../media/image1.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40"/>
          <p:cNvSpPr txBox="1">
            <a:spLocks noGrp="1"/>
          </p:cNvSpPr>
          <p:nvPr>
            <p:ph type="title"/>
          </p:nvPr>
        </p:nvSpPr>
        <p:spPr>
          <a:xfrm>
            <a:off x="311700" y="919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Module 2 Unit 2 Overview</a:t>
            </a:r>
            <a:endParaRPr sz="3400">
              <a:latin typeface="Century Gothic"/>
              <a:ea typeface="Century Gothic"/>
              <a:cs typeface="Century Gothic"/>
              <a:sym typeface="Century Gothic"/>
            </a:endParaRPr>
          </a:p>
        </p:txBody>
      </p:sp>
      <p:sp>
        <p:nvSpPr>
          <p:cNvPr id="230" name="Google Shape;230;p40"/>
          <p:cNvSpPr txBox="1">
            <a:spLocks noGrp="1"/>
          </p:cNvSpPr>
          <p:nvPr>
            <p:ph type="body" idx="1"/>
          </p:nvPr>
        </p:nvSpPr>
        <p:spPr>
          <a:xfrm>
            <a:off x="311700" y="764075"/>
            <a:ext cx="8520600" cy="4203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entury Gothic"/>
                <a:ea typeface="Century Gothic"/>
                <a:cs typeface="Century Gothic"/>
                <a:sym typeface="Century Gothic"/>
              </a:rPr>
              <a:t>In this unit, students begin to read Part 2 of the novel </a:t>
            </a:r>
            <a:r>
              <a:rPr lang="en" sz="1200" i="1" dirty="0">
                <a:solidFill>
                  <a:schemeClr val="dk1"/>
                </a:solidFill>
                <a:latin typeface="Century Gothic"/>
                <a:ea typeface="Century Gothic"/>
                <a:cs typeface="Century Gothic"/>
                <a:sym typeface="Century Gothic"/>
              </a:rPr>
              <a:t>To Kill a Mockingbird</a:t>
            </a:r>
            <a:r>
              <a:rPr lang="en" sz="1200" dirty="0">
                <a:solidFill>
                  <a:schemeClr val="dk1"/>
                </a:solidFill>
                <a:latin typeface="Century Gothic"/>
                <a:ea typeface="Century Gothic"/>
                <a:cs typeface="Century Gothic"/>
                <a:sym typeface="Century Gothic"/>
              </a:rPr>
              <a:t>, and they finish it before the unit’s end. As they read, students will continue to reflect on the reading by answering focus questions that attend to the theme of taking a stand, while also studying other important aspects of the novel involving character analysis and perspective. In order to track their thinking as they read the rest of the novel, students will continue to add to their </a:t>
            </a:r>
            <a:r>
              <a:rPr lang="en" sz="1200" b="1" dirty="0">
                <a:solidFill>
                  <a:schemeClr val="dk1"/>
                </a:solidFill>
                <a:latin typeface="Century Gothic"/>
                <a:ea typeface="Century Gothic"/>
                <a:cs typeface="Century Gothic"/>
                <a:sym typeface="Century Gothic"/>
              </a:rPr>
              <a:t>Atticus Note-catchers </a:t>
            </a:r>
            <a:r>
              <a:rPr lang="en" sz="1200" dirty="0">
                <a:solidFill>
                  <a:schemeClr val="dk1"/>
                </a:solidFill>
                <a:latin typeface="Century Gothic"/>
                <a:ea typeface="Century Gothic"/>
                <a:cs typeface="Century Gothic"/>
                <a:sym typeface="Century Gothic"/>
              </a:rPr>
              <a:t>from Unit 1 as well as the </a:t>
            </a:r>
            <a:r>
              <a:rPr lang="en" sz="1200" b="1" dirty="0">
                <a:solidFill>
                  <a:schemeClr val="dk1"/>
                </a:solidFill>
                <a:latin typeface="Century Gothic"/>
                <a:ea typeface="Century Gothic"/>
                <a:cs typeface="Century Gothic"/>
                <a:sym typeface="Century Gothic"/>
              </a:rPr>
              <a:t>Taking a Stand anchor chart</a:t>
            </a:r>
            <a:r>
              <a:rPr lang="en" sz="1200" dirty="0">
                <a:solidFill>
                  <a:schemeClr val="dk1"/>
                </a:solidFill>
                <a:latin typeface="Century Gothic"/>
                <a:ea typeface="Century Gothic"/>
                <a:cs typeface="Century Gothic"/>
                <a:sym typeface="Century Gothic"/>
              </a:rPr>
              <a:t>. For the </a:t>
            </a:r>
            <a:r>
              <a:rPr lang="en" sz="1200" b="1" dirty="0">
                <a:solidFill>
                  <a:schemeClr val="dk1"/>
                </a:solidFill>
                <a:latin typeface="Century Gothic"/>
                <a:ea typeface="Century Gothic"/>
                <a:cs typeface="Century Gothic"/>
                <a:sym typeface="Century Gothic"/>
              </a:rPr>
              <a:t>mid-unit assessment</a:t>
            </a:r>
            <a:r>
              <a:rPr lang="en" sz="1200" dirty="0">
                <a:solidFill>
                  <a:schemeClr val="dk1"/>
                </a:solidFill>
                <a:latin typeface="Century Gothic"/>
                <a:ea typeface="Century Gothic"/>
                <a:cs typeface="Century Gothic"/>
                <a:sym typeface="Century Gothic"/>
              </a:rPr>
              <a:t>, students will summarize a key scene in the novel, view the film excerpt of that scene, then compare and contrast the film version and the novel to determine how the film version remains the same or veers from the original text. Students will also consider the choices made by the actors and the director in their text-to-film analysis. After the </a:t>
            </a:r>
            <a:r>
              <a:rPr lang="en" sz="1200" b="1" dirty="0">
                <a:solidFill>
                  <a:schemeClr val="dk1"/>
                </a:solidFill>
                <a:latin typeface="Century Gothic"/>
                <a:ea typeface="Century Gothic"/>
                <a:cs typeface="Century Gothic"/>
                <a:sym typeface="Century Gothic"/>
              </a:rPr>
              <a:t>mid-unit assessment</a:t>
            </a:r>
            <a:r>
              <a:rPr lang="en" sz="1200" dirty="0">
                <a:solidFill>
                  <a:schemeClr val="dk1"/>
                </a:solidFill>
                <a:latin typeface="Century Gothic"/>
                <a:ea typeface="Century Gothic"/>
                <a:cs typeface="Century Gothic"/>
                <a:sym typeface="Century Gothic"/>
              </a:rPr>
              <a:t>, students continue to read the novel and begin to prepare for the argument essay by examining a model essay and writing rubric. For their </a:t>
            </a:r>
            <a:r>
              <a:rPr lang="en" sz="1200" b="1" dirty="0">
                <a:solidFill>
                  <a:schemeClr val="dk1"/>
                </a:solidFill>
                <a:latin typeface="Century Gothic"/>
                <a:ea typeface="Century Gothic"/>
                <a:cs typeface="Century Gothic"/>
                <a:sym typeface="Century Gothic"/>
              </a:rPr>
              <a:t>end of unit assessment</a:t>
            </a:r>
            <a:r>
              <a:rPr lang="en" sz="1200" dirty="0">
                <a:solidFill>
                  <a:schemeClr val="dk1"/>
                </a:solidFill>
                <a:latin typeface="Century Gothic"/>
                <a:ea typeface="Century Gothic"/>
                <a:cs typeface="Century Gothic"/>
                <a:sym typeface="Century Gothic"/>
              </a:rPr>
              <a:t>, students write an argument essay in which they argue whether it makes sense for Atticus, based on his character, to take a stand to defend Tom Robinson. </a:t>
            </a:r>
            <a:endParaRPr sz="1200" dirty="0">
              <a:solidFill>
                <a:schemeClr val="dk1"/>
              </a:solidFill>
              <a:latin typeface="Century Gothic"/>
              <a:ea typeface="Century Gothic"/>
              <a:cs typeface="Century Gothic"/>
              <a:sym typeface="Century Gothic"/>
            </a:endParaRPr>
          </a:p>
          <a:p>
            <a:pPr marL="0" lvl="0" indent="0" algn="l" rtl="0">
              <a:spcBef>
                <a:spcPts val="1600"/>
              </a:spcBef>
              <a:spcAft>
                <a:spcPts val="0"/>
              </a:spcAft>
              <a:buClr>
                <a:schemeClr val="dk1"/>
              </a:buClr>
              <a:buSzPts val="1100"/>
              <a:buFont typeface="Arial"/>
              <a:buNone/>
            </a:pPr>
            <a:r>
              <a:rPr lang="en" sz="1200" dirty="0">
                <a:solidFill>
                  <a:schemeClr val="dk1"/>
                </a:solidFill>
                <a:latin typeface="Century Gothic"/>
                <a:ea typeface="Century Gothic"/>
                <a:cs typeface="Century Gothic"/>
                <a:sym typeface="Century Gothic"/>
              </a:rPr>
              <a:t>In this unit students have the opportunity to think about the following guiding questions and grapple with these big ideas:</a:t>
            </a:r>
            <a:endParaRPr sz="1200" dirty="0">
              <a:solidFill>
                <a:schemeClr val="dk1"/>
              </a:solidFill>
              <a:latin typeface="Century Gothic"/>
              <a:ea typeface="Century Gothic"/>
              <a:cs typeface="Century Gothic"/>
              <a:sym typeface="Century Gothic"/>
            </a:endParaRPr>
          </a:p>
          <a:p>
            <a:pPr marL="457200" lvl="0" indent="-304800" algn="l" rtl="0">
              <a:spcBef>
                <a:spcPts val="0"/>
              </a:spcBef>
              <a:spcAft>
                <a:spcPts val="0"/>
              </a:spcAft>
              <a:buClr>
                <a:schemeClr val="dk1"/>
              </a:buClr>
              <a:buSzPts val="1200"/>
              <a:buFont typeface="Century Gothic"/>
              <a:buChar char="●"/>
            </a:pPr>
            <a:r>
              <a:rPr lang="en" sz="1200" dirty="0">
                <a:solidFill>
                  <a:schemeClr val="dk1"/>
                </a:solidFill>
                <a:latin typeface="Century Gothic"/>
                <a:ea typeface="Century Gothic"/>
                <a:cs typeface="Century Gothic"/>
                <a:sym typeface="Century Gothic"/>
              </a:rPr>
              <a:t>Is it worth taking a stand for yourself? For others?</a:t>
            </a:r>
            <a:endParaRPr sz="1200" dirty="0">
              <a:solidFill>
                <a:schemeClr val="dk1"/>
              </a:solidFill>
              <a:latin typeface="Century Gothic"/>
              <a:ea typeface="Century Gothic"/>
              <a:cs typeface="Century Gothic"/>
              <a:sym typeface="Century Gothic"/>
            </a:endParaRPr>
          </a:p>
          <a:p>
            <a:pPr marL="457200" lvl="0" indent="-304800" algn="l" rtl="0">
              <a:spcBef>
                <a:spcPts val="0"/>
              </a:spcBef>
              <a:spcAft>
                <a:spcPts val="0"/>
              </a:spcAft>
              <a:buClr>
                <a:schemeClr val="dk1"/>
              </a:buClr>
              <a:buSzPts val="1200"/>
              <a:buFont typeface="Century Gothic"/>
              <a:buChar char="●"/>
            </a:pPr>
            <a:r>
              <a:rPr lang="en" sz="1200" dirty="0">
                <a:solidFill>
                  <a:schemeClr val="dk1"/>
                </a:solidFill>
                <a:latin typeface="Century Gothic"/>
                <a:ea typeface="Century Gothic"/>
                <a:cs typeface="Century Gothic"/>
                <a:sym typeface="Century Gothic"/>
              </a:rPr>
              <a:t>Does it make sense for Atticus to take a stand?</a:t>
            </a:r>
            <a:endParaRPr sz="1200" dirty="0">
              <a:solidFill>
                <a:schemeClr val="dk1"/>
              </a:solidFill>
              <a:latin typeface="Century Gothic"/>
              <a:ea typeface="Century Gothic"/>
              <a:cs typeface="Century Gothic"/>
              <a:sym typeface="Century Gothic"/>
            </a:endParaRPr>
          </a:p>
          <a:p>
            <a:pPr marL="457200" lvl="0" indent="-304800" algn="l" rtl="0">
              <a:spcBef>
                <a:spcPts val="0"/>
              </a:spcBef>
              <a:spcAft>
                <a:spcPts val="0"/>
              </a:spcAft>
              <a:buClr>
                <a:schemeClr val="dk1"/>
              </a:buClr>
              <a:buSzPts val="1200"/>
              <a:buFont typeface="Century Gothic"/>
              <a:buChar char="●"/>
            </a:pPr>
            <a:r>
              <a:rPr lang="en" sz="1200" dirty="0">
                <a:solidFill>
                  <a:schemeClr val="dk1"/>
                </a:solidFill>
                <a:latin typeface="Century Gothic"/>
                <a:ea typeface="Century Gothic"/>
                <a:cs typeface="Century Gothic"/>
                <a:sym typeface="Century Gothic"/>
              </a:rPr>
              <a:t>What do we know that Scout doesn’t?</a:t>
            </a:r>
            <a:endParaRPr sz="1200" dirty="0">
              <a:solidFill>
                <a:schemeClr val="dk1"/>
              </a:solidFill>
              <a:latin typeface="Century Gothic"/>
              <a:ea typeface="Century Gothic"/>
              <a:cs typeface="Century Gothic"/>
              <a:sym typeface="Century Gothic"/>
            </a:endParaRPr>
          </a:p>
          <a:p>
            <a:pPr marL="457200" lvl="0" indent="-304800" algn="l" rtl="0">
              <a:spcBef>
                <a:spcPts val="0"/>
              </a:spcBef>
              <a:spcAft>
                <a:spcPts val="0"/>
              </a:spcAft>
              <a:buClr>
                <a:schemeClr val="dk1"/>
              </a:buClr>
              <a:buSzPts val="1200"/>
              <a:buFont typeface="Century Gothic"/>
              <a:buChar char="●"/>
            </a:pPr>
            <a:r>
              <a:rPr lang="en" sz="1200" dirty="0">
                <a:solidFill>
                  <a:schemeClr val="dk1"/>
                </a:solidFill>
                <a:latin typeface="Century Gothic"/>
                <a:ea typeface="Century Gothic"/>
                <a:cs typeface="Century Gothic"/>
                <a:sym typeface="Century Gothic"/>
              </a:rPr>
              <a:t>How do film and text differ in impact on the audience?</a:t>
            </a:r>
            <a:endParaRPr sz="12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200" dirty="0">
              <a:solidFill>
                <a:schemeClr val="dk1"/>
              </a:solidFill>
              <a:latin typeface="Century Gothic"/>
              <a:ea typeface="Century Gothic"/>
              <a:cs typeface="Century Gothic"/>
              <a:sym typeface="Century Gothic"/>
            </a:endParaRPr>
          </a:p>
          <a:p>
            <a:pPr marL="0" lvl="0" indent="0" algn="l" rtl="0">
              <a:spcBef>
                <a:spcPts val="0"/>
              </a:spcBef>
              <a:spcAft>
                <a:spcPts val="1600"/>
              </a:spcAft>
              <a:buNone/>
            </a:pPr>
            <a:endParaRPr sz="1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49"/>
          <p:cNvSpPr txBox="1">
            <a:spLocks noGrp="1"/>
          </p:cNvSpPr>
          <p:nvPr>
            <p:ph type="title"/>
          </p:nvPr>
        </p:nvSpPr>
        <p:spPr>
          <a:xfrm>
            <a:off x="311700" y="334175"/>
            <a:ext cx="8520600" cy="1229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review the Learning Targets for today’s lesson.</a:t>
            </a:r>
            <a:endParaRPr/>
          </a:p>
        </p:txBody>
      </p:sp>
      <p:sp>
        <p:nvSpPr>
          <p:cNvPr id="288" name="Google Shape;288;p49"/>
          <p:cNvSpPr txBox="1">
            <a:spLocks noGrp="1"/>
          </p:cNvSpPr>
          <p:nvPr>
            <p:ph type="body" idx="1"/>
          </p:nvPr>
        </p:nvSpPr>
        <p:spPr>
          <a:xfrm>
            <a:off x="311700" y="1727100"/>
            <a:ext cx="8520600" cy="24252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3200"/>
              <a:buFont typeface="Arial"/>
              <a:buNone/>
            </a:pPr>
            <a:r>
              <a:rPr lang="en" sz="1600" dirty="0">
                <a:solidFill>
                  <a:schemeClr val="dk1"/>
                </a:solidFill>
              </a:rPr>
              <a:t>The Learning Targets for today are:</a:t>
            </a:r>
            <a:endParaRPr sz="1600" dirty="0">
              <a:solidFill>
                <a:schemeClr val="dk1"/>
              </a:solidFill>
            </a:endParaRPr>
          </a:p>
          <a:p>
            <a:pPr marL="457200" lvl="0" indent="-330200" algn="l" rtl="0">
              <a:lnSpc>
                <a:spcPct val="90000"/>
              </a:lnSpc>
              <a:spcBef>
                <a:spcPts val="1000"/>
              </a:spcBef>
              <a:spcAft>
                <a:spcPts val="0"/>
              </a:spcAft>
              <a:buClr>
                <a:schemeClr val="dk1"/>
              </a:buClr>
              <a:buSzPts val="1600"/>
              <a:buAutoNum type="arabicPeriod"/>
            </a:pPr>
            <a:r>
              <a:rPr lang="en" sz="1600" dirty="0">
                <a:solidFill>
                  <a:schemeClr val="dk1"/>
                </a:solidFill>
              </a:rPr>
              <a:t>I can </a:t>
            </a:r>
            <a:r>
              <a:rPr lang="en" sz="1600" i="1" dirty="0">
                <a:solidFill>
                  <a:schemeClr val="dk1"/>
                </a:solidFill>
              </a:rPr>
              <a:t>support my inferences</a:t>
            </a:r>
            <a:r>
              <a:rPr lang="en" sz="1600" dirty="0">
                <a:solidFill>
                  <a:schemeClr val="dk1"/>
                </a:solidFill>
              </a:rPr>
              <a:t> about Chapters 11 through 13 of </a:t>
            </a:r>
            <a:r>
              <a:rPr lang="en" sz="1600" b="1" dirty="0">
                <a:solidFill>
                  <a:schemeClr val="dk1"/>
                </a:solidFill>
              </a:rPr>
              <a:t>To Kill a Mockingbird</a:t>
            </a:r>
            <a:r>
              <a:rPr lang="en" sz="1600" dirty="0">
                <a:solidFill>
                  <a:schemeClr val="dk1"/>
                </a:solidFill>
              </a:rPr>
              <a:t> with the strongest evidence from the text.</a:t>
            </a:r>
            <a:endParaRPr sz="1600" dirty="0">
              <a:solidFill>
                <a:schemeClr val="dk1"/>
              </a:solidFill>
            </a:endParaRPr>
          </a:p>
          <a:p>
            <a:pPr marL="457200" lvl="0" indent="-330200" algn="l" rtl="0">
              <a:lnSpc>
                <a:spcPct val="90000"/>
              </a:lnSpc>
              <a:spcBef>
                <a:spcPts val="0"/>
              </a:spcBef>
              <a:spcAft>
                <a:spcPts val="0"/>
              </a:spcAft>
              <a:buClr>
                <a:schemeClr val="dk1"/>
              </a:buClr>
              <a:buSzPts val="1600"/>
              <a:buAutoNum type="arabicPeriod"/>
            </a:pPr>
            <a:r>
              <a:rPr lang="en" sz="1600" dirty="0">
                <a:solidFill>
                  <a:schemeClr val="dk1"/>
                </a:solidFill>
              </a:rPr>
              <a:t>I can </a:t>
            </a:r>
            <a:r>
              <a:rPr lang="en" sz="1600" i="1" dirty="0">
                <a:solidFill>
                  <a:schemeClr val="dk1"/>
                </a:solidFill>
              </a:rPr>
              <a:t>analyze what other characters’ dialogue </a:t>
            </a:r>
            <a:r>
              <a:rPr lang="en" sz="1600" dirty="0">
                <a:solidFill>
                  <a:schemeClr val="dk1"/>
                </a:solidFill>
              </a:rPr>
              <a:t>about Atticus reveals about his character.</a:t>
            </a:r>
            <a:endParaRPr sz="1600" dirty="0">
              <a:solidFill>
                <a:schemeClr val="dk1"/>
              </a:solidFill>
            </a:endParaRPr>
          </a:p>
          <a:p>
            <a:pPr marL="457200" lvl="0" indent="-330200" algn="l" rtl="0">
              <a:lnSpc>
                <a:spcPct val="90000"/>
              </a:lnSpc>
              <a:spcBef>
                <a:spcPts val="0"/>
              </a:spcBef>
              <a:spcAft>
                <a:spcPts val="0"/>
              </a:spcAft>
              <a:buClr>
                <a:schemeClr val="dk1"/>
              </a:buClr>
              <a:buSzPts val="1600"/>
              <a:buAutoNum type="arabicPeriod"/>
            </a:pPr>
            <a:r>
              <a:rPr lang="en" sz="1600" dirty="0">
                <a:solidFill>
                  <a:schemeClr val="dk1"/>
                </a:solidFill>
              </a:rPr>
              <a:t>I can analyze how Atticus’s </a:t>
            </a:r>
            <a:r>
              <a:rPr lang="en" sz="1600" i="1" dirty="0">
                <a:solidFill>
                  <a:schemeClr val="dk1"/>
                </a:solidFill>
              </a:rPr>
              <a:t>words and actions reveal his character.</a:t>
            </a:r>
            <a:endParaRPr sz="1600" i="1" dirty="0">
              <a:solidFill>
                <a:schemeClr val="dk1"/>
              </a:solidFill>
            </a:endParaRPr>
          </a:p>
          <a:p>
            <a:pPr marL="0" lvl="0" indent="0" algn="l" rtl="0">
              <a:lnSpc>
                <a:spcPct val="90000"/>
              </a:lnSpc>
              <a:spcBef>
                <a:spcPts val="800"/>
              </a:spcBef>
              <a:spcAft>
                <a:spcPts val="0"/>
              </a:spcAft>
              <a:buClr>
                <a:schemeClr val="dk1"/>
              </a:buClr>
              <a:buSzPts val="3200"/>
              <a:buFont typeface="Arial"/>
              <a:buNone/>
            </a:pPr>
            <a:endParaRPr dirty="0"/>
          </a:p>
        </p:txBody>
      </p:sp>
      <p:pic>
        <p:nvPicPr>
          <p:cNvPr id="289" name="Google Shape;289;p49"/>
          <p:cNvPicPr preferRelativeResize="0"/>
          <p:nvPr/>
        </p:nvPicPr>
        <p:blipFill>
          <a:blip r:embed="rId3">
            <a:alphaModFix/>
          </a:blip>
          <a:stretch>
            <a:fillRect/>
          </a:stretch>
        </p:blipFill>
        <p:spPr>
          <a:xfrm>
            <a:off x="7872600" y="4007793"/>
            <a:ext cx="959700" cy="7864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50"/>
          <p:cNvSpPr txBox="1">
            <a:spLocks noGrp="1"/>
          </p:cNvSpPr>
          <p:nvPr>
            <p:ph type="title"/>
          </p:nvPr>
        </p:nvSpPr>
        <p:spPr>
          <a:xfrm>
            <a:off x="85500" y="0"/>
            <a:ext cx="8973000" cy="656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Closely Read Chapters 11 and 13.</a:t>
            </a:r>
            <a:endParaRPr/>
          </a:p>
        </p:txBody>
      </p:sp>
      <p:sp>
        <p:nvSpPr>
          <p:cNvPr id="295" name="Google Shape;295;p50"/>
          <p:cNvSpPr txBox="1">
            <a:spLocks noGrp="1"/>
          </p:cNvSpPr>
          <p:nvPr>
            <p:ph type="body" idx="1"/>
          </p:nvPr>
        </p:nvSpPr>
        <p:spPr>
          <a:xfrm>
            <a:off x="5055550" y="1236113"/>
            <a:ext cx="3824100" cy="2425200"/>
          </a:xfrm>
          <a:prstGeom prst="rect">
            <a:avLst/>
          </a:prstGeom>
        </p:spPr>
        <p:txBody>
          <a:bodyPr spcFirstLastPara="1" wrap="square" lIns="68575" tIns="34275" rIns="68575" bIns="34275" anchor="t" anchorCtr="0">
            <a:noAutofit/>
          </a:bodyPr>
          <a:lstStyle/>
          <a:p>
            <a:pPr marL="457200" lvl="0" indent="-342900" algn="l" rtl="0">
              <a:spcBef>
                <a:spcPts val="800"/>
              </a:spcBef>
              <a:spcAft>
                <a:spcPts val="0"/>
              </a:spcAft>
              <a:buClr>
                <a:schemeClr val="dk1"/>
              </a:buClr>
              <a:buSzPts val="1800"/>
              <a:buFont typeface="Century Gothic"/>
              <a:buAutoNum type="arabicPeriod"/>
            </a:pPr>
            <a:r>
              <a:rPr lang="en">
                <a:solidFill>
                  <a:schemeClr val="dk1"/>
                </a:solidFill>
              </a:rPr>
              <a:t>Your group answers just the three questions on your row.</a:t>
            </a:r>
            <a:endParaRPr>
              <a:solidFill>
                <a:schemeClr val="dk1"/>
              </a:solidFill>
            </a:endParaRPr>
          </a:p>
          <a:p>
            <a:pPr marL="457200" lvl="0" indent="0" algn="l" rtl="0">
              <a:spcBef>
                <a:spcPts val="800"/>
              </a:spcBef>
              <a:spcAft>
                <a:spcPts val="0"/>
              </a:spcAft>
              <a:buNone/>
            </a:pPr>
            <a:endParaRPr>
              <a:solidFill>
                <a:schemeClr val="dk1"/>
              </a:solidFill>
            </a:endParaRPr>
          </a:p>
          <a:p>
            <a:pPr marL="457200" lvl="0" indent="-342900" algn="l" rtl="0">
              <a:spcBef>
                <a:spcPts val="800"/>
              </a:spcBef>
              <a:spcAft>
                <a:spcPts val="0"/>
              </a:spcAft>
              <a:buClr>
                <a:schemeClr val="dk1"/>
              </a:buClr>
              <a:buSzPts val="1800"/>
              <a:buFont typeface="Century Gothic"/>
              <a:buAutoNum type="arabicPeriod"/>
            </a:pPr>
            <a:r>
              <a:rPr lang="en">
                <a:solidFill>
                  <a:schemeClr val="dk1"/>
                </a:solidFill>
              </a:rPr>
              <a:t>Take 10 minutes as a group to read your three questions, reread the text, and jot your answers.</a:t>
            </a:r>
            <a:endParaRPr>
              <a:solidFill>
                <a:schemeClr val="dk1"/>
              </a:solidFill>
            </a:endParaRPr>
          </a:p>
          <a:p>
            <a:pPr marL="0" lvl="0" indent="0" algn="l" rtl="0">
              <a:lnSpc>
                <a:spcPct val="90000"/>
              </a:lnSpc>
              <a:spcBef>
                <a:spcPts val="800"/>
              </a:spcBef>
              <a:spcAft>
                <a:spcPts val="0"/>
              </a:spcAft>
              <a:buClr>
                <a:schemeClr val="dk1"/>
              </a:buClr>
              <a:buSzPts val="3200"/>
              <a:buFont typeface="Arial"/>
              <a:buNone/>
            </a:pPr>
            <a:endParaRPr/>
          </a:p>
        </p:txBody>
      </p:sp>
      <p:pic>
        <p:nvPicPr>
          <p:cNvPr id="296" name="Google Shape;296;p50"/>
          <p:cNvPicPr preferRelativeResize="0"/>
          <p:nvPr/>
        </p:nvPicPr>
        <p:blipFill>
          <a:blip r:embed="rId3">
            <a:alphaModFix/>
          </a:blip>
          <a:stretch>
            <a:fillRect/>
          </a:stretch>
        </p:blipFill>
        <p:spPr>
          <a:xfrm>
            <a:off x="8103878" y="4136800"/>
            <a:ext cx="775772" cy="700299"/>
          </a:xfrm>
          <a:prstGeom prst="rect">
            <a:avLst/>
          </a:prstGeom>
          <a:noFill/>
          <a:ln w="28575" cap="flat" cmpd="sng">
            <a:solidFill>
              <a:schemeClr val="dk2"/>
            </a:solidFill>
            <a:prstDash val="solid"/>
            <a:round/>
            <a:headEnd type="none" w="sm" len="sm"/>
            <a:tailEnd type="none" w="sm" len="sm"/>
          </a:ln>
        </p:spPr>
      </p:pic>
      <p:pic>
        <p:nvPicPr>
          <p:cNvPr id="297" name="Google Shape;297;p50"/>
          <p:cNvPicPr preferRelativeResize="0"/>
          <p:nvPr/>
        </p:nvPicPr>
        <p:blipFill>
          <a:blip r:embed="rId4">
            <a:alphaModFix/>
          </a:blip>
          <a:stretch>
            <a:fillRect/>
          </a:stretch>
        </p:blipFill>
        <p:spPr>
          <a:xfrm rot="5400000">
            <a:off x="490004" y="697398"/>
            <a:ext cx="3736594" cy="3937204"/>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51"/>
          <p:cNvSpPr txBox="1">
            <a:spLocks noGrp="1"/>
          </p:cNvSpPr>
          <p:nvPr>
            <p:ph type="title"/>
          </p:nvPr>
        </p:nvSpPr>
        <p:spPr>
          <a:xfrm>
            <a:off x="311700" y="108275"/>
            <a:ext cx="8520600" cy="1143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Summarize Answers to the Text-Dependent Questions.</a:t>
            </a:r>
            <a:endParaRPr/>
          </a:p>
        </p:txBody>
      </p:sp>
      <p:sp>
        <p:nvSpPr>
          <p:cNvPr id="303" name="Google Shape;303;p51"/>
          <p:cNvSpPr txBox="1">
            <a:spLocks noGrp="1"/>
          </p:cNvSpPr>
          <p:nvPr>
            <p:ph type="body" idx="1"/>
          </p:nvPr>
        </p:nvSpPr>
        <p:spPr>
          <a:xfrm>
            <a:off x="155325" y="1396925"/>
            <a:ext cx="8520600" cy="3103500"/>
          </a:xfrm>
          <a:prstGeom prst="rect">
            <a:avLst/>
          </a:prstGeom>
        </p:spPr>
        <p:txBody>
          <a:bodyPr spcFirstLastPara="1" wrap="square" lIns="68575" tIns="34275" rIns="68575" bIns="34275" anchor="t" anchorCtr="0">
            <a:noAutofit/>
          </a:bodyPr>
          <a:lstStyle/>
          <a:p>
            <a:pPr marL="457200" lvl="0" indent="-342900" algn="l" rtl="0">
              <a:spcBef>
                <a:spcPts val="800"/>
              </a:spcBef>
              <a:spcAft>
                <a:spcPts val="0"/>
              </a:spcAft>
              <a:buClr>
                <a:schemeClr val="dk1"/>
              </a:buClr>
              <a:buSzPts val="1800"/>
              <a:buFont typeface="Century Gothic"/>
              <a:buAutoNum type="arabicPeriod"/>
            </a:pPr>
            <a:r>
              <a:rPr lang="en" sz="1800" dirty="0">
                <a:solidFill>
                  <a:schemeClr val="dk1"/>
                </a:solidFill>
              </a:rPr>
              <a:t>Walk around the room to talk with students from other groups. Bring your notes and text with you.</a:t>
            </a:r>
            <a:endParaRPr sz="1800" dirty="0">
              <a:solidFill>
                <a:schemeClr val="dk1"/>
              </a:solidFill>
            </a:endParaRPr>
          </a:p>
          <a:p>
            <a:pPr marL="457200" lvl="0" indent="-342900" algn="l" rtl="0">
              <a:spcBef>
                <a:spcPts val="0"/>
              </a:spcBef>
              <a:spcAft>
                <a:spcPts val="0"/>
              </a:spcAft>
              <a:buClr>
                <a:schemeClr val="dk1"/>
              </a:buClr>
              <a:buSzPts val="1800"/>
              <a:buFont typeface="Century Gothic"/>
              <a:buAutoNum type="arabicPeriod"/>
            </a:pPr>
            <a:r>
              <a:rPr lang="en" sz="1800" dirty="0">
                <a:solidFill>
                  <a:schemeClr val="dk1"/>
                </a:solidFill>
              </a:rPr>
              <a:t>Ask each person to explain one and only one answer.</a:t>
            </a:r>
            <a:endParaRPr sz="1800" dirty="0">
              <a:solidFill>
                <a:schemeClr val="dk1"/>
              </a:solidFill>
            </a:endParaRPr>
          </a:p>
          <a:p>
            <a:pPr marL="457200" lvl="0" indent="-342900" algn="l" rtl="0">
              <a:spcBef>
                <a:spcPts val="0"/>
              </a:spcBef>
              <a:spcAft>
                <a:spcPts val="0"/>
              </a:spcAft>
              <a:buClr>
                <a:schemeClr val="dk1"/>
              </a:buClr>
              <a:buSzPts val="1800"/>
              <a:buFont typeface="Century Gothic"/>
              <a:buAutoNum type="arabicPeriod"/>
            </a:pPr>
            <a:r>
              <a:rPr lang="en" sz="1800" dirty="0">
                <a:solidFill>
                  <a:schemeClr val="dk1"/>
                </a:solidFill>
              </a:rPr>
              <a:t>Listen to the explanation and then summarize that answer in your own box.</a:t>
            </a:r>
            <a:endParaRPr sz="1800" dirty="0">
              <a:solidFill>
                <a:schemeClr val="dk1"/>
              </a:solidFill>
            </a:endParaRPr>
          </a:p>
          <a:p>
            <a:pPr marL="457200" lvl="0" indent="-342900" algn="l" rtl="0">
              <a:spcBef>
                <a:spcPts val="0"/>
              </a:spcBef>
              <a:spcAft>
                <a:spcPts val="0"/>
              </a:spcAft>
              <a:buClr>
                <a:schemeClr val="dk1"/>
              </a:buClr>
              <a:buSzPts val="1800"/>
              <a:buFont typeface="Century Gothic"/>
              <a:buAutoNum type="arabicPeriod"/>
            </a:pPr>
            <a:r>
              <a:rPr lang="en" sz="1800" dirty="0">
                <a:solidFill>
                  <a:schemeClr val="dk1"/>
                </a:solidFill>
              </a:rPr>
              <a:t>Record the name of the student who shared the information on the line in the question box.</a:t>
            </a:r>
            <a:endParaRPr sz="1800" dirty="0">
              <a:solidFill>
                <a:schemeClr val="dk1"/>
              </a:solidFill>
            </a:endParaRPr>
          </a:p>
          <a:p>
            <a:pPr marL="457200" lvl="0" indent="-342900" algn="l" rtl="0">
              <a:spcBef>
                <a:spcPts val="0"/>
              </a:spcBef>
              <a:spcAft>
                <a:spcPts val="0"/>
              </a:spcAft>
              <a:buClr>
                <a:schemeClr val="dk1"/>
              </a:buClr>
              <a:buSzPts val="1800"/>
              <a:buFont typeface="Century Gothic"/>
              <a:buAutoNum type="arabicPeriod"/>
            </a:pPr>
            <a:r>
              <a:rPr lang="en" sz="1800" dirty="0">
                <a:solidFill>
                  <a:schemeClr val="dk1"/>
                </a:solidFill>
              </a:rPr>
              <a:t>Repeat, moving on to another student for an answer to another question. (Ask a different person for each answer so you interact with six other students total.)</a:t>
            </a:r>
            <a:endParaRPr sz="1800" dirty="0">
              <a:solidFill>
                <a:schemeClr val="dk1"/>
              </a:solidFill>
            </a:endParaRPr>
          </a:p>
          <a:p>
            <a:pPr marL="0" lvl="0" indent="0" algn="l" rtl="0">
              <a:lnSpc>
                <a:spcPct val="90000"/>
              </a:lnSpc>
              <a:spcBef>
                <a:spcPts val="800"/>
              </a:spcBef>
              <a:spcAft>
                <a:spcPts val="0"/>
              </a:spcAft>
              <a:buClr>
                <a:schemeClr val="dk1"/>
              </a:buClr>
              <a:buSzPts val="3200"/>
              <a:buFont typeface="Arial"/>
              <a:buNone/>
            </a:pPr>
            <a:endParaRPr sz="1800" dirty="0"/>
          </a:p>
        </p:txBody>
      </p:sp>
      <p:pic>
        <p:nvPicPr>
          <p:cNvPr id="304" name="Google Shape;304;p51"/>
          <p:cNvPicPr preferRelativeResize="0"/>
          <p:nvPr/>
        </p:nvPicPr>
        <p:blipFill>
          <a:blip r:embed="rId3">
            <a:alphaModFix/>
          </a:blip>
          <a:stretch>
            <a:fillRect/>
          </a:stretch>
        </p:blipFill>
        <p:spPr>
          <a:xfrm>
            <a:off x="7962875" y="4136800"/>
            <a:ext cx="869425" cy="670870"/>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52"/>
          <p:cNvSpPr txBox="1">
            <a:spLocks noGrp="1"/>
          </p:cNvSpPr>
          <p:nvPr>
            <p:ph type="title"/>
          </p:nvPr>
        </p:nvSpPr>
        <p:spPr>
          <a:xfrm>
            <a:off x="311700" y="128425"/>
            <a:ext cx="8520600" cy="975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continue to analyze Atticus</a:t>
            </a:r>
            <a:endParaRPr/>
          </a:p>
          <a:p>
            <a:pPr marL="0" lvl="0" indent="0" algn="l" rtl="0">
              <a:spcBef>
                <a:spcPts val="0"/>
              </a:spcBef>
              <a:spcAft>
                <a:spcPts val="0"/>
              </a:spcAft>
              <a:buNone/>
            </a:pPr>
            <a:r>
              <a:rPr lang="en"/>
              <a:t> using what Atticus says and does.</a:t>
            </a:r>
            <a:endParaRPr/>
          </a:p>
        </p:txBody>
      </p:sp>
      <p:sp>
        <p:nvSpPr>
          <p:cNvPr id="310" name="Google Shape;310;p52"/>
          <p:cNvSpPr txBox="1"/>
          <p:nvPr/>
        </p:nvSpPr>
        <p:spPr>
          <a:xfrm>
            <a:off x="156400" y="1384525"/>
            <a:ext cx="86760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800">
                <a:solidFill>
                  <a:schemeClr val="dk1"/>
                </a:solidFill>
                <a:latin typeface="Century Gothic"/>
                <a:ea typeface="Century Gothic"/>
                <a:cs typeface="Century Gothic"/>
                <a:sym typeface="Century Gothic"/>
              </a:rPr>
              <a:t>Remember, you are searching for evidence of what Atticus says and does, plus what others say about him, and are interpreting that evidence for what it reveals about character.</a:t>
            </a: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a:solidFill>
                  <a:schemeClr val="dk1"/>
                </a:solidFill>
                <a:latin typeface="Century Gothic"/>
                <a:ea typeface="Century Gothic"/>
                <a:cs typeface="Century Gothic"/>
                <a:sym typeface="Century Gothic"/>
              </a:rPr>
              <a:t>You will work with your partner to review Chapters 11 and 13 to locate more evidence that helps you understand Atticus’s character.</a:t>
            </a: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a:solidFill>
                  <a:schemeClr val="dk1"/>
                </a:solidFill>
                <a:latin typeface="Century Gothic"/>
                <a:ea typeface="Century Gothic"/>
                <a:cs typeface="Century Gothic"/>
                <a:sym typeface="Century Gothic"/>
              </a:rPr>
              <a:t>Use information from the Three Threes in a Row activity to get started!</a:t>
            </a:r>
            <a:endParaRPr sz="1800">
              <a:solidFill>
                <a:schemeClr val="dk1"/>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53"/>
          <p:cNvSpPr txBox="1">
            <a:spLocks noGrp="1"/>
          </p:cNvSpPr>
          <p:nvPr>
            <p:ph type="title"/>
          </p:nvPr>
        </p:nvSpPr>
        <p:spPr>
          <a:xfrm>
            <a:off x="311700" y="314675"/>
            <a:ext cx="8520600" cy="10686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Identify more Instances of Taking a Stand in the Novel.</a:t>
            </a:r>
            <a:endParaRPr/>
          </a:p>
        </p:txBody>
      </p:sp>
      <p:pic>
        <p:nvPicPr>
          <p:cNvPr id="316" name="Google Shape;316;p53"/>
          <p:cNvPicPr preferRelativeResize="0"/>
          <p:nvPr/>
        </p:nvPicPr>
        <p:blipFill>
          <a:blip r:embed="rId3">
            <a:alphaModFix/>
          </a:blip>
          <a:stretch>
            <a:fillRect/>
          </a:stretch>
        </p:blipFill>
        <p:spPr>
          <a:xfrm>
            <a:off x="7990785" y="3954435"/>
            <a:ext cx="757289" cy="730687"/>
          </a:xfrm>
          <a:prstGeom prst="rect">
            <a:avLst/>
          </a:prstGeom>
          <a:noFill/>
          <a:ln>
            <a:noFill/>
          </a:ln>
        </p:spPr>
      </p:pic>
      <p:pic>
        <p:nvPicPr>
          <p:cNvPr id="317" name="Google Shape;317;p53"/>
          <p:cNvPicPr preferRelativeResize="0"/>
          <p:nvPr/>
        </p:nvPicPr>
        <p:blipFill>
          <a:blip r:embed="rId4">
            <a:alphaModFix/>
          </a:blip>
          <a:stretch>
            <a:fillRect/>
          </a:stretch>
        </p:blipFill>
        <p:spPr>
          <a:xfrm>
            <a:off x="403188" y="1521578"/>
            <a:ext cx="6657488" cy="3050422"/>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5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Homework</a:t>
            </a:r>
            <a:endParaRPr/>
          </a:p>
        </p:txBody>
      </p:sp>
      <p:sp>
        <p:nvSpPr>
          <p:cNvPr id="323" name="Google Shape;323;p5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2000"/>
          </a:p>
          <a:p>
            <a:pPr marL="0" lvl="0" indent="0" algn="l" rtl="0">
              <a:spcBef>
                <a:spcPts val="800"/>
              </a:spcBef>
              <a:spcAft>
                <a:spcPts val="0"/>
              </a:spcAft>
              <a:buNone/>
            </a:pPr>
            <a:endParaRPr sz="2000"/>
          </a:p>
          <a:p>
            <a:pPr marL="0" lvl="0" indent="0" algn="l" rtl="0">
              <a:spcBef>
                <a:spcPts val="800"/>
              </a:spcBef>
              <a:spcAft>
                <a:spcPts val="0"/>
              </a:spcAft>
              <a:buNone/>
            </a:pPr>
            <a:endParaRPr sz="2000"/>
          </a:p>
        </p:txBody>
      </p:sp>
      <p:sp>
        <p:nvSpPr>
          <p:cNvPr id="325" name="Google Shape;325;p54"/>
          <p:cNvSpPr txBox="1"/>
          <p:nvPr/>
        </p:nvSpPr>
        <p:spPr>
          <a:xfrm>
            <a:off x="610900" y="906875"/>
            <a:ext cx="7677900" cy="36261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800" dirty="0">
                <a:solidFill>
                  <a:schemeClr val="dk1"/>
                </a:solidFill>
                <a:latin typeface="Century Gothic"/>
                <a:ea typeface="Century Gothic"/>
                <a:cs typeface="Century Gothic"/>
                <a:sym typeface="Century Gothic"/>
              </a:rPr>
              <a:t>Complete a first read of the Chapter 14 summary provided and read the note-catcher.</a:t>
            </a: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dirty="0">
                <a:solidFill>
                  <a:schemeClr val="dk1"/>
                </a:solidFill>
                <a:latin typeface="Century Gothic"/>
                <a:ea typeface="Century Gothic"/>
                <a:cs typeface="Century Gothic"/>
                <a:sym typeface="Century Gothic"/>
              </a:rPr>
              <a:t>Read Chapter 15 of the novel. </a:t>
            </a: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Take notes using the </a:t>
            </a:r>
            <a:r>
              <a:rPr lang="en" sz="1800" b="1" dirty="0">
                <a:solidFill>
                  <a:schemeClr val="dk1"/>
                </a:solidFill>
                <a:latin typeface="Century Gothic"/>
                <a:ea typeface="Century Gothic"/>
                <a:cs typeface="Century Gothic"/>
                <a:sym typeface="Century Gothic"/>
              </a:rPr>
              <a:t>Structured Notes graphic organizer</a:t>
            </a:r>
            <a:r>
              <a:rPr lang="en" sz="1800" dirty="0">
                <a:solidFill>
                  <a:schemeClr val="dk1"/>
                </a:solidFill>
                <a:latin typeface="Century Gothic"/>
                <a:ea typeface="Century Gothic"/>
                <a:cs typeface="Century Gothic"/>
                <a:sym typeface="Century Gothic"/>
              </a:rPr>
              <a:t>. Write at least a short paragraph to answer the focus question:</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In Chapter 15, who takes a stand? Why? </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Use the strongest evidence from the novel in your answer.</a:t>
            </a:r>
            <a:endParaRPr sz="1800" dirty="0">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p5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32" name="Google Shape;332;p5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33" name="Google Shape;333;p55"/>
          <p:cNvGraphicFramePr/>
          <p:nvPr/>
        </p:nvGraphicFramePr>
        <p:xfrm>
          <a:off x="577216" y="1385887"/>
          <a:ext cx="7989600" cy="3230175"/>
        </p:xfrm>
        <a:graphic>
          <a:graphicData uri="http://schemas.openxmlformats.org/drawingml/2006/table">
            <a:tbl>
              <a:tblPr firstRow="1" bandRow="1">
                <a:noFill/>
                <a:tableStyleId>{88360667-9E20-4E85-B700-A0B244397706}</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1"/>
          <p:cNvSpPr txBox="1">
            <a:spLocks noGrp="1"/>
          </p:cNvSpPr>
          <p:nvPr>
            <p:ph type="title"/>
          </p:nvPr>
        </p:nvSpPr>
        <p:spPr>
          <a:xfrm>
            <a:off x="311700" y="170025"/>
            <a:ext cx="8520600" cy="5727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1600"/>
              </a:spcAft>
              <a:buClr>
                <a:schemeClr val="dk1"/>
              </a:buClr>
              <a:buSzPts val="1100"/>
              <a:buFont typeface="Arial"/>
              <a:buNone/>
            </a:pPr>
            <a:r>
              <a:rPr lang="en" sz="3000" b="1">
                <a:solidFill>
                  <a:schemeClr val="dk2"/>
                </a:solidFill>
                <a:latin typeface="Century Gothic"/>
                <a:ea typeface="Century Gothic"/>
                <a:cs typeface="Century Gothic"/>
                <a:sym typeface="Century Gothic"/>
              </a:rPr>
              <a:t>Argument Writing in the EL Modules</a:t>
            </a:r>
            <a:r>
              <a:rPr lang="en" sz="1200">
                <a:solidFill>
                  <a:schemeClr val="dk2"/>
                </a:solidFill>
                <a:latin typeface="Century Gothic"/>
                <a:ea typeface="Century Gothic"/>
                <a:cs typeface="Century Gothic"/>
                <a:sym typeface="Century Gothic"/>
              </a:rPr>
              <a:t> </a:t>
            </a:r>
            <a:endParaRPr/>
          </a:p>
        </p:txBody>
      </p:sp>
      <p:sp>
        <p:nvSpPr>
          <p:cNvPr id="236" name="Google Shape;236;p41"/>
          <p:cNvSpPr txBox="1">
            <a:spLocks noGrp="1"/>
          </p:cNvSpPr>
          <p:nvPr>
            <p:ph type="body" idx="1"/>
          </p:nvPr>
        </p:nvSpPr>
        <p:spPr>
          <a:xfrm>
            <a:off x="311700" y="791550"/>
            <a:ext cx="8520600" cy="4118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100" dirty="0">
                <a:latin typeface="Century Gothic"/>
                <a:ea typeface="Century Gothic"/>
                <a:cs typeface="Century Gothic"/>
                <a:sym typeface="Century Gothic"/>
              </a:rPr>
              <a:t>For many years, teachers have asked middle school students to write persuasive essays. Often, the assignment went something like this.  “Choose a topic you have a strong opinion about. Research reasons and evidence that support your position, then write an essay about that opinion to convince your readers that you’re right!”  In the Common Core – and in these EL modules – argument writing is quite different from this. We read in Appendix A that "Argument forces a writer to evaluate the strengths and weaknesses of multiple perspectives. When teachers ask students to consider two or more perspectives on a topic or issue, something far beyond surface knowledge is required: students must think critically and deeply, assess the validity of their own thinking, and anticipate counterclaims in opposition to their own assertions" (p. 24).  The section on argument writing closes with this thoughtful reminder: “the proper context for thinking about argument is one ‘in which the goal is not victory but a good decision, one in which all arguers are at risk of needing to alter their views, one in which a participant takes seriously and fairly the views different from his or her own</a:t>
            </a:r>
            <a:r>
              <a:rPr lang="en-US" sz="1100" dirty="0">
                <a:latin typeface="Century Gothic"/>
                <a:ea typeface="Century Gothic"/>
                <a:cs typeface="Century Gothic"/>
                <a:sym typeface="Century Gothic"/>
              </a:rPr>
              <a:t>.”</a:t>
            </a:r>
            <a:r>
              <a:rPr lang="en" sz="1100" dirty="0">
                <a:latin typeface="Century Gothic"/>
                <a:ea typeface="Century Gothic"/>
                <a:cs typeface="Century Gothic"/>
                <a:sym typeface="Century Gothic"/>
              </a:rPr>
              <a:t>’  In other words, argument is NOT about deciding what one already thinks (or feels) about a topic and then cherry picking facts to support it. Instead, argument writing is all about critical thinking, about recognizing that one does not have all the answers, about the need for deep knowledge and the willingness to recognize and value multiple perspectives.  The design of these EL modules reflects this understanding of argument writing. What, specifically, does that mean in practice?</a:t>
            </a:r>
            <a:endParaRPr sz="1100" dirty="0">
              <a:latin typeface="Century Gothic"/>
              <a:ea typeface="Century Gothic"/>
              <a:cs typeface="Century Gothic"/>
              <a:sym typeface="Century Gothic"/>
            </a:endParaRPr>
          </a:p>
          <a:p>
            <a:pPr marL="0" lvl="0" indent="0" algn="l" rtl="0">
              <a:lnSpc>
                <a:spcPct val="100000"/>
              </a:lnSpc>
              <a:spcBef>
                <a:spcPts val="1600"/>
              </a:spcBef>
              <a:spcAft>
                <a:spcPts val="0"/>
              </a:spcAft>
              <a:buClr>
                <a:schemeClr val="dk1"/>
              </a:buClr>
              <a:buSzPts val="1100"/>
              <a:buFont typeface="Arial"/>
              <a:buNone/>
            </a:pPr>
            <a:r>
              <a:rPr lang="en" sz="1100" dirty="0">
                <a:latin typeface="Century Gothic"/>
                <a:ea typeface="Century Gothic"/>
                <a:cs typeface="Century Gothic"/>
                <a:sym typeface="Century Gothic"/>
              </a:rPr>
              <a:t>• Students consider a worthy, appropriately complex topic and / or text. It is a text and topic with a big idea worth grappling with and writing about.</a:t>
            </a:r>
            <a:endParaRPr sz="11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100" dirty="0">
                <a:latin typeface="Century Gothic"/>
                <a:ea typeface="Century Gothic"/>
                <a:cs typeface="Century Gothic"/>
                <a:sym typeface="Century Gothic"/>
              </a:rPr>
              <a:t>• They explore a question about that topic / text that can be approached from more than one perspective, a question about which thoughtful people can reasonably disagree.</a:t>
            </a:r>
            <a:endParaRPr sz="11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100" dirty="0">
                <a:latin typeface="Century Gothic"/>
                <a:ea typeface="Century Gothic"/>
                <a:cs typeface="Century Gothic"/>
                <a:sym typeface="Century Gothic"/>
              </a:rPr>
              <a:t>• Over the course of many lessons, students build deep, accurate knowledge of that topic / text, discussing diverse perspectives as they work.</a:t>
            </a:r>
            <a:endParaRPr sz="1100" dirty="0">
              <a:latin typeface="Century Gothic"/>
              <a:ea typeface="Century Gothic"/>
              <a:cs typeface="Century Gothic"/>
              <a:sym typeface="Century Gothic"/>
            </a:endParaRPr>
          </a:p>
          <a:p>
            <a:pPr marL="0" lvl="0" indent="0" algn="l" rtl="0">
              <a:spcBef>
                <a:spcPts val="0"/>
              </a:spcBef>
              <a:spcAft>
                <a:spcPts val="1600"/>
              </a:spcAft>
              <a:buNone/>
            </a:pPr>
            <a:endParaRPr sz="1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42"/>
          <p:cNvSpPr txBox="1">
            <a:spLocks noGrp="1"/>
          </p:cNvSpPr>
          <p:nvPr>
            <p:ph type="title"/>
          </p:nvPr>
        </p:nvSpPr>
        <p:spPr>
          <a:xfrm>
            <a:off x="311700" y="1507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Module 2 Unit 2 Assessment Overview</a:t>
            </a:r>
            <a:endParaRPr sz="3400">
              <a:latin typeface="Century Gothic"/>
              <a:ea typeface="Century Gothic"/>
              <a:cs typeface="Century Gothic"/>
              <a:sym typeface="Century Gothic"/>
            </a:endParaRPr>
          </a:p>
        </p:txBody>
      </p:sp>
      <p:sp>
        <p:nvSpPr>
          <p:cNvPr id="242" name="Google Shape;242;p42"/>
          <p:cNvSpPr txBox="1">
            <a:spLocks noGrp="1"/>
          </p:cNvSpPr>
          <p:nvPr>
            <p:ph type="body" idx="1"/>
          </p:nvPr>
        </p:nvSpPr>
        <p:spPr>
          <a:xfrm>
            <a:off x="382325" y="723475"/>
            <a:ext cx="8520600" cy="41910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i="1" dirty="0">
                <a:latin typeface="Century Gothic"/>
                <a:ea typeface="Century Gothic"/>
                <a:cs typeface="Century Gothic"/>
                <a:sym typeface="Century Gothic"/>
              </a:rPr>
              <a:t>Mid-Unit 2 Assessment</a:t>
            </a:r>
            <a:endParaRPr sz="1200" i="1"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200" i="1" dirty="0">
                <a:solidFill>
                  <a:srgbClr val="000000"/>
                </a:solidFill>
                <a:latin typeface="Century Gothic"/>
                <a:ea typeface="Century Gothic"/>
                <a:cs typeface="Century Gothic"/>
                <a:sym typeface="Century Gothic"/>
              </a:rPr>
              <a:t>Text to Film and Perspective Comparison of To Kill a Mockingbird</a:t>
            </a:r>
            <a:endParaRPr sz="1200" i="1"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2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200" dirty="0">
                <a:solidFill>
                  <a:srgbClr val="000000"/>
                </a:solidFill>
                <a:latin typeface="Century Gothic"/>
                <a:ea typeface="Century Gothic"/>
                <a:cs typeface="Century Gothic"/>
                <a:sym typeface="Century Gothic"/>
              </a:rPr>
              <a:t>This assessment centers on standards ELA CCSS RL.8.2, RL.8.6 and RL.8.7. Students will summarize the courtroom scene in the novel from Chapter 18 in </a:t>
            </a:r>
            <a:r>
              <a:rPr lang="en" sz="1200" i="1" dirty="0">
                <a:solidFill>
                  <a:srgbClr val="000000"/>
                </a:solidFill>
                <a:latin typeface="Century Gothic"/>
                <a:ea typeface="Century Gothic"/>
                <a:cs typeface="Century Gothic"/>
                <a:sym typeface="Century Gothic"/>
              </a:rPr>
              <a:t>To Kill a Mockingbird</a:t>
            </a:r>
            <a:r>
              <a:rPr lang="en" sz="1200" dirty="0">
                <a:solidFill>
                  <a:srgbClr val="000000"/>
                </a:solidFill>
                <a:latin typeface="Century Gothic"/>
                <a:ea typeface="Century Gothic"/>
                <a:cs typeface="Century Gothic"/>
                <a:sym typeface="Century Gothic"/>
              </a:rPr>
              <a:t>, then view the courtroom scene in the film version of the novel and compare how the film version remains true or veers from the original text. Students also will evaluate the choices made by the actors or director in the film. Finally, students will analyze how the reader’s perspective of the scene differs from the characters’ (RL.8.6), thinking specifically about what the reader knows that Scout doesn’t know.</a:t>
            </a:r>
            <a:endParaRPr sz="12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2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200" i="1" dirty="0">
                <a:solidFill>
                  <a:srgbClr val="000000"/>
                </a:solidFill>
                <a:latin typeface="Century Gothic"/>
                <a:ea typeface="Century Gothic"/>
                <a:cs typeface="Century Gothic"/>
                <a:sym typeface="Century Gothic"/>
              </a:rPr>
              <a:t>End of Unit 2 Assessment</a:t>
            </a:r>
            <a:endParaRPr sz="1200" i="1"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200" i="1" dirty="0">
                <a:solidFill>
                  <a:srgbClr val="000000"/>
                </a:solidFill>
                <a:latin typeface="Century Gothic"/>
                <a:ea typeface="Century Gothic"/>
                <a:cs typeface="Century Gothic"/>
                <a:sym typeface="Century Gothic"/>
              </a:rPr>
              <a:t>Argument Essay: Taking a Stand</a:t>
            </a:r>
            <a:endParaRPr sz="1200" i="1"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2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200" dirty="0">
                <a:solidFill>
                  <a:srgbClr val="000000"/>
                </a:solidFill>
                <a:latin typeface="Century Gothic"/>
                <a:ea typeface="Century Gothic"/>
                <a:cs typeface="Century Gothic"/>
                <a:sym typeface="Century Gothic"/>
              </a:rPr>
              <a:t>This assessment centers on standards ELA CCSS RL.8.1, RL.8.2, RL.8.3, W.8.1, W.8.4, W.8.9a, L.8.2a, and L.8.2b. Students will cite the strongest evidence from the novel as they write an argument essay in which they answer the following prompt: “Atticus says, ‘Simply because we were licked a hundred years before we started is no reason for us not to try to win’ (Chapter 9, page 101). Now that you have read the whole text, what do you think? Based on his character, does it make sense for Atticus to take a stand to defend Tom Robinson? Give evidence from the text to support your thinking, and be sure to take into account what people who disagree might say.” Students will have to weigh the evidence based on Atticus’s role as both a parent and community member. In order to meet the rigors of the eighth-grade demands for argumentative writing, students will be required to argue their claim and acknowledge and distinguish their claim from alternate or argument claims.</a:t>
            </a:r>
            <a:endParaRPr sz="1200" dirty="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200" dirty="0">
                <a:solidFill>
                  <a:srgbClr val="000000"/>
                </a:solidFill>
                <a:latin typeface="Century Gothic"/>
                <a:ea typeface="Century Gothic"/>
                <a:cs typeface="Century Gothic"/>
                <a:sym typeface="Century Gothic"/>
              </a:rPr>
              <a:t> </a:t>
            </a:r>
            <a:endParaRPr sz="1200" dirty="0">
              <a:solidFill>
                <a:srgbClr val="000000"/>
              </a:solidFill>
              <a:latin typeface="Century Gothic"/>
              <a:ea typeface="Century Gothic"/>
              <a:cs typeface="Century Gothic"/>
              <a:sym typeface="Century Gothic"/>
            </a:endParaRPr>
          </a:p>
          <a:p>
            <a:pPr marL="0" lvl="0" indent="0" algn="l" rtl="0">
              <a:spcBef>
                <a:spcPts val="0"/>
              </a:spcBef>
              <a:spcAft>
                <a:spcPts val="1600"/>
              </a:spcAft>
              <a:buNone/>
            </a:pPr>
            <a:endParaRPr sz="12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43"/>
          <p:cNvSpPr txBox="1">
            <a:spLocks noGrp="1"/>
          </p:cNvSpPr>
          <p:nvPr>
            <p:ph type="title"/>
          </p:nvPr>
        </p:nvSpPr>
        <p:spPr>
          <a:xfrm>
            <a:off x="311700" y="168812"/>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dirty="0"/>
              <a:t>Grade </a:t>
            </a:r>
            <a:r>
              <a:rPr lang="en" dirty="0"/>
              <a:t>8:</a:t>
            </a:r>
            <a:r>
              <a:rPr lang="en" sz="3400" dirty="0"/>
              <a:t> Module </a:t>
            </a:r>
            <a:r>
              <a:rPr lang="en" dirty="0"/>
              <a:t>2:</a:t>
            </a:r>
            <a:r>
              <a:rPr lang="en" sz="3400" dirty="0"/>
              <a:t> Unit </a:t>
            </a:r>
            <a:r>
              <a:rPr lang="en" dirty="0"/>
              <a:t>2</a:t>
            </a:r>
            <a:r>
              <a:rPr lang="en" sz="3400" dirty="0"/>
              <a:t>: Lesson 1 </a:t>
            </a:r>
            <a:endParaRPr sz="34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248" name="Google Shape;248;p43"/>
          <p:cNvSpPr txBox="1">
            <a:spLocks noGrp="1"/>
          </p:cNvSpPr>
          <p:nvPr>
            <p:ph type="body" idx="1"/>
          </p:nvPr>
        </p:nvSpPr>
        <p:spPr>
          <a:xfrm>
            <a:off x="311700" y="1017500"/>
            <a:ext cx="8520600" cy="38655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400" dirty="0">
                <a:solidFill>
                  <a:schemeClr val="dk1"/>
                </a:solidFill>
              </a:rPr>
              <a:t>This lesson will take 50-60 minutes to complete. </a:t>
            </a:r>
            <a:endParaRPr sz="1400" dirty="0">
              <a:solidFill>
                <a:schemeClr val="dk1"/>
              </a:solidFill>
            </a:endParaRPr>
          </a:p>
          <a:p>
            <a:pPr marL="0" lvl="0" indent="0" algn="l" rtl="0">
              <a:spcBef>
                <a:spcPts val="800"/>
              </a:spcBef>
              <a:spcAft>
                <a:spcPts val="0"/>
              </a:spcAft>
              <a:buClr>
                <a:schemeClr val="dk1"/>
              </a:buClr>
              <a:buSzPts val="2400"/>
              <a:buFont typeface="Arial"/>
              <a:buNone/>
            </a:pPr>
            <a:endParaRPr sz="1400" dirty="0">
              <a:solidFill>
                <a:schemeClr val="dk1"/>
              </a:solidFill>
            </a:endParaRPr>
          </a:p>
          <a:p>
            <a:pPr marL="0" lvl="0" indent="0" algn="l" rtl="0">
              <a:spcBef>
                <a:spcPts val="800"/>
              </a:spcBef>
              <a:spcAft>
                <a:spcPts val="0"/>
              </a:spcAft>
              <a:buClr>
                <a:schemeClr val="dk1"/>
              </a:buClr>
              <a:buSzPts val="3200"/>
              <a:buFont typeface="Arial"/>
              <a:buNone/>
            </a:pPr>
            <a:r>
              <a:rPr lang="en" sz="1400" dirty="0">
                <a:solidFill>
                  <a:schemeClr val="dk1"/>
                </a:solidFill>
              </a:rPr>
              <a:t>The purpose of today’s lesson is to:</a:t>
            </a:r>
            <a:endParaRPr sz="1400" dirty="0">
              <a:solidFill>
                <a:schemeClr val="dk1"/>
              </a:solidFill>
            </a:endParaRPr>
          </a:p>
          <a:p>
            <a:pPr marL="457200" lvl="0" indent="-330200" algn="l" rtl="0">
              <a:spcBef>
                <a:spcPts val="800"/>
              </a:spcBef>
              <a:spcAft>
                <a:spcPts val="0"/>
              </a:spcAft>
              <a:buClr>
                <a:schemeClr val="dk1"/>
              </a:buClr>
              <a:buSzPts val="1600"/>
              <a:buChar char="•"/>
            </a:pPr>
            <a:r>
              <a:rPr lang="en" sz="1400" dirty="0">
                <a:solidFill>
                  <a:schemeClr val="dk1"/>
                </a:solidFill>
              </a:rPr>
              <a:t>Work briefly with vocabulary from all of the previous chapters of the novel.</a:t>
            </a:r>
            <a:endParaRPr sz="1400" dirty="0">
              <a:solidFill>
                <a:schemeClr val="dk1"/>
              </a:solidFill>
            </a:endParaRPr>
          </a:p>
          <a:p>
            <a:pPr marL="457200" lvl="0" indent="-330200" algn="l" rtl="0">
              <a:spcBef>
                <a:spcPts val="0"/>
              </a:spcBef>
              <a:spcAft>
                <a:spcPts val="0"/>
              </a:spcAft>
              <a:buClr>
                <a:schemeClr val="dk1"/>
              </a:buClr>
              <a:buSzPts val="1600"/>
              <a:buChar char="•"/>
            </a:pPr>
            <a:r>
              <a:rPr lang="en" sz="1400" dirty="0">
                <a:solidFill>
                  <a:schemeClr val="dk1"/>
                </a:solidFill>
              </a:rPr>
              <a:t>Answer text-dependent questions about Chapters 11 and 13.</a:t>
            </a:r>
            <a:endParaRPr sz="1400" dirty="0">
              <a:solidFill>
                <a:schemeClr val="dk1"/>
              </a:solidFill>
            </a:endParaRPr>
          </a:p>
          <a:p>
            <a:pPr marL="457200" lvl="0" indent="-330200" algn="l" rtl="0">
              <a:spcBef>
                <a:spcPts val="0"/>
              </a:spcBef>
              <a:spcAft>
                <a:spcPts val="0"/>
              </a:spcAft>
              <a:buClr>
                <a:schemeClr val="dk1"/>
              </a:buClr>
              <a:buSzPts val="1600"/>
              <a:buChar char="•"/>
            </a:pPr>
            <a:r>
              <a:rPr lang="en" sz="1400" dirty="0">
                <a:solidFill>
                  <a:schemeClr val="dk1"/>
                </a:solidFill>
              </a:rPr>
              <a:t>Continue to uncover words and actions in the novel that reveal character and add these pieces of evidence to the class anchor charts.</a:t>
            </a:r>
            <a:endParaRPr sz="1400" dirty="0">
              <a:solidFill>
                <a:schemeClr val="dk1"/>
              </a:solidFill>
            </a:endParaRPr>
          </a:p>
          <a:p>
            <a:pPr marL="457200" lvl="0" indent="0" algn="l" rtl="0">
              <a:spcBef>
                <a:spcPts val="800"/>
              </a:spcBef>
              <a:spcAft>
                <a:spcPts val="0"/>
              </a:spcAft>
              <a:buNone/>
            </a:pPr>
            <a:endParaRPr sz="1400" dirty="0">
              <a:solidFill>
                <a:schemeClr val="dk1"/>
              </a:solidFill>
            </a:endParaRPr>
          </a:p>
          <a:p>
            <a:pPr marL="0" lvl="0" indent="0" algn="l" rtl="0">
              <a:spcBef>
                <a:spcPts val="800"/>
              </a:spcBef>
              <a:spcAft>
                <a:spcPts val="0"/>
              </a:spcAft>
              <a:buClr>
                <a:schemeClr val="dk1"/>
              </a:buClr>
              <a:buSzPts val="3200"/>
              <a:buFont typeface="Arial"/>
              <a:buNone/>
            </a:pPr>
            <a:r>
              <a:rPr lang="en" sz="1400" dirty="0">
                <a:solidFill>
                  <a:schemeClr val="dk1"/>
                </a:solidFill>
              </a:rPr>
              <a:t>The Learning Targets for students today are:</a:t>
            </a:r>
            <a:endParaRPr sz="1400" dirty="0">
              <a:solidFill>
                <a:schemeClr val="dk1"/>
              </a:solidFill>
            </a:endParaRPr>
          </a:p>
          <a:p>
            <a:pPr marL="457200" lvl="0" indent="-330200" algn="l" rtl="0">
              <a:spcBef>
                <a:spcPts val="1000"/>
              </a:spcBef>
              <a:spcAft>
                <a:spcPts val="0"/>
              </a:spcAft>
              <a:buClr>
                <a:schemeClr val="dk1"/>
              </a:buClr>
              <a:buSzPts val="1600"/>
              <a:buAutoNum type="arabicPeriod"/>
            </a:pPr>
            <a:r>
              <a:rPr lang="en" sz="1400" dirty="0">
                <a:solidFill>
                  <a:schemeClr val="dk1"/>
                </a:solidFill>
              </a:rPr>
              <a:t>I can support my inferences about Chapters 11 through 13 of </a:t>
            </a:r>
            <a:r>
              <a:rPr lang="en" sz="1400" i="1" dirty="0">
                <a:solidFill>
                  <a:schemeClr val="dk1"/>
                </a:solidFill>
              </a:rPr>
              <a:t>To Kill a Mockingbird </a:t>
            </a:r>
            <a:r>
              <a:rPr lang="en" sz="1400" dirty="0">
                <a:solidFill>
                  <a:schemeClr val="dk1"/>
                </a:solidFill>
              </a:rPr>
              <a:t>with the strongest evidence from the text.</a:t>
            </a:r>
            <a:endParaRPr sz="1400" dirty="0">
              <a:solidFill>
                <a:schemeClr val="dk1"/>
              </a:solidFill>
            </a:endParaRPr>
          </a:p>
          <a:p>
            <a:pPr marL="457200" lvl="0" indent="-330200" algn="l" rtl="0">
              <a:spcBef>
                <a:spcPts val="0"/>
              </a:spcBef>
              <a:spcAft>
                <a:spcPts val="0"/>
              </a:spcAft>
              <a:buClr>
                <a:schemeClr val="dk1"/>
              </a:buClr>
              <a:buSzPts val="1600"/>
              <a:buAutoNum type="arabicPeriod"/>
            </a:pPr>
            <a:r>
              <a:rPr lang="en" sz="1400" dirty="0">
                <a:solidFill>
                  <a:schemeClr val="dk1"/>
                </a:solidFill>
              </a:rPr>
              <a:t>I can analyze what other characters’ dialogue about Atticus reveals about his character.</a:t>
            </a:r>
            <a:endParaRPr sz="1400" dirty="0">
              <a:solidFill>
                <a:schemeClr val="dk1"/>
              </a:solidFill>
            </a:endParaRPr>
          </a:p>
          <a:p>
            <a:pPr marL="457200" lvl="0" indent="-330200" algn="l" rtl="0">
              <a:spcBef>
                <a:spcPts val="0"/>
              </a:spcBef>
              <a:spcAft>
                <a:spcPts val="0"/>
              </a:spcAft>
              <a:buClr>
                <a:schemeClr val="dk1"/>
              </a:buClr>
              <a:buSzPts val="1600"/>
              <a:buAutoNum type="arabicPeriod"/>
            </a:pPr>
            <a:r>
              <a:rPr lang="en" sz="1400" dirty="0">
                <a:solidFill>
                  <a:schemeClr val="dk1"/>
                </a:solidFill>
              </a:rPr>
              <a:t>I can analyze how Atticus’s words and actions reveal his character.</a:t>
            </a:r>
            <a:endParaRPr sz="1400" dirty="0">
              <a:solidFill>
                <a:schemeClr val="dk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44"/>
          <p:cNvSpPr txBox="1">
            <a:spLocks noGrp="1"/>
          </p:cNvSpPr>
          <p:nvPr>
            <p:ph type="title"/>
          </p:nvPr>
        </p:nvSpPr>
        <p:spPr>
          <a:xfrm>
            <a:off x="311700" y="330051"/>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dirty="0"/>
              <a:t>Grade </a:t>
            </a:r>
            <a:r>
              <a:rPr lang="en" dirty="0"/>
              <a:t>8</a:t>
            </a:r>
            <a:r>
              <a:rPr lang="en" sz="3400" dirty="0"/>
              <a:t>: Module </a:t>
            </a:r>
            <a:r>
              <a:rPr lang="en" dirty="0"/>
              <a:t>2</a:t>
            </a:r>
            <a:r>
              <a:rPr lang="en" sz="3400" dirty="0"/>
              <a:t>: Unit </a:t>
            </a:r>
            <a:r>
              <a:rPr lang="en" dirty="0"/>
              <a:t>2</a:t>
            </a:r>
            <a:r>
              <a:rPr lang="en" sz="3400" dirty="0"/>
              <a:t>: Lesson 1 </a:t>
            </a:r>
            <a:endParaRPr sz="3400" dirty="0"/>
          </a:p>
          <a:p>
            <a:pPr marL="0" lvl="0" indent="0" algn="l" rtl="0">
              <a:lnSpc>
                <a:spcPct val="90000"/>
              </a:lnSpc>
              <a:spcBef>
                <a:spcPts val="0"/>
              </a:spcBef>
              <a:spcAft>
                <a:spcPts val="0"/>
              </a:spcAft>
              <a:buNone/>
            </a:pPr>
            <a:r>
              <a:rPr lang="en" sz="1800" b="1" dirty="0"/>
              <a:t>Teacher slide, before teaching.</a:t>
            </a:r>
            <a:endParaRPr sz="1800" dirty="0"/>
          </a:p>
        </p:txBody>
      </p:sp>
      <p:sp>
        <p:nvSpPr>
          <p:cNvPr id="254" name="Google Shape;254;p44"/>
          <p:cNvSpPr txBox="1">
            <a:spLocks noGrp="1"/>
          </p:cNvSpPr>
          <p:nvPr>
            <p:ph type="body" idx="1"/>
          </p:nvPr>
        </p:nvSpPr>
        <p:spPr>
          <a:xfrm>
            <a:off x="311700" y="1049575"/>
            <a:ext cx="8520600" cy="33159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sz="1600" b="1" dirty="0">
                <a:solidFill>
                  <a:schemeClr val="dk1"/>
                </a:solidFill>
              </a:rPr>
              <a:t>Preparing for Lesson 1 :</a:t>
            </a:r>
            <a:r>
              <a:rPr lang="en" sz="1600" i="1" dirty="0">
                <a:solidFill>
                  <a:schemeClr val="dk1"/>
                </a:solidFill>
              </a:rPr>
              <a:t>  </a:t>
            </a:r>
            <a:r>
              <a:rPr lang="en" sz="1600" dirty="0">
                <a:solidFill>
                  <a:schemeClr val="dk1"/>
                </a:solidFill>
              </a:rPr>
              <a:t>Materials and classroom preparation</a:t>
            </a:r>
            <a:endParaRPr sz="1600" dirty="0">
              <a:solidFill>
                <a:schemeClr val="dk1"/>
              </a:solidFill>
            </a:endParaRPr>
          </a:p>
          <a:p>
            <a:pPr marL="0" lvl="0" indent="0" algn="l" rtl="0">
              <a:spcBef>
                <a:spcPts val="800"/>
              </a:spcBef>
              <a:spcAft>
                <a:spcPts val="0"/>
              </a:spcAft>
              <a:buClr>
                <a:schemeClr val="dk1"/>
              </a:buClr>
              <a:buSzPts val="2500"/>
              <a:buFont typeface="Arial"/>
              <a:buNone/>
            </a:pPr>
            <a:endParaRPr sz="1600" dirty="0">
              <a:solidFill>
                <a:schemeClr val="dk1"/>
              </a:solidFill>
            </a:endParaRPr>
          </a:p>
          <a:p>
            <a:pPr marL="457200" lvl="0" indent="-330200" algn="l" rtl="0">
              <a:spcBef>
                <a:spcPts val="800"/>
              </a:spcBef>
              <a:spcAft>
                <a:spcPts val="0"/>
              </a:spcAft>
              <a:buClr>
                <a:schemeClr val="dk1"/>
              </a:buClr>
              <a:buSzPts val="1600"/>
              <a:buChar char="•"/>
            </a:pPr>
            <a:r>
              <a:rPr lang="en" sz="1600" dirty="0">
                <a:solidFill>
                  <a:schemeClr val="dk1"/>
                </a:solidFill>
              </a:rPr>
              <a:t>In advance: </a:t>
            </a:r>
            <a:endParaRPr sz="1600" dirty="0">
              <a:solidFill>
                <a:schemeClr val="dk1"/>
              </a:solidFill>
            </a:endParaRPr>
          </a:p>
          <a:p>
            <a:pPr marL="914400" lvl="1" indent="-330200" algn="l" rtl="0">
              <a:spcBef>
                <a:spcPts val="0"/>
              </a:spcBef>
              <a:spcAft>
                <a:spcPts val="0"/>
              </a:spcAft>
              <a:buClr>
                <a:schemeClr val="dk1"/>
              </a:buClr>
              <a:buSzPts val="1600"/>
              <a:buChar char="•"/>
            </a:pPr>
            <a:r>
              <a:rPr lang="en" sz="1600" dirty="0">
                <a:solidFill>
                  <a:schemeClr val="dk1"/>
                </a:solidFill>
              </a:rPr>
              <a:t>Copy and cut </a:t>
            </a:r>
            <a:r>
              <a:rPr lang="en" sz="1600" b="1" dirty="0">
                <a:solidFill>
                  <a:schemeClr val="dk1"/>
                </a:solidFill>
              </a:rPr>
              <a:t>I Have/Who Has strips</a:t>
            </a:r>
            <a:endParaRPr sz="1600" b="1" dirty="0">
              <a:solidFill>
                <a:schemeClr val="dk1"/>
              </a:solidFill>
            </a:endParaRPr>
          </a:p>
          <a:p>
            <a:pPr marL="914400" lvl="1" indent="-330200" algn="l" rtl="0">
              <a:spcBef>
                <a:spcPts val="0"/>
              </a:spcBef>
              <a:spcAft>
                <a:spcPts val="0"/>
              </a:spcAft>
              <a:buClr>
                <a:schemeClr val="dk1"/>
              </a:buClr>
              <a:buSzPts val="1600"/>
              <a:buChar char="•"/>
            </a:pPr>
            <a:r>
              <a:rPr lang="en" sz="1600" dirty="0">
                <a:solidFill>
                  <a:schemeClr val="dk1"/>
                </a:solidFill>
              </a:rPr>
              <a:t>Choose groups for Three Threes in a Row</a:t>
            </a:r>
            <a:endParaRPr sz="1600" dirty="0">
              <a:solidFill>
                <a:schemeClr val="dk1"/>
              </a:solidFill>
            </a:endParaRPr>
          </a:p>
          <a:p>
            <a:pPr marL="914400" lvl="1" indent="-330200" algn="l" rtl="0">
              <a:spcBef>
                <a:spcPts val="0"/>
              </a:spcBef>
              <a:spcAft>
                <a:spcPts val="0"/>
              </a:spcAft>
              <a:buClr>
                <a:schemeClr val="dk1"/>
              </a:buClr>
              <a:buSzPts val="1600"/>
              <a:buChar char="•"/>
            </a:pPr>
            <a:r>
              <a:rPr lang="en" sz="1600" dirty="0">
                <a:solidFill>
                  <a:schemeClr val="dk1"/>
                </a:solidFill>
              </a:rPr>
              <a:t>Choose Discussion Appointments</a:t>
            </a:r>
            <a:endParaRPr sz="1600" dirty="0">
              <a:solidFill>
                <a:schemeClr val="dk1"/>
              </a:solidFill>
            </a:endParaRPr>
          </a:p>
          <a:p>
            <a:pPr marL="914400" lvl="1" indent="-330200" algn="l" rtl="0">
              <a:spcBef>
                <a:spcPts val="0"/>
              </a:spcBef>
              <a:spcAft>
                <a:spcPts val="0"/>
              </a:spcAft>
              <a:buClr>
                <a:schemeClr val="dk1"/>
              </a:buClr>
              <a:buSzPts val="1600"/>
              <a:buChar char="•"/>
            </a:pPr>
            <a:r>
              <a:rPr lang="en" sz="1600" dirty="0">
                <a:solidFill>
                  <a:schemeClr val="dk1"/>
                </a:solidFill>
              </a:rPr>
              <a:t>Prepare</a:t>
            </a:r>
            <a:r>
              <a:rPr lang="en" sz="1600" i="1" dirty="0">
                <a:solidFill>
                  <a:schemeClr val="dk1"/>
                </a:solidFill>
              </a:rPr>
              <a:t> </a:t>
            </a:r>
            <a:r>
              <a:rPr lang="en" sz="1600" b="1" i="1" dirty="0">
                <a:solidFill>
                  <a:schemeClr val="dk1"/>
                </a:solidFill>
              </a:rPr>
              <a:t>To Kill a Mockingbird</a:t>
            </a:r>
            <a:r>
              <a:rPr lang="en" sz="1600" b="1" dirty="0">
                <a:solidFill>
                  <a:schemeClr val="dk1"/>
                </a:solidFill>
              </a:rPr>
              <a:t> Structured Notes graphic organizer, Chapters 14 and 15</a:t>
            </a:r>
            <a:r>
              <a:rPr lang="en" sz="1600" dirty="0">
                <a:solidFill>
                  <a:schemeClr val="dk1"/>
                </a:solidFill>
              </a:rPr>
              <a:t>, one per student</a:t>
            </a:r>
            <a:endParaRPr sz="1600" dirty="0">
              <a:solidFill>
                <a:schemeClr val="dk1"/>
              </a:solidFill>
            </a:endParaRPr>
          </a:p>
          <a:p>
            <a:pPr marL="914400" lvl="0" indent="0" algn="l" rtl="0">
              <a:spcBef>
                <a:spcPts val="800"/>
              </a:spcBef>
              <a:spcAft>
                <a:spcPts val="0"/>
              </a:spcAft>
              <a:buNone/>
            </a:pPr>
            <a:endParaRPr sz="1600" dirty="0">
              <a:solidFill>
                <a:schemeClr val="dk1"/>
              </a:solidFill>
            </a:endParaRPr>
          </a:p>
          <a:p>
            <a:pPr marL="457200" lvl="0" indent="-330200" algn="l" rtl="0">
              <a:spcBef>
                <a:spcPts val="800"/>
              </a:spcBef>
              <a:spcAft>
                <a:spcPts val="0"/>
              </a:spcAft>
              <a:buClr>
                <a:schemeClr val="dk1"/>
              </a:buClr>
              <a:buSzPts val="1600"/>
              <a:buChar char="•"/>
            </a:pPr>
            <a:r>
              <a:rPr lang="en" sz="1600" dirty="0">
                <a:solidFill>
                  <a:schemeClr val="dk1"/>
                </a:solidFill>
              </a:rPr>
              <a:t>Post the Learning targets and </a:t>
            </a:r>
            <a:r>
              <a:rPr lang="en" sz="1600" b="1" dirty="0">
                <a:solidFill>
                  <a:schemeClr val="dk1"/>
                </a:solidFill>
              </a:rPr>
              <a:t>Taking a Stand anchor chart</a:t>
            </a:r>
            <a:r>
              <a:rPr lang="en" sz="1600" dirty="0">
                <a:solidFill>
                  <a:schemeClr val="dk1"/>
                </a:solidFill>
              </a:rPr>
              <a:t>.</a:t>
            </a:r>
            <a:endParaRPr sz="1600" dirty="0">
              <a:solidFill>
                <a:schemeClr val="dk1"/>
              </a:solidFill>
            </a:endParaRPr>
          </a:p>
          <a:p>
            <a:pPr marL="0" lvl="0" indent="0" algn="l" rtl="0">
              <a:spcBef>
                <a:spcPts val="800"/>
              </a:spcBef>
              <a:spcAft>
                <a:spcPts val="0"/>
              </a:spcAft>
              <a:buNone/>
            </a:pPr>
            <a:endParaRPr sz="1600" dirty="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2</a:t>
            </a:r>
            <a:r>
              <a:rPr lang="en" sz="3400"/>
              <a:t>: Lesson 1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260" name="Google Shape;260;p45"/>
          <p:cNvSpPr txBox="1">
            <a:spLocks noGrp="1"/>
          </p:cNvSpPr>
          <p:nvPr>
            <p:ph type="body" idx="1"/>
          </p:nvPr>
        </p:nvSpPr>
        <p:spPr>
          <a:xfrm>
            <a:off x="311700" y="124183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sz="1800" b="1" dirty="0">
                <a:solidFill>
                  <a:schemeClr val="dk1"/>
                </a:solidFill>
              </a:rPr>
              <a:t>Preparing for Lesson 1 : </a:t>
            </a:r>
            <a:r>
              <a:rPr lang="en" sz="1800" dirty="0">
                <a:solidFill>
                  <a:schemeClr val="dk1"/>
                </a:solidFill>
              </a:rPr>
              <a:t>Reading and protocols to read in preparation:</a:t>
            </a:r>
            <a:endParaRPr sz="1800" dirty="0">
              <a:solidFill>
                <a:schemeClr val="dk1"/>
              </a:solidFill>
            </a:endParaRPr>
          </a:p>
          <a:p>
            <a:pPr marL="0" lvl="0" indent="0" algn="l" rtl="0">
              <a:spcBef>
                <a:spcPts val="800"/>
              </a:spcBef>
              <a:spcAft>
                <a:spcPts val="0"/>
              </a:spcAft>
              <a:buClr>
                <a:schemeClr val="dk1"/>
              </a:buClr>
              <a:buSzPts val="2500"/>
              <a:buFont typeface="Arial"/>
              <a:buNone/>
            </a:pPr>
            <a:endParaRPr sz="1800" dirty="0">
              <a:solidFill>
                <a:schemeClr val="dk1"/>
              </a:solidFill>
            </a:endParaRPr>
          </a:p>
          <a:p>
            <a:pPr marL="457200" lvl="0" indent="-361950" algn="l" rtl="0">
              <a:spcBef>
                <a:spcPts val="800"/>
              </a:spcBef>
              <a:spcAft>
                <a:spcPts val="0"/>
              </a:spcAft>
              <a:buClr>
                <a:schemeClr val="dk1"/>
              </a:buClr>
              <a:buSzPts val="2100"/>
              <a:buChar char="•"/>
            </a:pPr>
            <a:r>
              <a:rPr lang="en" sz="1800" dirty="0">
                <a:solidFill>
                  <a:schemeClr val="dk1"/>
                </a:solidFill>
              </a:rPr>
              <a:t>To review a sample completed version of the </a:t>
            </a:r>
            <a:r>
              <a:rPr lang="en" sz="1800" b="1" dirty="0">
                <a:solidFill>
                  <a:schemeClr val="dk1"/>
                </a:solidFill>
              </a:rPr>
              <a:t>Taking a Stand anchor chart</a:t>
            </a:r>
            <a:r>
              <a:rPr lang="en" sz="1800" dirty="0">
                <a:solidFill>
                  <a:schemeClr val="dk1"/>
                </a:solidFill>
              </a:rPr>
              <a:t>, see the supporting materials in Unit 2, Lesson 8.</a:t>
            </a:r>
            <a:endParaRPr sz="1800" dirty="0">
              <a:solidFill>
                <a:schemeClr val="dk1"/>
              </a:solidFill>
            </a:endParaRPr>
          </a:p>
          <a:p>
            <a:pPr marL="457200" lvl="0" indent="0" algn="l" rtl="0">
              <a:spcBef>
                <a:spcPts val="800"/>
              </a:spcBef>
              <a:spcAft>
                <a:spcPts val="0"/>
              </a:spcAft>
              <a:buNone/>
            </a:pPr>
            <a:endParaRPr sz="1800" dirty="0">
              <a:solidFill>
                <a:schemeClr val="dk1"/>
              </a:solidFill>
            </a:endParaRPr>
          </a:p>
          <a:p>
            <a:pPr marL="457200" lvl="0" indent="-361950" algn="l" rtl="0">
              <a:spcBef>
                <a:spcPts val="800"/>
              </a:spcBef>
              <a:spcAft>
                <a:spcPts val="0"/>
              </a:spcAft>
              <a:buClr>
                <a:schemeClr val="dk1"/>
              </a:buClr>
              <a:buSzPts val="2100"/>
              <a:buChar char="•"/>
            </a:pPr>
            <a:r>
              <a:rPr lang="en" sz="1800" dirty="0">
                <a:solidFill>
                  <a:schemeClr val="dk1"/>
                </a:solidFill>
              </a:rPr>
              <a:t>To review a sample completed version of the </a:t>
            </a:r>
            <a:r>
              <a:rPr lang="en" sz="1800" b="1" dirty="0">
                <a:solidFill>
                  <a:schemeClr val="dk1"/>
                </a:solidFill>
              </a:rPr>
              <a:t>Atticus Note-catcher</a:t>
            </a:r>
            <a:r>
              <a:rPr lang="en" sz="1800" dirty="0">
                <a:solidFill>
                  <a:schemeClr val="dk1"/>
                </a:solidFill>
              </a:rPr>
              <a:t>, see the supporting materials in Unit 2, Lesson 10.</a:t>
            </a:r>
            <a:endParaRPr sz="1800" dirty="0">
              <a:solidFill>
                <a:schemeClr val="dk1"/>
              </a:solidFill>
            </a:endParaRPr>
          </a:p>
          <a:p>
            <a:pPr marL="457200" lvl="0" indent="0" algn="l" rtl="0">
              <a:spcBef>
                <a:spcPts val="800"/>
              </a:spcBef>
              <a:spcAft>
                <a:spcPts val="0"/>
              </a:spcAft>
              <a:buNone/>
            </a:pPr>
            <a:endParaRPr sz="1800" dirty="0">
              <a:solidFill>
                <a:schemeClr val="dk1"/>
              </a:solidFill>
            </a:endParaRPr>
          </a:p>
          <a:p>
            <a:pPr marL="457200" lvl="0" indent="-361950" algn="l" rtl="0">
              <a:spcBef>
                <a:spcPts val="800"/>
              </a:spcBef>
              <a:spcAft>
                <a:spcPts val="0"/>
              </a:spcAft>
              <a:buClr>
                <a:schemeClr val="dk1"/>
              </a:buClr>
              <a:buSzPts val="2100"/>
              <a:buChar char="•"/>
            </a:pPr>
            <a:r>
              <a:rPr lang="en" sz="1800" dirty="0">
                <a:solidFill>
                  <a:schemeClr val="dk1"/>
                </a:solidFill>
              </a:rPr>
              <a:t>Review the protocol Three Threes in a Row (Module 1, Unit 1, Lesson 10).</a:t>
            </a:r>
            <a:endParaRPr sz="1800" dirty="0">
              <a:solidFill>
                <a:schemeClr val="dk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64"/>
        <p:cNvGrpSpPr/>
        <p:nvPr/>
      </p:nvGrpSpPr>
      <p:grpSpPr>
        <a:xfrm>
          <a:off x="0" y="0"/>
          <a:ext cx="0" cy="0"/>
          <a:chOff x="0" y="0"/>
          <a:chExt cx="0" cy="0"/>
        </a:xfrm>
      </p:grpSpPr>
      <p:pic>
        <p:nvPicPr>
          <p:cNvPr id="265" name="Google Shape;265;p46"/>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66" name="Google Shape;266;p46"/>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67" name="Google Shape;267;p46"/>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Grade 8: Module 2: </a:t>
            </a:r>
            <a:endParaRPr sz="3000" b="1">
              <a:latin typeface="Century Gothic"/>
              <a:ea typeface="Century Gothic"/>
              <a:cs typeface="Century Gothic"/>
              <a:sym typeface="Century Gothic"/>
            </a:endParaRPr>
          </a:p>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Unit 2: Lesson 1</a:t>
            </a:r>
            <a:endParaRPr sz="3000" b="1">
              <a:solidFill>
                <a:srgbClr val="404040"/>
              </a:solidFill>
              <a:latin typeface="Century Gothic"/>
              <a:ea typeface="Century Gothic"/>
              <a:cs typeface="Century Gothic"/>
              <a:sym typeface="Century Gothic"/>
            </a:endParaRPr>
          </a:p>
        </p:txBody>
      </p:sp>
      <p:pic>
        <p:nvPicPr>
          <p:cNvPr id="268" name="Google Shape;268;p46"/>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69" name="Google Shape;269;p46"/>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4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b="1"/>
              <a:t>Hello, Students!</a:t>
            </a:r>
            <a:endParaRPr b="1"/>
          </a:p>
        </p:txBody>
      </p:sp>
      <p:sp>
        <p:nvSpPr>
          <p:cNvPr id="275" name="Google Shape;275;p47"/>
          <p:cNvSpPr txBox="1">
            <a:spLocks noGrp="1"/>
          </p:cNvSpPr>
          <p:nvPr>
            <p:ph type="body" idx="1"/>
          </p:nvPr>
        </p:nvSpPr>
        <p:spPr>
          <a:xfrm>
            <a:off x="311700" y="906875"/>
            <a:ext cx="8520600" cy="3687300"/>
          </a:xfrm>
          <a:prstGeom prst="rect">
            <a:avLst/>
          </a:prstGeom>
        </p:spPr>
        <p:txBody>
          <a:bodyPr spcFirstLastPara="1" wrap="square" lIns="68575" tIns="34275" rIns="68575" bIns="34275" anchor="t" anchorCtr="0">
            <a:noAutofit/>
          </a:bodyPr>
          <a:lstStyle/>
          <a:p>
            <a:pPr marL="0" lvl="0" indent="0" algn="l" rtl="0">
              <a:lnSpc>
                <a:spcPct val="100000"/>
              </a:lnSpc>
              <a:spcBef>
                <a:spcPts val="800"/>
              </a:spcBef>
              <a:spcAft>
                <a:spcPts val="0"/>
              </a:spcAft>
              <a:buNone/>
            </a:pPr>
            <a:r>
              <a:rPr lang="en" sz="1800" dirty="0"/>
              <a:t>In this lesson you will analyze how words and actions continue to reveal character in Chapters 11 and 13 by working with vocabulary you’ve seen in the novel and becoming an expert in a text-dependent question from what you’ve read.</a:t>
            </a:r>
            <a:endParaRPr sz="1800" dirty="0"/>
          </a:p>
          <a:p>
            <a:pPr marL="0" lvl="0" indent="0" algn="l" rtl="0">
              <a:lnSpc>
                <a:spcPct val="100000"/>
              </a:lnSpc>
              <a:spcBef>
                <a:spcPts val="800"/>
              </a:spcBef>
              <a:spcAft>
                <a:spcPts val="0"/>
              </a:spcAft>
              <a:buNone/>
            </a:pPr>
            <a:endParaRPr sz="1800" dirty="0"/>
          </a:p>
          <a:p>
            <a:pPr marL="0" lvl="0" indent="0" algn="l" rtl="0">
              <a:lnSpc>
                <a:spcPct val="100000"/>
              </a:lnSpc>
              <a:spcBef>
                <a:spcPts val="800"/>
              </a:spcBef>
              <a:spcAft>
                <a:spcPts val="0"/>
              </a:spcAft>
              <a:buNone/>
            </a:pPr>
            <a:r>
              <a:rPr lang="en" sz="1800" dirty="0"/>
              <a:t>Here’s what you’ll be learning and doing today:</a:t>
            </a:r>
            <a:endParaRPr sz="1800" dirty="0"/>
          </a:p>
          <a:p>
            <a:pPr marL="457200" lvl="0" indent="-361950" algn="l" rtl="0">
              <a:lnSpc>
                <a:spcPct val="100000"/>
              </a:lnSpc>
              <a:spcBef>
                <a:spcPts val="800"/>
              </a:spcBef>
              <a:spcAft>
                <a:spcPts val="0"/>
              </a:spcAft>
              <a:buSzPts val="2100"/>
              <a:buChar char="•"/>
            </a:pPr>
            <a:r>
              <a:rPr lang="en" sz="1800" dirty="0"/>
              <a:t>Work with vocabulary words from the previous chapters of the novel.</a:t>
            </a:r>
            <a:endParaRPr sz="1800" dirty="0"/>
          </a:p>
          <a:p>
            <a:pPr marL="457200" lvl="0" indent="-361950" algn="l" rtl="0">
              <a:lnSpc>
                <a:spcPct val="100000"/>
              </a:lnSpc>
              <a:spcBef>
                <a:spcPts val="0"/>
              </a:spcBef>
              <a:spcAft>
                <a:spcPts val="0"/>
              </a:spcAft>
              <a:buSzPts val="2100"/>
              <a:buChar char="•"/>
            </a:pPr>
            <a:r>
              <a:rPr lang="en" sz="1800" dirty="0"/>
              <a:t>Answer text-dependent questions from Chapters 11 and 13- and become an “expert” in one of them.</a:t>
            </a:r>
            <a:endParaRPr sz="1800" dirty="0"/>
          </a:p>
          <a:p>
            <a:pPr marL="457200" lvl="0" indent="-361950" algn="l" rtl="0">
              <a:lnSpc>
                <a:spcPct val="100000"/>
              </a:lnSpc>
              <a:spcBef>
                <a:spcPts val="0"/>
              </a:spcBef>
              <a:spcAft>
                <a:spcPts val="0"/>
              </a:spcAft>
              <a:buSzPts val="2100"/>
              <a:buChar char="•"/>
            </a:pPr>
            <a:r>
              <a:rPr lang="en" sz="1800" dirty="0">
                <a:solidFill>
                  <a:srgbClr val="333333"/>
                </a:solidFill>
                <a:highlight>
                  <a:srgbClr val="FFFFFF"/>
                </a:highlight>
              </a:rPr>
              <a:t>Analyze how a character's words, actions and dialogue with other characters tell about that character.</a:t>
            </a:r>
            <a:endParaRPr sz="1800" dirty="0"/>
          </a:p>
          <a:p>
            <a:pPr marL="457200" lvl="0" indent="-361950" algn="l" rtl="0">
              <a:lnSpc>
                <a:spcPct val="100000"/>
              </a:lnSpc>
              <a:spcBef>
                <a:spcPts val="0"/>
              </a:spcBef>
              <a:spcAft>
                <a:spcPts val="0"/>
              </a:spcAft>
              <a:buSzPts val="2100"/>
              <a:buChar char="•"/>
            </a:pPr>
            <a:r>
              <a:rPr lang="en" sz="1800" dirty="0">
                <a:solidFill>
                  <a:srgbClr val="333333"/>
                </a:solidFill>
                <a:highlight>
                  <a:srgbClr val="FFFFFF"/>
                </a:highlight>
              </a:rPr>
              <a:t>Support my inferences with the strongest evidence from a novel.</a:t>
            </a:r>
            <a:endParaRPr sz="1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48"/>
          <p:cNvSpPr txBox="1">
            <a:spLocks noGrp="1"/>
          </p:cNvSpPr>
          <p:nvPr>
            <p:ph type="title"/>
          </p:nvPr>
        </p:nvSpPr>
        <p:spPr>
          <a:xfrm>
            <a:off x="311700" y="334175"/>
            <a:ext cx="8520600" cy="13929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Review Key Vocabulary from the Novel.</a:t>
            </a:r>
            <a:endParaRPr/>
          </a:p>
        </p:txBody>
      </p:sp>
      <p:sp>
        <p:nvSpPr>
          <p:cNvPr id="281" name="Google Shape;281;p48"/>
          <p:cNvSpPr txBox="1">
            <a:spLocks noGrp="1"/>
          </p:cNvSpPr>
          <p:nvPr>
            <p:ph type="body" idx="1"/>
          </p:nvPr>
        </p:nvSpPr>
        <p:spPr>
          <a:xfrm>
            <a:off x="311700" y="1727100"/>
            <a:ext cx="8520600" cy="24252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800" dirty="0">
                <a:solidFill>
                  <a:schemeClr val="dk1"/>
                </a:solidFill>
                <a:latin typeface="Century Gothic" panose="020B0502020202020204" pitchFamily="34" charset="0"/>
                <a:ea typeface="Calibri"/>
                <a:cs typeface="Calibri"/>
                <a:sym typeface="Calibri"/>
              </a:rPr>
              <a:t>To effectively use the I Have/Who Has activity to review important vocabulary:</a:t>
            </a:r>
            <a:endParaRPr sz="1800" dirty="0">
              <a:solidFill>
                <a:schemeClr val="dk1"/>
              </a:solidFill>
              <a:latin typeface="Century Gothic" panose="020B0502020202020204" pitchFamily="34" charset="0"/>
              <a:ea typeface="Calibri"/>
              <a:cs typeface="Calibri"/>
              <a:sym typeface="Calibri"/>
            </a:endParaRPr>
          </a:p>
          <a:p>
            <a:pPr marL="0" lvl="0" indent="0" algn="l" rtl="0">
              <a:spcBef>
                <a:spcPts val="800"/>
              </a:spcBef>
              <a:spcAft>
                <a:spcPts val="0"/>
              </a:spcAft>
              <a:buNone/>
            </a:pPr>
            <a:endParaRPr sz="1800" dirty="0">
              <a:solidFill>
                <a:schemeClr val="dk1"/>
              </a:solidFill>
              <a:latin typeface="Century Gothic" panose="020B0502020202020204" pitchFamily="34" charset="0"/>
              <a:ea typeface="Calibri"/>
              <a:cs typeface="Calibri"/>
              <a:sym typeface="Calibri"/>
            </a:endParaRPr>
          </a:p>
          <a:p>
            <a:pPr marL="457200" lvl="0" indent="-355600" algn="l" rtl="0">
              <a:spcBef>
                <a:spcPts val="800"/>
              </a:spcBef>
              <a:spcAft>
                <a:spcPts val="0"/>
              </a:spcAft>
              <a:buClr>
                <a:schemeClr val="dk1"/>
              </a:buClr>
              <a:buSzPts val="2000"/>
              <a:buFont typeface="Calibri"/>
              <a:buAutoNum type="arabicPeriod"/>
            </a:pPr>
            <a:r>
              <a:rPr lang="en" sz="1800" dirty="0">
                <a:solidFill>
                  <a:schemeClr val="dk1"/>
                </a:solidFill>
                <a:latin typeface="Century Gothic" panose="020B0502020202020204" pitchFamily="34" charset="0"/>
                <a:ea typeface="Calibri"/>
                <a:cs typeface="Calibri"/>
                <a:sym typeface="Calibri"/>
              </a:rPr>
              <a:t>The first person to go reads the “Who has____?” on his or her strip.</a:t>
            </a:r>
            <a:endParaRPr sz="1800" dirty="0">
              <a:solidFill>
                <a:schemeClr val="dk1"/>
              </a:solidFill>
              <a:latin typeface="Century Gothic" panose="020B0502020202020204" pitchFamily="34" charset="0"/>
              <a:ea typeface="Calibri"/>
              <a:cs typeface="Calibri"/>
              <a:sym typeface="Calibri"/>
            </a:endParaRPr>
          </a:p>
          <a:p>
            <a:pPr marL="457200" lvl="0" indent="-355600" algn="l" rtl="0">
              <a:spcBef>
                <a:spcPts val="0"/>
              </a:spcBef>
              <a:spcAft>
                <a:spcPts val="0"/>
              </a:spcAft>
              <a:buClr>
                <a:schemeClr val="dk1"/>
              </a:buClr>
              <a:buSzPts val="2000"/>
              <a:buFont typeface="Calibri"/>
              <a:buAutoNum type="arabicPeriod"/>
            </a:pPr>
            <a:r>
              <a:rPr lang="en" sz="1800" dirty="0">
                <a:solidFill>
                  <a:schemeClr val="dk1"/>
                </a:solidFill>
                <a:latin typeface="Century Gothic" panose="020B0502020202020204" pitchFamily="34" charset="0"/>
                <a:ea typeface="Calibri"/>
                <a:cs typeface="Calibri"/>
                <a:sym typeface="Calibri"/>
              </a:rPr>
              <a:t>All others listen carefully to the definition, and the student with the vocabulary word reads, “I have _____.” </a:t>
            </a:r>
            <a:endParaRPr sz="1800" dirty="0">
              <a:solidFill>
                <a:schemeClr val="dk1"/>
              </a:solidFill>
              <a:latin typeface="Century Gothic" panose="020B0502020202020204" pitchFamily="34" charset="0"/>
              <a:ea typeface="Calibri"/>
              <a:cs typeface="Calibri"/>
              <a:sym typeface="Calibri"/>
            </a:endParaRPr>
          </a:p>
          <a:p>
            <a:pPr marL="457200" lvl="0" indent="-355600" algn="l" rtl="0">
              <a:spcBef>
                <a:spcPts val="0"/>
              </a:spcBef>
              <a:spcAft>
                <a:spcPts val="0"/>
              </a:spcAft>
              <a:buClr>
                <a:schemeClr val="dk1"/>
              </a:buClr>
              <a:buSzPts val="2000"/>
              <a:buFont typeface="Calibri"/>
              <a:buAutoNum type="arabicPeriod"/>
            </a:pPr>
            <a:r>
              <a:rPr lang="en" sz="1800" dirty="0">
                <a:solidFill>
                  <a:schemeClr val="dk1"/>
                </a:solidFill>
                <a:latin typeface="Century Gothic" panose="020B0502020202020204" pitchFamily="34" charset="0"/>
                <a:ea typeface="Calibri"/>
                <a:cs typeface="Calibri"/>
                <a:sym typeface="Calibri"/>
              </a:rPr>
              <a:t>That student then reads his or her “Who has _____?”</a:t>
            </a:r>
            <a:endParaRPr sz="1800" dirty="0">
              <a:solidFill>
                <a:schemeClr val="dk1"/>
              </a:solidFill>
              <a:latin typeface="Century Gothic" panose="020B0502020202020204" pitchFamily="34" charset="0"/>
              <a:ea typeface="Calibri"/>
              <a:cs typeface="Calibri"/>
              <a:sym typeface="Calibri"/>
            </a:endParaRPr>
          </a:p>
          <a:p>
            <a:pPr marL="457200" lvl="0" indent="-355600" algn="l" rtl="0">
              <a:spcBef>
                <a:spcPts val="0"/>
              </a:spcBef>
              <a:spcAft>
                <a:spcPts val="0"/>
              </a:spcAft>
              <a:buClr>
                <a:schemeClr val="dk1"/>
              </a:buClr>
              <a:buSzPts val="2000"/>
              <a:buFont typeface="Calibri"/>
              <a:buAutoNum type="arabicPeriod"/>
            </a:pPr>
            <a:r>
              <a:rPr lang="en" sz="1800" dirty="0">
                <a:solidFill>
                  <a:schemeClr val="dk1"/>
                </a:solidFill>
                <a:latin typeface="Century Gothic" panose="020B0502020202020204" pitchFamily="34" charset="0"/>
                <a:ea typeface="Calibri"/>
                <a:cs typeface="Calibri"/>
                <a:sym typeface="Calibri"/>
              </a:rPr>
              <a:t>The activity will continue until it returns to the first person who read.</a:t>
            </a:r>
            <a:endParaRPr sz="1800" dirty="0">
              <a:solidFill>
                <a:schemeClr val="dk1"/>
              </a:solidFill>
              <a:latin typeface="Century Gothic" panose="020B0502020202020204" pitchFamily="34" charset="0"/>
              <a:ea typeface="Calibri"/>
              <a:cs typeface="Calibri"/>
              <a:sym typeface="Calibri"/>
            </a:endParaRPr>
          </a:p>
          <a:p>
            <a:pPr marL="0" lvl="0" indent="0" algn="l" rtl="0">
              <a:lnSpc>
                <a:spcPct val="90000"/>
              </a:lnSpc>
              <a:spcBef>
                <a:spcPts val="800"/>
              </a:spcBef>
              <a:spcAft>
                <a:spcPts val="0"/>
              </a:spcAft>
              <a:buClr>
                <a:schemeClr val="dk1"/>
              </a:buClr>
              <a:buSzPts val="3200"/>
              <a:buFont typeface="Arial"/>
              <a:buNone/>
            </a:pPr>
            <a:endParaRPr sz="1800" dirty="0">
              <a:latin typeface="Century Gothic" panose="020B0502020202020204" pitchFamily="34" charset="0"/>
            </a:endParaRPr>
          </a:p>
        </p:txBody>
      </p:sp>
      <p:pic>
        <p:nvPicPr>
          <p:cNvPr id="282" name="Google Shape;282;p48"/>
          <p:cNvPicPr preferRelativeResize="0"/>
          <p:nvPr/>
        </p:nvPicPr>
        <p:blipFill>
          <a:blip r:embed="rId3">
            <a:alphaModFix/>
          </a:blip>
          <a:stretch>
            <a:fillRect/>
          </a:stretch>
        </p:blipFill>
        <p:spPr>
          <a:xfrm>
            <a:off x="8298002" y="4019017"/>
            <a:ext cx="732877" cy="760374"/>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99C3018-8B21-4588-9A93-F25A9BED1287}">
  <ds:schemaRef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a1502afc-75e6-4a80-976c-76583f90c737"/>
    <ds:schemaRef ds:uri="http://www.w3.org/XML/1998/namespace"/>
  </ds:schemaRefs>
</ds:datastoreItem>
</file>

<file path=customXml/itemProps2.xml><?xml version="1.0" encoding="utf-8"?>
<ds:datastoreItem xmlns:ds="http://schemas.openxmlformats.org/officeDocument/2006/customXml" ds:itemID="{2FC78657-0DCB-4413-9EF9-57A37A73046A}">
  <ds:schemaRefs>
    <ds:schemaRef ds:uri="http://schemas.microsoft.com/sharepoint/v3/contenttype/forms"/>
  </ds:schemaRefs>
</ds:datastoreItem>
</file>

<file path=customXml/itemProps3.xml><?xml version="1.0" encoding="utf-8"?>
<ds:datastoreItem xmlns:ds="http://schemas.openxmlformats.org/officeDocument/2006/customXml" ds:itemID="{AB2AB200-6481-49B4-981E-3239FDF3920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25</TotalTime>
  <Words>4560</Words>
  <Application>Microsoft Office PowerPoint</Application>
  <PresentationFormat>On-screen Show (16:9)</PresentationFormat>
  <Paragraphs>339</Paragraphs>
  <Slides>16</Slides>
  <Notes>16</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16</vt:i4>
      </vt:variant>
    </vt:vector>
  </HeadingPairs>
  <TitlesOfParts>
    <vt:vector size="23" baseType="lpstr">
      <vt:lpstr>Arial</vt:lpstr>
      <vt:lpstr>Overlock</vt:lpstr>
      <vt:lpstr>Century Gothic</vt:lpstr>
      <vt:lpstr>Calibri</vt:lpstr>
      <vt:lpstr>Office Theme</vt:lpstr>
      <vt:lpstr>Office Theme</vt:lpstr>
      <vt:lpstr>Simple Light</vt:lpstr>
      <vt:lpstr>Module 2 Unit 2 Overview</vt:lpstr>
      <vt:lpstr>Argument Writing in the EL Modules </vt:lpstr>
      <vt:lpstr>Module 2 Unit 2 Assessment Overview</vt:lpstr>
      <vt:lpstr>Grade 8: Module 2: Unit 2: Lesson 1  Teacher slide, before teaching.</vt:lpstr>
      <vt:lpstr>Grade 8: Module 2: Unit 2: Lesson 1  Teacher slide, before teaching.</vt:lpstr>
      <vt:lpstr>Grade 8: Module 2: Unit 2: Lesson 1  Teacher slide, before teaching.</vt:lpstr>
      <vt:lpstr>Grade 8: Module 2:  Unit 2: Lesson 1</vt:lpstr>
      <vt:lpstr>Hello, Students!</vt:lpstr>
      <vt:lpstr>Let’s Review Key Vocabulary from the Novel.</vt:lpstr>
      <vt:lpstr>Let’s review the Learning Targets for today’s lesson.</vt:lpstr>
      <vt:lpstr>Let’s Closely Read Chapters 11 and 13.</vt:lpstr>
      <vt:lpstr>Let’s Summarize Answers to the Text-Dependent Questions.</vt:lpstr>
      <vt:lpstr>Let’s continue to analyze Atticus  using what Atticus says and does.</vt:lpstr>
      <vt:lpstr>Let’s Identify more Instances of Taking a Stand in the Novel.</vt:lpstr>
      <vt:lpstr>Homework</vt:lpstr>
      <vt:lpstr>Small Group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2 Unit 2 Overview</dc:title>
  <cp:lastModifiedBy>Steven Benson</cp:lastModifiedBy>
  <cp:revision>9</cp:revision>
  <dcterms:modified xsi:type="dcterms:W3CDTF">2018-10-09T14:19:01Z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