
<file path=[Content_Types].xml><?xml version="1.0" encoding="utf-8"?>
<Types xmlns="http://schemas.openxmlformats.org/package/2006/content-types">
  <Default Extension="bin" ContentType="application/vnd.openxmlformats-officedocument.presentationml.printerSettings"/>
  <Default Extension="png" ContentType="image/pn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s/slide2.xml" ContentType="application/vnd.openxmlformats-officedocument.presentationml.slide+xml"/>
  <Override PartName="/ppt/slides/slide10.xml" ContentType="application/vnd.openxmlformats-officedocument.presentationml.slide+xml"/>
  <Override PartName="/ppt/slides/slide9.xml" ContentType="application/vnd.openxmlformats-officedocument.presentationml.slide+xml"/>
  <Override PartName="/ppt/slides/slide8.xml" ContentType="application/vnd.openxmlformats-officedocument.presentationml.slide+xml"/>
  <Override PartName="/ppt/slides/slide7.xml" ContentType="application/vnd.openxmlformats-officedocument.presentationml.slide+xml"/>
  <Override PartName="/ppt/slides/slide6.xml" ContentType="application/vnd.openxmlformats-officedocument.presentationml.slide+xml"/>
  <Override PartName="/ppt/slides/slide5.xml" ContentType="application/vnd.openxmlformats-officedocument.presentationml.slide+xml"/>
  <Override PartName="/ppt/slides/slide4.xml" ContentType="application/vnd.openxmlformats-officedocument.presentationml.slide+xml"/>
  <Override PartName="/ppt/slides/slide3.xml" ContentType="application/vnd.openxmlformats-officedocument.presentationml.slide+xml"/>
  <Override PartName="/ppt/slides/slide1.xml" ContentType="application/vnd.openxmlformats-officedocument.presentationml.slide+xml"/>
  <Override PartName="/ppt/slides/slide11.xml" ContentType="application/vnd.openxmlformats-officedocument.presentationml.slide+xml"/>
  <Override PartName="/ppt/slides/slide13.xml" ContentType="application/vnd.openxmlformats-officedocument.presentationml.slide+xml"/>
  <Override PartName="/ppt/slides/slide15.xml" ContentType="application/vnd.openxmlformats-officedocument.presentationml.slide+xml"/>
  <Override PartName="/ppt/slides/slide12.xml" ContentType="application/vnd.openxmlformats-officedocument.presentationml.slide+xml"/>
  <Override PartName="/ppt/slides/slide14.xml" ContentType="application/vnd.openxmlformats-officedocument.presentationml.slide+xml"/>
  <Override PartName="/ppt/notesSlides/notesSlide15.xml" ContentType="application/vnd.openxmlformats-officedocument.presentationml.notesSlide+xml"/>
  <Override PartName="/ppt/notesSlides/notesSlide14.xml" ContentType="application/vnd.openxmlformats-officedocument.presentationml.notesSlide+xml"/>
  <Override PartName="/ppt/slideLayouts/slideLayout10.xml" ContentType="application/vnd.openxmlformats-officedocument.presentationml.slideLayout+xml"/>
  <Override PartName="/ppt/slideLayouts/slideLayout7.xml" ContentType="application/vnd.openxmlformats-officedocument.presentationml.slideLayout+xml"/>
  <Override PartName="/ppt/slideLayouts/slideLayout6.xml" ContentType="application/vnd.openxmlformats-officedocument.presentationml.slideLayout+xml"/>
  <Override PartName="/ppt/notesSlides/notesSlide5.xml" ContentType="application/vnd.openxmlformats-officedocument.presentationml.notesSlide+xml"/>
  <Override PartName="/ppt/notesSlides/notesSlide6.xml" ContentType="application/vnd.openxmlformats-officedocument.presentationml.notesSlide+xml"/>
  <Override PartName="/ppt/slideLayouts/slideLayout8.xml" ContentType="application/vnd.openxmlformats-officedocument.presentationml.slideLayout+xml"/>
  <Override PartName="/ppt/notesSlides/notesSlide4.xml" ContentType="application/vnd.openxmlformats-officedocument.presentationml.notesSlide+xml"/>
  <Override PartName="/ppt/notesSlides/notesSlide3.xml" ContentType="application/vnd.openxmlformats-officedocument.presentationml.notesSlide+xml"/>
  <Override PartName="/ppt/slideLayouts/slideLayout9.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13.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slideLayouts/slideLayout5.xml" ContentType="application/vnd.openxmlformats-officedocument.presentationml.slideLayout+xml"/>
  <Override PartName="/ppt/notesSlides/notesSlide11.xml" ContentType="application/vnd.openxmlformats-officedocument.presentationml.notesSlide+xml"/>
  <Override PartName="/ppt/slideMasters/slideMaster1.xml" ContentType="application/vnd.openxmlformats-officedocument.presentationml.slideMaster+xml"/>
  <Override PartName="/ppt/notesSlides/notesSlide12.xml" ContentType="application/vnd.openxmlformats-officedocument.presentationml.notesSlide+xml"/>
  <Override PartName="/ppt/slideLayouts/slideLayout11.xml" ContentType="application/vnd.openxmlformats-officedocument.presentationml.slideLayout+xml"/>
  <Override PartName="/ppt/slideLayouts/slideLayout1.xml" ContentType="application/vnd.openxmlformats-officedocument.presentationml.slideLayout+xml"/>
  <Override PartName="/ppt/slideLayouts/slideLayout3.xml" ContentType="application/vnd.openxmlformats-officedocument.presentationml.slideLayout+xml"/>
  <Override PartName="/ppt/notesSlides/notesSlide9.xml" ContentType="application/vnd.openxmlformats-officedocument.presentationml.notesSlide+xml"/>
  <Override PartName="/ppt/slideLayouts/slideLayout2.xml" ContentType="application/vnd.openxmlformats-officedocument.presentationml.slideLayout+xml"/>
  <Override PartName="/ppt/slideLayouts/slideLayout4.xml" ContentType="application/vnd.openxmlformats-officedocument.presentationml.slideLayout+xml"/>
  <Override PartName="/ppt/notesSlides/notesSlide10.xml" ContentType="application/vnd.openxmlformats-officedocument.presentationml.notesSlide+xml"/>
  <Override PartName="/ppt/theme/theme1.xml" ContentType="application/vnd.openxmlformats-officedocument.theme+xml"/>
  <Override PartName="/ppt/notesMasters/notesMaster1.xml" ContentType="application/vnd.openxmlformats-officedocument.presentationml.notesMaster+xml"/>
  <Override PartName="/ppt/theme/theme2.xml" ContentType="application/vnd.openxmlformats-officedocument.theme+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docProps/app.xml" ContentType="application/vnd.openxmlformats-officedocument.extended-properties+xml"/>
  <Override PartName="/docProps/core.xml" ContentType="application/vnd.openxmlformats-package.core-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59" r:id="rId1"/>
  </p:sldMasterIdLst>
  <p:notesMasterIdLst>
    <p:notesMasterId r:id="rId17"/>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Lst>
  <p:sldSz cx="9144000" cy="5143500" type="screen16x9"/>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xmlns="">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885C9166-7408-4A98-BAB2-D6882B35CD76}">
  <a:tblStyle styleId="{885C9166-7408-4A98-BAB2-D6882B35CD76}" styleName="Table_0">
    <a:wholeTbl>
      <a:tcTxStyle b="off" i="off">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b="off" i="off"/>
      <a:tcStyle>
        <a:tcBdr/>
      </a:tcStyle>
    </a:band1H>
    <a:band2H>
      <a:tcTxStyle b="off" i="off"/>
      <a:tcStyle>
        <a:tcBdr/>
      </a:tcStyle>
    </a:band2H>
    <a:band1V>
      <a:tcTxStyle b="off" i="off"/>
      <a:tcStyle>
        <a:tcBdr/>
      </a:tcStyle>
    </a:band1V>
    <a:band2V>
      <a:tcTxStyle b="off" i="off"/>
      <a:tcStyle>
        <a:tcBdr/>
      </a:tcStyle>
    </a:band2V>
    <a:lastCol>
      <a:tcTxStyle b="off" i="off"/>
      <a:tcStyle>
        <a:tcBdr/>
      </a:tcStyle>
    </a:lastCol>
    <a:firstCol>
      <a:tcTxStyle b="off" i="off"/>
      <a:tcStyle>
        <a:tcBdr/>
      </a:tcStyle>
    </a:firstCol>
    <a:lastRow>
      <a:tcTxStyle b="off" i="off"/>
      <a:tcStyle>
        <a:tcBdr/>
      </a:tcStyle>
    </a:lastRow>
    <a:seCell>
      <a:tcTxStyle b="off" i="off"/>
      <a:tcStyle>
        <a:tcBdr/>
      </a:tcStyle>
    </a:seCell>
    <a:swCell>
      <a:tcTxStyle b="off" i="off"/>
      <a:tcStyle>
        <a:tcBdr/>
      </a:tcStyle>
    </a:swCell>
    <a:firstRow>
      <a:tcTxStyle b="off" i="off"/>
      <a:tcStyle>
        <a:tcBdr/>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47950" autoAdjust="0"/>
  </p:normalViewPr>
  <p:slideViewPr>
    <p:cSldViewPr snapToGrid="0">
      <p:cViewPr varScale="1">
        <p:scale>
          <a:sx n="69" d="100"/>
          <a:sy n="69" d="100"/>
        </p:scale>
        <p:origin x="-2240" y="-104"/>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printerSettings" Target="printerSettings/printerSettings1.bin"/><Relationship Id="rId8" Type="http://schemas.openxmlformats.org/officeDocument/2006/relationships/slide" Target="slides/slide7.xml"/><Relationship Id="rId21" Type="http://schemas.openxmlformats.org/officeDocument/2006/relationships/theme" Target="theme/theme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notesMaster" Target="notesMasters/notesMaster1.xml"/><Relationship Id="rId7" Type="http://schemas.openxmlformats.org/officeDocument/2006/relationships/slide" Target="slides/slide6.xml"/><Relationship Id="rId25" Type="http://schemas.openxmlformats.org/officeDocument/2006/relationships/customXml" Target="../customXml/item3.xml"/><Relationship Id="rId20" Type="http://schemas.openxmlformats.org/officeDocument/2006/relationships/viewProps" Target="viewProps.xml"/><Relationship Id="rId16" Type="http://schemas.openxmlformats.org/officeDocument/2006/relationships/slide" Target="slides/slide15.xml"/><Relationship Id="rId2" Type="http://schemas.openxmlformats.org/officeDocument/2006/relationships/slide" Target="slides/slide1.xml"/><Relationship Id="rId11" Type="http://schemas.openxmlformats.org/officeDocument/2006/relationships/slide" Target="slides/slide10.xml"/><Relationship Id="rId1" Type="http://schemas.openxmlformats.org/officeDocument/2006/relationships/slideMaster" Target="slideMasters/slideMaster1.xml"/><Relationship Id="rId6" Type="http://schemas.openxmlformats.org/officeDocument/2006/relationships/slide" Target="slides/slide5.xml"/><Relationship Id="rId24" Type="http://schemas.openxmlformats.org/officeDocument/2006/relationships/customXml" Target="../customXml/item2.xml"/><Relationship Id="rId15" Type="http://schemas.openxmlformats.org/officeDocument/2006/relationships/slide" Target="slides/slide14.xml"/><Relationship Id="rId5" Type="http://schemas.openxmlformats.org/officeDocument/2006/relationships/slide" Target="slides/slide4.xml"/><Relationship Id="rId23" Type="http://schemas.openxmlformats.org/officeDocument/2006/relationships/customXml" Target="../customXml/item1.xml"/><Relationship Id="rId10" Type="http://schemas.openxmlformats.org/officeDocument/2006/relationships/slide" Target="slides/slide9.xml"/><Relationship Id="rId19" Type="http://schemas.openxmlformats.org/officeDocument/2006/relationships/presProps" Target="presProps.xml"/><Relationship Id="rId9" Type="http://schemas.openxmlformats.org/officeDocument/2006/relationships/slide" Target="slides/slide8.xml"/><Relationship Id="rId22" Type="http://schemas.openxmlformats.org/officeDocument/2006/relationships/tableStyles" Target="tableStyles.xml"/><Relationship Id="rId14" Type="http://schemas.openxmlformats.org/officeDocument/2006/relationships/slide" Target="slides/slide13.xml"/><Relationship Id="rId4" Type="http://schemas.openxmlformats.org/officeDocument/2006/relationships/slide" Target="slides/slide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marR="0" lvl="0"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1pPr>
            <a:lvl2pPr marL="914400" marR="0" lvl="1"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2pPr>
            <a:lvl3pPr marL="1371600" marR="0" lvl="2"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3pPr>
            <a:lvl4pPr marL="1828800" marR="0" lvl="3"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4pPr>
            <a:lvl5pPr marL="2286000" marR="0" lvl="4"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5pPr>
            <a:lvl6pPr marL="2743200" marR="0" lvl="5"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6pPr>
            <a:lvl7pPr marL="3200400" marR="0" lvl="6"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7pPr>
            <a:lvl8pPr marL="3657600" marR="0" lvl="7"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8pPr>
            <a:lvl9pPr marL="4114800" marR="0" lvl="8"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9pPr>
          </a:lstStyle>
          <a:p>
            <a:endParaRPr/>
          </a:p>
        </p:txBody>
      </p:sp>
    </p:spTree>
    <p:extLst>
      <p:ext uri="{BB962C8B-B14F-4D97-AF65-F5344CB8AC3E}">
        <p14:creationId xmlns:p14="http://schemas.microsoft.com/office/powerpoint/2010/main" val="1886852927"/>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s://curriculum.eleducation.org/curriculum/ela/grade-4/module-4/unit-2/lesson-11" TargetMode="External"/><Relationship Id="rId4" Type="http://schemas.openxmlformats.org/officeDocument/2006/relationships/hyperlink" Target="https://eleducation.org/resources/general-protocols-and-strategies-from-management-in-the-active-classroom" TargetMode="External"/><Relationship Id="rId5" Type="http://schemas.openxmlformats.org/officeDocument/2006/relationships/hyperlink" Target="https://eleducation.org/resources/el-education-classroom-protocols" TargetMode="External"/><Relationship Id="rId6" Type="http://schemas.openxmlformats.org/officeDocument/2006/relationships/hyperlink" Target="https://eleducation.org/resources/fourth-grade-writing-rubrics-and-checklists" TargetMode="External"/><Relationship Id="rId7" Type="http://schemas.openxmlformats.org/officeDocument/2006/relationships/hyperlink" Target="https://eleducation.org/resources/independent-reading-sample-plans" TargetMode="External"/><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 Id="rId3" Type="http://schemas.openxmlformats.org/officeDocument/2006/relationships/hyperlink" Target="https://eleducation.org/resources/el-education-classroom-protocols" TargetMode="Externa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6"/>
        <p:cNvGrpSpPr/>
        <p:nvPr/>
      </p:nvGrpSpPr>
      <p:grpSpPr>
        <a:xfrm>
          <a:off x="0" y="0"/>
          <a:ext cx="0" cy="0"/>
          <a:chOff x="0" y="0"/>
          <a:chExt cx="0" cy="0"/>
        </a:xfrm>
      </p:grpSpPr>
      <p:sp>
        <p:nvSpPr>
          <p:cNvPr id="87" name="Google Shape;87;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88" name="Google Shape;88;p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en" sz="1200" i="0" u="none" strike="noStrike" cap="none" dirty="0">
                <a:solidFill>
                  <a:srgbClr val="000000"/>
                </a:solidFill>
                <a:latin typeface="Calibri"/>
                <a:ea typeface="Calibri"/>
                <a:cs typeface="Calibri"/>
                <a:sym typeface="Calibri"/>
              </a:rPr>
              <a:t>This module uses literature and informational texts to introduce students to gender and racial inequality issues in the United States in the first half of the 20th century, and to recognize how the process of ratifying the 19th Amendment can teach us about how people were responding to gender and racial inequality at that time.</a:t>
            </a:r>
            <a:endParaRPr sz="1200" dirty="0">
              <a:latin typeface="Calibri"/>
              <a:ea typeface="Calibri"/>
              <a:cs typeface="Calibri"/>
              <a:sym typeface="Calibri"/>
            </a:endParaRPr>
          </a:p>
          <a:p>
            <a:pPr marL="158750" marR="0" lvl="0" indent="0" algn="l" rtl="0">
              <a:lnSpc>
                <a:spcPct val="100000"/>
              </a:lnSpc>
              <a:spcBef>
                <a:spcPts val="0"/>
              </a:spcBef>
              <a:spcAft>
                <a:spcPts val="0"/>
              </a:spcAft>
              <a:buClr>
                <a:srgbClr val="000000"/>
              </a:buClr>
              <a:buSzPts val="1100"/>
              <a:buFont typeface="Arial"/>
              <a:buNone/>
            </a:pPr>
            <a:endParaRPr sz="120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dirty="0">
                <a:latin typeface="Calibri"/>
                <a:ea typeface="Calibri"/>
                <a:cs typeface="Calibri"/>
                <a:sym typeface="Calibri"/>
              </a:rPr>
              <a:t>In Unit 2, students continue to read </a:t>
            </a:r>
            <a:r>
              <a:rPr lang="en" sz="1200" i="1" dirty="0">
                <a:latin typeface="Calibri"/>
                <a:ea typeface="Calibri"/>
                <a:cs typeface="Calibri"/>
                <a:sym typeface="Calibri"/>
              </a:rPr>
              <a:t>The Hope Chest</a:t>
            </a:r>
            <a:r>
              <a:rPr lang="en" sz="1200" dirty="0">
                <a:latin typeface="Calibri"/>
                <a:ea typeface="Calibri"/>
                <a:cs typeface="Calibri"/>
                <a:sym typeface="Calibri"/>
              </a:rPr>
              <a:t> by Karen Schwabach. As they read chapters of the text in triads, they analyze the meaning of similes, metaphors, idioms, adages, and proverbs, and use relative pronouns and relative adverbs. They also analyze how character actions show evidence of themes and summarize the events in each chapter that show evidence of a theme. For the </a:t>
            </a:r>
            <a:r>
              <a:rPr lang="en" sz="1200" b="1" dirty="0">
                <a:latin typeface="Calibri"/>
                <a:ea typeface="Calibri"/>
                <a:cs typeface="Calibri"/>
                <a:sym typeface="Calibri"/>
              </a:rPr>
              <a:t>mid-unit assessment</a:t>
            </a:r>
            <a:r>
              <a:rPr lang="en" sz="1200" dirty="0">
                <a:latin typeface="Calibri"/>
                <a:ea typeface="Calibri"/>
                <a:cs typeface="Calibri"/>
                <a:sym typeface="Calibri"/>
              </a:rPr>
              <a:t>, students read a new chapter of </a:t>
            </a:r>
            <a:r>
              <a:rPr lang="en" sz="1200" i="1" dirty="0">
                <a:latin typeface="Calibri"/>
                <a:ea typeface="Calibri"/>
                <a:cs typeface="Calibri"/>
                <a:sym typeface="Calibri"/>
              </a:rPr>
              <a:t>The Hope Chest</a:t>
            </a:r>
            <a:r>
              <a:rPr lang="en" sz="1200" dirty="0">
                <a:latin typeface="Calibri"/>
                <a:ea typeface="Calibri"/>
                <a:cs typeface="Calibri"/>
                <a:sym typeface="Calibri"/>
              </a:rPr>
              <a:t> with their triad and summarize the events in the chapter that show evidence of a theme.</a:t>
            </a:r>
            <a:endParaRPr sz="12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latin typeface="Calibri"/>
                <a:ea typeface="Calibri"/>
                <a:cs typeface="Calibri"/>
                <a:sym typeface="Calibri"/>
              </a:rPr>
              <a:t>In the second half of the unit, students continue to read chapters of </a:t>
            </a:r>
            <a:r>
              <a:rPr lang="en" sz="1200" i="1" dirty="0">
                <a:latin typeface="Calibri"/>
                <a:ea typeface="Calibri"/>
                <a:cs typeface="Calibri"/>
                <a:sym typeface="Calibri"/>
              </a:rPr>
              <a:t>The Hope Chest</a:t>
            </a:r>
            <a:r>
              <a:rPr lang="en" sz="1200" dirty="0">
                <a:latin typeface="Calibri"/>
                <a:ea typeface="Calibri"/>
                <a:cs typeface="Calibri"/>
                <a:sym typeface="Calibri"/>
              </a:rPr>
              <a:t> until they finish it at the end of the unit. Building on their summary writing work from the first half of the unit, they also write a literary essay about a theme in </a:t>
            </a:r>
            <a:r>
              <a:rPr lang="en" sz="1200" i="1" dirty="0">
                <a:latin typeface="Calibri"/>
                <a:ea typeface="Calibri"/>
                <a:cs typeface="Calibri"/>
                <a:sym typeface="Calibri"/>
              </a:rPr>
              <a:t>The Hope Chest</a:t>
            </a:r>
            <a:r>
              <a:rPr lang="en" sz="1200" dirty="0">
                <a:latin typeface="Calibri"/>
                <a:ea typeface="Calibri"/>
                <a:cs typeface="Calibri"/>
                <a:sym typeface="Calibri"/>
              </a:rPr>
              <a:t>. For the </a:t>
            </a:r>
            <a:r>
              <a:rPr lang="en" sz="1200" b="1" dirty="0">
                <a:latin typeface="Calibri"/>
                <a:ea typeface="Calibri"/>
                <a:cs typeface="Calibri"/>
                <a:sym typeface="Calibri"/>
              </a:rPr>
              <a:t>End of Unit 2 Assessment</a:t>
            </a:r>
            <a:r>
              <a:rPr lang="en" sz="1200" dirty="0">
                <a:latin typeface="Calibri"/>
                <a:ea typeface="Calibri"/>
                <a:cs typeface="Calibri"/>
                <a:sym typeface="Calibri"/>
              </a:rPr>
              <a:t>, students write an on-demand essay about another theme in </a:t>
            </a:r>
            <a:r>
              <a:rPr lang="en" sz="1200" i="1" dirty="0">
                <a:latin typeface="Calibri"/>
                <a:ea typeface="Calibri"/>
                <a:cs typeface="Calibri"/>
                <a:sym typeface="Calibri"/>
              </a:rPr>
              <a:t>The Hope Chest</a:t>
            </a:r>
            <a:r>
              <a:rPr lang="en" sz="1200" dirty="0">
                <a:latin typeface="Calibri"/>
                <a:ea typeface="Calibri"/>
                <a:cs typeface="Calibri"/>
                <a:sym typeface="Calibri"/>
              </a:rPr>
              <a:t>, following the same structure used throughout the unit.</a:t>
            </a:r>
            <a:endParaRPr sz="1200" dirty="0">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i="0" u="none" strike="noStrike" cap="none" dirty="0">
                <a:solidFill>
                  <a:srgbClr val="000000"/>
                </a:solidFill>
                <a:latin typeface="Calibri"/>
                <a:ea typeface="Calibri"/>
                <a:cs typeface="Calibri"/>
                <a:sym typeface="Calibri"/>
              </a:rPr>
              <a:t/>
            </a:r>
            <a:br>
              <a:rPr lang="en" sz="1200" i="0" u="none" strike="noStrike" cap="none" dirty="0">
                <a:solidFill>
                  <a:srgbClr val="000000"/>
                </a:solidFill>
                <a:latin typeface="Calibri"/>
                <a:ea typeface="Calibri"/>
                <a:cs typeface="Calibri"/>
                <a:sym typeface="Calibri"/>
              </a:rPr>
            </a:br>
            <a:endParaRPr sz="1200" i="0" u="none" strike="noStrike" cap="none"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17098588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4"/>
        <p:cNvGrpSpPr/>
        <p:nvPr/>
      </p:nvGrpSpPr>
      <p:grpSpPr>
        <a:xfrm>
          <a:off x="0" y="0"/>
          <a:ext cx="0" cy="0"/>
          <a:chOff x="0" y="0"/>
          <a:chExt cx="0" cy="0"/>
        </a:xfrm>
      </p:grpSpPr>
      <p:sp>
        <p:nvSpPr>
          <p:cNvPr id="155" name="Google Shape;155;g473b904034_1_2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latin typeface="Calibri"/>
                <a:ea typeface="Calibri"/>
                <a:cs typeface="Calibri"/>
                <a:sym typeface="Calibri"/>
              </a:rPr>
              <a:t>Suggested slide pacing: 20-</a:t>
            </a:r>
            <a:r>
              <a:rPr lang="en" sz="1200" b="1" dirty="0">
                <a:latin typeface="Calibri"/>
                <a:ea typeface="Calibri"/>
                <a:cs typeface="Calibri"/>
                <a:sym typeface="Calibri"/>
              </a:rPr>
              <a:t>22 minutes</a:t>
            </a:r>
            <a:endParaRPr sz="1200" i="0" u="none" strike="noStrike" cap="none"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latin typeface="Calibri"/>
                <a:ea typeface="Calibri"/>
                <a:cs typeface="Calibri"/>
                <a:sym typeface="Calibri"/>
              </a:rPr>
              <a:t>Grouping: Whole Group</a:t>
            </a:r>
            <a:r>
              <a:rPr lang="en" sz="1200" b="1" dirty="0">
                <a:latin typeface="Calibri"/>
                <a:ea typeface="Calibri"/>
                <a:cs typeface="Calibri"/>
                <a:sym typeface="Calibri"/>
              </a:rPr>
              <a:t>, </a:t>
            </a:r>
            <a:r>
              <a:rPr lang="en" sz="1200" b="1" i="0" u="none" strike="noStrike" cap="none" dirty="0">
                <a:latin typeface="Calibri"/>
                <a:ea typeface="Calibri"/>
                <a:cs typeface="Calibri"/>
                <a:sym typeface="Calibri"/>
              </a:rPr>
              <a:t>Triads, and Independent </a:t>
            </a:r>
            <a:endParaRPr sz="1200" b="1" i="0" u="none" strike="noStrike" cap="none"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1" i="0" u="none" strike="noStrike" cap="none"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latin typeface="Calibri"/>
                <a:ea typeface="Calibri"/>
                <a:cs typeface="Calibri"/>
                <a:sym typeface="Calibri"/>
              </a:rPr>
              <a:t>Teaching Notes: </a:t>
            </a:r>
            <a:endParaRPr sz="1200" i="0" u="none" strike="noStrike" cap="none" dirty="0">
              <a:latin typeface="Calibri"/>
              <a:ea typeface="Calibri"/>
              <a:cs typeface="Calibri"/>
              <a:sym typeface="Calibri"/>
            </a:endParaRPr>
          </a:p>
          <a:p>
            <a:pPr marL="457200" marR="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If devices are unavailable, instruct students to handwrite proof paragraph 1. </a:t>
            </a:r>
            <a:endParaRPr sz="1200"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latin typeface="Calibri"/>
                <a:ea typeface="Calibri"/>
                <a:cs typeface="Calibri"/>
                <a:sym typeface="Calibri"/>
              </a:rPr>
              <a:t>Teacher Actions:</a:t>
            </a:r>
            <a:endParaRPr sz="1200" i="0" u="none" strike="noStrike" cap="none"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Organize students </a:t>
            </a:r>
            <a:r>
              <a:rPr lang="en" sz="1200" b="0" dirty="0">
                <a:latin typeface="Calibri"/>
                <a:ea typeface="Calibri"/>
                <a:cs typeface="Calibri"/>
                <a:sym typeface="Calibri"/>
              </a:rPr>
              <a:t>on devices. Invite them to open their literary essay and </a:t>
            </a:r>
            <a:r>
              <a:rPr lang="en" sz="1200" dirty="0">
                <a:latin typeface="Calibri"/>
                <a:ea typeface="Calibri"/>
                <a:cs typeface="Calibri"/>
                <a:sym typeface="Calibri"/>
              </a:rPr>
              <a:t>to read it silently to themselves.</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Display and invite students to retrieve </a:t>
            </a:r>
            <a:r>
              <a:rPr lang="en" sz="1200" b="1" dirty="0">
                <a:latin typeface="Calibri"/>
                <a:ea typeface="Calibri"/>
                <a:cs typeface="Calibri"/>
                <a:sym typeface="Calibri"/>
              </a:rPr>
              <a:t>Model Literary Essay: “Do Something Meaningful”</a:t>
            </a:r>
            <a:r>
              <a:rPr lang="en" sz="1200" dirty="0">
                <a:latin typeface="Calibri"/>
                <a:ea typeface="Calibri"/>
                <a:cs typeface="Calibri"/>
                <a:sym typeface="Calibri"/>
              </a:rPr>
              <a:t> and the </a:t>
            </a:r>
            <a:r>
              <a:rPr lang="en" sz="1200" b="1" dirty="0">
                <a:latin typeface="Calibri"/>
                <a:ea typeface="Calibri"/>
                <a:cs typeface="Calibri"/>
                <a:sym typeface="Calibri"/>
              </a:rPr>
              <a:t>Painted Essay template</a:t>
            </a:r>
            <a:r>
              <a:rPr lang="en" sz="1200" dirty="0">
                <a:latin typeface="Calibri"/>
                <a:ea typeface="Calibri"/>
                <a:cs typeface="Calibri"/>
                <a:sym typeface="Calibri"/>
              </a:rPr>
              <a:t>.</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Invite students to read the second paragraph—the first proof paragraph—of the model essay chorally with you.</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Think-Triad-Share:</a:t>
            </a:r>
            <a:endParaRPr sz="1200" dirty="0">
              <a:latin typeface="Calibri"/>
              <a:ea typeface="Calibri"/>
              <a:cs typeface="Calibri"/>
              <a:sym typeface="Calibri"/>
            </a:endParaRPr>
          </a:p>
          <a:p>
            <a:pPr marL="914400" lvl="1" indent="-304800" algn="l" rtl="0">
              <a:lnSpc>
                <a:spcPct val="100000"/>
              </a:lnSpc>
              <a:spcBef>
                <a:spcPts val="0"/>
              </a:spcBef>
              <a:spcAft>
                <a:spcPts val="0"/>
              </a:spcAft>
              <a:buClr>
                <a:srgbClr val="000000"/>
              </a:buClr>
              <a:buSzPts val="1200"/>
              <a:buFont typeface="Calibri"/>
              <a:buChar char="○"/>
            </a:pPr>
            <a:r>
              <a:rPr lang="en" sz="1200" i="1" dirty="0">
                <a:latin typeface="Calibri"/>
                <a:ea typeface="Calibri"/>
                <a:cs typeface="Calibri"/>
                <a:sym typeface="Calibri"/>
              </a:rPr>
              <a:t>“What is the first proof paragraph about?” </a:t>
            </a:r>
            <a:r>
              <a:rPr lang="en" sz="1200" b="1" dirty="0">
                <a:latin typeface="Calibri"/>
                <a:ea typeface="Calibri"/>
                <a:cs typeface="Calibri"/>
                <a:sym typeface="Calibri"/>
              </a:rPr>
              <a:t>(how two of Chloe’s actions show evidence of the theme “do something meaningful”)</a:t>
            </a:r>
            <a:endParaRPr sz="1200" b="1" dirty="0">
              <a:latin typeface="Calibri"/>
              <a:ea typeface="Calibri"/>
              <a:cs typeface="Calibri"/>
              <a:sym typeface="Calibri"/>
            </a:endParaRPr>
          </a:p>
          <a:p>
            <a:pPr marL="914400" lvl="1" indent="-304800" algn="l" rtl="0">
              <a:lnSpc>
                <a:spcPct val="100000"/>
              </a:lnSpc>
              <a:spcBef>
                <a:spcPts val="0"/>
              </a:spcBef>
              <a:spcAft>
                <a:spcPts val="0"/>
              </a:spcAft>
              <a:buClr>
                <a:srgbClr val="000000"/>
              </a:buClr>
              <a:buSzPts val="1200"/>
              <a:buFont typeface="Calibri"/>
              <a:buChar char="○"/>
            </a:pPr>
            <a:r>
              <a:rPr lang="en" sz="1200" i="1" dirty="0">
                <a:latin typeface="Calibri"/>
                <a:ea typeface="Calibri"/>
                <a:cs typeface="Calibri"/>
                <a:sym typeface="Calibri"/>
              </a:rPr>
              <a:t>“What are the two pieces of evidence the author has selected about Chloe?” </a:t>
            </a:r>
            <a:r>
              <a:rPr lang="en" sz="1200" b="1" dirty="0">
                <a:latin typeface="Calibri"/>
                <a:ea typeface="Calibri"/>
                <a:cs typeface="Calibri"/>
                <a:sym typeface="Calibri"/>
              </a:rPr>
              <a:t>(Chloe writing to Violet explaining she is a public health nurse, and Chloe leaving for Tennessee to fight for women’s right to vote)</a:t>
            </a:r>
            <a:endParaRPr sz="1200" b="1" dirty="0">
              <a:latin typeface="Calibri"/>
              <a:ea typeface="Calibri"/>
              <a:cs typeface="Calibri"/>
              <a:sym typeface="Calibri"/>
            </a:endParaRPr>
          </a:p>
          <a:p>
            <a:pPr marL="914400" lvl="1" indent="-304800" algn="l" rtl="0">
              <a:lnSpc>
                <a:spcPct val="100000"/>
              </a:lnSpc>
              <a:spcBef>
                <a:spcPts val="0"/>
              </a:spcBef>
              <a:spcAft>
                <a:spcPts val="0"/>
              </a:spcAft>
              <a:buClr>
                <a:srgbClr val="000000"/>
              </a:buClr>
              <a:buSzPts val="1200"/>
              <a:buFont typeface="Calibri"/>
              <a:buChar char="○"/>
            </a:pPr>
            <a:r>
              <a:rPr lang="en" sz="1200" i="1" dirty="0">
                <a:latin typeface="Calibri"/>
                <a:ea typeface="Calibri"/>
                <a:cs typeface="Calibri"/>
                <a:sym typeface="Calibri"/>
              </a:rPr>
              <a:t>“How does the author of the essay elaborate on the first piece of evidence about being a public health nurse?” </a:t>
            </a:r>
            <a:r>
              <a:rPr lang="en" sz="1200" b="1" dirty="0">
                <a:latin typeface="Calibri"/>
                <a:ea typeface="Calibri"/>
                <a:cs typeface="Calibri"/>
                <a:sym typeface="Calibri"/>
              </a:rPr>
              <a:t>(by explaining that the work was dangerous and difficult, but that Chloe made a difference in the lives of sick people who needed her, showing why it is something meaningful)</a:t>
            </a:r>
            <a:endParaRPr sz="1200" b="1" dirty="0">
              <a:latin typeface="Calibri"/>
              <a:ea typeface="Calibri"/>
              <a:cs typeface="Calibri"/>
              <a:sym typeface="Calibri"/>
            </a:endParaRPr>
          </a:p>
          <a:p>
            <a:pPr marL="914400" lvl="1" indent="-304800" algn="l" rtl="0">
              <a:lnSpc>
                <a:spcPct val="100000"/>
              </a:lnSpc>
              <a:spcBef>
                <a:spcPts val="0"/>
              </a:spcBef>
              <a:spcAft>
                <a:spcPts val="0"/>
              </a:spcAft>
              <a:buClr>
                <a:srgbClr val="000000"/>
              </a:buClr>
              <a:buSzPts val="1200"/>
              <a:buFont typeface="Calibri"/>
              <a:buChar char="○"/>
            </a:pPr>
            <a:r>
              <a:rPr lang="en" sz="1200" i="0" dirty="0">
                <a:latin typeface="Calibri"/>
                <a:ea typeface="Calibri"/>
                <a:cs typeface="Calibri"/>
                <a:sym typeface="Calibri"/>
              </a:rPr>
              <a:t>Conversation Cue: </a:t>
            </a:r>
            <a:r>
              <a:rPr lang="en" sz="1200" i="1" dirty="0">
                <a:latin typeface="Calibri"/>
                <a:ea typeface="Calibri"/>
                <a:cs typeface="Calibri"/>
                <a:sym typeface="Calibri"/>
              </a:rPr>
              <a:t>“Who can tell us what your classmate said in your own words?” </a:t>
            </a:r>
            <a:r>
              <a:rPr lang="en" sz="1200" b="1" dirty="0">
                <a:latin typeface="Calibri"/>
                <a:ea typeface="Calibri"/>
                <a:cs typeface="Calibri"/>
                <a:sym typeface="Calibri"/>
              </a:rPr>
              <a:t>(Responses will vary.)</a:t>
            </a:r>
            <a:endParaRPr sz="1200" b="1" dirty="0">
              <a:latin typeface="Calibri"/>
              <a:ea typeface="Calibri"/>
              <a:cs typeface="Calibri"/>
              <a:sym typeface="Calibri"/>
            </a:endParaRPr>
          </a:p>
          <a:p>
            <a:pPr marL="914400" lvl="1" indent="-304800" algn="l" rtl="0">
              <a:lnSpc>
                <a:spcPct val="100000"/>
              </a:lnSpc>
              <a:spcBef>
                <a:spcPts val="0"/>
              </a:spcBef>
              <a:spcAft>
                <a:spcPts val="0"/>
              </a:spcAft>
              <a:buClr>
                <a:srgbClr val="000000"/>
              </a:buClr>
              <a:buSzPts val="1200"/>
              <a:buFont typeface="Calibri"/>
              <a:buChar char="○"/>
            </a:pPr>
            <a:r>
              <a:rPr lang="en" sz="1200" i="1" dirty="0">
                <a:latin typeface="Calibri"/>
                <a:ea typeface="Calibri"/>
                <a:cs typeface="Calibri"/>
                <a:sym typeface="Calibri"/>
              </a:rPr>
              <a:t>“How does the author elaborate on the second piece of evidence about going to Tennessee to fight for women’s right to vote?” </a:t>
            </a:r>
            <a:r>
              <a:rPr lang="en" sz="1200" b="1" dirty="0">
                <a:latin typeface="Calibri"/>
                <a:ea typeface="Calibri"/>
                <a:cs typeface="Calibri"/>
                <a:sym typeface="Calibri"/>
              </a:rPr>
              <a:t>(explains that voting makes a difference)</a:t>
            </a:r>
            <a:endParaRPr sz="1200" b="1"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Invite students to retrieve their </a:t>
            </a:r>
            <a:r>
              <a:rPr lang="en" sz="1200" b="0" dirty="0">
                <a:latin typeface="Calibri"/>
                <a:ea typeface="Calibri"/>
                <a:cs typeface="Calibri"/>
                <a:sym typeface="Calibri"/>
              </a:rPr>
              <a:t>essay planners </a:t>
            </a:r>
            <a:r>
              <a:rPr lang="en" sz="1200" dirty="0">
                <a:latin typeface="Calibri"/>
                <a:ea typeface="Calibri"/>
                <a:cs typeface="Calibri"/>
                <a:sym typeface="Calibri"/>
              </a:rPr>
              <a:t>and to review the evidence they chose in the previous lesson.</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Tell students that if they haven’t already, they need to determine which character to discuss in each proof paragraph, and ensure they know which pieces of evidence they will be using in each proof paragraph.</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After 2 minutes, refocus whole group.</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Think-Triad-Share:</a:t>
            </a:r>
            <a:endParaRPr sz="1200" dirty="0">
              <a:latin typeface="Calibri"/>
              <a:ea typeface="Calibri"/>
              <a:cs typeface="Calibri"/>
              <a:sym typeface="Calibri"/>
            </a:endParaRPr>
          </a:p>
          <a:p>
            <a:pPr marL="914400" lvl="1" indent="-304800" algn="l" rtl="0">
              <a:lnSpc>
                <a:spcPct val="100000"/>
              </a:lnSpc>
              <a:spcBef>
                <a:spcPts val="0"/>
              </a:spcBef>
              <a:spcAft>
                <a:spcPts val="0"/>
              </a:spcAft>
              <a:buClr>
                <a:srgbClr val="000000"/>
              </a:buClr>
              <a:buSzPts val="1200"/>
              <a:buFont typeface="Calibri"/>
              <a:buChar char="○"/>
            </a:pPr>
            <a:r>
              <a:rPr lang="en" sz="1200" i="1" dirty="0">
                <a:latin typeface="Calibri"/>
                <a:ea typeface="Calibri"/>
                <a:cs typeface="Calibri"/>
                <a:sym typeface="Calibri"/>
              </a:rPr>
              <a:t>“Look at your first piece of evidence for your first character. How does this show evidence of the theme you are writing about? What about this evidence makes you think of the theme you have chosen?” </a:t>
            </a:r>
            <a:r>
              <a:rPr lang="en" sz="1200" b="1" dirty="0">
                <a:latin typeface="Calibri"/>
                <a:ea typeface="Calibri"/>
                <a:cs typeface="Calibri"/>
                <a:sym typeface="Calibri"/>
              </a:rPr>
              <a:t>(Responses will vary.)</a:t>
            </a:r>
            <a:endParaRPr sz="1200" b="1"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Invite students to note this elaboration for this piece of evidence in the appropriate place on their essay planner.</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Repeat for the second piece of evidence for that character.</a:t>
            </a:r>
            <a:endParaRPr sz="1200"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Student Look-fors/Listen-fors: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Listen-for student responses. </a:t>
            </a: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Support for Any Students Who Need It: </a:t>
            </a:r>
            <a:endParaRPr sz="1200" b="0" i="0" u="none" strike="noStrike" cap="none"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For ELLs: (Enlarged Model Literary Essay: Annotating</a:t>
            </a:r>
            <a:r>
              <a:rPr lang="en" sz="1200" dirty="0" smtClean="0">
                <a:latin typeface="Calibri"/>
                <a:ea typeface="Calibri"/>
                <a:cs typeface="Calibri"/>
                <a:sym typeface="Calibri"/>
              </a:rPr>
              <a:t>)</a:t>
            </a:r>
            <a:r>
              <a:rPr lang="en-US" sz="1200" dirty="0" smtClean="0">
                <a:latin typeface="Calibri"/>
                <a:ea typeface="Calibri"/>
                <a:cs typeface="Calibri"/>
                <a:sym typeface="Calibri"/>
              </a:rPr>
              <a:t>.</a:t>
            </a:r>
            <a:r>
              <a:rPr lang="en" sz="1200" dirty="0" smtClean="0">
                <a:latin typeface="Calibri"/>
                <a:ea typeface="Calibri"/>
                <a:cs typeface="Calibri"/>
                <a:sym typeface="Calibri"/>
              </a:rPr>
              <a:t> </a:t>
            </a:r>
            <a:r>
              <a:rPr lang="en" sz="1200" dirty="0">
                <a:latin typeface="Calibri"/>
                <a:ea typeface="Calibri"/>
                <a:cs typeface="Calibri"/>
                <a:sym typeface="Calibri"/>
              </a:rPr>
              <a:t>Display the </a:t>
            </a:r>
            <a:r>
              <a:rPr lang="en" sz="1200" b="1" dirty="0">
                <a:latin typeface="Calibri"/>
                <a:ea typeface="Calibri"/>
                <a:cs typeface="Calibri"/>
                <a:sym typeface="Calibri"/>
              </a:rPr>
              <a:t>enlarged model literary essay </a:t>
            </a:r>
            <a:r>
              <a:rPr lang="en" sz="1200" dirty="0">
                <a:latin typeface="Calibri"/>
                <a:ea typeface="Calibri"/>
                <a:cs typeface="Calibri"/>
                <a:sym typeface="Calibri"/>
              </a:rPr>
              <a:t>(see Lesson 9, </a:t>
            </a:r>
            <a:r>
              <a:rPr lang="en" sz="1200" i="1" dirty="0">
                <a:latin typeface="Calibri"/>
                <a:ea typeface="Calibri"/>
                <a:cs typeface="Calibri"/>
                <a:sym typeface="Calibri"/>
              </a:rPr>
              <a:t>For heavier support</a:t>
            </a:r>
            <a:r>
              <a:rPr lang="en" sz="1200" dirty="0">
                <a:latin typeface="Calibri"/>
                <a:ea typeface="Calibri"/>
                <a:cs typeface="Calibri"/>
                <a:sym typeface="Calibri"/>
              </a:rPr>
              <a:t>)</a:t>
            </a:r>
            <a:r>
              <a:rPr lang="en" sz="1200" i="1" dirty="0">
                <a:latin typeface="Calibri"/>
                <a:ea typeface="Calibri"/>
                <a:cs typeface="Calibri"/>
                <a:sym typeface="Calibri"/>
              </a:rPr>
              <a:t> </a:t>
            </a:r>
            <a:r>
              <a:rPr lang="en" sz="1200" dirty="0">
                <a:latin typeface="Calibri"/>
                <a:ea typeface="Calibri"/>
                <a:cs typeface="Calibri"/>
                <a:sym typeface="Calibri"/>
              </a:rPr>
              <a:t>as students talk through each sentence of the first proof paragraph. As they share out the purpose of each sentence, record it above the corresponding sentence in the proof paragraph. (Example: Above the sentence starting with “Chloe tells Violet that she is a public health nurse …” write </a:t>
            </a:r>
            <a:r>
              <a:rPr lang="en" sz="1200" i="1" dirty="0">
                <a:latin typeface="Calibri"/>
                <a:ea typeface="Calibri"/>
                <a:cs typeface="Calibri"/>
                <a:sym typeface="Calibri"/>
              </a:rPr>
              <a:t>evidence. </a:t>
            </a:r>
            <a:r>
              <a:rPr lang="en" sz="1200" dirty="0">
                <a:latin typeface="Calibri"/>
                <a:ea typeface="Calibri"/>
                <a:cs typeface="Calibri"/>
                <a:sym typeface="Calibri"/>
              </a:rPr>
              <a:t>Above “This work was dangerous and difficult, but Chloe made a difference in the lives of sick people who needed her,” write </a:t>
            </a:r>
            <a:r>
              <a:rPr lang="en" sz="1200" i="1" dirty="0">
                <a:latin typeface="Calibri"/>
                <a:ea typeface="Calibri"/>
                <a:cs typeface="Calibri"/>
                <a:sym typeface="Calibri"/>
              </a:rPr>
              <a:t>elaboration</a:t>
            </a:r>
            <a:r>
              <a:rPr lang="en" sz="1200" dirty="0">
                <a:latin typeface="Calibri"/>
                <a:ea typeface="Calibri"/>
                <a:cs typeface="Calibri"/>
                <a:sym typeface="Calibri"/>
              </a:rPr>
              <a:t>, etc.) Invite students to refer to these annotations for support as they draft their first proof paragraphs.</a:t>
            </a:r>
            <a:endParaRPr sz="1200" dirty="0">
              <a:latin typeface="Calibri"/>
              <a:ea typeface="Calibri"/>
              <a:cs typeface="Calibri"/>
              <a:sym typeface="Calibri"/>
            </a:endParaRPr>
          </a:p>
          <a:p>
            <a:pPr marL="0" marR="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p:txBody>
      </p:sp>
      <p:sp>
        <p:nvSpPr>
          <p:cNvPr id="156" name="Google Shape;156;g473b904034_1_2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55975255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3"/>
        <p:cNvGrpSpPr/>
        <p:nvPr/>
      </p:nvGrpSpPr>
      <p:grpSpPr>
        <a:xfrm>
          <a:off x="0" y="0"/>
          <a:ext cx="0" cy="0"/>
          <a:chOff x="0" y="0"/>
          <a:chExt cx="0" cy="0"/>
        </a:xfrm>
      </p:grpSpPr>
      <p:sp>
        <p:nvSpPr>
          <p:cNvPr id="164" name="Google Shape;164;g473b904034_1_1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Suggested slide pacing: 10-12 minutes</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Grouping: Whole Group and Independent </a:t>
            </a: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Teaching Notes: </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Student-facing slide displays the </a:t>
            </a:r>
            <a:r>
              <a:rPr lang="en" sz="1200" b="1" dirty="0">
                <a:solidFill>
                  <a:schemeClr val="dk1"/>
                </a:solidFill>
                <a:latin typeface="Calibri"/>
                <a:ea typeface="Calibri"/>
                <a:cs typeface="Calibri"/>
                <a:sym typeface="Calibri"/>
              </a:rPr>
              <a:t>Informative Writing Checklist</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Teacher Actions:</a:t>
            </a:r>
            <a:endParaRPr sz="1200" b="0" i="0" u="none" strike="noStrike" cap="none"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Display and invite students to retrieve their </a:t>
            </a:r>
            <a:r>
              <a:rPr lang="en" sz="1200" b="1" dirty="0">
                <a:solidFill>
                  <a:schemeClr val="dk1"/>
                </a:solidFill>
                <a:latin typeface="Calibri"/>
                <a:ea typeface="Calibri"/>
                <a:cs typeface="Calibri"/>
                <a:sym typeface="Calibri"/>
              </a:rPr>
              <a:t>Informative Writing Checklist</a:t>
            </a:r>
            <a:r>
              <a:rPr lang="en" sz="1200" dirty="0">
                <a:solidFill>
                  <a:schemeClr val="dk1"/>
                </a:solidFill>
                <a:latin typeface="Calibri"/>
                <a:ea typeface="Calibri"/>
                <a:cs typeface="Calibri"/>
                <a:sym typeface="Calibri"/>
              </a:rPr>
              <a:t>. Remind them that this checklist is something they have been using to help them ensure that they have included everything they need to write a successful essay.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mark/highlight the following criteria on their checklist and to read each one chorally with you:</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“W.4.9: My focus shows that I clearly understand the topic or text and is well supported with evidence from reliable sources.”</a:t>
            </a:r>
            <a:endParaRPr sz="1200" b="1"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“W.4.2a: I group related information in paragraphs and sections. Each paragraph or section explains a main idea.”</a:t>
            </a:r>
            <a:endParaRPr sz="1200" b="1"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“W.4.2b: I use accurate and relevant facts, definitions, concrete details, quotations, or other information to explain my thinking.”</a:t>
            </a:r>
            <a:endParaRPr sz="1200" b="1"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“W.4.2c: I use linking words to connect ideas.”</a:t>
            </a:r>
            <a:endParaRPr sz="1200" b="1"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“W.4.2d, L.4.6:The words I use show that I am knowledgeable about this topic.”</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Think-Triad-Share:</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“What is specific to this writing for each of those criteria you have highlighted? What is the topic? What information does the reader need in the introduction to understand the piece?”</a:t>
            </a:r>
            <a:endParaRPr sz="1200" i="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update the third column of their checklists accordingly. Refer to </a:t>
            </a:r>
            <a:r>
              <a:rPr lang="en" sz="1200" b="1" dirty="0">
                <a:solidFill>
                  <a:schemeClr val="dk1"/>
                </a:solidFill>
                <a:latin typeface="Calibri"/>
                <a:ea typeface="Calibri"/>
                <a:cs typeface="Calibri"/>
                <a:sym typeface="Calibri"/>
              </a:rPr>
              <a:t>Informative Writing Checklist (example, for teacher reference)</a:t>
            </a:r>
            <a:r>
              <a:rPr lang="en" sz="1200" dirty="0">
                <a:solidFill>
                  <a:schemeClr val="dk1"/>
                </a:solidFill>
                <a:latin typeface="Calibri"/>
                <a:ea typeface="Calibri"/>
                <a:cs typeface="Calibri"/>
                <a:sym typeface="Calibri"/>
              </a:rPr>
              <a:t> as necessary.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retrieve their </a:t>
            </a:r>
            <a:r>
              <a:rPr lang="en" sz="1200" b="1" dirty="0">
                <a:solidFill>
                  <a:schemeClr val="dk1"/>
                </a:solidFill>
                <a:latin typeface="Calibri"/>
                <a:ea typeface="Calibri"/>
                <a:cs typeface="Calibri"/>
                <a:sym typeface="Calibri"/>
              </a:rPr>
              <a:t>Linking Words and Phrases handout</a:t>
            </a:r>
            <a:r>
              <a:rPr lang="en" sz="1200" dirty="0">
                <a:solidFill>
                  <a:schemeClr val="dk1"/>
                </a:solidFill>
                <a:latin typeface="Calibri"/>
                <a:ea typeface="Calibri"/>
                <a:cs typeface="Calibri"/>
                <a:sym typeface="Calibri"/>
              </a:rPr>
              <a:t>, and remind them to use linking words and phrases to connect their ideas.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use their </a:t>
            </a:r>
            <a:r>
              <a:rPr lang="en" sz="1200" b="0" dirty="0">
                <a:solidFill>
                  <a:schemeClr val="dk1"/>
                </a:solidFill>
                <a:latin typeface="Calibri"/>
                <a:ea typeface="Calibri"/>
                <a:cs typeface="Calibri"/>
                <a:sym typeface="Calibri"/>
              </a:rPr>
              <a:t>essay planners </a:t>
            </a:r>
            <a:r>
              <a:rPr lang="en" sz="1200" dirty="0">
                <a:solidFill>
                  <a:schemeClr val="dk1"/>
                </a:solidFill>
                <a:latin typeface="Calibri"/>
                <a:ea typeface="Calibri"/>
                <a:cs typeface="Calibri"/>
                <a:sym typeface="Calibri"/>
              </a:rPr>
              <a:t>to draft their first proof paragraphs. Although students planned in triads, remind them that they are each supposed to work on their own device and write their own essay. They can continue to discuss ideas in triads and orally say their sentences aloud to one another, but they should not all be writing the same thing.</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Circulate to support students as they write and to identify common issues to use as whole group teaching points. Ask questions to guide student thinking:</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“How does this evidence support the theme you are writing about?”</a:t>
            </a:r>
            <a:endParaRPr sz="1200" i="1"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“How can you connect these two ideas? What words or phrases can you use from the </a:t>
            </a:r>
            <a:r>
              <a:rPr lang="en" sz="1200" b="1" i="1" dirty="0">
                <a:solidFill>
                  <a:schemeClr val="dk1"/>
                </a:solidFill>
                <a:latin typeface="Calibri"/>
                <a:ea typeface="Calibri"/>
                <a:cs typeface="Calibri"/>
                <a:sym typeface="Calibri"/>
              </a:rPr>
              <a:t>Linking Words and Phrases handout</a:t>
            </a:r>
            <a:r>
              <a:rPr lang="en" sz="1200" i="1" dirty="0">
                <a:solidFill>
                  <a:schemeClr val="dk1"/>
                </a:solidFill>
                <a:latin typeface="Calibri"/>
                <a:ea typeface="Calibri"/>
                <a:cs typeface="Calibri"/>
                <a:sym typeface="Calibri"/>
              </a:rPr>
              <a:t>?”</a:t>
            </a:r>
            <a:endParaRPr sz="1200" i="1"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Student Look-fors/Listen-fors: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Look-for characteristics listed by students. </a:t>
            </a: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Support for Any Students Who Need It: None. </a:t>
            </a:r>
            <a:endParaRPr sz="1100" b="0" i="0" u="none" strike="noStrike" cap="none" dirty="0">
              <a:solidFill>
                <a:srgbClr val="000000"/>
              </a:solidFill>
              <a:latin typeface="Arial"/>
              <a:ea typeface="Arial"/>
              <a:cs typeface="Arial"/>
              <a:sym typeface="Arial"/>
            </a:endParaRPr>
          </a:p>
        </p:txBody>
      </p:sp>
      <p:sp>
        <p:nvSpPr>
          <p:cNvPr id="165" name="Google Shape;165;g473b904034_1_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66625865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0"/>
        <p:cNvGrpSpPr/>
        <p:nvPr/>
      </p:nvGrpSpPr>
      <p:grpSpPr>
        <a:xfrm>
          <a:off x="0" y="0"/>
          <a:ext cx="0" cy="0"/>
          <a:chOff x="0" y="0"/>
          <a:chExt cx="0" cy="0"/>
        </a:xfrm>
      </p:grpSpPr>
      <p:sp>
        <p:nvSpPr>
          <p:cNvPr id="171" name="Google Shape;171;g473b904034_1_1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Suggested slide pacing: </a:t>
            </a:r>
            <a:r>
              <a:rPr lang="en-US" sz="1200" b="1" i="0" u="none" strike="noStrike" cap="none" dirty="0" smtClean="0">
                <a:solidFill>
                  <a:schemeClr val="dk1"/>
                </a:solidFill>
                <a:latin typeface="Calibri"/>
                <a:ea typeface="Calibri"/>
                <a:cs typeface="Calibri"/>
                <a:sym typeface="Calibri"/>
              </a:rPr>
              <a:t>3-</a:t>
            </a:r>
            <a:r>
              <a:rPr lang="en" sz="1200" b="1" i="0" u="none" strike="noStrike" cap="none" dirty="0" smtClean="0">
                <a:solidFill>
                  <a:schemeClr val="dk1"/>
                </a:solidFill>
                <a:latin typeface="Calibri"/>
                <a:ea typeface="Calibri"/>
                <a:cs typeface="Calibri"/>
                <a:sym typeface="Calibri"/>
              </a:rPr>
              <a:t>5 </a:t>
            </a:r>
            <a:r>
              <a:rPr lang="en" sz="1200" b="1" i="0" u="none" strike="noStrike" cap="none" dirty="0">
                <a:solidFill>
                  <a:schemeClr val="dk1"/>
                </a:solidFill>
                <a:latin typeface="Calibri"/>
                <a:ea typeface="Calibri"/>
                <a:cs typeface="Calibri"/>
                <a:sym typeface="Calibri"/>
              </a:rPr>
              <a:t>minutes</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Grouping: Independent </a:t>
            </a: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Teaching Notes: </a:t>
            </a:r>
            <a:r>
              <a:rPr lang="en" sz="1200" dirty="0">
                <a:solidFill>
                  <a:schemeClr val="dk1"/>
                </a:solidFill>
                <a:latin typeface="Calibri"/>
                <a:ea typeface="Calibri"/>
                <a:cs typeface="Calibri"/>
                <a:sym typeface="Calibri"/>
              </a:rPr>
              <a:t>None. </a:t>
            </a: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Teacher Actions:</a:t>
            </a:r>
            <a:endParaRPr sz="1200" b="0" i="0" u="none" strike="noStrike" cap="none"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Refocus the whole group and invite students to record “Y” for “Yes” and the date in the final column of their </a:t>
            </a:r>
            <a:r>
              <a:rPr lang="en" sz="1200" b="1" dirty="0">
                <a:latin typeface="Calibri"/>
                <a:ea typeface="Calibri"/>
                <a:cs typeface="Calibri"/>
                <a:sym typeface="Calibri"/>
              </a:rPr>
              <a:t>Informative Writing Checklist </a:t>
            </a:r>
            <a:r>
              <a:rPr lang="en" sz="1200" dirty="0">
                <a:latin typeface="Calibri"/>
                <a:ea typeface="Calibri"/>
                <a:cs typeface="Calibri"/>
                <a:sym typeface="Calibri"/>
              </a:rPr>
              <a:t>if they feel the criteria marked on their checklist earlier in the lesson have been achieved in their writing in this lesson.</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Use a checking for understanding technique (e.g., Red Light, Green Light or Thumb-O-Meter) for students to self-assess against the learning target.</a:t>
            </a:r>
            <a:endParaRPr sz="1200"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Student Look-fors/Listen-fors:</a:t>
            </a:r>
            <a:r>
              <a:rPr lang="en" sz="1200" dirty="0">
                <a:solidFill>
                  <a:schemeClr val="dk1"/>
                </a:solidFill>
                <a:latin typeface="Calibri"/>
                <a:ea typeface="Calibri"/>
                <a:cs typeface="Calibri"/>
                <a:sym typeface="Calibri"/>
              </a:rPr>
              <a:t> None. </a:t>
            </a: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Support for Any Students Who Need It: </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For ELLs and students who may need additional support with monitoring their learning: (Sharing Specific Examples</a:t>
            </a:r>
            <a:r>
              <a:rPr lang="en" sz="1200" dirty="0" smtClean="0">
                <a:latin typeface="Calibri"/>
                <a:ea typeface="Calibri"/>
                <a:cs typeface="Calibri"/>
                <a:sym typeface="Calibri"/>
              </a:rPr>
              <a:t>)</a:t>
            </a:r>
            <a:r>
              <a:rPr lang="en-US" sz="1200" dirty="0" smtClean="0">
                <a:latin typeface="Calibri"/>
                <a:ea typeface="Calibri"/>
                <a:cs typeface="Calibri"/>
                <a:sym typeface="Calibri"/>
              </a:rPr>
              <a:t>.</a:t>
            </a:r>
            <a:r>
              <a:rPr lang="en" sz="1200" dirty="0" smtClean="0">
                <a:latin typeface="Calibri"/>
                <a:ea typeface="Calibri"/>
                <a:cs typeface="Calibri"/>
                <a:sym typeface="Calibri"/>
              </a:rPr>
              <a:t> </a:t>
            </a:r>
            <a:r>
              <a:rPr lang="en" sz="1200" dirty="0">
                <a:latin typeface="Calibri"/>
                <a:ea typeface="Calibri"/>
                <a:cs typeface="Calibri"/>
                <a:sym typeface="Calibri"/>
              </a:rPr>
              <a:t>Invite students to share specific examples of criteria they achieved during their writing in this lesson. Encourage them to use linking words and phrases as they share (</a:t>
            </a:r>
            <a:r>
              <a:rPr lang="en" sz="1200" i="1" dirty="0">
                <a:latin typeface="Calibri"/>
                <a:ea typeface="Calibri"/>
                <a:cs typeface="Calibri"/>
                <a:sym typeface="Calibri"/>
              </a:rPr>
              <a:t>for example</a:t>
            </a:r>
            <a:r>
              <a:rPr lang="en" sz="1200" dirty="0">
                <a:latin typeface="Calibri"/>
                <a:ea typeface="Calibri"/>
                <a:cs typeface="Calibri"/>
                <a:sym typeface="Calibri"/>
              </a:rPr>
              <a:t>,</a:t>
            </a:r>
            <a:r>
              <a:rPr lang="en" sz="1200" i="1" dirty="0">
                <a:latin typeface="Calibri"/>
                <a:ea typeface="Calibri"/>
                <a:cs typeface="Calibri"/>
                <a:sym typeface="Calibri"/>
              </a:rPr>
              <a:t> for instance</a:t>
            </a:r>
            <a:r>
              <a:rPr lang="en" sz="1200" dirty="0">
                <a:latin typeface="Calibri"/>
                <a:ea typeface="Calibri"/>
                <a:cs typeface="Calibri"/>
                <a:sym typeface="Calibri"/>
              </a:rPr>
              <a:t>).</a:t>
            </a:r>
            <a:endParaRPr sz="1200" dirty="0">
              <a:latin typeface="Calibri"/>
              <a:ea typeface="Calibri"/>
              <a:cs typeface="Calibri"/>
              <a:sym typeface="Calibri"/>
            </a:endParaRPr>
          </a:p>
        </p:txBody>
      </p:sp>
      <p:sp>
        <p:nvSpPr>
          <p:cNvPr id="172" name="Google Shape;172;g473b904034_1_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84191295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8"/>
        <p:cNvGrpSpPr/>
        <p:nvPr/>
      </p:nvGrpSpPr>
      <p:grpSpPr>
        <a:xfrm>
          <a:off x="0" y="0"/>
          <a:ext cx="0" cy="0"/>
          <a:chOff x="0" y="0"/>
          <a:chExt cx="0" cy="0"/>
        </a:xfrm>
      </p:grpSpPr>
      <p:sp>
        <p:nvSpPr>
          <p:cNvPr id="179" name="Google Shape;179;p2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smtClean="0">
                <a:solidFill>
                  <a:srgbClr val="000000"/>
                </a:solidFill>
                <a:latin typeface="Calibri"/>
                <a:ea typeface="Calibri"/>
                <a:cs typeface="Calibri"/>
                <a:sym typeface="Calibri"/>
              </a:rPr>
              <a:t>Grouping</a:t>
            </a:r>
            <a:r>
              <a:rPr lang="en" sz="1200" b="1" i="0" u="none" strike="noStrike" cap="none" dirty="0">
                <a:solidFill>
                  <a:srgbClr val="000000"/>
                </a:solidFill>
                <a:latin typeface="Calibri"/>
                <a:ea typeface="Calibri"/>
                <a:cs typeface="Calibri"/>
                <a:sym typeface="Calibri"/>
              </a:rPr>
              <a:t>: Whole Group</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rgbClr val="000000"/>
                </a:solidFill>
                <a:latin typeface="Calibri"/>
                <a:ea typeface="Calibri"/>
                <a:cs typeface="Calibri"/>
                <a:sym typeface="Calibri"/>
              </a:rPr>
              <a:t>Teaching Notes: </a:t>
            </a:r>
            <a:endParaRPr dirty="0"/>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Ensure that students have a system for recording homework assignments (journal, notebook, agenda, etc.) and a text to complete the assignment.</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Prompts for the Accountable Research Reading can be found in the Teacher Supporting Materials Guide Homework Resources (for Families) section and in the Student Workbook Homework Resources (for Families) section. </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rgbClr val="000000"/>
                </a:solidFill>
                <a:latin typeface="Calibri"/>
                <a:ea typeface="Calibri"/>
                <a:cs typeface="Calibri"/>
                <a:sym typeface="Calibri"/>
              </a:rPr>
              <a:t>Prompts for the Accountable Research Reading are on the following </a:t>
            </a:r>
            <a:r>
              <a:rPr lang="en" sz="1200" b="0" i="0" u="none" strike="noStrike" cap="none" dirty="0" smtClean="0">
                <a:solidFill>
                  <a:srgbClr val="000000"/>
                </a:solidFill>
                <a:latin typeface="Calibri"/>
                <a:ea typeface="Calibri"/>
                <a:cs typeface="Calibri"/>
                <a:sym typeface="Calibri"/>
              </a:rPr>
              <a:t>slide.</a:t>
            </a:r>
            <a:endParaRPr dirty="0"/>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rgbClr val="000000"/>
                </a:solidFill>
                <a:latin typeface="Calibri"/>
                <a:ea typeface="Calibri"/>
                <a:cs typeface="Calibri"/>
                <a:sym typeface="Calibri"/>
              </a:rPr>
              <a:t>Teacher Actions:</a:t>
            </a:r>
            <a:endParaRPr dirty="0"/>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Refocus whole group.  Read homework assignment aloud and ask students if they have any questions about the assignments.</a:t>
            </a:r>
            <a:endParaRPr dirty="0"/>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rgbClr val="000000"/>
                </a:solidFill>
                <a:latin typeface="Calibri"/>
                <a:ea typeface="Calibri"/>
                <a:cs typeface="Calibri"/>
                <a:sym typeface="Calibri"/>
              </a:rPr>
              <a:t>Student Look-fors/Listen-fors:</a:t>
            </a:r>
            <a:endParaRPr dirty="0"/>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Students record assignments and have materials needed to complete it.</a:t>
            </a:r>
            <a:endParaRPr dirty="0"/>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rgbClr val="000000"/>
                </a:solidFill>
                <a:latin typeface="Calibri"/>
                <a:ea typeface="Calibri"/>
                <a:cs typeface="Calibri"/>
                <a:sym typeface="Calibri"/>
              </a:rPr>
              <a:t>Support for Any Students Who Need It:</a:t>
            </a:r>
            <a:endParaRPr dirty="0"/>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For all homework assignments in this unit, read the prompts aloud. Students can discuss and respond to prompts orally, either with you, a partner, family member, or student from Grades 4 or 6, or record an audio response. If students have trouble writing sentences, they can begin by writing words. Consider providing a sentence starter or inviting students who need lighter support to provide sentence starters.</a:t>
            </a:r>
            <a:endParaRPr dirty="0"/>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rgbClr val="000000"/>
              </a:solidFill>
              <a:latin typeface="Calibri"/>
              <a:ea typeface="Calibri"/>
              <a:cs typeface="Calibri"/>
              <a:sym typeface="Calibri"/>
            </a:endParaRPr>
          </a:p>
        </p:txBody>
      </p:sp>
      <p:sp>
        <p:nvSpPr>
          <p:cNvPr id="180" name="Google Shape;180;p2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77965016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5"/>
        <p:cNvGrpSpPr/>
        <p:nvPr/>
      </p:nvGrpSpPr>
      <p:grpSpPr>
        <a:xfrm>
          <a:off x="0" y="0"/>
          <a:ext cx="0" cy="0"/>
          <a:chOff x="0" y="0"/>
          <a:chExt cx="0" cy="0"/>
        </a:xfrm>
      </p:grpSpPr>
      <p:sp>
        <p:nvSpPr>
          <p:cNvPr id="186" name="Google Shape;186;p2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dirty="0" smtClean="0">
                <a:solidFill>
                  <a:schemeClr val="dk1"/>
                </a:solidFill>
                <a:latin typeface="Calibri"/>
                <a:ea typeface="Calibri"/>
                <a:cs typeface="Calibri"/>
                <a:sym typeface="Calibri"/>
              </a:rPr>
              <a:t>Grouping</a:t>
            </a:r>
            <a:r>
              <a:rPr lang="en" sz="1200" b="1" dirty="0">
                <a:solidFill>
                  <a:schemeClr val="dk1"/>
                </a:solidFill>
                <a:latin typeface="Calibri"/>
                <a:ea typeface="Calibri"/>
                <a:cs typeface="Calibri"/>
                <a:sym typeface="Calibri"/>
              </a:rPr>
              <a:t>: Whole Group</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Ensure that students have a system for recording homework assignments (journal, notebook, agenda, etc.) and a text to complete the assignment.</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Refocus whole group.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take out their Independent Reading Journals.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homework assignment aloud and ask students if they have any questions about the assignments.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Direct </a:t>
            </a:r>
            <a:r>
              <a:rPr lang="en" sz="1200" dirty="0" smtClean="0">
                <a:solidFill>
                  <a:schemeClr val="dk1"/>
                </a:solidFill>
                <a:latin typeface="Calibri"/>
                <a:ea typeface="Calibri"/>
                <a:cs typeface="Calibri"/>
                <a:sym typeface="Calibri"/>
              </a:rPr>
              <a:t>student</a:t>
            </a:r>
            <a:r>
              <a:rPr lang="en-US" sz="1200" dirty="0" smtClean="0">
                <a:solidFill>
                  <a:schemeClr val="dk1"/>
                </a:solidFill>
                <a:latin typeface="Calibri"/>
                <a:ea typeface="Calibri"/>
                <a:cs typeface="Calibri"/>
                <a:sym typeface="Calibri"/>
              </a:rPr>
              <a:t>s</a:t>
            </a:r>
            <a:r>
              <a:rPr lang="en" sz="1200" dirty="0" smtClean="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to select a prompt and write it in the front of their Independent Reading Journal.</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record assignments and have materials needed to complete it.</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For all homework assignments in this unit, read the prompts aloud and rephrase them. Students can discuss and respond to prompts orally, either with you, a partner, family member, or student from Grades 4 or 6, or record an audio response. If students have trouble writing sentences, they can begin by writing words. Consider providing a sentence starter or inviting students who need lighter support to provide sentence starters.</a:t>
            </a:r>
            <a:endParaRPr b="1" dirty="0"/>
          </a:p>
        </p:txBody>
      </p:sp>
      <p:sp>
        <p:nvSpPr>
          <p:cNvPr id="187" name="Google Shape;187;p2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5383201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2"/>
        <p:cNvGrpSpPr/>
        <p:nvPr/>
      </p:nvGrpSpPr>
      <p:grpSpPr>
        <a:xfrm>
          <a:off x="0" y="0"/>
          <a:ext cx="0" cy="0"/>
          <a:chOff x="0" y="0"/>
          <a:chExt cx="0" cy="0"/>
        </a:xfrm>
      </p:grpSpPr>
      <p:sp>
        <p:nvSpPr>
          <p:cNvPr id="193" name="Google Shape;193;p2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94" name="Google Shape;194;p24: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Teaching Notes: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This slide can be customized with the group assignments for ALL block for today’s </a:t>
            </a:r>
            <a:r>
              <a:rPr lang="en" sz="1200" b="0" i="0" u="none" strike="noStrike" cap="none" dirty="0" smtClean="0">
                <a:solidFill>
                  <a:schemeClr val="dk1"/>
                </a:solidFill>
                <a:latin typeface="Calibri"/>
                <a:ea typeface="Calibri"/>
                <a:cs typeface="Calibri"/>
                <a:sym typeface="Calibri"/>
              </a:rPr>
              <a:t>lesson</a:t>
            </a:r>
            <a:r>
              <a:rPr lang="en-US" sz="1200" b="0" i="0" u="none" strike="noStrike" cap="none" dirty="0" smtClean="0">
                <a:solidFill>
                  <a:schemeClr val="dk1"/>
                </a:solidFill>
                <a:latin typeface="Calibri"/>
                <a:ea typeface="Calibri"/>
                <a:cs typeface="Calibri"/>
                <a:sym typeface="Calibri"/>
              </a:rPr>
              <a:t>.</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Refer to the </a:t>
            </a:r>
            <a:r>
              <a:rPr lang="en" sz="1200" b="1" i="0" u="none" strike="noStrike" cap="none" dirty="0">
                <a:solidFill>
                  <a:schemeClr val="dk1"/>
                </a:solidFill>
                <a:latin typeface="Calibri"/>
                <a:ea typeface="Calibri"/>
                <a:cs typeface="Calibri"/>
                <a:sym typeface="Calibri"/>
              </a:rPr>
              <a:t>ALL Block Teacher Guide </a:t>
            </a:r>
            <a:r>
              <a:rPr lang="en" sz="1200" b="0" i="0" u="none" strike="noStrike" cap="none" dirty="0">
                <a:solidFill>
                  <a:schemeClr val="dk1"/>
                </a:solidFill>
                <a:latin typeface="Calibri"/>
                <a:ea typeface="Calibri"/>
                <a:cs typeface="Calibri"/>
                <a:sym typeface="Calibri"/>
              </a:rPr>
              <a:t>and</a:t>
            </a:r>
            <a:r>
              <a:rPr lang="en" sz="1200" b="1" i="0" u="none" strike="noStrike" cap="none" dirty="0">
                <a:solidFill>
                  <a:schemeClr val="dk1"/>
                </a:solidFill>
                <a:latin typeface="Calibri"/>
                <a:ea typeface="Calibri"/>
                <a:cs typeface="Calibri"/>
                <a:sym typeface="Calibri"/>
              </a:rPr>
              <a:t> Supporting Materials </a:t>
            </a:r>
            <a:r>
              <a:rPr lang="en" sz="1200" b="1" i="0" u="none" strike="noStrike" cap="none" dirty="0" smtClean="0">
                <a:solidFill>
                  <a:schemeClr val="dk1"/>
                </a:solidFill>
                <a:latin typeface="Calibri"/>
                <a:ea typeface="Calibri"/>
                <a:cs typeface="Calibri"/>
                <a:sym typeface="Calibri"/>
              </a:rPr>
              <a:t>document</a:t>
            </a:r>
            <a:r>
              <a:rPr lang="en-US" sz="1200" b="1" i="0" u="none" strike="noStrike" cap="none" dirty="0" smtClean="0">
                <a:solidFill>
                  <a:schemeClr val="dk1"/>
                </a:solidFill>
                <a:latin typeface="Calibri"/>
                <a:ea typeface="Calibri"/>
                <a:cs typeface="Calibri"/>
                <a:sym typeface="Calibri"/>
              </a:rPr>
              <a:t>.</a:t>
            </a:r>
            <a:r>
              <a:rPr lang="en" sz="1200" b="0" i="0" u="none" strike="noStrike" cap="none" dirty="0" smtClean="0">
                <a:solidFill>
                  <a:schemeClr val="dk1"/>
                </a:solidFill>
                <a:latin typeface="Calibri"/>
                <a:ea typeface="Calibri"/>
                <a:cs typeface="Calibri"/>
                <a:sym typeface="Calibri"/>
              </a:rPr>
              <a:t> </a:t>
            </a:r>
            <a:endParaRPr sz="1200" b="0" i="0" u="none" strike="noStrike" cap="none" dirty="0" smtClean="0">
              <a:solidFill>
                <a:schemeClr val="dk1"/>
              </a:solidFill>
              <a:highlight>
                <a:srgbClr val="FFFF00"/>
              </a:highlight>
              <a:latin typeface="Calibri"/>
              <a:ea typeface="Calibri"/>
              <a:cs typeface="Calibri"/>
              <a:sym typeface="Calibri"/>
            </a:endParaRPr>
          </a:p>
          <a:p>
            <a:pPr marL="91440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p:txBody>
      </p:sp>
      <p:sp>
        <p:nvSpPr>
          <p:cNvPr id="195" name="Google Shape;195;p24: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15</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73409126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2"/>
        <p:cNvGrpSpPr/>
        <p:nvPr/>
      </p:nvGrpSpPr>
      <p:grpSpPr>
        <a:xfrm>
          <a:off x="0" y="0"/>
          <a:ext cx="0" cy="0"/>
          <a:chOff x="0" y="0"/>
          <a:chExt cx="0" cy="0"/>
        </a:xfrm>
      </p:grpSpPr>
      <p:sp>
        <p:nvSpPr>
          <p:cNvPr id="93" name="Google Shape;93;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94" name="Google Shape;94;p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Materials to read and review in preparation:</a:t>
            </a:r>
            <a:endParaRPr sz="1200" b="0" i="0" u="none" strike="noStrike" cap="none" dirty="0">
              <a:solidFill>
                <a:srgbClr val="000000"/>
              </a:solidFill>
              <a:latin typeface="Calibri"/>
              <a:ea typeface="Calibri"/>
              <a:cs typeface="Calibri"/>
              <a:sym typeface="Calibri"/>
            </a:endParaRPr>
          </a:p>
          <a:p>
            <a:pPr marL="171450" marR="0" lvl="0" indent="-171450" algn="l" rtl="0">
              <a:lnSpc>
                <a:spcPct val="100000"/>
              </a:lnSpc>
              <a:spcBef>
                <a:spcPts val="0"/>
              </a:spcBef>
              <a:spcAft>
                <a:spcPts val="0"/>
              </a:spcAft>
              <a:buClr>
                <a:srgbClr val="000000"/>
              </a:buClr>
              <a:buSzPts val="1100"/>
            </a:pPr>
            <a:r>
              <a:rPr lang="en" sz="1200" b="1" i="0" u="none" strike="noStrike" cap="none" dirty="0" smtClean="0">
                <a:solidFill>
                  <a:schemeClr val="dk1"/>
                </a:solidFill>
                <a:latin typeface="Calibri"/>
                <a:ea typeface="Calibri"/>
                <a:cs typeface="Calibri"/>
                <a:sym typeface="Calibri"/>
              </a:rPr>
              <a:t>Teacher </a:t>
            </a:r>
            <a:r>
              <a:rPr lang="en" sz="1200" b="1" i="0" u="none" strike="noStrike" cap="none" dirty="0">
                <a:solidFill>
                  <a:schemeClr val="dk1"/>
                </a:solidFill>
                <a:latin typeface="Calibri"/>
                <a:ea typeface="Calibri"/>
                <a:cs typeface="Calibri"/>
                <a:sym typeface="Calibri"/>
              </a:rPr>
              <a:t>Supporting Materials Document </a:t>
            </a:r>
            <a:r>
              <a:rPr lang="en" sz="1200" b="0" i="0" u="none" strike="noStrike" cap="none" dirty="0">
                <a:solidFill>
                  <a:schemeClr val="dk1"/>
                </a:solidFill>
                <a:latin typeface="Calibri"/>
                <a:ea typeface="Calibri"/>
                <a:cs typeface="Calibri"/>
                <a:sym typeface="Calibri"/>
              </a:rPr>
              <a:t>for this lesson can be found here: </a:t>
            </a:r>
            <a:r>
              <a:rPr lang="en" sz="1200" u="sng" dirty="0">
                <a:solidFill>
                  <a:schemeClr val="hlink"/>
                </a:solidFill>
                <a:latin typeface="Calibri"/>
                <a:ea typeface="Calibri"/>
                <a:cs typeface="Calibri"/>
                <a:sym typeface="Calibri"/>
                <a:hlinkClick r:id="rId3"/>
              </a:rPr>
              <a:t>https://curriculum.eleducation.org/curriculum/ela/grade-4/module-4/unit-2/lesson-11</a:t>
            </a: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rgbClr val="000000"/>
                </a:solidFill>
                <a:latin typeface="Calibri"/>
                <a:ea typeface="Calibri"/>
                <a:cs typeface="Calibri"/>
                <a:sym typeface="Calibri"/>
              </a:rPr>
              <a:t>Additional Teacher Resources:</a:t>
            </a:r>
            <a:endParaRPr sz="1200" b="0" i="0" u="none" strike="noStrike" cap="none" dirty="0">
              <a:solidFill>
                <a:srgbClr val="000000"/>
              </a:solidFill>
              <a:latin typeface="Calibri"/>
              <a:ea typeface="Calibri"/>
              <a:cs typeface="Calibri"/>
              <a:sym typeface="Calibri"/>
            </a:endParaRPr>
          </a:p>
          <a:p>
            <a:pPr marL="171450" marR="0" lvl="0" indent="-171450" algn="l" rtl="0">
              <a:lnSpc>
                <a:spcPct val="100000"/>
              </a:lnSpc>
              <a:spcBef>
                <a:spcPts val="0"/>
              </a:spcBef>
              <a:spcAft>
                <a:spcPts val="0"/>
              </a:spcAft>
              <a:buClr>
                <a:srgbClr val="000000"/>
              </a:buClr>
              <a:buSzPts val="1100"/>
            </a:pPr>
            <a:r>
              <a:rPr lang="en" sz="1200" b="0" i="0" u="none" strike="noStrike" cap="none" dirty="0" smtClean="0">
                <a:solidFill>
                  <a:schemeClr val="dk1"/>
                </a:solidFill>
                <a:latin typeface="Calibri"/>
                <a:ea typeface="Calibri"/>
                <a:cs typeface="Calibri"/>
                <a:sym typeface="Calibri"/>
              </a:rPr>
              <a:t>Throughout </a:t>
            </a:r>
            <a:r>
              <a:rPr lang="en" sz="1200" b="0" i="0" u="none" strike="noStrike" cap="none" dirty="0">
                <a:solidFill>
                  <a:schemeClr val="dk1"/>
                </a:solidFill>
                <a:latin typeface="Calibri"/>
                <a:ea typeface="Calibri"/>
                <a:cs typeface="Calibri"/>
                <a:sym typeface="Calibri"/>
              </a:rPr>
              <a:t>the first 2 modules, students are introduced to various total participation techniques (for example, cold calling, equity sticks, Think-Pair-Share, etc.). When following the directive to “Use a total participation technique, invite responses from the group,” use one of these techniques or another familiar technique to encourage all students to participate.  </a:t>
            </a:r>
            <a:r>
              <a:rPr lang="en" sz="1200" b="0" i="0" u="sng" strike="noStrike" cap="none" dirty="0">
                <a:solidFill>
                  <a:schemeClr val="hlink"/>
                </a:solidFill>
                <a:latin typeface="Calibri"/>
                <a:ea typeface="Calibri"/>
                <a:cs typeface="Calibri"/>
                <a:sym typeface="Calibri"/>
                <a:hlinkClick r:id="rId4"/>
              </a:rPr>
              <a:t>https://eleducation.org/resources/general-protocols-and-strategies-from-management-in-the-active-classroom</a:t>
            </a:r>
            <a:endParaRPr sz="1200" b="0" i="0" u="none" strike="noStrike" cap="none" dirty="0">
              <a:solidFill>
                <a:schemeClr val="dk1"/>
              </a:solidFill>
              <a:latin typeface="Calibri"/>
              <a:ea typeface="Calibri"/>
              <a:cs typeface="Calibri"/>
              <a:sym typeface="Calibri"/>
            </a:endParaRPr>
          </a:p>
          <a:p>
            <a:pPr marL="171450" marR="0" lvl="0" indent="-171450" algn="l" rtl="0">
              <a:lnSpc>
                <a:spcPct val="100000"/>
              </a:lnSpc>
              <a:spcBef>
                <a:spcPts val="0"/>
              </a:spcBef>
              <a:spcAft>
                <a:spcPts val="0"/>
              </a:spcAft>
              <a:buClr>
                <a:srgbClr val="000000"/>
              </a:buClr>
              <a:buSzPts val="1100"/>
            </a:pPr>
            <a:r>
              <a:rPr lang="en" sz="1200" b="0" i="0" u="none" strike="noStrike" cap="none" dirty="0" smtClean="0">
                <a:solidFill>
                  <a:schemeClr val="dk1"/>
                </a:solidFill>
                <a:latin typeface="Calibri"/>
                <a:ea typeface="Calibri"/>
                <a:cs typeface="Calibri"/>
                <a:sym typeface="Calibri"/>
              </a:rPr>
              <a:t>Protocol </a:t>
            </a:r>
            <a:r>
              <a:rPr lang="en" sz="1200" b="0" i="0" u="none" strike="noStrike" cap="none" dirty="0">
                <a:solidFill>
                  <a:schemeClr val="dk1"/>
                </a:solidFill>
                <a:latin typeface="Calibri"/>
                <a:ea typeface="Calibri"/>
                <a:cs typeface="Calibri"/>
                <a:sym typeface="Calibri"/>
              </a:rPr>
              <a:t>descriptions and videos can be found here: </a:t>
            </a:r>
            <a:r>
              <a:rPr lang="en" sz="1200" b="0" i="0" u="sng" strike="noStrike" cap="none" dirty="0">
                <a:solidFill>
                  <a:schemeClr val="hlink"/>
                </a:solidFill>
                <a:latin typeface="Calibri"/>
                <a:ea typeface="Calibri"/>
                <a:cs typeface="Calibri"/>
                <a:sym typeface="Calibri"/>
                <a:hlinkClick r:id="rId5"/>
              </a:rPr>
              <a:t>https://eleducation.org/resources/el-education-classroom-protocols</a:t>
            </a:r>
            <a:endParaRPr sz="1200" b="0" i="0" u="none" strike="noStrike" cap="none" dirty="0">
              <a:solidFill>
                <a:schemeClr val="dk1"/>
              </a:solidFill>
              <a:latin typeface="Calibri"/>
              <a:ea typeface="Calibri"/>
              <a:cs typeface="Calibri"/>
              <a:sym typeface="Calibri"/>
            </a:endParaRPr>
          </a:p>
          <a:p>
            <a:pPr marL="171450" marR="0" lvl="0" indent="-171450" algn="l" rtl="0">
              <a:lnSpc>
                <a:spcPct val="100000"/>
              </a:lnSpc>
              <a:spcBef>
                <a:spcPts val="0"/>
              </a:spcBef>
              <a:spcAft>
                <a:spcPts val="0"/>
              </a:spcAft>
              <a:buClr>
                <a:srgbClr val="000000"/>
              </a:buClr>
              <a:buSzPts val="1100"/>
            </a:pPr>
            <a:r>
              <a:rPr lang="en" sz="1200" b="0" i="0" u="none" strike="noStrike" cap="none" dirty="0" smtClean="0">
                <a:solidFill>
                  <a:schemeClr val="dk1"/>
                </a:solidFill>
                <a:latin typeface="Calibri"/>
                <a:ea typeface="Calibri"/>
                <a:cs typeface="Calibri"/>
                <a:sym typeface="Calibri"/>
              </a:rPr>
              <a:t>Rubrics </a:t>
            </a:r>
            <a:r>
              <a:rPr lang="en" sz="1200" b="0" i="0" u="none" strike="noStrike" cap="none" dirty="0">
                <a:solidFill>
                  <a:schemeClr val="dk1"/>
                </a:solidFill>
                <a:latin typeface="Calibri"/>
                <a:ea typeface="Calibri"/>
                <a:cs typeface="Calibri"/>
                <a:sym typeface="Calibri"/>
              </a:rPr>
              <a:t>and checklists for writing can be found here: </a:t>
            </a:r>
            <a:r>
              <a:rPr lang="en" sz="1200" b="0" i="0" u="sng" strike="noStrike" cap="none" dirty="0">
                <a:solidFill>
                  <a:schemeClr val="hlink"/>
                </a:solidFill>
                <a:latin typeface="Calibri"/>
                <a:ea typeface="Calibri"/>
                <a:cs typeface="Calibri"/>
                <a:sym typeface="Calibri"/>
                <a:hlinkClick r:id="rId6"/>
              </a:rPr>
              <a:t>https://eleducation.org/resources/fourth-grade-writing-rubrics-and-checklists</a:t>
            </a:r>
            <a:endParaRPr sz="1200" b="0" i="0" u="none" strike="noStrike" cap="none" dirty="0">
              <a:solidFill>
                <a:srgbClr val="000000"/>
              </a:solidFill>
              <a:highlight>
                <a:srgbClr val="FFFF00"/>
              </a:highlight>
              <a:latin typeface="Calibri"/>
              <a:ea typeface="Calibri"/>
              <a:cs typeface="Calibri"/>
              <a:sym typeface="Calibri"/>
            </a:endParaRPr>
          </a:p>
          <a:p>
            <a:pPr marL="171450" marR="0" lvl="0" indent="-171450" algn="l" rtl="0">
              <a:lnSpc>
                <a:spcPct val="100000"/>
              </a:lnSpc>
              <a:spcBef>
                <a:spcPts val="0"/>
              </a:spcBef>
              <a:spcAft>
                <a:spcPts val="0"/>
              </a:spcAft>
              <a:buClr>
                <a:schemeClr val="dk1"/>
              </a:buClr>
              <a:buSzPts val="1100"/>
            </a:pPr>
            <a:r>
              <a:rPr lang="en" sz="1200" b="0" i="0" u="none" strike="noStrike" cap="none" dirty="0" smtClean="0">
                <a:solidFill>
                  <a:schemeClr val="dk1"/>
                </a:solidFill>
                <a:latin typeface="Calibri"/>
                <a:ea typeface="Calibri"/>
                <a:cs typeface="Calibri"/>
                <a:sym typeface="Calibri"/>
              </a:rPr>
              <a:t>Independent </a:t>
            </a:r>
            <a:r>
              <a:rPr lang="en" sz="1200" b="0" i="0" u="none" strike="noStrike" cap="none" dirty="0">
                <a:solidFill>
                  <a:schemeClr val="dk1"/>
                </a:solidFill>
                <a:latin typeface="Calibri"/>
                <a:ea typeface="Calibri"/>
                <a:cs typeface="Calibri"/>
                <a:sym typeface="Calibri"/>
              </a:rPr>
              <a:t>Reading: Sample Plans can be found here: </a:t>
            </a:r>
            <a:r>
              <a:rPr lang="en" sz="1200" b="0" i="0" u="sng" strike="noStrike" cap="none" dirty="0">
                <a:solidFill>
                  <a:schemeClr val="hlink"/>
                </a:solidFill>
                <a:latin typeface="Calibri"/>
                <a:ea typeface="Calibri"/>
                <a:cs typeface="Calibri"/>
                <a:sym typeface="Calibri"/>
                <a:hlinkClick r:id="rId7"/>
              </a:rPr>
              <a:t>https://eleducation.org/resources/independent-reading-sample-plans</a:t>
            </a:r>
            <a:endParaRPr sz="1200" b="0" i="0" u="none" strike="noStrike" cap="none" dirty="0">
              <a:solidFill>
                <a:srgbClr val="000000"/>
              </a:solidFill>
              <a:highlight>
                <a:srgbClr val="FFFF00"/>
              </a:highlight>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100" b="0" i="0" u="none" strike="noStrike" cap="none" dirty="0">
              <a:solidFill>
                <a:srgbClr val="000000"/>
              </a:solidFill>
              <a:highlight>
                <a:srgbClr val="FFFF00"/>
              </a:highlight>
              <a:latin typeface="Arial"/>
              <a:ea typeface="Arial"/>
              <a:cs typeface="Arial"/>
              <a:sym typeface="Arial"/>
            </a:endParaRPr>
          </a:p>
        </p:txBody>
      </p:sp>
    </p:spTree>
    <p:extLst>
      <p:ext uri="{BB962C8B-B14F-4D97-AF65-F5344CB8AC3E}">
        <p14:creationId xmlns:p14="http://schemas.microsoft.com/office/powerpoint/2010/main" val="216365416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8"/>
        <p:cNvGrpSpPr/>
        <p:nvPr/>
      </p:nvGrpSpPr>
      <p:grpSpPr>
        <a:xfrm>
          <a:off x="0" y="0"/>
          <a:ext cx="0" cy="0"/>
          <a:chOff x="0" y="0"/>
          <a:chExt cx="0" cy="0"/>
        </a:xfrm>
      </p:grpSpPr>
      <p:sp>
        <p:nvSpPr>
          <p:cNvPr id="99" name="Google Shape;99;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00" name="Google Shape;100;p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latin typeface="Calibri"/>
                <a:ea typeface="Calibri"/>
                <a:cs typeface="Calibri"/>
                <a:sym typeface="Calibri"/>
              </a:rPr>
              <a:t>New Materials to Prepare in Advance: </a:t>
            </a:r>
            <a:endParaRPr sz="1200" i="0" u="none" strike="noStrike" cap="none" dirty="0">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Devices</a:t>
            </a:r>
            <a:r>
              <a:rPr lang="en" sz="1200" dirty="0">
                <a:solidFill>
                  <a:schemeClr val="dk1"/>
                </a:solidFill>
                <a:latin typeface="Calibri"/>
                <a:ea typeface="Calibri"/>
                <a:cs typeface="Calibri"/>
                <a:sym typeface="Calibri"/>
              </a:rPr>
              <a:t> (one per student; used by students to type their essay in Work Time A)</a:t>
            </a:r>
            <a:endParaRPr sz="1200"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i="0" u="none" strike="noStrike" cap="none"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latin typeface="Calibri"/>
                <a:ea typeface="Calibri"/>
                <a:cs typeface="Calibri"/>
                <a:sym typeface="Calibri"/>
              </a:rPr>
              <a:t>Materials to Gather from Previous Lessons:</a:t>
            </a:r>
            <a:endParaRPr sz="1200" i="0" u="none" strike="noStrike" cap="none"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b="0" i="1" dirty="0">
                <a:latin typeface="Calibri"/>
                <a:ea typeface="Calibri"/>
                <a:cs typeface="Calibri"/>
                <a:sym typeface="Calibri"/>
              </a:rPr>
              <a:t>The Hope Chest</a:t>
            </a:r>
            <a:r>
              <a:rPr lang="en" sz="1200" b="0" dirty="0">
                <a:latin typeface="Calibri"/>
                <a:ea typeface="Calibri"/>
                <a:cs typeface="Calibri"/>
                <a:sym typeface="Calibri"/>
              </a:rPr>
              <a:t> </a:t>
            </a:r>
            <a:r>
              <a:rPr lang="en" sz="1200" dirty="0">
                <a:latin typeface="Calibri"/>
                <a:ea typeface="Calibri"/>
                <a:cs typeface="Calibri"/>
                <a:sym typeface="Calibri"/>
              </a:rPr>
              <a:t>(from Unit 1, Lesson 1; one per student)</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b="1" dirty="0">
                <a:latin typeface="Calibri"/>
                <a:ea typeface="Calibri"/>
                <a:cs typeface="Calibri"/>
                <a:sym typeface="Calibri"/>
              </a:rPr>
              <a:t>Working to Become Ethical People anchor chart</a:t>
            </a:r>
            <a:r>
              <a:rPr lang="en" sz="1200" dirty="0">
                <a:latin typeface="Calibri"/>
                <a:ea typeface="Calibri"/>
                <a:cs typeface="Calibri"/>
                <a:sym typeface="Calibri"/>
              </a:rPr>
              <a:t> (begun in Module 1)</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b="1" dirty="0">
                <a:latin typeface="Calibri"/>
                <a:ea typeface="Calibri"/>
                <a:cs typeface="Calibri"/>
                <a:sym typeface="Calibri"/>
              </a:rPr>
              <a:t>Close Readers Do These Things anchor chart</a:t>
            </a:r>
            <a:r>
              <a:rPr lang="en" sz="1200" dirty="0">
                <a:latin typeface="Calibri"/>
                <a:ea typeface="Calibri"/>
                <a:cs typeface="Calibri"/>
                <a:sym typeface="Calibri"/>
              </a:rPr>
              <a:t> (begun in Module 1)</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b="1" dirty="0">
                <a:latin typeface="Calibri"/>
                <a:ea typeface="Calibri"/>
                <a:cs typeface="Calibri"/>
                <a:sym typeface="Calibri"/>
              </a:rPr>
              <a:t>Vocabulary logs</a:t>
            </a:r>
            <a:r>
              <a:rPr lang="en" sz="1200" dirty="0">
                <a:latin typeface="Calibri"/>
                <a:ea typeface="Calibri"/>
                <a:cs typeface="Calibri"/>
                <a:sym typeface="Calibri"/>
              </a:rPr>
              <a:t> (from Module 1; one per student)</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b="1" dirty="0">
                <a:latin typeface="Calibri"/>
                <a:ea typeface="Calibri"/>
                <a:cs typeface="Calibri"/>
                <a:sym typeface="Calibri"/>
              </a:rPr>
              <a:t>Theme anchor charts</a:t>
            </a:r>
            <a:r>
              <a:rPr lang="en" sz="1200" dirty="0">
                <a:latin typeface="Calibri"/>
                <a:ea typeface="Calibri"/>
                <a:cs typeface="Calibri"/>
                <a:sym typeface="Calibri"/>
              </a:rPr>
              <a:t> (begun in Unit 1, Lesson 6; added to during Opening A; see supporting materials)</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b="1" dirty="0">
                <a:latin typeface="Calibri"/>
                <a:ea typeface="Calibri"/>
                <a:cs typeface="Calibri"/>
                <a:sym typeface="Calibri"/>
              </a:rPr>
              <a:t>Theme Anchor Charts: Chapter 18 (example, for teacher reference)</a:t>
            </a:r>
            <a:endParaRPr sz="1200" b="1"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b="1" dirty="0">
                <a:latin typeface="Calibri"/>
                <a:ea typeface="Calibri"/>
                <a:cs typeface="Calibri"/>
                <a:sym typeface="Calibri"/>
              </a:rPr>
              <a:t>Literary essay</a:t>
            </a:r>
            <a:r>
              <a:rPr lang="en" sz="1200" dirty="0">
                <a:latin typeface="Calibri"/>
                <a:ea typeface="Calibri"/>
                <a:cs typeface="Calibri"/>
                <a:sym typeface="Calibri"/>
              </a:rPr>
              <a:t> (begun in Lesson 10; added to during Work Time A; one per student)</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b="1" dirty="0">
                <a:latin typeface="Calibri"/>
                <a:ea typeface="Calibri"/>
                <a:cs typeface="Calibri"/>
                <a:sym typeface="Calibri"/>
              </a:rPr>
              <a:t>Model Literary Essay: “Do Something Meaningful”</a:t>
            </a:r>
            <a:r>
              <a:rPr lang="en" sz="1200" dirty="0">
                <a:latin typeface="Calibri"/>
                <a:ea typeface="Calibri"/>
                <a:cs typeface="Calibri"/>
                <a:sym typeface="Calibri"/>
              </a:rPr>
              <a:t> (from Lesson 9; one per student and one to display)</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b="1" dirty="0">
                <a:latin typeface="Calibri"/>
                <a:ea typeface="Calibri"/>
                <a:cs typeface="Calibri"/>
                <a:sym typeface="Calibri"/>
              </a:rPr>
              <a:t>Painted Essay®template</a:t>
            </a:r>
            <a:r>
              <a:rPr lang="en" sz="1200" dirty="0">
                <a:latin typeface="Calibri"/>
                <a:ea typeface="Calibri"/>
                <a:cs typeface="Calibri"/>
                <a:sym typeface="Calibri"/>
              </a:rPr>
              <a:t> (from Module 1; one per student)</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b="1" dirty="0">
                <a:latin typeface="Calibri"/>
                <a:ea typeface="Calibri"/>
                <a:cs typeface="Calibri"/>
                <a:sym typeface="Calibri"/>
              </a:rPr>
              <a:t>Essay planners</a:t>
            </a:r>
            <a:r>
              <a:rPr lang="en" sz="1200" dirty="0">
                <a:latin typeface="Calibri"/>
                <a:ea typeface="Calibri"/>
                <a:cs typeface="Calibri"/>
                <a:sym typeface="Calibri"/>
              </a:rPr>
              <a:t> (from Lesson 10; one per student)</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b="1" dirty="0">
                <a:latin typeface="Calibri"/>
                <a:ea typeface="Calibri"/>
                <a:cs typeface="Calibri"/>
                <a:sym typeface="Calibri"/>
              </a:rPr>
              <a:t>Informative Writing Checklist</a:t>
            </a:r>
            <a:r>
              <a:rPr lang="en" sz="1200" dirty="0">
                <a:latin typeface="Calibri"/>
                <a:ea typeface="Calibri"/>
                <a:cs typeface="Calibri"/>
                <a:sym typeface="Calibri"/>
              </a:rPr>
              <a:t> (from Lesson 9; one per student)</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b="1" dirty="0">
                <a:latin typeface="Calibri"/>
                <a:ea typeface="Calibri"/>
                <a:cs typeface="Calibri"/>
                <a:sym typeface="Calibri"/>
              </a:rPr>
              <a:t>Informative Writing Checklist</a:t>
            </a:r>
            <a:r>
              <a:rPr lang="en" sz="1200" dirty="0">
                <a:latin typeface="Calibri"/>
                <a:ea typeface="Calibri"/>
                <a:cs typeface="Calibri"/>
                <a:sym typeface="Calibri"/>
              </a:rPr>
              <a:t> (from Lesson 10; </a:t>
            </a:r>
            <a:r>
              <a:rPr lang="en" sz="1200" b="1" dirty="0">
                <a:latin typeface="Calibri"/>
                <a:ea typeface="Calibri"/>
                <a:cs typeface="Calibri"/>
                <a:sym typeface="Calibri"/>
              </a:rPr>
              <a:t>example, for teacher reference</a:t>
            </a:r>
            <a:r>
              <a:rPr lang="en" sz="1200" dirty="0">
                <a:latin typeface="Calibri"/>
                <a:ea typeface="Calibri"/>
                <a:cs typeface="Calibri"/>
                <a:sym typeface="Calibri"/>
              </a:rPr>
              <a:t>)</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b="1" dirty="0">
                <a:latin typeface="Calibri"/>
                <a:ea typeface="Calibri"/>
                <a:cs typeface="Calibri"/>
                <a:sym typeface="Calibri"/>
              </a:rPr>
              <a:t>Linking Words and Phrases</a:t>
            </a:r>
            <a:r>
              <a:rPr lang="en" sz="1200" dirty="0">
                <a:latin typeface="Calibri"/>
                <a:ea typeface="Calibri"/>
                <a:cs typeface="Calibri"/>
                <a:sym typeface="Calibri"/>
              </a:rPr>
              <a:t> (from Module 1; one per student)</a:t>
            </a:r>
            <a:endParaRPr sz="1200"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i="0" u="none" strike="noStrike" cap="none"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latin typeface="Calibri"/>
                <a:ea typeface="Calibri"/>
                <a:cs typeface="Calibri"/>
                <a:sym typeface="Calibri"/>
              </a:rPr>
              <a:t>Prepare classroom systems for active learning:</a:t>
            </a:r>
            <a:endParaRPr sz="1200" i="0" u="none" strike="noStrike" cap="none"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Char char="●"/>
            </a:pPr>
            <a:r>
              <a:rPr lang="en" sz="1200" b="0" dirty="0">
                <a:latin typeface="Calibri"/>
                <a:ea typeface="Calibri"/>
                <a:cs typeface="Calibri"/>
                <a:sym typeface="Calibri"/>
              </a:rPr>
              <a:t>Work Time A: Prepare technology and tools necessary for students to word-process their essays, one device per student.</a:t>
            </a:r>
            <a:endParaRPr sz="1200" b="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Char char="●"/>
            </a:pPr>
            <a:r>
              <a:rPr lang="en" sz="1200" b="0" dirty="0">
                <a:latin typeface="Calibri"/>
                <a:ea typeface="Calibri"/>
                <a:cs typeface="Calibri"/>
                <a:sym typeface="Calibri"/>
              </a:rPr>
              <a:t>Consider working with a technology teacher to help students word-process their essays.</a:t>
            </a:r>
            <a:endParaRPr sz="1200" b="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Char char="●"/>
            </a:pPr>
            <a:r>
              <a:rPr lang="en" sz="1200" b="0" dirty="0">
                <a:latin typeface="Calibri"/>
                <a:ea typeface="Calibri"/>
                <a:cs typeface="Calibri"/>
                <a:sym typeface="Calibri"/>
              </a:rPr>
              <a:t>Post: Learning targets and applicable anchor charts </a:t>
            </a:r>
            <a:r>
              <a:rPr lang="en" sz="1200" dirty="0">
                <a:latin typeface="Calibri"/>
                <a:ea typeface="Calibri"/>
                <a:cs typeface="Calibri"/>
                <a:sym typeface="Calibri"/>
              </a:rPr>
              <a:t>(see materials list).</a:t>
            </a:r>
            <a:endParaRPr sz="1200" b="1"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dirty="0">
              <a:latin typeface="Calibri"/>
              <a:ea typeface="Calibri"/>
              <a:cs typeface="Calibri"/>
              <a:sym typeface="Calibri"/>
            </a:endParaRPr>
          </a:p>
        </p:txBody>
      </p:sp>
    </p:spTree>
    <p:extLst>
      <p:ext uri="{BB962C8B-B14F-4D97-AF65-F5344CB8AC3E}">
        <p14:creationId xmlns:p14="http://schemas.microsoft.com/office/powerpoint/2010/main" val="337583343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4"/>
        <p:cNvGrpSpPr/>
        <p:nvPr/>
      </p:nvGrpSpPr>
      <p:grpSpPr>
        <a:xfrm>
          <a:off x="0" y="0"/>
          <a:ext cx="0" cy="0"/>
          <a:chOff x="0" y="0"/>
          <a:chExt cx="0" cy="0"/>
        </a:xfrm>
      </p:grpSpPr>
      <p:sp>
        <p:nvSpPr>
          <p:cNvPr id="105" name="Google Shape;105;p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0" i="0" u="none" strike="noStrike" cap="none">
                <a:solidFill>
                  <a:schemeClr val="dk1"/>
                </a:solidFill>
                <a:latin typeface="Calibri"/>
                <a:ea typeface="Calibri"/>
                <a:cs typeface="Calibri"/>
                <a:sym typeface="Calibri"/>
              </a:rPr>
              <a:t>Review these protocols before teaching. They are all used in this lesson:</a:t>
            </a:r>
            <a:endParaRPr sz="1200" b="0" i="0" u="none" strike="noStrike" cap="none">
              <a:solidFill>
                <a:schemeClr val="dk1"/>
              </a:solidFill>
              <a:latin typeface="Calibri"/>
              <a:ea typeface="Calibri"/>
              <a:cs typeface="Calibri"/>
              <a:sym typeface="Calibri"/>
            </a:endParaRPr>
          </a:p>
          <a:p>
            <a:pPr marL="457200" marR="0" lvl="0" indent="-304800" algn="l" rtl="0">
              <a:lnSpc>
                <a:spcPct val="9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Turn and Talk</a:t>
            </a:r>
            <a:endParaRPr sz="1200">
              <a:solidFill>
                <a:schemeClr val="dk1"/>
              </a:solidFill>
              <a:latin typeface="Calibri"/>
              <a:ea typeface="Calibri"/>
              <a:cs typeface="Calibri"/>
              <a:sym typeface="Calibri"/>
            </a:endParaRPr>
          </a:p>
          <a:p>
            <a:pPr marL="457200" marR="0" lvl="0" indent="-304800" algn="l" rtl="0">
              <a:lnSpc>
                <a:spcPct val="9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Think-Triad-Share</a:t>
            </a:r>
            <a:endParaRPr sz="1200">
              <a:solidFill>
                <a:schemeClr val="dk1"/>
              </a:solidFill>
              <a:latin typeface="Calibri"/>
              <a:ea typeface="Calibri"/>
              <a:cs typeface="Calibri"/>
              <a:sym typeface="Calibri"/>
            </a:endParaRPr>
          </a:p>
          <a:p>
            <a:pPr marL="457200" marR="0" lvl="0" indent="-304800" algn="l" rtl="0">
              <a:lnSpc>
                <a:spcPct val="9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Thumb-O-Meter </a:t>
            </a:r>
            <a:endParaRPr sz="120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sng" strike="noStrike" cap="none">
                <a:solidFill>
                  <a:schemeClr val="hlink"/>
                </a:solidFill>
                <a:latin typeface="Calibri"/>
                <a:ea typeface="Calibri"/>
                <a:cs typeface="Calibri"/>
                <a:sym typeface="Calibri"/>
                <a:hlinkClick r:id="rId3"/>
              </a:rPr>
              <a:t>https://eleducation.org/resources/el-education-classroom-protocols</a:t>
            </a:r>
            <a:endParaRPr sz="1100" b="0" i="0" u="none" strike="noStrike" cap="none">
              <a:solidFill>
                <a:srgbClr val="000000"/>
              </a:solidFill>
              <a:latin typeface="Arial"/>
              <a:ea typeface="Arial"/>
              <a:cs typeface="Arial"/>
              <a:sym typeface="Arial"/>
            </a:endParaRPr>
          </a:p>
        </p:txBody>
      </p:sp>
      <p:sp>
        <p:nvSpPr>
          <p:cNvPr id="106" name="Google Shape;106;p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89820759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3"/>
        <p:cNvGrpSpPr/>
        <p:nvPr/>
      </p:nvGrpSpPr>
      <p:grpSpPr>
        <a:xfrm>
          <a:off x="0" y="0"/>
          <a:ext cx="0" cy="0"/>
          <a:chOff x="0" y="0"/>
          <a:chExt cx="0" cy="0"/>
        </a:xfrm>
      </p:grpSpPr>
      <p:sp>
        <p:nvSpPr>
          <p:cNvPr id="114" name="Google Shape;114;p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15" name="Google Shape;115;p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None/>
            </a:pPr>
            <a:r>
              <a:rPr lang="en" sz="1200" i="1" dirty="0">
                <a:latin typeface="Calibri"/>
                <a:ea typeface="Calibri"/>
                <a:cs typeface="Calibri"/>
                <a:sym typeface="Calibri"/>
              </a:rPr>
              <a:t>Light Supports:</a:t>
            </a:r>
            <a:endParaRPr sz="1200" i="1"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Challenge students to vary the linking words and phrases they use to expand their sentences during Work Time B, connecting elaboration to evidence. Invite them to add new words to their </a:t>
            </a:r>
            <a:r>
              <a:rPr lang="en" sz="1200" b="1" dirty="0">
                <a:latin typeface="Calibri"/>
                <a:ea typeface="Calibri"/>
                <a:cs typeface="Calibri"/>
                <a:sym typeface="Calibri"/>
              </a:rPr>
              <a:t>Linking Words and Phrases sheet </a:t>
            </a:r>
            <a:r>
              <a:rPr lang="en" sz="1200" dirty="0">
                <a:latin typeface="Calibri"/>
                <a:ea typeface="Calibri"/>
                <a:cs typeface="Calibri"/>
                <a:sym typeface="Calibri"/>
              </a:rPr>
              <a:t>as they use them </a:t>
            </a:r>
            <a:r>
              <a:rPr lang="en" sz="1200" i="0" dirty="0">
                <a:latin typeface="Calibri"/>
                <a:ea typeface="Calibri"/>
                <a:cs typeface="Calibri"/>
                <a:sym typeface="Calibri"/>
              </a:rPr>
              <a:t>(e.g., for instance, additionally, furthermore).</a:t>
            </a:r>
            <a:endParaRPr sz="1200" i="0" dirty="0">
              <a:latin typeface="Calibri"/>
              <a:ea typeface="Calibri"/>
              <a:cs typeface="Calibri"/>
              <a:sym typeface="Calibri"/>
            </a:endParaRPr>
          </a:p>
          <a:p>
            <a:pPr marL="0" marR="0" lvl="0" indent="0" algn="l" rtl="0">
              <a:lnSpc>
                <a:spcPct val="100000"/>
              </a:lnSpc>
              <a:spcBef>
                <a:spcPts val="0"/>
              </a:spcBef>
              <a:spcAft>
                <a:spcPts val="0"/>
              </a:spcAft>
              <a:buNone/>
            </a:pPr>
            <a:endParaRPr sz="1200" i="1" dirty="0">
              <a:latin typeface="Calibri"/>
              <a:ea typeface="Calibri"/>
              <a:cs typeface="Calibri"/>
              <a:sym typeface="Calibri"/>
            </a:endParaRPr>
          </a:p>
          <a:p>
            <a:pPr marL="0" marR="0" lvl="0" indent="0" algn="l" rtl="0">
              <a:lnSpc>
                <a:spcPct val="100000"/>
              </a:lnSpc>
              <a:spcBef>
                <a:spcPts val="0"/>
              </a:spcBef>
              <a:spcAft>
                <a:spcPts val="0"/>
              </a:spcAft>
              <a:buNone/>
            </a:pPr>
            <a:r>
              <a:rPr lang="en" sz="1200" i="1" dirty="0">
                <a:latin typeface="Calibri"/>
                <a:ea typeface="Calibri"/>
                <a:cs typeface="Calibri"/>
                <a:sym typeface="Calibri"/>
              </a:rPr>
              <a:t>Heavier Supports:</a:t>
            </a:r>
            <a:endParaRPr sz="1200" i="1"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Consider reading Chapter 18 aloud to students before the lesson, and inviting students to practice reading aloud a section of the chapter that they can then be responsible for reading in their triads in Opening A.</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During Work Time A, consider providing an outline for students to organize their first proof paragraphs. (Example: [Introduction to Point 1] __________. [Evidence #1] _________.  [Elaboration #1] __________. [Evidence #2] _________.  [Elaboration #2] __________.)</a:t>
            </a:r>
            <a:endParaRPr sz="1200" i="1" dirty="0">
              <a:latin typeface="Calibri"/>
              <a:ea typeface="Calibri"/>
              <a:cs typeface="Calibri"/>
              <a:sym typeface="Calibri"/>
            </a:endParaRPr>
          </a:p>
          <a:p>
            <a:pPr marL="0" marR="0" lvl="0" indent="0" algn="l" rtl="0">
              <a:lnSpc>
                <a:spcPct val="100000"/>
              </a:lnSpc>
              <a:spcBef>
                <a:spcPts val="0"/>
              </a:spcBef>
              <a:spcAft>
                <a:spcPts val="0"/>
              </a:spcAft>
              <a:buNone/>
            </a:pPr>
            <a:endParaRPr sz="1200" i="1" dirty="0">
              <a:latin typeface="Calibri"/>
              <a:ea typeface="Calibri"/>
              <a:cs typeface="Calibri"/>
              <a:sym typeface="Calibri"/>
            </a:endParaRPr>
          </a:p>
        </p:txBody>
      </p:sp>
    </p:spTree>
    <p:extLst>
      <p:ext uri="{BB962C8B-B14F-4D97-AF65-F5344CB8AC3E}">
        <p14:creationId xmlns:p14="http://schemas.microsoft.com/office/powerpoint/2010/main" val="150531940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5"/>
        <p:cNvGrpSpPr/>
        <p:nvPr/>
      </p:nvGrpSpPr>
      <p:grpSpPr>
        <a:xfrm>
          <a:off x="0" y="0"/>
          <a:ext cx="0" cy="0"/>
          <a:chOff x="0" y="0"/>
          <a:chExt cx="0" cy="0"/>
        </a:xfrm>
      </p:grpSpPr>
      <p:sp>
        <p:nvSpPr>
          <p:cNvPr id="126" name="Google Shape;126;p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endParaRPr sz="1100" b="0" i="0" u="none" strike="noStrike" cap="none">
              <a:solidFill>
                <a:srgbClr val="000000"/>
              </a:solidFill>
              <a:latin typeface="Arial"/>
              <a:ea typeface="Arial"/>
              <a:cs typeface="Arial"/>
              <a:sym typeface="Arial"/>
            </a:endParaRPr>
          </a:p>
        </p:txBody>
      </p:sp>
      <p:sp>
        <p:nvSpPr>
          <p:cNvPr id="127" name="Google Shape;127;p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9803444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4"/>
        <p:cNvGrpSpPr/>
        <p:nvPr/>
      </p:nvGrpSpPr>
      <p:grpSpPr>
        <a:xfrm>
          <a:off x="0" y="0"/>
          <a:ext cx="0" cy="0"/>
          <a:chOff x="0" y="0"/>
          <a:chExt cx="0" cy="0"/>
        </a:xfrm>
      </p:grpSpPr>
      <p:sp>
        <p:nvSpPr>
          <p:cNvPr id="135" name="Google Shape;135;p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36" name="Google Shape;136;p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smtClean="0">
                <a:solidFill>
                  <a:schemeClr val="dk1"/>
                </a:solidFill>
                <a:latin typeface="Calibri"/>
                <a:ea typeface="Calibri"/>
                <a:cs typeface="Calibri"/>
                <a:sym typeface="Calibri"/>
              </a:rPr>
              <a:t>Grouping</a:t>
            </a:r>
            <a:r>
              <a:rPr lang="en" sz="1200" b="1" dirty="0">
                <a:solidFill>
                  <a:schemeClr val="dk1"/>
                </a:solidFill>
                <a:latin typeface="Calibri"/>
                <a:ea typeface="Calibri"/>
                <a:cs typeface="Calibri"/>
                <a:sym typeface="Calibri"/>
              </a:rPr>
              <a:t>: Whole Group</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agenda for the day.</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 None.</a:t>
            </a:r>
            <a:endParaRPr sz="1200" b="1"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83414936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0"/>
        <p:cNvGrpSpPr/>
        <p:nvPr/>
      </p:nvGrpSpPr>
      <p:grpSpPr>
        <a:xfrm>
          <a:off x="0" y="0"/>
          <a:ext cx="0" cy="0"/>
          <a:chOff x="0" y="0"/>
          <a:chExt cx="0" cy="0"/>
        </a:xfrm>
      </p:grpSpPr>
      <p:sp>
        <p:nvSpPr>
          <p:cNvPr id="141" name="Google Shape;141;p1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Suggested slide pacing: 20-22 minutes</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Grouping: Triads</a:t>
            </a: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Teaching Notes: </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Student-facing slide displays the </a:t>
            </a:r>
            <a:r>
              <a:rPr lang="en" sz="1200" b="1" dirty="0">
                <a:solidFill>
                  <a:schemeClr val="dk1"/>
                </a:solidFill>
                <a:latin typeface="Calibri"/>
                <a:ea typeface="Calibri"/>
                <a:cs typeface="Calibri"/>
                <a:sym typeface="Calibri"/>
              </a:rPr>
              <a:t>Theme Anchor Chart</a:t>
            </a:r>
            <a:r>
              <a:rPr lang="en" sz="1200" dirty="0">
                <a:solidFill>
                  <a:schemeClr val="dk1"/>
                </a:solidFill>
                <a:latin typeface="Calibri"/>
                <a:ea typeface="Calibri"/>
                <a:cs typeface="Calibri"/>
                <a:sym typeface="Calibri"/>
              </a:rPr>
              <a:t> for Chapter 18. </a:t>
            </a: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Teacher Actions:</a:t>
            </a:r>
            <a:endParaRPr sz="1200" b="0" i="0" u="none" strike="noStrike" cap="none"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Invite students to get into their reading triads and use the same routine from Unit 1 (and the Opening B of Lesson 1) to guide them through reading Chapter 18 of </a:t>
            </a:r>
            <a:r>
              <a:rPr lang="en" sz="1200" b="0" i="1" dirty="0">
                <a:latin typeface="Calibri"/>
                <a:ea typeface="Calibri"/>
                <a:cs typeface="Calibri"/>
                <a:sym typeface="Calibri"/>
              </a:rPr>
              <a:t>The Hope Chest</a:t>
            </a:r>
            <a:r>
              <a:rPr lang="en" sz="1200" b="0" dirty="0">
                <a:latin typeface="Calibri"/>
                <a:ea typeface="Calibri"/>
                <a:cs typeface="Calibri"/>
                <a:sym typeface="Calibri"/>
              </a:rPr>
              <a:t>.</a:t>
            </a:r>
            <a:endParaRPr sz="1200" b="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Review the </a:t>
            </a:r>
            <a:r>
              <a:rPr lang="en" sz="1200" b="1" dirty="0">
                <a:latin typeface="Calibri"/>
                <a:ea typeface="Calibri"/>
                <a:cs typeface="Calibri"/>
                <a:sym typeface="Calibri"/>
              </a:rPr>
              <a:t>Working to Become Ethical People anchor chart</a:t>
            </a:r>
            <a:r>
              <a:rPr lang="en" sz="1200" dirty="0">
                <a:latin typeface="Calibri"/>
                <a:ea typeface="Calibri"/>
                <a:cs typeface="Calibri"/>
                <a:sym typeface="Calibri"/>
              </a:rPr>
              <a:t>.</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Remind students to use the following materials: </a:t>
            </a:r>
            <a:r>
              <a:rPr lang="en" sz="1200" b="1" dirty="0">
                <a:latin typeface="Calibri"/>
                <a:ea typeface="Calibri"/>
                <a:cs typeface="Calibri"/>
                <a:sym typeface="Calibri"/>
              </a:rPr>
              <a:t>Close Readers Do These Things anchor chart</a:t>
            </a:r>
            <a:r>
              <a:rPr lang="en" sz="1200" dirty="0">
                <a:latin typeface="Calibri"/>
                <a:ea typeface="Calibri"/>
                <a:cs typeface="Calibri"/>
                <a:sym typeface="Calibri"/>
              </a:rPr>
              <a:t> and </a:t>
            </a:r>
            <a:r>
              <a:rPr lang="en" sz="1200" b="1" dirty="0">
                <a:latin typeface="Calibri"/>
                <a:ea typeface="Calibri"/>
                <a:cs typeface="Calibri"/>
                <a:sym typeface="Calibri"/>
              </a:rPr>
              <a:t>vocabulary logs</a:t>
            </a:r>
            <a:r>
              <a:rPr lang="en" sz="1200" dirty="0">
                <a:latin typeface="Calibri"/>
                <a:ea typeface="Calibri"/>
                <a:cs typeface="Calibri"/>
                <a:sym typeface="Calibri"/>
              </a:rPr>
              <a:t>.</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Direct students’ attention to the </a:t>
            </a:r>
            <a:r>
              <a:rPr lang="en" sz="1200" b="1" dirty="0">
                <a:latin typeface="Calibri"/>
                <a:ea typeface="Calibri"/>
                <a:cs typeface="Calibri"/>
                <a:sym typeface="Calibri"/>
              </a:rPr>
              <a:t>Theme anchor charts </a:t>
            </a:r>
            <a:r>
              <a:rPr lang="en" sz="1200" dirty="0">
                <a:latin typeface="Calibri"/>
                <a:ea typeface="Calibri"/>
                <a:cs typeface="Calibri"/>
                <a:sym typeface="Calibri"/>
              </a:rPr>
              <a:t>and follow the same routine from Unit 1 (and Opening B of Lesson 1) to guide them through the process of identifying any new themes and adding evidence of themes to the anchor charts. Refer to </a:t>
            </a:r>
            <a:r>
              <a:rPr lang="en" sz="1200" b="1" dirty="0">
                <a:latin typeface="Calibri"/>
                <a:ea typeface="Calibri"/>
                <a:cs typeface="Calibri"/>
                <a:sym typeface="Calibri"/>
              </a:rPr>
              <a:t>Theme Anchor Charts: Chapter 18 (example, for teacher reference)</a:t>
            </a:r>
            <a:r>
              <a:rPr lang="en" sz="1200" dirty="0">
                <a:latin typeface="Calibri"/>
                <a:ea typeface="Calibri"/>
                <a:cs typeface="Calibri"/>
                <a:sym typeface="Calibri"/>
              </a:rPr>
              <a:t> as necessary.</a:t>
            </a:r>
            <a:endParaRPr sz="1200"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Student Look-fors/Listen-fors: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Ensure students are actively reading Chapter 18. </a:t>
            </a: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Support for Any Students Who Need It: </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For ELLs and students who may need additional support with activating prior knowledge: (Summarizing</a:t>
            </a:r>
            <a:r>
              <a:rPr lang="en" sz="1200" dirty="0" smtClean="0">
                <a:latin typeface="Calibri"/>
                <a:ea typeface="Calibri"/>
                <a:cs typeface="Calibri"/>
                <a:sym typeface="Calibri"/>
              </a:rPr>
              <a:t>)</a:t>
            </a:r>
            <a:r>
              <a:rPr lang="en-US" sz="1200" dirty="0" smtClean="0">
                <a:latin typeface="Calibri"/>
                <a:ea typeface="Calibri"/>
                <a:cs typeface="Calibri"/>
                <a:sym typeface="Calibri"/>
              </a:rPr>
              <a:t>.</a:t>
            </a:r>
            <a:r>
              <a:rPr lang="en" sz="1200" dirty="0" smtClean="0">
                <a:latin typeface="Calibri"/>
                <a:ea typeface="Calibri"/>
                <a:cs typeface="Calibri"/>
                <a:sym typeface="Calibri"/>
              </a:rPr>
              <a:t> </a:t>
            </a:r>
            <a:r>
              <a:rPr lang="en" sz="1200" dirty="0">
                <a:latin typeface="Calibri"/>
                <a:ea typeface="Calibri"/>
                <a:cs typeface="Calibri"/>
                <a:sym typeface="Calibri"/>
              </a:rPr>
              <a:t>Before reading, invite students to summarize Chapter 17 of </a:t>
            </a:r>
            <a:r>
              <a:rPr lang="en" sz="1200" i="1" dirty="0">
                <a:latin typeface="Calibri"/>
                <a:ea typeface="Calibri"/>
                <a:cs typeface="Calibri"/>
                <a:sym typeface="Calibri"/>
              </a:rPr>
              <a:t>The Hope Chest</a:t>
            </a:r>
            <a:r>
              <a:rPr lang="en" sz="1200" dirty="0">
                <a:latin typeface="Calibri"/>
                <a:ea typeface="Calibri"/>
                <a:cs typeface="Calibri"/>
                <a:sym typeface="Calibri"/>
              </a:rPr>
              <a:t> in 1 minute or less (with feedback) and then again in 30 seconds or less with a partner. </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For ELLs: (Sticky Notes</a:t>
            </a:r>
            <a:r>
              <a:rPr lang="en" sz="1200" dirty="0" smtClean="0">
                <a:latin typeface="Calibri"/>
                <a:ea typeface="Calibri"/>
                <a:cs typeface="Calibri"/>
                <a:sym typeface="Calibri"/>
              </a:rPr>
              <a:t>)</a:t>
            </a:r>
            <a:r>
              <a:rPr lang="en-US" sz="1200" dirty="0" smtClean="0">
                <a:latin typeface="Calibri"/>
                <a:ea typeface="Calibri"/>
                <a:cs typeface="Calibri"/>
                <a:sym typeface="Calibri"/>
              </a:rPr>
              <a:t>.</a:t>
            </a:r>
            <a:r>
              <a:rPr lang="en" sz="1200" dirty="0" smtClean="0">
                <a:latin typeface="Calibri"/>
                <a:ea typeface="Calibri"/>
                <a:cs typeface="Calibri"/>
                <a:sym typeface="Calibri"/>
              </a:rPr>
              <a:t> </a:t>
            </a:r>
            <a:r>
              <a:rPr lang="en" sz="1200" dirty="0">
                <a:latin typeface="Calibri"/>
                <a:ea typeface="Calibri"/>
                <a:cs typeface="Calibri"/>
                <a:sym typeface="Calibri"/>
              </a:rPr>
              <a:t>Invite students to use sticky notes to mark places in the text where they see evidence of a particular theme or themes, and to write the theme on the sticky notes for easy reference.</a:t>
            </a:r>
            <a:endParaRPr sz="1200" dirty="0">
              <a:highlight>
                <a:srgbClr val="F8F8F1"/>
              </a:highlight>
              <a:latin typeface="Calibri"/>
              <a:ea typeface="Calibri"/>
              <a:cs typeface="Calibri"/>
              <a:sym typeface="Calibri"/>
            </a:endParaRPr>
          </a:p>
        </p:txBody>
      </p:sp>
      <p:sp>
        <p:nvSpPr>
          <p:cNvPr id="142" name="Google Shape;142;p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423074930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6"/>
        <p:cNvGrpSpPr/>
        <p:nvPr/>
      </p:nvGrpSpPr>
      <p:grpSpPr>
        <a:xfrm>
          <a:off x="0" y="0"/>
          <a:ext cx="0" cy="0"/>
          <a:chOff x="0" y="0"/>
          <a:chExt cx="0" cy="0"/>
        </a:xfrm>
      </p:grpSpPr>
      <p:sp>
        <p:nvSpPr>
          <p:cNvPr id="147" name="Google Shape;147;p1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latin typeface="Calibri"/>
                <a:ea typeface="Calibri"/>
                <a:cs typeface="Calibri"/>
                <a:sym typeface="Calibri"/>
              </a:rPr>
              <a:t>Suggested slide pacing: </a:t>
            </a:r>
            <a:r>
              <a:rPr lang="en-US" sz="1200" b="1" i="0" u="none" strike="noStrike" cap="none" dirty="0" smtClean="0">
                <a:latin typeface="Calibri"/>
                <a:ea typeface="Calibri"/>
                <a:cs typeface="Calibri"/>
                <a:sym typeface="Calibri"/>
              </a:rPr>
              <a:t>3-</a:t>
            </a:r>
            <a:r>
              <a:rPr lang="en" sz="1200" b="1" i="0" u="none" strike="noStrike" cap="none" dirty="0" smtClean="0">
                <a:latin typeface="Calibri"/>
                <a:ea typeface="Calibri"/>
                <a:cs typeface="Calibri"/>
                <a:sym typeface="Calibri"/>
              </a:rPr>
              <a:t>5 </a:t>
            </a:r>
            <a:r>
              <a:rPr lang="en" sz="1200" b="1" i="0" u="none" strike="noStrike" cap="none" dirty="0">
                <a:latin typeface="Calibri"/>
                <a:ea typeface="Calibri"/>
                <a:cs typeface="Calibri"/>
                <a:sym typeface="Calibri"/>
              </a:rPr>
              <a:t>minutes</a:t>
            </a:r>
            <a:endParaRPr sz="1200" i="0" u="none" strike="noStrike" cap="none"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latin typeface="Calibri"/>
                <a:ea typeface="Calibri"/>
                <a:cs typeface="Calibri"/>
                <a:sym typeface="Calibri"/>
              </a:rPr>
              <a:t>Grouping: Whole </a:t>
            </a:r>
            <a:r>
              <a:rPr lang="en" sz="1200" b="1" dirty="0">
                <a:latin typeface="Calibri"/>
                <a:ea typeface="Calibri"/>
                <a:cs typeface="Calibri"/>
                <a:sym typeface="Calibri"/>
              </a:rPr>
              <a:t>Group</a:t>
            </a:r>
            <a:endParaRPr sz="1200" b="1" i="0" u="none" strike="noStrike" cap="none"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1" i="0" u="none" strike="noStrike" cap="none"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latin typeface="Calibri"/>
                <a:ea typeface="Calibri"/>
                <a:cs typeface="Calibri"/>
                <a:sym typeface="Calibri"/>
              </a:rPr>
              <a:t>Teaching Notes: </a:t>
            </a:r>
            <a:r>
              <a:rPr lang="en" sz="1200" dirty="0">
                <a:latin typeface="Calibri"/>
                <a:ea typeface="Calibri"/>
                <a:cs typeface="Calibri"/>
                <a:sym typeface="Calibri"/>
              </a:rPr>
              <a:t>None.</a:t>
            </a:r>
            <a:endParaRPr sz="1200" i="0" u="none" strike="noStrike" cap="none"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i="0" u="none" strike="noStrike" cap="none"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latin typeface="Calibri"/>
                <a:ea typeface="Calibri"/>
                <a:cs typeface="Calibri"/>
                <a:sym typeface="Calibri"/>
              </a:rPr>
              <a:t>Teacher Actions:</a:t>
            </a:r>
            <a:endParaRPr sz="1200" i="0" u="none" strike="noStrike" cap="none"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Direct students’ attention to the posted learning target and read it aloud:</a:t>
            </a:r>
            <a:endParaRPr sz="1200"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i="1" dirty="0">
                <a:latin typeface="Calibri"/>
                <a:ea typeface="Calibri"/>
                <a:cs typeface="Calibri"/>
                <a:sym typeface="Calibri"/>
              </a:rPr>
              <a:t>“I can write Proof Paragraph 1 of my literary essay, elaborating on evidence to support the theme I have identified.”</a:t>
            </a:r>
            <a:endParaRPr sz="1200" i="1"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Tell students that today they will continue drafting their literary essays, writing their first proof paragraph.</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Underline the word </a:t>
            </a:r>
            <a:r>
              <a:rPr lang="en" sz="1200" i="1" dirty="0">
                <a:latin typeface="Calibri"/>
                <a:ea typeface="Calibri"/>
                <a:cs typeface="Calibri"/>
                <a:sym typeface="Calibri"/>
              </a:rPr>
              <a:t>evidence </a:t>
            </a:r>
            <a:r>
              <a:rPr lang="en" sz="1200" dirty="0">
                <a:latin typeface="Calibri"/>
                <a:ea typeface="Calibri"/>
                <a:cs typeface="Calibri"/>
                <a:sym typeface="Calibri"/>
              </a:rPr>
              <a:t>and review its definition (facts or information to prove that something is true).</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Circle the words </a:t>
            </a:r>
            <a:r>
              <a:rPr lang="en" sz="1200" i="1" dirty="0">
                <a:latin typeface="Calibri"/>
                <a:ea typeface="Calibri"/>
                <a:cs typeface="Calibri"/>
                <a:sym typeface="Calibri"/>
              </a:rPr>
              <a:t>proof paragraph</a:t>
            </a:r>
            <a:r>
              <a:rPr lang="en" sz="1200" dirty="0">
                <a:latin typeface="Calibri"/>
                <a:ea typeface="Calibri"/>
                <a:cs typeface="Calibri"/>
                <a:sym typeface="Calibri"/>
              </a:rPr>
              <a:t>. Remind students that the purpose of Proof Paragraph 1 is to give evidence and reasons to support point 1—the reasons being an explanation of how the evidence chosen supports the focus statement.</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Underline the word </a:t>
            </a:r>
            <a:r>
              <a:rPr lang="en" sz="1200" i="1" dirty="0">
                <a:latin typeface="Calibri"/>
                <a:ea typeface="Calibri"/>
                <a:cs typeface="Calibri"/>
                <a:sym typeface="Calibri"/>
              </a:rPr>
              <a:t>elaborating</a:t>
            </a:r>
            <a:r>
              <a:rPr lang="en" sz="1200" dirty="0">
                <a:latin typeface="Calibri"/>
                <a:ea typeface="Calibri"/>
                <a:cs typeface="Calibri"/>
                <a:sym typeface="Calibri"/>
              </a:rPr>
              <a:t>.</a:t>
            </a:r>
            <a:r>
              <a:rPr lang="en" sz="1200" i="1" dirty="0">
                <a:latin typeface="Calibri"/>
                <a:ea typeface="Calibri"/>
                <a:cs typeface="Calibri"/>
                <a:sym typeface="Calibri"/>
              </a:rPr>
              <a:t> </a:t>
            </a:r>
            <a:endParaRPr sz="1200" i="1"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Turn and Talk:</a:t>
            </a:r>
            <a:endParaRPr sz="1200"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i="1" dirty="0">
                <a:latin typeface="Calibri"/>
                <a:ea typeface="Calibri"/>
                <a:cs typeface="Calibri"/>
                <a:sym typeface="Calibri"/>
              </a:rPr>
              <a:t>“What does </a:t>
            </a:r>
            <a:r>
              <a:rPr lang="en-US" sz="1200" i="1" dirty="0" smtClean="0">
                <a:latin typeface="Calibri"/>
                <a:ea typeface="Calibri"/>
                <a:cs typeface="Calibri"/>
                <a:sym typeface="Calibri"/>
              </a:rPr>
              <a:t>‘</a:t>
            </a:r>
            <a:r>
              <a:rPr lang="en" sz="1200" i="1" dirty="0" smtClean="0">
                <a:latin typeface="Calibri"/>
                <a:ea typeface="Calibri"/>
                <a:cs typeface="Calibri"/>
                <a:sym typeface="Calibri"/>
              </a:rPr>
              <a:t>elaborate</a:t>
            </a:r>
            <a:r>
              <a:rPr lang="en-US" sz="1200" i="1" dirty="0" smtClean="0">
                <a:latin typeface="Calibri"/>
                <a:ea typeface="Calibri"/>
                <a:cs typeface="Calibri"/>
                <a:sym typeface="Calibri"/>
              </a:rPr>
              <a:t>’</a:t>
            </a:r>
            <a:r>
              <a:rPr lang="en" sz="1200" i="1" dirty="0" smtClean="0">
                <a:latin typeface="Calibri"/>
                <a:ea typeface="Calibri"/>
                <a:cs typeface="Calibri"/>
                <a:sym typeface="Calibri"/>
              </a:rPr>
              <a:t> </a:t>
            </a:r>
            <a:r>
              <a:rPr lang="en" sz="1200" i="1" dirty="0">
                <a:latin typeface="Calibri"/>
                <a:ea typeface="Calibri"/>
                <a:cs typeface="Calibri"/>
                <a:sym typeface="Calibri"/>
              </a:rPr>
              <a:t>mean? What does it mean to </a:t>
            </a:r>
            <a:r>
              <a:rPr lang="en-US" sz="1200" i="1" dirty="0" smtClean="0">
                <a:latin typeface="Calibri"/>
                <a:ea typeface="Calibri"/>
                <a:cs typeface="Calibri"/>
                <a:sym typeface="Calibri"/>
              </a:rPr>
              <a:t>‘</a:t>
            </a:r>
            <a:r>
              <a:rPr lang="en" sz="1200" i="1" dirty="0" smtClean="0">
                <a:latin typeface="Calibri"/>
                <a:ea typeface="Calibri"/>
                <a:cs typeface="Calibri"/>
                <a:sym typeface="Calibri"/>
              </a:rPr>
              <a:t>elaborate</a:t>
            </a:r>
            <a:r>
              <a:rPr lang="en-US" sz="1200" i="1" dirty="0" smtClean="0">
                <a:latin typeface="Calibri"/>
                <a:ea typeface="Calibri"/>
                <a:cs typeface="Calibri"/>
                <a:sym typeface="Calibri"/>
              </a:rPr>
              <a:t>’</a:t>
            </a:r>
            <a:r>
              <a:rPr lang="en" sz="1200" i="1" dirty="0" smtClean="0">
                <a:latin typeface="Calibri"/>
                <a:ea typeface="Calibri"/>
                <a:cs typeface="Calibri"/>
                <a:sym typeface="Calibri"/>
              </a:rPr>
              <a:t> </a:t>
            </a:r>
            <a:r>
              <a:rPr lang="en" sz="1200" i="1" dirty="0">
                <a:latin typeface="Calibri"/>
                <a:ea typeface="Calibri"/>
                <a:cs typeface="Calibri"/>
                <a:sym typeface="Calibri"/>
              </a:rPr>
              <a:t>on </a:t>
            </a:r>
            <a:r>
              <a:rPr lang="en" sz="1200" i="1" dirty="0" smtClean="0">
                <a:latin typeface="Calibri"/>
                <a:ea typeface="Calibri"/>
                <a:cs typeface="Calibri"/>
                <a:sym typeface="Calibri"/>
              </a:rPr>
              <a:t>evidence </a:t>
            </a:r>
            <a:r>
              <a:rPr lang="en" sz="1200" i="1" dirty="0">
                <a:latin typeface="Calibri"/>
                <a:ea typeface="Calibri"/>
                <a:cs typeface="Calibri"/>
                <a:sym typeface="Calibri"/>
              </a:rPr>
              <a:t>in an essay?” </a:t>
            </a:r>
            <a:r>
              <a:rPr lang="en" sz="1200" b="1" dirty="0">
                <a:latin typeface="Calibri"/>
                <a:ea typeface="Calibri"/>
                <a:cs typeface="Calibri"/>
                <a:sym typeface="Calibri"/>
              </a:rPr>
              <a:t>(Elaborate means to provide detail, and when we elaborate in an essay we explain how the evidence we have chosen supports our focus statement.)</a:t>
            </a:r>
            <a:endParaRPr sz="1200" b="1"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Student Look-fors/Listen-fors:</a:t>
            </a:r>
            <a:r>
              <a:rPr lang="en" sz="1200" dirty="0">
                <a:solidFill>
                  <a:schemeClr val="dk1"/>
                </a:solidFill>
                <a:latin typeface="Calibri"/>
                <a:ea typeface="Calibri"/>
                <a:cs typeface="Calibri"/>
                <a:sym typeface="Calibri"/>
              </a:rPr>
              <a:t> None.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latin typeface="Calibri"/>
                <a:ea typeface="Calibri"/>
                <a:cs typeface="Calibri"/>
                <a:sym typeface="Calibri"/>
              </a:rPr>
              <a:t>Support for Any Students Who Need It:</a:t>
            </a:r>
            <a:endParaRPr sz="1200" i="0" u="none" strike="noStrike" cap="none" dirty="0">
              <a:latin typeface="Calibri"/>
              <a:ea typeface="Calibri"/>
              <a:cs typeface="Calibri"/>
              <a:sym typeface="Calibri"/>
            </a:endParaRPr>
          </a:p>
          <a:p>
            <a:pPr marL="457200" marR="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For ELLs and students who may need additional support with vocabulary: (Practicing with Something Familiar</a:t>
            </a:r>
            <a:r>
              <a:rPr lang="en" sz="1200" dirty="0" smtClean="0">
                <a:latin typeface="Calibri"/>
                <a:ea typeface="Calibri"/>
                <a:cs typeface="Calibri"/>
                <a:sym typeface="Calibri"/>
              </a:rPr>
              <a:t>)</a:t>
            </a:r>
            <a:r>
              <a:rPr lang="en-US" sz="1200" dirty="0" smtClean="0">
                <a:latin typeface="Calibri"/>
                <a:ea typeface="Calibri"/>
                <a:cs typeface="Calibri"/>
                <a:sym typeface="Calibri"/>
              </a:rPr>
              <a:t>.</a:t>
            </a:r>
            <a:r>
              <a:rPr lang="en" sz="1200" dirty="0" smtClean="0">
                <a:latin typeface="Calibri"/>
                <a:ea typeface="Calibri"/>
                <a:cs typeface="Calibri"/>
                <a:sym typeface="Calibri"/>
              </a:rPr>
              <a:t> </a:t>
            </a:r>
            <a:r>
              <a:rPr lang="en" sz="1200" dirty="0">
                <a:latin typeface="Calibri"/>
                <a:ea typeface="Calibri"/>
                <a:cs typeface="Calibri"/>
                <a:sym typeface="Calibri"/>
              </a:rPr>
              <a:t>Invite students to practice elaborating in a familiar context, to solidify understanding of this key concept. Provide an oral and visual example for support. (Example: I had dinner last night. = I had chicken, rice, and peas for dinner last night. We also had warm biscuits. It was delicious!)</a:t>
            </a:r>
            <a:endParaRPr sz="1200" dirty="0">
              <a:latin typeface="Calibri"/>
              <a:ea typeface="Calibri"/>
              <a:cs typeface="Calibri"/>
              <a:sym typeface="Calibri"/>
            </a:endParaRPr>
          </a:p>
        </p:txBody>
      </p:sp>
      <p:sp>
        <p:nvSpPr>
          <p:cNvPr id="148" name="Google Shape;148;p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074000384"/>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1" Type="http://schemas.openxmlformats.org/officeDocument/2006/relationships/slideMaster" Target="../slideMasters/slideMaster1.xml"/><Relationship Id="rId2" Type="http://schemas.openxmlformats.org/officeDocument/2006/relationships/image" Target="../media/image1.jp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4"/>
        <p:cNvGrpSpPr/>
        <p:nvPr/>
      </p:nvGrpSpPr>
      <p:grpSpPr>
        <a:xfrm>
          <a:off x="0" y="0"/>
          <a:ext cx="0" cy="0"/>
          <a:chOff x="0" y="0"/>
          <a:chExt cx="0" cy="0"/>
        </a:xfrm>
      </p:grpSpPr>
      <p:sp>
        <p:nvSpPr>
          <p:cNvPr id="15" name="Google Shape;15;p2"/>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6" name="Google Shape;16;p2"/>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17" name="Google Shape;17;p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8" name="Google Shape;18;p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9" name="Google Shape;19;p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20" name="Google Shape;20;p2"/>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21" name="Google Shape;21;p2"/>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22" name="Google Shape;22;p2"/>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74"/>
        <p:cNvGrpSpPr/>
        <p:nvPr/>
      </p:nvGrpSpPr>
      <p:grpSpPr>
        <a:xfrm>
          <a:off x="0" y="0"/>
          <a:ext cx="0" cy="0"/>
          <a:chOff x="0" y="0"/>
          <a:chExt cx="0" cy="0"/>
        </a:xfrm>
      </p:grpSpPr>
      <p:sp>
        <p:nvSpPr>
          <p:cNvPr id="75" name="Google Shape;75;p1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6" name="Google Shape;76;p11"/>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77" name="Google Shape;77;p1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8" name="Google Shape;78;p1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9" name="Google Shape;79;p1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80"/>
        <p:cNvGrpSpPr/>
        <p:nvPr/>
      </p:nvGrpSpPr>
      <p:grpSpPr>
        <a:xfrm>
          <a:off x="0" y="0"/>
          <a:ext cx="0" cy="0"/>
          <a:chOff x="0" y="0"/>
          <a:chExt cx="0" cy="0"/>
        </a:xfrm>
      </p:grpSpPr>
      <p:sp>
        <p:nvSpPr>
          <p:cNvPr id="81" name="Google Shape;81;p12"/>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82" name="Google Shape;82;p12"/>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3" name="Google Shape;83;p1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4" name="Google Shape;84;p1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5" name="Google Shape;85;p1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3"/>
        <p:cNvGrpSpPr/>
        <p:nvPr/>
      </p:nvGrpSpPr>
      <p:grpSpPr>
        <a:xfrm>
          <a:off x="0" y="0"/>
          <a:ext cx="0" cy="0"/>
          <a:chOff x="0" y="0"/>
          <a:chExt cx="0" cy="0"/>
        </a:xfrm>
      </p:grpSpPr>
      <p:sp>
        <p:nvSpPr>
          <p:cNvPr id="24" name="Google Shape;24;p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400"/>
              <a:buFont typeface="Century Gothic"/>
              <a:buNone/>
              <a:defRPr sz="34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25" name="Google Shape;25;p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Century Gothic"/>
              <a:buChar char="•"/>
              <a:defRPr sz="2100" i="0" u="none" strike="noStrike" cap="none">
                <a:solidFill>
                  <a:schemeClr val="dk1"/>
                </a:solidFill>
                <a:latin typeface="Century Gothic"/>
                <a:ea typeface="Century Gothic"/>
                <a:cs typeface="Century Gothic"/>
                <a:sym typeface="Century Gothic"/>
              </a:defRPr>
            </a:lvl1pPr>
            <a:lvl2pPr marL="914400" marR="0" lvl="1" indent="-342900" algn="l" rtl="0">
              <a:lnSpc>
                <a:spcPct val="90000"/>
              </a:lnSpc>
              <a:spcBef>
                <a:spcPts val="4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2pPr>
            <a:lvl3pPr marL="1371600" marR="0" lvl="2" indent="-323850" algn="l" rtl="0">
              <a:lnSpc>
                <a:spcPct val="90000"/>
              </a:lnSpc>
              <a:spcBef>
                <a:spcPts val="400"/>
              </a:spcBef>
              <a:spcAft>
                <a:spcPts val="0"/>
              </a:spcAft>
              <a:buClr>
                <a:schemeClr val="dk1"/>
              </a:buClr>
              <a:buSzPts val="1500"/>
              <a:buFont typeface="Century Gothic"/>
              <a:buChar char="•"/>
              <a:defRPr sz="1500" i="0" u="none" strike="noStrike" cap="none">
                <a:solidFill>
                  <a:schemeClr val="dk1"/>
                </a:solidFill>
                <a:latin typeface="Century Gothic"/>
                <a:ea typeface="Century Gothic"/>
                <a:cs typeface="Century Gothic"/>
                <a:sym typeface="Century Gothic"/>
              </a:defRPr>
            </a:lvl3pPr>
            <a:lvl4pPr marL="1828800" marR="0" lvl="3"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4pPr>
            <a:lvl5pPr marL="2286000" marR="0" lvl="4"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5pPr>
            <a:lvl6pPr marL="2743200" marR="0" lvl="5"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6pPr>
            <a:lvl7pPr marL="3200400" marR="0" lvl="6"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7pPr>
            <a:lvl8pPr marL="3657600" marR="0" lvl="7"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8pPr>
            <a:lvl9pPr marL="4114800" marR="0" lvl="8"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9pPr>
          </a:lstStyle>
          <a:p>
            <a:endParaRPr/>
          </a:p>
        </p:txBody>
      </p:sp>
      <p:sp>
        <p:nvSpPr>
          <p:cNvPr id="26" name="Google Shape;26;p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7" name="Google Shape;27;p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8" name="Google Shape;28;p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9"/>
        <p:cNvGrpSpPr/>
        <p:nvPr/>
      </p:nvGrpSpPr>
      <p:grpSpPr>
        <a:xfrm>
          <a:off x="0" y="0"/>
          <a:ext cx="0" cy="0"/>
          <a:chOff x="0" y="0"/>
          <a:chExt cx="0" cy="0"/>
        </a:xfrm>
      </p:grpSpPr>
      <p:sp>
        <p:nvSpPr>
          <p:cNvPr id="30" name="Google Shape;30;p4"/>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31" name="Google Shape;31;p4"/>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32" name="Google Shape;32;p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33" name="Google Shape;33;p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34" name="Google Shape;34;p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5"/>
        <p:cNvGrpSpPr/>
        <p:nvPr/>
      </p:nvGrpSpPr>
      <p:grpSpPr>
        <a:xfrm>
          <a:off x="0" y="0"/>
          <a:ext cx="0" cy="0"/>
          <a:chOff x="0" y="0"/>
          <a:chExt cx="0" cy="0"/>
        </a:xfrm>
      </p:grpSpPr>
      <p:sp>
        <p:nvSpPr>
          <p:cNvPr id="36" name="Google Shape;36;p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37" name="Google Shape;37;p5"/>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8" name="Google Shape;38;p5"/>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9" name="Google Shape;39;p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0" name="Google Shape;40;p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1" name="Google Shape;41;p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2"/>
        <p:cNvGrpSpPr/>
        <p:nvPr/>
      </p:nvGrpSpPr>
      <p:grpSpPr>
        <a:xfrm>
          <a:off x="0" y="0"/>
          <a:ext cx="0" cy="0"/>
          <a:chOff x="0" y="0"/>
          <a:chExt cx="0" cy="0"/>
        </a:xfrm>
      </p:grpSpPr>
      <p:sp>
        <p:nvSpPr>
          <p:cNvPr id="43" name="Google Shape;43;p6"/>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44" name="Google Shape;44;p6"/>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45" name="Google Shape;45;p6"/>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46" name="Google Shape;46;p6"/>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47" name="Google Shape;47;p6"/>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48" name="Google Shape;48;p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9" name="Google Shape;49;p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0" name="Google Shape;50;p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51"/>
        <p:cNvGrpSpPr/>
        <p:nvPr/>
      </p:nvGrpSpPr>
      <p:grpSpPr>
        <a:xfrm>
          <a:off x="0" y="0"/>
          <a:ext cx="0" cy="0"/>
          <a:chOff x="0" y="0"/>
          <a:chExt cx="0" cy="0"/>
        </a:xfrm>
      </p:grpSpPr>
      <p:sp>
        <p:nvSpPr>
          <p:cNvPr id="52" name="Google Shape;52;p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53" name="Google Shape;53;p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4" name="Google Shape;54;p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5" name="Google Shape;55;p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56"/>
        <p:cNvGrpSpPr/>
        <p:nvPr/>
      </p:nvGrpSpPr>
      <p:grpSpPr>
        <a:xfrm>
          <a:off x="0" y="0"/>
          <a:ext cx="0" cy="0"/>
          <a:chOff x="0" y="0"/>
          <a:chExt cx="0" cy="0"/>
        </a:xfrm>
      </p:grpSpPr>
      <p:sp>
        <p:nvSpPr>
          <p:cNvPr id="57" name="Google Shape;57;p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8" name="Google Shape;58;p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9" name="Google Shape;59;p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60"/>
        <p:cNvGrpSpPr/>
        <p:nvPr/>
      </p:nvGrpSpPr>
      <p:grpSpPr>
        <a:xfrm>
          <a:off x="0" y="0"/>
          <a:ext cx="0" cy="0"/>
          <a:chOff x="0" y="0"/>
          <a:chExt cx="0" cy="0"/>
        </a:xfrm>
      </p:grpSpPr>
      <p:sp>
        <p:nvSpPr>
          <p:cNvPr id="61" name="Google Shape;61;p9"/>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62" name="Google Shape;62;p9"/>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63" name="Google Shape;63;p9"/>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64" name="Google Shape;64;p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5" name="Google Shape;65;p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6" name="Google Shape;66;p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67"/>
        <p:cNvGrpSpPr/>
        <p:nvPr/>
      </p:nvGrpSpPr>
      <p:grpSpPr>
        <a:xfrm>
          <a:off x="0" y="0"/>
          <a:ext cx="0" cy="0"/>
          <a:chOff x="0" y="0"/>
          <a:chExt cx="0" cy="0"/>
        </a:xfrm>
      </p:grpSpPr>
      <p:sp>
        <p:nvSpPr>
          <p:cNvPr id="68" name="Google Shape;68;p10"/>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69" name="Google Shape;69;p10"/>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70" name="Google Shape;70;p10"/>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71" name="Google Shape;71;p1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2" name="Google Shape;72;p1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3" name="Google Shape;73;p1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3" Type="http://schemas.openxmlformats.org/officeDocument/2006/relationships/image" Target="../media/image1.jpg"/><Relationship Id="rId14" Type="http://schemas.openxmlformats.org/officeDocument/2006/relationships/image" Target="../media/image2.png"/><Relationship Id="rId15" Type="http://schemas.openxmlformats.org/officeDocument/2006/relationships/image" Target="../media/image3.pn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 name="Google Shape;7;p1"/>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 name="Google Shape;8;p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 name="Google Shape;9;p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 name="Google Shape;10;p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11" name="Google Shape;11;p1"/>
          <p:cNvPicPr preferRelativeResize="0"/>
          <p:nvPr/>
        </p:nvPicPr>
        <p:blipFill rotWithShape="1">
          <a:blip r:embed="rId13">
            <a:alphaModFix/>
          </a:blip>
          <a:srcRect/>
          <a:stretch/>
        </p:blipFill>
        <p:spPr>
          <a:xfrm>
            <a:off x="4274861" y="4632722"/>
            <a:ext cx="594279" cy="495233"/>
          </a:xfrm>
          <a:prstGeom prst="rect">
            <a:avLst/>
          </a:prstGeom>
          <a:noFill/>
          <a:ln>
            <a:noFill/>
          </a:ln>
        </p:spPr>
      </p:pic>
      <p:pic>
        <p:nvPicPr>
          <p:cNvPr id="12" name="Google Shape;12;p1"/>
          <p:cNvPicPr preferRelativeResize="0"/>
          <p:nvPr/>
        </p:nvPicPr>
        <p:blipFill rotWithShape="1">
          <a:blip r:embed="rId14">
            <a:alphaModFix/>
          </a:blip>
          <a:srcRect/>
          <a:stretch/>
        </p:blipFill>
        <p:spPr>
          <a:xfrm>
            <a:off x="8217438" y="4950982"/>
            <a:ext cx="929136" cy="174213"/>
          </a:xfrm>
          <a:prstGeom prst="rect">
            <a:avLst/>
          </a:prstGeom>
          <a:noFill/>
          <a:ln>
            <a:noFill/>
          </a:ln>
        </p:spPr>
      </p:pic>
      <p:pic>
        <p:nvPicPr>
          <p:cNvPr id="13" name="Google Shape;13;p1"/>
          <p:cNvPicPr preferRelativeResize="0"/>
          <p:nvPr/>
        </p:nvPicPr>
        <p:blipFill rotWithShape="1">
          <a:blip r:embed="rId15">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9.png"/><Relationship Id="rId4" Type="http://schemas.openxmlformats.org/officeDocument/2006/relationships/image" Target="../media/image10.png"/><Relationship Id="rId5" Type="http://schemas.openxmlformats.org/officeDocument/2006/relationships/image" Target="../media/image11.png"/><Relationship Id="rId6" Type="http://schemas.openxmlformats.org/officeDocument/2006/relationships/image" Target="../media/image6.png"/><Relationship Id="rId1" Type="http://schemas.openxmlformats.org/officeDocument/2006/relationships/slideLayout" Target="../slideLayouts/slideLayout2.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3" Type="http://schemas.openxmlformats.org/officeDocument/2006/relationships/image" Target="../media/image12.png"/><Relationship Id="rId4" Type="http://schemas.openxmlformats.org/officeDocument/2006/relationships/image" Target="../media/image13.png"/><Relationship Id="rId5" Type="http://schemas.openxmlformats.org/officeDocument/2006/relationships/image" Target="../media/image6.png"/><Relationship Id="rId1" Type="http://schemas.openxmlformats.org/officeDocument/2006/relationships/slideLayout" Target="../slideLayouts/slideLayout2.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3" Type="http://schemas.openxmlformats.org/officeDocument/2006/relationships/image" Target="../media/image4.png"/><Relationship Id="rId4" Type="http://schemas.openxmlformats.org/officeDocument/2006/relationships/image" Target="../media/image14.png"/><Relationship Id="rId1" Type="http://schemas.openxmlformats.org/officeDocument/2006/relationships/slideLayout" Target="../slideLayouts/slideLayout2.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hyperlink" Target="https://curriculum.eleducation.org/curriculum/ela/grade-4/module-4/unit-2/lesson-11" TargetMode="Externa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4" Type="http://schemas.openxmlformats.org/officeDocument/2006/relationships/image" Target="../media/image5.png"/><Relationship Id="rId5" Type="http://schemas.openxmlformats.org/officeDocument/2006/relationships/image" Target="../media/image6.png"/><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4" Type="http://schemas.openxmlformats.org/officeDocument/2006/relationships/image" Target="../media/image1.jpg"/><Relationship Id="rId5" Type="http://schemas.openxmlformats.org/officeDocument/2006/relationships/image" Target="../media/image2.png"/><Relationship Id="rId1" Type="http://schemas.openxmlformats.org/officeDocument/2006/relationships/slideLayout" Target="../slideLayouts/slideLayout1.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 Id="rId3" Type="http://schemas.openxmlformats.org/officeDocument/2006/relationships/image" Target="../media/image7.png"/></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4" Type="http://schemas.openxmlformats.org/officeDocument/2006/relationships/image" Target="../media/image5.png"/><Relationship Id="rId1" Type="http://schemas.openxmlformats.org/officeDocument/2006/relationships/slideLayout" Target="../slideLayouts/slideLayout2.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89"/>
        <p:cNvGrpSpPr/>
        <p:nvPr/>
      </p:nvGrpSpPr>
      <p:grpSpPr>
        <a:xfrm>
          <a:off x="0" y="0"/>
          <a:ext cx="0" cy="0"/>
          <a:chOff x="0" y="0"/>
          <a:chExt cx="0" cy="0"/>
        </a:xfrm>
      </p:grpSpPr>
      <p:sp>
        <p:nvSpPr>
          <p:cNvPr id="90" name="Google Shape;90;p1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1100"/>
              <a:buFont typeface="Arial"/>
              <a:buNone/>
            </a:pPr>
            <a:r>
              <a:rPr lang="en" sz="3400" b="0" i="0" u="none" strike="noStrike" cap="none">
                <a:solidFill>
                  <a:schemeClr val="dk1"/>
                </a:solidFill>
                <a:latin typeface="Century Gothic"/>
                <a:ea typeface="Century Gothic"/>
                <a:cs typeface="Century Gothic"/>
                <a:sym typeface="Century Gothic"/>
              </a:rPr>
              <a:t>Grade 4: Module 4: Unit </a:t>
            </a:r>
            <a:r>
              <a:rPr lang="en"/>
              <a:t>2</a:t>
            </a:r>
            <a:r>
              <a:rPr lang="en" sz="3400" b="0" i="0" u="none" strike="noStrike" cap="none">
                <a:solidFill>
                  <a:schemeClr val="dk1"/>
                </a:solidFill>
                <a:latin typeface="Century Gothic"/>
                <a:ea typeface="Century Gothic"/>
                <a:cs typeface="Century Gothic"/>
                <a:sym typeface="Century Gothic"/>
              </a:rPr>
              <a:t>: Lesson </a:t>
            </a:r>
            <a:r>
              <a:rPr lang="en"/>
              <a:t>11</a:t>
            </a:r>
            <a:endParaRPr sz="34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1100"/>
              <a:buFont typeface="Arial"/>
              <a:buNone/>
            </a:pPr>
            <a:r>
              <a:rPr lang="en" sz="1800" b="1" i="0" u="none" strike="noStrike" cap="none">
                <a:solidFill>
                  <a:schemeClr val="dk1"/>
                </a:solidFill>
                <a:latin typeface="Century Gothic"/>
                <a:ea typeface="Century Gothic"/>
                <a:cs typeface="Century Gothic"/>
                <a:sym typeface="Century Gothic"/>
              </a:rPr>
              <a:t>Teacher slide, before teaching.</a:t>
            </a:r>
            <a:endParaRPr sz="3300" b="0" i="0" u="none" strike="noStrike" cap="none">
              <a:solidFill>
                <a:schemeClr val="dk1"/>
              </a:solidFill>
              <a:latin typeface="Calibri"/>
              <a:ea typeface="Calibri"/>
              <a:cs typeface="Calibri"/>
              <a:sym typeface="Calibri"/>
            </a:endParaRPr>
          </a:p>
        </p:txBody>
      </p:sp>
      <p:sp>
        <p:nvSpPr>
          <p:cNvPr id="91" name="Google Shape;91;p1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Clr>
                <a:schemeClr val="dk1"/>
              </a:buClr>
              <a:buSzPts val="1100"/>
              <a:buFont typeface="Arial"/>
              <a:buNone/>
            </a:pPr>
            <a:r>
              <a:rPr lang="en" sz="1800" b="0" i="0" u="none" strike="noStrike" cap="none" dirty="0">
                <a:solidFill>
                  <a:schemeClr val="dk1"/>
                </a:solidFill>
                <a:latin typeface="Century Gothic"/>
                <a:ea typeface="Century Gothic"/>
                <a:cs typeface="Century Gothic"/>
                <a:sym typeface="Century Gothic"/>
              </a:rPr>
              <a:t>This lesson will take approximately </a:t>
            </a:r>
            <a:r>
              <a:rPr lang="en" sz="1800" dirty="0" smtClean="0"/>
              <a:t>60</a:t>
            </a:r>
            <a:r>
              <a:rPr lang="en" sz="1800" b="0" i="0" u="none" strike="noStrike" cap="none" dirty="0" smtClean="0">
                <a:solidFill>
                  <a:schemeClr val="dk1"/>
                </a:solidFill>
                <a:latin typeface="Century Gothic"/>
                <a:ea typeface="Century Gothic"/>
                <a:cs typeface="Century Gothic"/>
                <a:sym typeface="Century Gothic"/>
              </a:rPr>
              <a:t>-</a:t>
            </a:r>
            <a:r>
              <a:rPr lang="en" sz="1800" dirty="0" smtClean="0"/>
              <a:t>70</a:t>
            </a:r>
            <a:r>
              <a:rPr lang="en" sz="1800" b="0" i="0" u="none" strike="noStrike" cap="none" dirty="0" smtClean="0">
                <a:solidFill>
                  <a:schemeClr val="dk1"/>
                </a:solidFill>
                <a:latin typeface="Century Gothic"/>
                <a:ea typeface="Century Gothic"/>
                <a:cs typeface="Century Gothic"/>
                <a:sym typeface="Century Gothic"/>
              </a:rPr>
              <a:t> </a:t>
            </a:r>
            <a:r>
              <a:rPr lang="en" sz="1800" b="0" i="0" u="none" strike="noStrike" cap="none" dirty="0">
                <a:solidFill>
                  <a:schemeClr val="dk1"/>
                </a:solidFill>
                <a:latin typeface="Century Gothic"/>
                <a:ea typeface="Century Gothic"/>
                <a:cs typeface="Century Gothic"/>
                <a:sym typeface="Century Gothic"/>
              </a:rPr>
              <a:t>minutes to complete. </a:t>
            </a:r>
            <a:endParaRPr sz="1800" b="0" i="0" u="none" strike="noStrike" cap="none" dirty="0">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2400"/>
              <a:buFont typeface="Arial"/>
              <a:buNone/>
            </a:pPr>
            <a:endParaRPr sz="1000" b="0" i="0" u="none" strike="noStrike" cap="none" dirty="0">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200"/>
              <a:buFont typeface="Arial"/>
              <a:buNone/>
            </a:pPr>
            <a:r>
              <a:rPr lang="en" sz="1800" b="0" i="0" u="none" strike="noStrike" cap="none" dirty="0">
                <a:solidFill>
                  <a:schemeClr val="dk1"/>
                </a:solidFill>
                <a:latin typeface="Century Gothic"/>
                <a:ea typeface="Century Gothic"/>
                <a:cs typeface="Century Gothic"/>
                <a:sym typeface="Century Gothic"/>
              </a:rPr>
              <a:t>The purpose of today’s lesson is </a:t>
            </a:r>
            <a:r>
              <a:rPr lang="en" sz="1800" dirty="0"/>
              <a:t>for student’s to continue to read </a:t>
            </a:r>
            <a:r>
              <a:rPr lang="en" sz="1800" i="1" dirty="0"/>
              <a:t>The Hope Chest</a:t>
            </a:r>
            <a:r>
              <a:rPr lang="en" sz="1800" dirty="0"/>
              <a:t> and analyze the themes evidenced in Chapter 18. During Work Time A, students will analyze the model literary essay before planning and drafting their own Proof Paragraph 1. </a:t>
            </a:r>
            <a:endParaRPr sz="1800" b="0" i="0" u="none" strike="noStrike" cap="none" dirty="0">
              <a:solidFill>
                <a:schemeClr val="dk1"/>
              </a:solidFill>
              <a:latin typeface="Century Gothic"/>
              <a:ea typeface="Century Gothic"/>
              <a:cs typeface="Century Gothic"/>
              <a:sym typeface="Century Gothic"/>
            </a:endParaRPr>
          </a:p>
          <a:p>
            <a:pPr marL="0" marR="0" lvl="1" indent="0" algn="l" rtl="0">
              <a:lnSpc>
                <a:spcPct val="90000"/>
              </a:lnSpc>
              <a:spcBef>
                <a:spcPts val="0"/>
              </a:spcBef>
              <a:spcAft>
                <a:spcPts val="0"/>
              </a:spcAft>
              <a:buClr>
                <a:schemeClr val="dk1"/>
              </a:buClr>
              <a:buSzPts val="1200"/>
              <a:buFont typeface="Arial"/>
              <a:buNone/>
            </a:pPr>
            <a:endParaRPr sz="1000" b="0" i="0" u="none" strike="noStrike" cap="none" dirty="0">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200"/>
              <a:buFont typeface="Arial"/>
              <a:buNone/>
            </a:pPr>
            <a:r>
              <a:rPr lang="en" sz="1800" b="0" i="0" u="none" strike="noStrike" cap="none" dirty="0">
                <a:solidFill>
                  <a:schemeClr val="dk1"/>
                </a:solidFill>
                <a:latin typeface="Century Gothic"/>
                <a:ea typeface="Century Gothic"/>
                <a:cs typeface="Century Gothic"/>
                <a:sym typeface="Century Gothic"/>
              </a:rPr>
              <a:t>The Learning Targets for students today are:</a:t>
            </a:r>
            <a:endParaRPr sz="1800" b="0" i="0" u="none" strike="noStrike" cap="none" dirty="0">
              <a:solidFill>
                <a:schemeClr val="dk1"/>
              </a:solidFill>
              <a:latin typeface="Century Gothic"/>
              <a:ea typeface="Century Gothic"/>
              <a:cs typeface="Century Gothic"/>
              <a:sym typeface="Century Gothic"/>
            </a:endParaRPr>
          </a:p>
          <a:p>
            <a:pPr marL="457200" marR="0" lvl="0" indent="-342900" algn="l" rtl="0">
              <a:lnSpc>
                <a:spcPct val="90000"/>
              </a:lnSpc>
              <a:spcBef>
                <a:spcPts val="800"/>
              </a:spcBef>
              <a:spcAft>
                <a:spcPts val="0"/>
              </a:spcAft>
              <a:buClr>
                <a:srgbClr val="000000"/>
              </a:buClr>
              <a:buSzPts val="1800"/>
              <a:buAutoNum type="arabicPeriod"/>
            </a:pPr>
            <a:r>
              <a:rPr lang="en" sz="1800" dirty="0">
                <a:solidFill>
                  <a:srgbClr val="000000"/>
                </a:solidFill>
              </a:rPr>
              <a:t>I can write Proof Paragraph 1 of my literary essay, elaborating on evidence to support the theme I have identified. </a:t>
            </a:r>
            <a:endParaRPr sz="1800" dirty="0">
              <a:solidFill>
                <a:srgbClr val="000000"/>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57"/>
        <p:cNvGrpSpPr/>
        <p:nvPr/>
      </p:nvGrpSpPr>
      <p:grpSpPr>
        <a:xfrm>
          <a:off x="0" y="0"/>
          <a:ext cx="0" cy="0"/>
          <a:chOff x="0" y="0"/>
          <a:chExt cx="0" cy="0"/>
        </a:xfrm>
      </p:grpSpPr>
      <p:sp>
        <p:nvSpPr>
          <p:cNvPr id="158" name="Google Shape;158;p22"/>
          <p:cNvSpPr txBox="1">
            <a:spLocks noGrp="1"/>
          </p:cNvSpPr>
          <p:nvPr>
            <p:ph type="title"/>
          </p:nvPr>
        </p:nvSpPr>
        <p:spPr>
          <a:xfrm>
            <a:off x="628650" y="273850"/>
            <a:ext cx="7886700" cy="737100"/>
          </a:xfrm>
          <a:prstGeom prst="rect">
            <a:avLst/>
          </a:prstGeom>
          <a:noFill/>
          <a:ln>
            <a:noFill/>
          </a:ln>
        </p:spPr>
        <p:txBody>
          <a:bodyPr spcFirstLastPara="1" wrap="square" lIns="68575" tIns="34275" rIns="68575" bIns="34275" anchor="ctr" anchorCtr="0">
            <a:noAutofit/>
          </a:bodyPr>
          <a:lstStyle/>
          <a:p>
            <a:pPr marL="0" lvl="0" indent="0" algn="l" rtl="0">
              <a:spcBef>
                <a:spcPts val="0"/>
              </a:spcBef>
              <a:spcAft>
                <a:spcPts val="0"/>
              </a:spcAft>
              <a:buClr>
                <a:schemeClr val="dk1"/>
              </a:buClr>
              <a:buSzPts val="3300"/>
              <a:buFont typeface="Calibri"/>
              <a:buNone/>
            </a:pPr>
            <a:r>
              <a:rPr lang="en" sz="2600"/>
              <a:t>Independent Writing: Writing Proof Paragraph 1</a:t>
            </a:r>
            <a:endParaRPr sz="2600"/>
          </a:p>
        </p:txBody>
      </p:sp>
      <p:pic>
        <p:nvPicPr>
          <p:cNvPr id="159" name="Google Shape;159;p22"/>
          <p:cNvPicPr preferRelativeResize="0"/>
          <p:nvPr/>
        </p:nvPicPr>
        <p:blipFill>
          <a:blip r:embed="rId3">
            <a:alphaModFix/>
          </a:blip>
          <a:stretch>
            <a:fillRect/>
          </a:stretch>
        </p:blipFill>
        <p:spPr>
          <a:xfrm>
            <a:off x="4861050" y="2700250"/>
            <a:ext cx="3678851" cy="926950"/>
          </a:xfrm>
          <a:prstGeom prst="rect">
            <a:avLst/>
          </a:prstGeom>
          <a:noFill/>
          <a:ln>
            <a:noFill/>
          </a:ln>
        </p:spPr>
      </p:pic>
      <p:pic>
        <p:nvPicPr>
          <p:cNvPr id="160" name="Google Shape;160;p22"/>
          <p:cNvPicPr preferRelativeResize="0"/>
          <p:nvPr/>
        </p:nvPicPr>
        <p:blipFill>
          <a:blip r:embed="rId4">
            <a:alphaModFix/>
          </a:blip>
          <a:stretch>
            <a:fillRect/>
          </a:stretch>
        </p:blipFill>
        <p:spPr>
          <a:xfrm>
            <a:off x="502575" y="1255450"/>
            <a:ext cx="4001700" cy="2936650"/>
          </a:xfrm>
          <a:prstGeom prst="rect">
            <a:avLst/>
          </a:prstGeom>
          <a:noFill/>
          <a:ln>
            <a:noFill/>
          </a:ln>
        </p:spPr>
      </p:pic>
      <p:pic>
        <p:nvPicPr>
          <p:cNvPr id="161" name="Google Shape;161;p22"/>
          <p:cNvPicPr preferRelativeResize="0"/>
          <p:nvPr/>
        </p:nvPicPr>
        <p:blipFill>
          <a:blip r:embed="rId5">
            <a:alphaModFix/>
          </a:blip>
          <a:stretch>
            <a:fillRect/>
          </a:stretch>
        </p:blipFill>
        <p:spPr>
          <a:xfrm>
            <a:off x="4861050" y="1255450"/>
            <a:ext cx="3776725" cy="1319225"/>
          </a:xfrm>
          <a:prstGeom prst="rect">
            <a:avLst/>
          </a:prstGeom>
          <a:noFill/>
          <a:ln>
            <a:noFill/>
          </a:ln>
        </p:spPr>
      </p:pic>
      <p:pic>
        <p:nvPicPr>
          <p:cNvPr id="162" name="Google Shape;162;p22"/>
          <p:cNvPicPr preferRelativeResize="0"/>
          <p:nvPr/>
        </p:nvPicPr>
        <p:blipFill>
          <a:blip r:embed="rId6">
            <a:alphaModFix/>
          </a:blip>
          <a:stretch>
            <a:fillRect/>
          </a:stretch>
        </p:blipFill>
        <p:spPr>
          <a:xfrm>
            <a:off x="8515350" y="4408714"/>
            <a:ext cx="477870" cy="477879"/>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66"/>
        <p:cNvGrpSpPr/>
        <p:nvPr/>
      </p:nvGrpSpPr>
      <p:grpSpPr>
        <a:xfrm>
          <a:off x="0" y="0"/>
          <a:ext cx="0" cy="0"/>
          <a:chOff x="0" y="0"/>
          <a:chExt cx="0" cy="0"/>
        </a:xfrm>
      </p:grpSpPr>
      <p:pic>
        <p:nvPicPr>
          <p:cNvPr id="167" name="Google Shape;167;p23"/>
          <p:cNvPicPr preferRelativeResize="0"/>
          <p:nvPr/>
        </p:nvPicPr>
        <p:blipFill>
          <a:blip r:embed="rId3">
            <a:alphaModFix/>
          </a:blip>
          <a:stretch>
            <a:fillRect/>
          </a:stretch>
        </p:blipFill>
        <p:spPr>
          <a:xfrm>
            <a:off x="936525" y="371650"/>
            <a:ext cx="3486526" cy="4206950"/>
          </a:xfrm>
          <a:prstGeom prst="rect">
            <a:avLst/>
          </a:prstGeom>
          <a:noFill/>
          <a:ln>
            <a:noFill/>
          </a:ln>
        </p:spPr>
      </p:pic>
      <p:pic>
        <p:nvPicPr>
          <p:cNvPr id="168" name="Google Shape;168;p23"/>
          <p:cNvPicPr preferRelativeResize="0"/>
          <p:nvPr/>
        </p:nvPicPr>
        <p:blipFill>
          <a:blip r:embed="rId4">
            <a:alphaModFix/>
          </a:blip>
          <a:stretch>
            <a:fillRect/>
          </a:stretch>
        </p:blipFill>
        <p:spPr>
          <a:xfrm>
            <a:off x="5098900" y="940275"/>
            <a:ext cx="3121800" cy="2865300"/>
          </a:xfrm>
          <a:prstGeom prst="rect">
            <a:avLst/>
          </a:prstGeom>
          <a:noFill/>
          <a:ln>
            <a:noFill/>
          </a:ln>
        </p:spPr>
      </p:pic>
      <p:pic>
        <p:nvPicPr>
          <p:cNvPr id="5" name="Google Shape;162;p22"/>
          <p:cNvPicPr preferRelativeResize="0"/>
          <p:nvPr/>
        </p:nvPicPr>
        <p:blipFill>
          <a:blip r:embed="rId5">
            <a:alphaModFix/>
          </a:blip>
          <a:stretch>
            <a:fillRect/>
          </a:stretch>
        </p:blipFill>
        <p:spPr>
          <a:xfrm>
            <a:off x="8515350" y="4408714"/>
            <a:ext cx="477870" cy="477879"/>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73"/>
        <p:cNvGrpSpPr/>
        <p:nvPr/>
      </p:nvGrpSpPr>
      <p:grpSpPr>
        <a:xfrm>
          <a:off x="0" y="0"/>
          <a:ext cx="0" cy="0"/>
          <a:chOff x="0" y="0"/>
          <a:chExt cx="0" cy="0"/>
        </a:xfrm>
      </p:grpSpPr>
      <p:sp>
        <p:nvSpPr>
          <p:cNvPr id="174" name="Google Shape;174;p24"/>
          <p:cNvSpPr txBox="1">
            <a:spLocks noGrp="1"/>
          </p:cNvSpPr>
          <p:nvPr>
            <p:ph type="title"/>
          </p:nvPr>
        </p:nvSpPr>
        <p:spPr>
          <a:xfrm>
            <a:off x="628650" y="273849"/>
            <a:ext cx="7886700" cy="828900"/>
          </a:xfrm>
          <a:prstGeom prst="rect">
            <a:avLst/>
          </a:prstGeom>
          <a:noFill/>
          <a:ln>
            <a:noFill/>
          </a:ln>
        </p:spPr>
        <p:txBody>
          <a:bodyPr spcFirstLastPara="1" wrap="square" lIns="68575" tIns="34275" rIns="68575" bIns="34275" anchor="ctr" anchorCtr="0">
            <a:noAutofit/>
          </a:bodyPr>
          <a:lstStyle/>
          <a:p>
            <a:pPr marL="0" lvl="0" indent="0" algn="l" rtl="0">
              <a:spcBef>
                <a:spcPts val="0"/>
              </a:spcBef>
              <a:spcAft>
                <a:spcPts val="0"/>
              </a:spcAft>
              <a:buClr>
                <a:schemeClr val="dk1"/>
              </a:buClr>
              <a:buSzPts val="3300"/>
              <a:buFont typeface="Calibri"/>
              <a:buNone/>
            </a:pPr>
            <a:r>
              <a:rPr lang="en" sz="3300"/>
              <a:t>Reflecting on Learning</a:t>
            </a:r>
            <a:endParaRPr sz="3300"/>
          </a:p>
        </p:txBody>
      </p:sp>
      <p:pic>
        <p:nvPicPr>
          <p:cNvPr id="175" name="Google Shape;175;p24"/>
          <p:cNvPicPr preferRelativeResize="0"/>
          <p:nvPr/>
        </p:nvPicPr>
        <p:blipFill rotWithShape="1">
          <a:blip r:embed="rId3">
            <a:alphaModFix/>
          </a:blip>
          <a:srcRect/>
          <a:stretch/>
        </p:blipFill>
        <p:spPr>
          <a:xfrm>
            <a:off x="8435636" y="4341529"/>
            <a:ext cx="572700" cy="572700"/>
          </a:xfrm>
          <a:prstGeom prst="rect">
            <a:avLst/>
          </a:prstGeom>
          <a:noFill/>
          <a:ln>
            <a:noFill/>
          </a:ln>
        </p:spPr>
      </p:pic>
      <p:pic>
        <p:nvPicPr>
          <p:cNvPr id="176" name="Google Shape;176;p24"/>
          <p:cNvPicPr preferRelativeResize="0"/>
          <p:nvPr/>
        </p:nvPicPr>
        <p:blipFill>
          <a:blip r:embed="rId4">
            <a:alphaModFix/>
          </a:blip>
          <a:stretch>
            <a:fillRect/>
          </a:stretch>
        </p:blipFill>
        <p:spPr>
          <a:xfrm>
            <a:off x="1713275" y="1968699"/>
            <a:ext cx="5981700" cy="419100"/>
          </a:xfrm>
          <a:prstGeom prst="rect">
            <a:avLst/>
          </a:prstGeom>
          <a:noFill/>
          <a:ln>
            <a:noFill/>
          </a:ln>
        </p:spPr>
      </p:pic>
      <p:sp>
        <p:nvSpPr>
          <p:cNvPr id="177" name="Google Shape;177;p24"/>
          <p:cNvSpPr/>
          <p:nvPr/>
        </p:nvSpPr>
        <p:spPr>
          <a:xfrm>
            <a:off x="7011275" y="1843750"/>
            <a:ext cx="683700" cy="669000"/>
          </a:xfrm>
          <a:prstGeom prst="ellipse">
            <a:avLst/>
          </a:prstGeom>
          <a:noFill/>
          <a:ln w="28575" cap="flat" cmpd="sng">
            <a:solidFill>
              <a:srgbClr val="FF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81"/>
        <p:cNvGrpSpPr/>
        <p:nvPr/>
      </p:nvGrpSpPr>
      <p:grpSpPr>
        <a:xfrm>
          <a:off x="0" y="0"/>
          <a:ext cx="0" cy="0"/>
          <a:chOff x="0" y="0"/>
          <a:chExt cx="0" cy="0"/>
        </a:xfrm>
      </p:grpSpPr>
      <p:sp>
        <p:nvSpPr>
          <p:cNvPr id="182" name="Google Shape;182;p25"/>
          <p:cNvSpPr txBox="1">
            <a:spLocks noGrp="1"/>
          </p:cNvSpPr>
          <p:nvPr>
            <p:ph type="title"/>
          </p:nvPr>
        </p:nvSpPr>
        <p:spPr>
          <a:xfrm>
            <a:off x="628650" y="273844"/>
            <a:ext cx="3198283"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Calibri"/>
              <a:buNone/>
            </a:pPr>
            <a:r>
              <a:rPr lang="en" sz="3300" b="0" i="0" u="none" strike="noStrike" cap="none">
                <a:solidFill>
                  <a:schemeClr val="dk1"/>
                </a:solidFill>
                <a:latin typeface="Century Gothic"/>
                <a:ea typeface="Century Gothic"/>
                <a:cs typeface="Century Gothic"/>
                <a:sym typeface="Century Gothic"/>
              </a:rPr>
              <a:t>Homework</a:t>
            </a:r>
            <a:endParaRPr sz="3300" b="0" i="0" u="none" strike="noStrike" cap="none">
              <a:solidFill>
                <a:schemeClr val="dk1"/>
              </a:solidFill>
              <a:latin typeface="Century Gothic"/>
              <a:ea typeface="Century Gothic"/>
              <a:cs typeface="Century Gothic"/>
              <a:sym typeface="Century Gothic"/>
            </a:endParaRPr>
          </a:p>
        </p:txBody>
      </p:sp>
      <p:sp>
        <p:nvSpPr>
          <p:cNvPr id="183" name="Google Shape;183;p25"/>
          <p:cNvSpPr txBox="1"/>
          <p:nvPr/>
        </p:nvSpPr>
        <p:spPr>
          <a:xfrm>
            <a:off x="628650" y="1150900"/>
            <a:ext cx="3608400" cy="3198300"/>
          </a:xfrm>
          <a:prstGeom prst="rect">
            <a:avLst/>
          </a:prstGeom>
          <a:noFill/>
          <a:ln>
            <a:noFill/>
          </a:ln>
        </p:spPr>
        <p:txBody>
          <a:bodyPr spcFirstLastPara="1" wrap="square" lIns="91425" tIns="91425" rIns="91425" bIns="91425" anchor="t" anchorCtr="0">
            <a:noAutofit/>
          </a:bodyPr>
          <a:lstStyle/>
          <a:p>
            <a:pPr marL="457200" marR="0" lvl="0" indent="-342900" algn="l" rtl="0">
              <a:spcBef>
                <a:spcPts val="0"/>
              </a:spcBef>
              <a:spcAft>
                <a:spcPts val="0"/>
              </a:spcAft>
              <a:buClrTx/>
              <a:buSzPts val="1800"/>
              <a:buFont typeface="Century Gothic"/>
              <a:buAutoNum type="alphaUcPeriod"/>
            </a:pPr>
            <a:r>
              <a:rPr lang="en" sz="1800" b="0" i="0" u="none" strike="noStrike" cap="none" dirty="0">
                <a:solidFill>
                  <a:schemeClr val="tx1"/>
                </a:solidFill>
                <a:latin typeface="Century Gothic"/>
                <a:ea typeface="Century Gothic"/>
                <a:cs typeface="Century Gothic"/>
                <a:sym typeface="Century Gothic"/>
              </a:rPr>
              <a:t>Accountable Research </a:t>
            </a:r>
            <a:r>
              <a:rPr lang="en" sz="1800" b="0" i="0" u="none" strike="noStrike" cap="none" dirty="0" smtClean="0">
                <a:solidFill>
                  <a:schemeClr val="tx1"/>
                </a:solidFill>
                <a:latin typeface="Century Gothic"/>
                <a:ea typeface="Century Gothic"/>
                <a:cs typeface="Century Gothic"/>
                <a:sym typeface="Century Gothic"/>
              </a:rPr>
              <a:t>Reading</a:t>
            </a:r>
            <a:r>
              <a:rPr lang="en-US" sz="1800" b="0" i="0" u="none" strike="noStrike" cap="none" dirty="0" smtClean="0">
                <a:solidFill>
                  <a:schemeClr val="tx1"/>
                </a:solidFill>
                <a:latin typeface="Century Gothic"/>
                <a:ea typeface="Century Gothic"/>
                <a:cs typeface="Century Gothic"/>
                <a:sym typeface="Century Gothic"/>
              </a:rPr>
              <a:t>:</a:t>
            </a:r>
            <a:r>
              <a:rPr lang="en" sz="1800" b="0" i="0" u="none" strike="noStrike" cap="none" dirty="0" smtClean="0">
                <a:solidFill>
                  <a:schemeClr val="tx1"/>
                </a:solidFill>
                <a:latin typeface="Century Gothic"/>
                <a:ea typeface="Century Gothic"/>
                <a:cs typeface="Century Gothic"/>
                <a:sym typeface="Century Gothic"/>
              </a:rPr>
              <a:t> </a:t>
            </a:r>
            <a:r>
              <a:rPr lang="en" sz="1800" b="0" i="0" u="none" strike="noStrike" cap="none" dirty="0">
                <a:solidFill>
                  <a:schemeClr val="tx1"/>
                </a:solidFill>
                <a:latin typeface="Century Gothic"/>
                <a:ea typeface="Century Gothic"/>
                <a:cs typeface="Century Gothic"/>
                <a:sym typeface="Century Gothic"/>
              </a:rPr>
              <a:t>Select a prompt to respond to in the front of your independent reading journal.</a:t>
            </a:r>
            <a:endParaRPr sz="1800" b="0" i="0" u="none" strike="noStrike" cap="none" dirty="0">
              <a:solidFill>
                <a:schemeClr val="tx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chemeClr val="dk1"/>
              </a:buClr>
              <a:buSzPts val="2100"/>
              <a:buFont typeface="Arial"/>
              <a:buNone/>
            </a:pPr>
            <a:endParaRPr sz="18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2100"/>
              <a:buFont typeface="Arial"/>
              <a:buNone/>
            </a:pPr>
            <a:endParaRPr sz="1800" b="0" i="0" u="none" strike="noStrike" cap="none" dirty="0">
              <a:solidFill>
                <a:schemeClr val="dk1"/>
              </a:solidFill>
              <a:latin typeface="Calibri"/>
              <a:ea typeface="Calibri"/>
              <a:cs typeface="Calibri"/>
              <a:sym typeface="Calibri"/>
            </a:endParaRPr>
          </a:p>
          <a:p>
            <a:pPr marL="0" marR="0" lvl="0" indent="0" algn="l" rtl="0">
              <a:lnSpc>
                <a:spcPct val="100000"/>
              </a:lnSpc>
              <a:spcBef>
                <a:spcPts val="1000"/>
              </a:spcBef>
              <a:spcAft>
                <a:spcPts val="0"/>
              </a:spcAft>
              <a:buClr>
                <a:schemeClr val="dk1"/>
              </a:buClr>
              <a:buSzPts val="2100"/>
              <a:buFont typeface="Arial"/>
              <a:buNone/>
            </a:pPr>
            <a:endParaRPr sz="1800" b="0" i="0" u="none" strike="noStrike" cap="none" dirty="0">
              <a:solidFill>
                <a:srgbClr val="444444"/>
              </a:solidFill>
              <a:latin typeface="Calibri"/>
              <a:ea typeface="Calibri"/>
              <a:cs typeface="Calibri"/>
              <a:sym typeface="Calibri"/>
            </a:endParaRPr>
          </a:p>
        </p:txBody>
      </p:sp>
      <p:sp>
        <p:nvSpPr>
          <p:cNvPr id="184" name="Google Shape;184;p25"/>
          <p:cNvSpPr txBox="1"/>
          <p:nvPr/>
        </p:nvSpPr>
        <p:spPr>
          <a:xfrm>
            <a:off x="4572000" y="334175"/>
            <a:ext cx="4260300" cy="417780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None/>
            </a:pPr>
            <a:r>
              <a:rPr lang="en" sz="2400" b="0" i="0" u="none" strike="noStrike" cap="none">
                <a:solidFill>
                  <a:srgbClr val="000000"/>
                </a:solidFill>
                <a:latin typeface="Century Gothic"/>
                <a:ea typeface="Century Gothic"/>
                <a:cs typeface="Century Gothic"/>
                <a:sym typeface="Century Gothic"/>
              </a:rPr>
              <a:t>Module </a:t>
            </a:r>
            <a:r>
              <a:rPr lang="en" sz="2400">
                <a:latin typeface="Century Gothic"/>
                <a:ea typeface="Century Gothic"/>
                <a:cs typeface="Century Gothic"/>
                <a:sym typeface="Century Gothic"/>
              </a:rPr>
              <a:t>4</a:t>
            </a:r>
            <a:r>
              <a:rPr lang="en" sz="2400" b="0" i="0" u="none" strike="noStrike" cap="none">
                <a:solidFill>
                  <a:srgbClr val="000000"/>
                </a:solidFill>
                <a:latin typeface="Century Gothic"/>
                <a:ea typeface="Century Gothic"/>
                <a:cs typeface="Century Gothic"/>
                <a:sym typeface="Century Gothic"/>
              </a:rPr>
              <a:t> </a:t>
            </a:r>
            <a:endParaRPr/>
          </a:p>
          <a:p>
            <a:pPr marL="0" marR="0" lvl="0" indent="0" algn="ctr" rtl="0">
              <a:lnSpc>
                <a:spcPct val="100000"/>
              </a:lnSpc>
              <a:spcBef>
                <a:spcPts val="0"/>
              </a:spcBef>
              <a:spcAft>
                <a:spcPts val="0"/>
              </a:spcAft>
              <a:buNone/>
            </a:pPr>
            <a:r>
              <a:rPr lang="en" sz="2400" b="0" i="0" u="none" strike="noStrike" cap="none">
                <a:solidFill>
                  <a:srgbClr val="000000"/>
                </a:solidFill>
                <a:latin typeface="Century Gothic"/>
                <a:ea typeface="Century Gothic"/>
                <a:cs typeface="Century Gothic"/>
                <a:sym typeface="Century Gothic"/>
              </a:rPr>
              <a:t>Guiding Question</a:t>
            </a:r>
            <a:endParaRPr/>
          </a:p>
          <a:p>
            <a:pPr marL="0" marR="0" lvl="0" indent="0" algn="ctr" rtl="0">
              <a:lnSpc>
                <a:spcPct val="100000"/>
              </a:lnSpc>
              <a:spcBef>
                <a:spcPts val="0"/>
              </a:spcBef>
              <a:spcAft>
                <a:spcPts val="0"/>
              </a:spcAft>
              <a:buNone/>
            </a:pPr>
            <a:r>
              <a:rPr lang="en" sz="2400" b="0" i="0" u="none" strike="noStrike" cap="none">
                <a:solidFill>
                  <a:srgbClr val="000000"/>
                </a:solidFill>
                <a:latin typeface="Century Gothic"/>
                <a:ea typeface="Century Gothic"/>
                <a:cs typeface="Century Gothic"/>
                <a:sym typeface="Century Gothic"/>
              </a:rPr>
              <a:t> Anchor Chart</a:t>
            </a:r>
            <a:endParaRPr sz="2400" b="0" i="0" u="none" strike="noStrike" cap="none">
              <a:solidFill>
                <a:srgbClr val="000000"/>
              </a:solidFill>
              <a:latin typeface="Century Gothic"/>
              <a:ea typeface="Century Gothic"/>
              <a:cs typeface="Century Gothic"/>
              <a:sym typeface="Century Gothic"/>
            </a:endParaRPr>
          </a:p>
          <a:p>
            <a:pPr marL="0" marR="0" lvl="0" indent="0" algn="ctr" rtl="0">
              <a:lnSpc>
                <a:spcPct val="100000"/>
              </a:lnSpc>
              <a:spcBef>
                <a:spcPts val="0"/>
              </a:spcBef>
              <a:spcAft>
                <a:spcPts val="0"/>
              </a:spcAft>
              <a:buNone/>
            </a:pPr>
            <a:endParaRPr sz="1800">
              <a:latin typeface="Century Gothic"/>
              <a:ea typeface="Century Gothic"/>
              <a:cs typeface="Century Gothic"/>
              <a:sym typeface="Century Gothic"/>
            </a:endParaRPr>
          </a:p>
          <a:p>
            <a:pPr marL="457200" marR="0" lvl="0" indent="-342900" algn="l" rtl="0">
              <a:lnSpc>
                <a:spcPct val="90000"/>
              </a:lnSpc>
              <a:spcBef>
                <a:spcPts val="340"/>
              </a:spcBef>
              <a:spcAft>
                <a:spcPts val="0"/>
              </a:spcAft>
              <a:buClr>
                <a:srgbClr val="000000"/>
              </a:buClr>
              <a:buSzPts val="1800"/>
              <a:buFont typeface="Century Gothic"/>
              <a:buChar char="●"/>
            </a:pPr>
            <a:r>
              <a:rPr lang="en" sz="1800" b="0" i="0" u="none" strike="noStrike" cap="none">
                <a:solidFill>
                  <a:srgbClr val="000000"/>
                </a:solidFill>
                <a:latin typeface="Century Gothic"/>
                <a:ea typeface="Century Gothic"/>
                <a:cs typeface="Century Gothic"/>
                <a:sym typeface="Century Gothic"/>
              </a:rPr>
              <a:t>What can we learn from the process of ratifying the 19</a:t>
            </a:r>
            <a:r>
              <a:rPr lang="en" sz="1800" b="0" i="0" u="none" strike="noStrike" cap="none" baseline="30000">
                <a:solidFill>
                  <a:srgbClr val="000000"/>
                </a:solidFill>
                <a:latin typeface="Century Gothic"/>
                <a:ea typeface="Century Gothic"/>
                <a:cs typeface="Century Gothic"/>
                <a:sym typeface="Century Gothic"/>
              </a:rPr>
              <a:t>th</a:t>
            </a:r>
            <a:r>
              <a:rPr lang="en" sz="1800" b="0" i="0" u="none" strike="noStrike" cap="none">
                <a:solidFill>
                  <a:srgbClr val="000000"/>
                </a:solidFill>
                <a:latin typeface="Century Gothic"/>
                <a:ea typeface="Century Gothic"/>
                <a:cs typeface="Century Gothic"/>
                <a:sym typeface="Century Gothic"/>
              </a:rPr>
              <a:t> Amendment?</a:t>
            </a:r>
            <a:endParaRPr sz="1800"/>
          </a:p>
          <a:p>
            <a:pPr marL="457200" marR="0" lvl="0" indent="-342900" algn="l" rtl="0">
              <a:lnSpc>
                <a:spcPct val="90000"/>
              </a:lnSpc>
              <a:spcBef>
                <a:spcPts val="0"/>
              </a:spcBef>
              <a:spcAft>
                <a:spcPts val="0"/>
              </a:spcAft>
              <a:buClr>
                <a:srgbClr val="000000"/>
              </a:buClr>
              <a:buSzPts val="1800"/>
              <a:buFont typeface="Century Gothic"/>
              <a:buChar char="●"/>
            </a:pPr>
            <a:r>
              <a:rPr lang="en" sz="1800" b="0" i="0" u="none" strike="noStrike" cap="none">
                <a:solidFill>
                  <a:schemeClr val="dk1"/>
                </a:solidFill>
                <a:latin typeface="Century Gothic"/>
                <a:ea typeface="Century Gothic"/>
                <a:cs typeface="Century Gothic"/>
                <a:sym typeface="Century Gothic"/>
              </a:rPr>
              <a:t>How can stories inspire us to take action to contribute to a better world?</a:t>
            </a:r>
            <a:endParaRPr sz="1800"/>
          </a:p>
          <a:p>
            <a:pPr marL="457200" marR="0" lvl="0" indent="-342900" algn="l" rtl="0">
              <a:lnSpc>
                <a:spcPct val="90000"/>
              </a:lnSpc>
              <a:spcBef>
                <a:spcPts val="0"/>
              </a:spcBef>
              <a:spcAft>
                <a:spcPts val="0"/>
              </a:spcAft>
              <a:buClr>
                <a:srgbClr val="000000"/>
              </a:buClr>
              <a:buSzPts val="1800"/>
              <a:buFont typeface="Century Gothic"/>
              <a:buChar char="●"/>
            </a:pPr>
            <a:r>
              <a:rPr lang="en" sz="1800" b="0" i="0" u="none" strike="noStrike" cap="none">
                <a:solidFill>
                  <a:schemeClr val="dk1"/>
                </a:solidFill>
                <a:latin typeface="Century Gothic"/>
                <a:ea typeface="Century Gothic"/>
                <a:cs typeface="Century Gothic"/>
                <a:sym typeface="Century Gothic"/>
              </a:rPr>
              <a:t>How and why can we encourage and support others to contribute to a better world?</a:t>
            </a:r>
            <a:endParaRPr sz="180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88"/>
        <p:cNvGrpSpPr/>
        <p:nvPr/>
      </p:nvGrpSpPr>
      <p:grpSpPr>
        <a:xfrm>
          <a:off x="0" y="0"/>
          <a:ext cx="0" cy="0"/>
          <a:chOff x="0" y="0"/>
          <a:chExt cx="0" cy="0"/>
        </a:xfrm>
      </p:grpSpPr>
      <p:sp>
        <p:nvSpPr>
          <p:cNvPr id="189" name="Google Shape;189;p26"/>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Calibri"/>
              <a:buNone/>
            </a:pPr>
            <a:r>
              <a:rPr lang="en" sz="3600" b="0" i="0" u="none" strike="noStrike" cap="none">
                <a:solidFill>
                  <a:schemeClr val="dk1"/>
                </a:solidFill>
                <a:latin typeface="Century Gothic"/>
                <a:ea typeface="Century Gothic"/>
                <a:cs typeface="Century Gothic"/>
                <a:sym typeface="Century Gothic"/>
              </a:rPr>
              <a:t>Homework: Accountable Research Reading</a:t>
            </a:r>
            <a:endParaRPr sz="3300" b="0" i="0" u="none" strike="noStrike" cap="none">
              <a:solidFill>
                <a:schemeClr val="dk1"/>
              </a:solidFill>
              <a:latin typeface="Century Gothic"/>
              <a:ea typeface="Century Gothic"/>
              <a:cs typeface="Century Gothic"/>
              <a:sym typeface="Century Gothic"/>
            </a:endParaRPr>
          </a:p>
        </p:txBody>
      </p:sp>
      <p:sp>
        <p:nvSpPr>
          <p:cNvPr id="190" name="Google Shape;190;p26"/>
          <p:cNvSpPr txBox="1">
            <a:spLocks noGrp="1"/>
          </p:cNvSpPr>
          <p:nvPr>
            <p:ph type="body" idx="1"/>
          </p:nvPr>
        </p:nvSpPr>
        <p:spPr>
          <a:xfrm>
            <a:off x="466675" y="1268044"/>
            <a:ext cx="6255900" cy="895200"/>
          </a:xfrm>
          <a:prstGeom prst="rect">
            <a:avLst/>
          </a:prstGeom>
          <a:noFill/>
          <a:ln>
            <a:noFill/>
          </a:ln>
        </p:spPr>
        <p:txBody>
          <a:bodyPr spcFirstLastPara="1" wrap="square" lIns="91425" tIns="91425" rIns="91425" bIns="91425" anchor="t" anchorCtr="0">
            <a:noAutofit/>
          </a:bodyPr>
          <a:lstStyle/>
          <a:p>
            <a:pPr marL="457200" marR="0" lvl="0" indent="-298450" algn="l" rtl="0">
              <a:lnSpc>
                <a:spcPct val="100000"/>
              </a:lnSpc>
              <a:spcBef>
                <a:spcPts val="0"/>
              </a:spcBef>
              <a:spcAft>
                <a:spcPts val="0"/>
              </a:spcAft>
              <a:buClr>
                <a:schemeClr val="dk1"/>
              </a:buClr>
              <a:buSzPts val="1100"/>
              <a:buFont typeface="Arial"/>
              <a:buAutoNum type="arabicPeriod"/>
            </a:pPr>
            <a:r>
              <a:rPr lang="en" sz="1100" b="0" i="0" u="none" strike="noStrike" cap="none">
                <a:solidFill>
                  <a:schemeClr val="dk1"/>
                </a:solidFill>
                <a:latin typeface="Century Gothic"/>
                <a:ea typeface="Century Gothic"/>
                <a:cs typeface="Century Gothic"/>
                <a:sym typeface="Century Gothic"/>
              </a:rPr>
              <a:t>Take out Independent Reading Journal.</a:t>
            </a:r>
            <a:endParaRPr sz="1100" b="0" i="0" u="none" strike="noStrike" cap="none">
              <a:solidFill>
                <a:schemeClr val="dk1"/>
              </a:solidFill>
              <a:latin typeface="Century Gothic"/>
              <a:ea typeface="Century Gothic"/>
              <a:cs typeface="Century Gothic"/>
              <a:sym typeface="Century Gothic"/>
            </a:endParaRPr>
          </a:p>
          <a:p>
            <a:pPr marL="457200" marR="0" lvl="0" indent="-298450" algn="l" rtl="0">
              <a:lnSpc>
                <a:spcPct val="100000"/>
              </a:lnSpc>
              <a:spcBef>
                <a:spcPts val="0"/>
              </a:spcBef>
              <a:spcAft>
                <a:spcPts val="0"/>
              </a:spcAft>
              <a:buClr>
                <a:schemeClr val="dk1"/>
              </a:buClr>
              <a:buSzPts val="1100"/>
              <a:buFont typeface="Arial"/>
              <a:buAutoNum type="arabicPeriod"/>
            </a:pPr>
            <a:r>
              <a:rPr lang="en" sz="1100" b="0" i="0" u="none" strike="noStrike" cap="none">
                <a:solidFill>
                  <a:schemeClr val="dk1"/>
                </a:solidFill>
                <a:latin typeface="Century Gothic"/>
                <a:ea typeface="Century Gothic"/>
                <a:cs typeface="Century Gothic"/>
                <a:sym typeface="Century Gothic"/>
              </a:rPr>
              <a:t>Select a prompt.</a:t>
            </a:r>
            <a:endParaRPr sz="1100" b="0" i="0" u="none" strike="noStrike" cap="none">
              <a:solidFill>
                <a:schemeClr val="dk1"/>
              </a:solidFill>
              <a:latin typeface="Century Gothic"/>
              <a:ea typeface="Century Gothic"/>
              <a:cs typeface="Century Gothic"/>
              <a:sym typeface="Century Gothic"/>
            </a:endParaRPr>
          </a:p>
          <a:p>
            <a:pPr marL="457200" marR="0" lvl="0" indent="-298450" algn="l" rtl="0">
              <a:lnSpc>
                <a:spcPct val="100000"/>
              </a:lnSpc>
              <a:spcBef>
                <a:spcPts val="0"/>
              </a:spcBef>
              <a:spcAft>
                <a:spcPts val="0"/>
              </a:spcAft>
              <a:buClr>
                <a:schemeClr val="dk1"/>
              </a:buClr>
              <a:buSzPts val="1100"/>
              <a:buFont typeface="Arial"/>
              <a:buAutoNum type="arabicPeriod"/>
            </a:pPr>
            <a:r>
              <a:rPr lang="en" sz="1100" b="0" i="0" u="none" strike="noStrike" cap="none">
                <a:solidFill>
                  <a:schemeClr val="dk1"/>
                </a:solidFill>
                <a:latin typeface="Century Gothic"/>
                <a:ea typeface="Century Gothic"/>
                <a:cs typeface="Century Gothic"/>
                <a:sym typeface="Century Gothic"/>
              </a:rPr>
              <a:t>Copy prompt into front of independent reading journal.</a:t>
            </a:r>
            <a:endParaRPr sz="1100" b="0" i="0" u="none" strike="noStrike" cap="none">
              <a:solidFill>
                <a:schemeClr val="dk1"/>
              </a:solidFill>
              <a:latin typeface="Century Gothic"/>
              <a:ea typeface="Century Gothic"/>
              <a:cs typeface="Century Gothic"/>
              <a:sym typeface="Century Gothic"/>
            </a:endParaRPr>
          </a:p>
          <a:p>
            <a:pPr marL="457200" marR="0" lvl="0" indent="-298450" algn="l" rtl="0">
              <a:lnSpc>
                <a:spcPct val="100000"/>
              </a:lnSpc>
              <a:spcBef>
                <a:spcPts val="0"/>
              </a:spcBef>
              <a:spcAft>
                <a:spcPts val="0"/>
              </a:spcAft>
              <a:buClr>
                <a:schemeClr val="dk1"/>
              </a:buClr>
              <a:buSzPts val="1100"/>
              <a:buFont typeface="Arial"/>
              <a:buAutoNum type="arabicPeriod"/>
            </a:pPr>
            <a:r>
              <a:rPr lang="en" sz="1100" b="0" i="0" u="none" strike="noStrike" cap="none">
                <a:solidFill>
                  <a:schemeClr val="dk1"/>
                </a:solidFill>
                <a:latin typeface="Century Gothic"/>
                <a:ea typeface="Century Gothic"/>
                <a:cs typeface="Century Gothic"/>
                <a:sym typeface="Century Gothic"/>
              </a:rPr>
              <a:t>Respond to prompt for HW.</a:t>
            </a:r>
            <a:endParaRPr sz="1100" b="0" i="0" u="none" strike="noStrike" cap="none">
              <a:solidFill>
                <a:schemeClr val="dk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chemeClr val="dk1"/>
              </a:buClr>
              <a:buSzPts val="2100"/>
              <a:buFont typeface="Arial"/>
              <a:buNone/>
            </a:pPr>
            <a:endParaRPr sz="1100" b="0" i="0" u="none" strike="noStrike" cap="none">
              <a:solidFill>
                <a:schemeClr val="dk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chemeClr val="dk1"/>
              </a:buClr>
              <a:buSzPts val="2100"/>
              <a:buFont typeface="Arial"/>
              <a:buNone/>
            </a:pPr>
            <a:endParaRPr sz="1100" b="0" i="0" u="none" strike="noStrike" cap="none">
              <a:solidFill>
                <a:srgbClr val="444444"/>
              </a:solidFill>
              <a:latin typeface="Century Gothic"/>
              <a:ea typeface="Century Gothic"/>
              <a:cs typeface="Century Gothic"/>
              <a:sym typeface="Century Gothic"/>
            </a:endParaRPr>
          </a:p>
        </p:txBody>
      </p:sp>
      <p:sp>
        <p:nvSpPr>
          <p:cNvPr id="191" name="Google Shape;191;p26"/>
          <p:cNvSpPr txBox="1"/>
          <p:nvPr/>
        </p:nvSpPr>
        <p:spPr>
          <a:xfrm>
            <a:off x="466675" y="1854394"/>
            <a:ext cx="8620500" cy="26061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None/>
            </a:pPr>
            <a:r>
              <a:rPr lang="en" sz="1300" b="1" i="0" u="none" strike="noStrike" cap="none">
                <a:solidFill>
                  <a:srgbClr val="000000"/>
                </a:solidFill>
                <a:latin typeface="Century Gothic"/>
                <a:ea typeface="Century Gothic"/>
                <a:cs typeface="Century Gothic"/>
                <a:sym typeface="Century Gothic"/>
              </a:rPr>
              <a:t>Module </a:t>
            </a:r>
            <a:r>
              <a:rPr lang="en" sz="1300" b="1">
                <a:latin typeface="Century Gothic"/>
                <a:ea typeface="Century Gothic"/>
                <a:cs typeface="Century Gothic"/>
                <a:sym typeface="Century Gothic"/>
              </a:rPr>
              <a:t>4</a:t>
            </a:r>
            <a:r>
              <a:rPr lang="en" sz="1300" b="1" i="0" u="none" strike="noStrike" cap="none">
                <a:solidFill>
                  <a:srgbClr val="000000"/>
                </a:solidFill>
                <a:latin typeface="Century Gothic"/>
                <a:ea typeface="Century Gothic"/>
                <a:cs typeface="Century Gothic"/>
                <a:sym typeface="Century Gothic"/>
              </a:rPr>
              <a:t>: Journal Prompts</a:t>
            </a:r>
            <a:endParaRPr/>
          </a:p>
          <a:p>
            <a:pPr marL="457200" marR="0" lvl="0" indent="-311150" algn="l" rtl="0">
              <a:lnSpc>
                <a:spcPct val="100000"/>
              </a:lnSpc>
              <a:spcBef>
                <a:spcPts val="900"/>
              </a:spcBef>
              <a:spcAft>
                <a:spcPts val="0"/>
              </a:spcAft>
              <a:buClr>
                <a:srgbClr val="000000"/>
              </a:buClr>
              <a:buSzPts val="1300"/>
              <a:buFont typeface="Arial"/>
              <a:buChar char="●"/>
            </a:pPr>
            <a:r>
              <a:rPr lang="en" sz="1300" b="0" i="0" u="none" strike="noStrike" cap="none">
                <a:solidFill>
                  <a:srgbClr val="000000"/>
                </a:solidFill>
                <a:latin typeface="Century Gothic"/>
                <a:ea typeface="Century Gothic"/>
                <a:cs typeface="Century Gothic"/>
                <a:sym typeface="Century Gothic"/>
              </a:rPr>
              <a:t>What is the theme or main idea of the text? What are some of the key details, and how</a:t>
            </a:r>
            <a:br>
              <a:rPr lang="en" sz="1300" b="0" i="0" u="none" strike="noStrike" cap="none">
                <a:solidFill>
                  <a:srgbClr val="000000"/>
                </a:solidFill>
                <a:latin typeface="Century Gothic"/>
                <a:ea typeface="Century Gothic"/>
                <a:cs typeface="Century Gothic"/>
                <a:sym typeface="Century Gothic"/>
              </a:rPr>
            </a:br>
            <a:r>
              <a:rPr lang="en" sz="1300" b="0" i="0" u="none" strike="noStrike" cap="none">
                <a:solidFill>
                  <a:srgbClr val="000000"/>
                </a:solidFill>
                <a:latin typeface="Century Gothic"/>
                <a:ea typeface="Century Gothic"/>
                <a:cs typeface="Century Gothic"/>
                <a:sym typeface="Century Gothic"/>
              </a:rPr>
              <a:t>do they support the main idea?</a:t>
            </a:r>
            <a:endParaRPr/>
          </a:p>
          <a:p>
            <a:pPr marL="457200" marR="0" lvl="0" indent="-311150" algn="l" rtl="0">
              <a:lnSpc>
                <a:spcPct val="100000"/>
              </a:lnSpc>
              <a:spcBef>
                <a:spcPts val="0"/>
              </a:spcBef>
              <a:spcAft>
                <a:spcPts val="0"/>
              </a:spcAft>
              <a:buClr>
                <a:srgbClr val="000000"/>
              </a:buClr>
              <a:buSzPts val="1300"/>
              <a:buFont typeface="Arial"/>
              <a:buChar char="●"/>
            </a:pPr>
            <a:r>
              <a:rPr lang="en" sz="1300" b="0" i="0" u="none" strike="noStrike" cap="none">
                <a:solidFill>
                  <a:srgbClr val="000000"/>
                </a:solidFill>
                <a:latin typeface="Century Gothic"/>
                <a:ea typeface="Century Gothic"/>
                <a:cs typeface="Century Gothic"/>
                <a:sym typeface="Century Gothic"/>
              </a:rPr>
              <a:t>What do the illustrations tell you? How do they help you understand the words?</a:t>
            </a:r>
            <a:endParaRPr/>
          </a:p>
          <a:p>
            <a:pPr marL="457200" marR="0" lvl="0" indent="-311150" algn="l" rtl="0">
              <a:lnSpc>
                <a:spcPct val="100000"/>
              </a:lnSpc>
              <a:spcBef>
                <a:spcPts val="0"/>
              </a:spcBef>
              <a:spcAft>
                <a:spcPts val="0"/>
              </a:spcAft>
              <a:buClr>
                <a:srgbClr val="000000"/>
              </a:buClr>
              <a:buSzPts val="1300"/>
              <a:buFont typeface="Arial"/>
              <a:buChar char="●"/>
            </a:pPr>
            <a:r>
              <a:rPr lang="en" sz="1300" b="0" i="0" u="none" strike="noStrike" cap="none">
                <a:solidFill>
                  <a:srgbClr val="000000"/>
                </a:solidFill>
                <a:latin typeface="Century Gothic"/>
                <a:ea typeface="Century Gothic"/>
                <a:cs typeface="Century Gothic"/>
                <a:sym typeface="Century Gothic"/>
              </a:rPr>
              <a:t>What questions do you now have after reading? What would you like to learn more</a:t>
            </a:r>
            <a:br>
              <a:rPr lang="en" sz="1300" b="0" i="0" u="none" strike="noStrike" cap="none">
                <a:solidFill>
                  <a:srgbClr val="000000"/>
                </a:solidFill>
                <a:latin typeface="Century Gothic"/>
                <a:ea typeface="Century Gothic"/>
                <a:cs typeface="Century Gothic"/>
                <a:sym typeface="Century Gothic"/>
              </a:rPr>
            </a:br>
            <a:r>
              <a:rPr lang="en" sz="1300" b="0" i="0" u="none" strike="noStrike" cap="none">
                <a:solidFill>
                  <a:srgbClr val="000000"/>
                </a:solidFill>
                <a:latin typeface="Century Gothic"/>
                <a:ea typeface="Century Gothic"/>
                <a:cs typeface="Century Gothic"/>
                <a:sym typeface="Century Gothic"/>
              </a:rPr>
              <a:t>about? Why?</a:t>
            </a:r>
            <a:endParaRPr/>
          </a:p>
          <a:p>
            <a:pPr marL="457200" marR="0" lvl="0" indent="-311150" algn="l" rtl="0">
              <a:lnSpc>
                <a:spcPct val="100000"/>
              </a:lnSpc>
              <a:spcBef>
                <a:spcPts val="0"/>
              </a:spcBef>
              <a:spcAft>
                <a:spcPts val="0"/>
              </a:spcAft>
              <a:buClr>
                <a:srgbClr val="000000"/>
              </a:buClr>
              <a:buSzPts val="1300"/>
              <a:buFont typeface="Arial"/>
              <a:buChar char="●"/>
            </a:pPr>
            <a:r>
              <a:rPr lang="en" sz="1300" b="0" i="0" u="none" strike="noStrike" cap="none">
                <a:solidFill>
                  <a:srgbClr val="000000"/>
                </a:solidFill>
                <a:latin typeface="Century Gothic"/>
                <a:ea typeface="Century Gothic"/>
                <a:cs typeface="Century Gothic"/>
                <a:sym typeface="Century Gothic"/>
              </a:rPr>
              <a:t>What are the most important facts you learned from reading?</a:t>
            </a:r>
            <a:endParaRPr/>
          </a:p>
          <a:p>
            <a:pPr marL="457200" marR="0" lvl="0" indent="-311150" algn="l" rtl="0">
              <a:lnSpc>
                <a:spcPct val="100000"/>
              </a:lnSpc>
              <a:spcBef>
                <a:spcPts val="0"/>
              </a:spcBef>
              <a:spcAft>
                <a:spcPts val="0"/>
              </a:spcAft>
              <a:buClr>
                <a:srgbClr val="000000"/>
              </a:buClr>
              <a:buSzPts val="1300"/>
              <a:buFont typeface="Arial"/>
              <a:buChar char="●"/>
            </a:pPr>
            <a:r>
              <a:rPr lang="en" sz="1300" b="0" i="0" u="none" strike="noStrike" cap="none">
                <a:solidFill>
                  <a:srgbClr val="000000"/>
                </a:solidFill>
                <a:latin typeface="Century Gothic"/>
                <a:ea typeface="Century Gothic"/>
                <a:cs typeface="Century Gothic"/>
                <a:sym typeface="Century Gothic"/>
              </a:rPr>
              <a:t>What is the most interesting fact you learned today? Why?</a:t>
            </a:r>
            <a:endParaRPr/>
          </a:p>
          <a:p>
            <a:pPr marL="457200" marR="0" lvl="0" indent="-311150" algn="l" rtl="0">
              <a:lnSpc>
                <a:spcPct val="100000"/>
              </a:lnSpc>
              <a:spcBef>
                <a:spcPts val="0"/>
              </a:spcBef>
              <a:spcAft>
                <a:spcPts val="0"/>
              </a:spcAft>
              <a:buClr>
                <a:srgbClr val="000000"/>
              </a:buClr>
              <a:buSzPts val="1300"/>
              <a:buFont typeface="Arial"/>
              <a:buChar char="●"/>
            </a:pPr>
            <a:r>
              <a:rPr lang="en" sz="1300" b="0" i="0" u="none" strike="noStrike" cap="none">
                <a:solidFill>
                  <a:srgbClr val="000000"/>
                </a:solidFill>
                <a:latin typeface="Century Gothic"/>
                <a:ea typeface="Century Gothic"/>
                <a:cs typeface="Century Gothic"/>
                <a:sym typeface="Century Gothic"/>
              </a:rPr>
              <a:t>How does what you read today connect to something you have learned in other lessons?</a:t>
            </a:r>
            <a:endParaRPr/>
          </a:p>
          <a:p>
            <a:pPr marL="457200" marR="0" lvl="0" indent="-311150" algn="l" rtl="0">
              <a:lnSpc>
                <a:spcPct val="100000"/>
              </a:lnSpc>
              <a:spcBef>
                <a:spcPts val="0"/>
              </a:spcBef>
              <a:spcAft>
                <a:spcPts val="0"/>
              </a:spcAft>
              <a:buClr>
                <a:srgbClr val="000000"/>
              </a:buClr>
              <a:buSzPts val="1300"/>
              <a:buFont typeface="Arial"/>
              <a:buChar char="●"/>
            </a:pPr>
            <a:r>
              <a:rPr lang="en" sz="1300" b="0" i="0" u="none" strike="noStrike" cap="none">
                <a:solidFill>
                  <a:srgbClr val="000000"/>
                </a:solidFill>
                <a:latin typeface="Century Gothic"/>
                <a:ea typeface="Century Gothic"/>
                <a:cs typeface="Century Gothic"/>
                <a:sym typeface="Century Gothic"/>
              </a:rPr>
              <a:t>Describe in depth a character in the text using details from the text.</a:t>
            </a:r>
            <a:endParaRPr/>
          </a:p>
          <a:p>
            <a:pPr marL="457200" marR="0" lvl="0" indent="-311150" algn="l" rtl="0">
              <a:lnSpc>
                <a:spcPct val="100000"/>
              </a:lnSpc>
              <a:spcBef>
                <a:spcPts val="0"/>
              </a:spcBef>
              <a:spcAft>
                <a:spcPts val="0"/>
              </a:spcAft>
              <a:buClr>
                <a:srgbClr val="000000"/>
              </a:buClr>
              <a:buSzPts val="1300"/>
              <a:buFont typeface="Arial"/>
              <a:buChar char="●"/>
            </a:pPr>
            <a:r>
              <a:rPr lang="en" sz="1300" b="0" i="0" u="none" strike="noStrike" cap="none">
                <a:solidFill>
                  <a:srgbClr val="000000"/>
                </a:solidFill>
                <a:latin typeface="Century Gothic"/>
                <a:ea typeface="Century Gothic"/>
                <a:cs typeface="Century Gothic"/>
                <a:sym typeface="Century Gothic"/>
              </a:rPr>
              <a:t>Describe in depth a setting in the text using details from the text.</a:t>
            </a:r>
            <a:endParaRPr/>
          </a:p>
          <a:p>
            <a:pPr marL="457200" marR="0" lvl="0" indent="-311150" algn="l" rtl="0">
              <a:lnSpc>
                <a:spcPct val="100000"/>
              </a:lnSpc>
              <a:spcBef>
                <a:spcPts val="0"/>
              </a:spcBef>
              <a:spcAft>
                <a:spcPts val="0"/>
              </a:spcAft>
              <a:buClr>
                <a:srgbClr val="000000"/>
              </a:buClr>
              <a:buSzPts val="1300"/>
              <a:buFont typeface="Arial"/>
              <a:buChar char="●"/>
            </a:pPr>
            <a:r>
              <a:rPr lang="en" sz="1300" b="0" i="0" u="none" strike="noStrike" cap="none">
                <a:solidFill>
                  <a:srgbClr val="000000"/>
                </a:solidFill>
                <a:latin typeface="Century Gothic"/>
                <a:ea typeface="Century Gothic"/>
                <a:cs typeface="Century Gothic"/>
                <a:sym typeface="Century Gothic"/>
              </a:rPr>
              <a:t>Describe in depth an event in the text using details from the text.</a:t>
            </a:r>
            <a:endParaRPr/>
          </a:p>
          <a:p>
            <a:pPr marL="457200" marR="0" lvl="0" indent="-311150" algn="l" rtl="0">
              <a:lnSpc>
                <a:spcPct val="100000"/>
              </a:lnSpc>
              <a:spcBef>
                <a:spcPts val="0"/>
              </a:spcBef>
              <a:spcAft>
                <a:spcPts val="0"/>
              </a:spcAft>
              <a:buClr>
                <a:srgbClr val="000000"/>
              </a:buClr>
              <a:buSzPts val="1300"/>
              <a:buFont typeface="Arial"/>
              <a:buChar char="●"/>
            </a:pPr>
            <a:r>
              <a:rPr lang="en" sz="1300" b="0" i="0" u="none" strike="noStrike" cap="none">
                <a:solidFill>
                  <a:srgbClr val="000000"/>
                </a:solidFill>
                <a:latin typeface="Century Gothic"/>
                <a:ea typeface="Century Gothic"/>
                <a:cs typeface="Century Gothic"/>
                <a:sym typeface="Century Gothic"/>
              </a:rPr>
              <a:t>Choose one new word from your reading today and analyze it on a vocabulary square.</a:t>
            </a:r>
            <a:br>
              <a:rPr lang="en" sz="1300" b="0" i="0" u="none" strike="noStrike" cap="none">
                <a:solidFill>
                  <a:srgbClr val="000000"/>
                </a:solidFill>
                <a:latin typeface="Century Gothic"/>
                <a:ea typeface="Century Gothic"/>
                <a:cs typeface="Century Gothic"/>
                <a:sym typeface="Century Gothic"/>
              </a:rPr>
            </a:br>
            <a:endParaRPr sz="1300" b="0" i="0" u="none" strike="noStrike" cap="none">
              <a:solidFill>
                <a:srgbClr val="000000"/>
              </a:solidFill>
              <a:latin typeface="Century Gothic"/>
              <a:ea typeface="Century Gothic"/>
              <a:cs typeface="Century Gothic"/>
              <a:sym typeface="Century Gothic"/>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96"/>
        <p:cNvGrpSpPr/>
        <p:nvPr/>
      </p:nvGrpSpPr>
      <p:grpSpPr>
        <a:xfrm>
          <a:off x="0" y="0"/>
          <a:ext cx="0" cy="0"/>
          <a:chOff x="0" y="0"/>
          <a:chExt cx="0" cy="0"/>
        </a:xfrm>
      </p:grpSpPr>
      <p:sp>
        <p:nvSpPr>
          <p:cNvPr id="197" name="Google Shape;197;p2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Overlock"/>
              <a:buNone/>
            </a:pPr>
            <a:r>
              <a:rPr lang="en" sz="3200" b="0" i="0" u="none" strike="noStrike" cap="none">
                <a:solidFill>
                  <a:schemeClr val="dk1"/>
                </a:solidFill>
                <a:latin typeface="Century Gothic"/>
                <a:ea typeface="Century Gothic"/>
                <a:cs typeface="Century Gothic"/>
                <a:sym typeface="Century Gothic"/>
              </a:rPr>
              <a:t>Small Group Block /All Block</a:t>
            </a:r>
            <a:endParaRPr sz="32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300"/>
              <a:buFont typeface="Overlock"/>
              <a:buNone/>
            </a:pPr>
            <a:endParaRPr sz="3200" b="0" i="0" u="none" strike="noStrike" cap="none">
              <a:solidFill>
                <a:schemeClr val="dk1"/>
              </a:solidFill>
              <a:latin typeface="Century Gothic"/>
              <a:ea typeface="Century Gothic"/>
              <a:cs typeface="Century Gothic"/>
              <a:sym typeface="Century Gothic"/>
            </a:endParaRPr>
          </a:p>
        </p:txBody>
      </p:sp>
      <p:sp>
        <p:nvSpPr>
          <p:cNvPr id="198" name="Google Shape;198;p27"/>
          <p:cNvSpPr txBox="1">
            <a:spLocks noGrp="1"/>
          </p:cNvSpPr>
          <p:nvPr>
            <p:ph type="body" idx="1"/>
          </p:nvPr>
        </p:nvSpPr>
        <p:spPr>
          <a:xfrm>
            <a:off x="628650" y="646494"/>
            <a:ext cx="7886700" cy="25899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1000"/>
              </a:spcBef>
              <a:spcAft>
                <a:spcPts val="0"/>
              </a:spcAft>
              <a:buClr>
                <a:schemeClr val="dk1"/>
              </a:buClr>
              <a:buSzPts val="1100"/>
              <a:buFont typeface="Arial"/>
              <a:buNone/>
            </a:pPr>
            <a:r>
              <a:rPr lang="en" sz="1800" b="0" i="0" u="none" strike="noStrike" cap="none">
                <a:solidFill>
                  <a:schemeClr val="dk1"/>
                </a:solidFill>
                <a:latin typeface="Century Gothic"/>
                <a:ea typeface="Century Gothic"/>
                <a:cs typeface="Century Gothic"/>
                <a:sym typeface="Century Gothic"/>
              </a:rPr>
              <a:t>Welcome to the time in our day where we get to work on a activities in small groups related to building our skills as readers. </a:t>
            </a:r>
            <a:endParaRPr sz="18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2100"/>
              </a:spcBef>
              <a:spcAft>
                <a:spcPts val="0"/>
              </a:spcAft>
              <a:buClr>
                <a:schemeClr val="dk1"/>
              </a:buClr>
              <a:buSzPts val="1100"/>
              <a:buFont typeface="Arial"/>
              <a:buNone/>
            </a:pPr>
            <a:r>
              <a:rPr lang="en" sz="1800" b="0" i="0" u="none" strike="noStrike" cap="none">
                <a:solidFill>
                  <a:schemeClr val="dk1"/>
                </a:solidFill>
                <a:latin typeface="Century Gothic"/>
                <a:ea typeface="Century Gothic"/>
                <a:cs typeface="Century Gothic"/>
                <a:sym typeface="Century Gothic"/>
              </a:rPr>
              <a:t>During this time, you will get a chance to work in pairs or groups to support each other as you read. </a:t>
            </a:r>
            <a:endParaRPr sz="18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2100"/>
              </a:spcBef>
              <a:spcAft>
                <a:spcPts val="2100"/>
              </a:spcAft>
              <a:buClr>
                <a:schemeClr val="dk1"/>
              </a:buClr>
              <a:buSzPts val="1100"/>
              <a:buFont typeface="Arial"/>
              <a:buNone/>
            </a:pPr>
            <a:r>
              <a:rPr lang="en" sz="1800" b="0" i="0" u="none" strike="noStrike" cap="none">
                <a:solidFill>
                  <a:schemeClr val="dk1"/>
                </a:solidFill>
                <a:latin typeface="Century Gothic"/>
                <a:ea typeface="Century Gothic"/>
                <a:cs typeface="Century Gothic"/>
                <a:sym typeface="Century Gothic"/>
              </a:rPr>
              <a:t>Today’s ALL Block Schedule is:</a:t>
            </a:r>
            <a:endParaRPr sz="2100" b="0" i="0" u="none" strike="noStrike" cap="none">
              <a:solidFill>
                <a:schemeClr val="dk1"/>
              </a:solidFill>
              <a:latin typeface="Century Gothic"/>
              <a:ea typeface="Century Gothic"/>
              <a:cs typeface="Century Gothic"/>
              <a:sym typeface="Century Gothic"/>
            </a:endParaRPr>
          </a:p>
        </p:txBody>
      </p:sp>
      <p:graphicFrame>
        <p:nvGraphicFramePr>
          <p:cNvPr id="199" name="Google Shape;199;p27"/>
          <p:cNvGraphicFramePr/>
          <p:nvPr/>
        </p:nvGraphicFramePr>
        <p:xfrm>
          <a:off x="952500" y="2809725"/>
          <a:ext cx="7239000" cy="1859219"/>
        </p:xfrm>
        <a:graphic>
          <a:graphicData uri="http://schemas.openxmlformats.org/drawingml/2006/table">
            <a:tbl>
              <a:tblPr>
                <a:noFill/>
                <a:tableStyleId>{885C9166-7408-4A98-BAB2-D6882B35CD76}</a:tableStyleId>
              </a:tblPr>
              <a:tblGrid>
                <a:gridCol w="1809750"/>
                <a:gridCol w="1809750"/>
                <a:gridCol w="1809750"/>
                <a:gridCol w="1809750"/>
              </a:tblGrid>
              <a:tr h="381000">
                <a:tc>
                  <a:txBody>
                    <a:bodyPr/>
                    <a:lstStyle/>
                    <a:p>
                      <a:pPr marL="0" marR="0" lvl="0" indent="0" algn="ctr" rtl="0">
                        <a:lnSpc>
                          <a:spcPct val="100000"/>
                        </a:lnSpc>
                        <a:spcBef>
                          <a:spcPts val="0"/>
                        </a:spcBef>
                        <a:spcAft>
                          <a:spcPts val="0"/>
                        </a:spcAft>
                        <a:buClr>
                          <a:srgbClr val="000000"/>
                        </a:buClr>
                        <a:buSzPts val="1400"/>
                        <a:buFont typeface="Arial"/>
                        <a:buNone/>
                      </a:pPr>
                      <a:r>
                        <a:rPr lang="en" sz="1400" u="none" strike="noStrike" cap="none">
                          <a:latin typeface="Century Gothic"/>
                          <a:ea typeface="Century Gothic"/>
                          <a:cs typeface="Century Gothic"/>
                          <a:sym typeface="Century Gothic"/>
                        </a:rPr>
                        <a:t>Group 1</a:t>
                      </a:r>
                      <a:endParaRPr sz="1400" u="none" strike="noStrike" cap="none">
                        <a:latin typeface="Century Gothic"/>
                        <a:ea typeface="Century Gothic"/>
                        <a:cs typeface="Century Gothic"/>
                        <a:sym typeface="Century Gothic"/>
                      </a:endParaRPr>
                    </a:p>
                  </a:txBody>
                  <a:tcPr marL="91425" marR="91425" marT="91425" marB="91425"/>
                </a:tc>
                <a:tc>
                  <a:txBody>
                    <a:bodyPr/>
                    <a:lstStyle/>
                    <a:p>
                      <a:pPr marL="0" marR="0" lvl="0" indent="0" algn="ctr" rtl="0">
                        <a:lnSpc>
                          <a:spcPct val="100000"/>
                        </a:lnSpc>
                        <a:spcBef>
                          <a:spcPts val="0"/>
                        </a:spcBef>
                        <a:spcAft>
                          <a:spcPts val="0"/>
                        </a:spcAft>
                        <a:buClr>
                          <a:srgbClr val="000000"/>
                        </a:buClr>
                        <a:buSzPts val="1400"/>
                        <a:buFont typeface="Arial"/>
                        <a:buNone/>
                      </a:pPr>
                      <a:r>
                        <a:rPr lang="en" sz="1400" u="none" strike="noStrike" cap="none">
                          <a:latin typeface="Century Gothic"/>
                          <a:ea typeface="Century Gothic"/>
                          <a:cs typeface="Century Gothic"/>
                          <a:sym typeface="Century Gothic"/>
                        </a:rPr>
                        <a:t>Group 2</a:t>
                      </a:r>
                      <a:endParaRPr sz="1400" u="none" strike="noStrike" cap="none">
                        <a:latin typeface="Century Gothic"/>
                        <a:ea typeface="Century Gothic"/>
                        <a:cs typeface="Century Gothic"/>
                        <a:sym typeface="Century Gothic"/>
                      </a:endParaRPr>
                    </a:p>
                  </a:txBody>
                  <a:tcPr marL="91425" marR="91425" marT="91425" marB="91425"/>
                </a:tc>
                <a:tc>
                  <a:txBody>
                    <a:bodyPr/>
                    <a:lstStyle/>
                    <a:p>
                      <a:pPr marL="0" marR="0" lvl="0" indent="0" algn="ctr" rtl="0">
                        <a:lnSpc>
                          <a:spcPct val="100000"/>
                        </a:lnSpc>
                        <a:spcBef>
                          <a:spcPts val="0"/>
                        </a:spcBef>
                        <a:spcAft>
                          <a:spcPts val="0"/>
                        </a:spcAft>
                        <a:buClr>
                          <a:srgbClr val="000000"/>
                        </a:buClr>
                        <a:buSzPts val="1400"/>
                        <a:buFont typeface="Arial"/>
                        <a:buNone/>
                      </a:pPr>
                      <a:r>
                        <a:rPr lang="en" sz="1400" u="none" strike="noStrike" cap="none">
                          <a:latin typeface="Century Gothic"/>
                          <a:ea typeface="Century Gothic"/>
                          <a:cs typeface="Century Gothic"/>
                          <a:sym typeface="Century Gothic"/>
                        </a:rPr>
                        <a:t>Group 3</a:t>
                      </a:r>
                      <a:endParaRPr sz="1400" u="none" strike="noStrike" cap="none">
                        <a:latin typeface="Century Gothic"/>
                        <a:ea typeface="Century Gothic"/>
                        <a:cs typeface="Century Gothic"/>
                        <a:sym typeface="Century Gothic"/>
                      </a:endParaRPr>
                    </a:p>
                  </a:txBody>
                  <a:tcPr marL="91425" marR="91425" marT="91425" marB="91425"/>
                </a:tc>
                <a:tc>
                  <a:txBody>
                    <a:bodyPr/>
                    <a:lstStyle/>
                    <a:p>
                      <a:pPr marL="0" marR="0" lvl="0" indent="0" algn="ctr" rtl="0">
                        <a:lnSpc>
                          <a:spcPct val="100000"/>
                        </a:lnSpc>
                        <a:spcBef>
                          <a:spcPts val="0"/>
                        </a:spcBef>
                        <a:spcAft>
                          <a:spcPts val="0"/>
                        </a:spcAft>
                        <a:buClr>
                          <a:srgbClr val="000000"/>
                        </a:buClr>
                        <a:buSzPts val="1400"/>
                        <a:buFont typeface="Arial"/>
                        <a:buNone/>
                      </a:pPr>
                      <a:r>
                        <a:rPr lang="en" sz="1400" u="none" strike="noStrike" cap="none">
                          <a:latin typeface="Century Gothic"/>
                          <a:ea typeface="Century Gothic"/>
                          <a:cs typeface="Century Gothic"/>
                          <a:sym typeface="Century Gothic"/>
                        </a:rPr>
                        <a:t>Group 4</a:t>
                      </a:r>
                      <a:endParaRPr sz="1400" u="none" strike="noStrike" cap="none">
                        <a:latin typeface="Century Gothic"/>
                        <a:ea typeface="Century Gothic"/>
                        <a:cs typeface="Century Gothic"/>
                        <a:sym typeface="Century Gothic"/>
                      </a:endParaRPr>
                    </a:p>
                  </a:txBody>
                  <a:tcPr marL="91425" marR="91425" marT="91425" marB="91425"/>
                </a:tc>
              </a:tr>
              <a:tr h="381000">
                <a:tc>
                  <a:txBody>
                    <a:bodyPr/>
                    <a:lstStyle/>
                    <a:p>
                      <a:pPr marL="0" marR="0" lvl="0" indent="0" algn="l" rtl="0">
                        <a:lnSpc>
                          <a:spcPct val="100000"/>
                        </a:lnSpc>
                        <a:spcBef>
                          <a:spcPts val="0"/>
                        </a:spcBef>
                        <a:spcAft>
                          <a:spcPts val="0"/>
                        </a:spcAft>
                        <a:buClr>
                          <a:srgbClr val="000000"/>
                        </a:buClr>
                        <a:buSzPts val="1400"/>
                        <a:buFont typeface="Arial"/>
                        <a:buNone/>
                      </a:pPr>
                      <a:endParaRPr sz="1400" u="none" strike="noStrike" cap="none"/>
                    </a:p>
                  </a:txBody>
                  <a:tcPr marL="91425" marR="91425" marT="91425" marB="91425"/>
                </a:tc>
                <a:tc>
                  <a:txBody>
                    <a:bodyPr/>
                    <a:lstStyle/>
                    <a:p>
                      <a:pPr marL="0" marR="0" lvl="0" indent="0" algn="l" rtl="0">
                        <a:lnSpc>
                          <a:spcPct val="100000"/>
                        </a:lnSpc>
                        <a:spcBef>
                          <a:spcPts val="0"/>
                        </a:spcBef>
                        <a:spcAft>
                          <a:spcPts val="0"/>
                        </a:spcAft>
                        <a:buClr>
                          <a:srgbClr val="000000"/>
                        </a:buClr>
                        <a:buSzPts val="1400"/>
                        <a:buFont typeface="Arial"/>
                        <a:buNone/>
                      </a:pPr>
                      <a:endParaRPr sz="1400" u="none" strike="noStrike" cap="none"/>
                    </a:p>
                    <a:p>
                      <a:pPr marL="0" marR="0" lvl="0" indent="0" algn="l" rtl="0">
                        <a:lnSpc>
                          <a:spcPct val="100000"/>
                        </a:lnSpc>
                        <a:spcBef>
                          <a:spcPts val="0"/>
                        </a:spcBef>
                        <a:spcAft>
                          <a:spcPts val="0"/>
                        </a:spcAft>
                        <a:buClr>
                          <a:srgbClr val="000000"/>
                        </a:buClr>
                        <a:buSzPts val="1400"/>
                        <a:buFont typeface="Arial"/>
                        <a:buNone/>
                      </a:pPr>
                      <a:endParaRPr sz="1400" u="none" strike="noStrike" cap="none"/>
                    </a:p>
                    <a:p>
                      <a:pPr marL="0" marR="0" lvl="0" indent="0" algn="l" rtl="0">
                        <a:lnSpc>
                          <a:spcPct val="100000"/>
                        </a:lnSpc>
                        <a:spcBef>
                          <a:spcPts val="0"/>
                        </a:spcBef>
                        <a:spcAft>
                          <a:spcPts val="0"/>
                        </a:spcAft>
                        <a:buClr>
                          <a:srgbClr val="000000"/>
                        </a:buClr>
                        <a:buSzPts val="1400"/>
                        <a:buFont typeface="Arial"/>
                        <a:buNone/>
                      </a:pPr>
                      <a:endParaRPr sz="1400" u="none" strike="noStrike" cap="none"/>
                    </a:p>
                    <a:p>
                      <a:pPr marL="0" marR="0" lvl="0" indent="0" algn="l" rtl="0">
                        <a:lnSpc>
                          <a:spcPct val="100000"/>
                        </a:lnSpc>
                        <a:spcBef>
                          <a:spcPts val="0"/>
                        </a:spcBef>
                        <a:spcAft>
                          <a:spcPts val="0"/>
                        </a:spcAft>
                        <a:buClr>
                          <a:srgbClr val="000000"/>
                        </a:buClr>
                        <a:buSzPts val="1400"/>
                        <a:buFont typeface="Arial"/>
                        <a:buNone/>
                      </a:pPr>
                      <a:endParaRPr sz="1400" u="none" strike="noStrike" cap="none"/>
                    </a:p>
                    <a:p>
                      <a:pPr marL="0" marR="0" lvl="0" indent="0" algn="l" rtl="0">
                        <a:lnSpc>
                          <a:spcPct val="100000"/>
                        </a:lnSpc>
                        <a:spcBef>
                          <a:spcPts val="0"/>
                        </a:spcBef>
                        <a:spcAft>
                          <a:spcPts val="0"/>
                        </a:spcAft>
                        <a:buClr>
                          <a:srgbClr val="000000"/>
                        </a:buClr>
                        <a:buSzPts val="1400"/>
                        <a:buFont typeface="Arial"/>
                        <a:buNone/>
                      </a:pPr>
                      <a:endParaRPr sz="1400" u="none" strike="noStrike" cap="none"/>
                    </a:p>
                    <a:p>
                      <a:pPr marL="0" marR="0" lvl="0" indent="0" algn="l" rtl="0">
                        <a:lnSpc>
                          <a:spcPct val="100000"/>
                        </a:lnSpc>
                        <a:spcBef>
                          <a:spcPts val="0"/>
                        </a:spcBef>
                        <a:spcAft>
                          <a:spcPts val="0"/>
                        </a:spcAft>
                        <a:buClr>
                          <a:srgbClr val="000000"/>
                        </a:buClr>
                        <a:buSzPts val="1400"/>
                        <a:buFont typeface="Arial"/>
                        <a:buNone/>
                      </a:pPr>
                      <a:endParaRPr sz="1400" u="none" strike="noStrike" cap="none"/>
                    </a:p>
                  </a:txBody>
                  <a:tcPr marL="91425" marR="91425" marT="91425" marB="91425"/>
                </a:tc>
                <a:tc>
                  <a:txBody>
                    <a:bodyPr/>
                    <a:lstStyle/>
                    <a:p>
                      <a:pPr marL="0" marR="0" lvl="0" indent="0" algn="l" rtl="0">
                        <a:lnSpc>
                          <a:spcPct val="100000"/>
                        </a:lnSpc>
                        <a:spcBef>
                          <a:spcPts val="0"/>
                        </a:spcBef>
                        <a:spcAft>
                          <a:spcPts val="0"/>
                        </a:spcAft>
                        <a:buClr>
                          <a:srgbClr val="000000"/>
                        </a:buClr>
                        <a:buSzPts val="1400"/>
                        <a:buFont typeface="Arial"/>
                        <a:buNone/>
                      </a:pPr>
                      <a:endParaRPr sz="1400" u="none" strike="noStrike" cap="none"/>
                    </a:p>
                  </a:txBody>
                  <a:tcPr marL="91425" marR="91425" marT="91425" marB="91425"/>
                </a:tc>
                <a:tc>
                  <a:txBody>
                    <a:bodyPr/>
                    <a:lstStyle/>
                    <a:p>
                      <a:pPr marL="0" marR="0" lvl="0" indent="0" algn="l" rtl="0">
                        <a:lnSpc>
                          <a:spcPct val="100000"/>
                        </a:lnSpc>
                        <a:spcBef>
                          <a:spcPts val="0"/>
                        </a:spcBef>
                        <a:spcAft>
                          <a:spcPts val="0"/>
                        </a:spcAft>
                        <a:buClr>
                          <a:srgbClr val="000000"/>
                        </a:buClr>
                        <a:buSzPts val="1400"/>
                        <a:buFont typeface="Arial"/>
                        <a:buNone/>
                      </a:pPr>
                      <a:endParaRPr sz="1400" u="none" strike="noStrike" cap="none"/>
                    </a:p>
                  </a:txBody>
                  <a:tcPr marL="91425" marR="91425" marT="91425" marB="91425"/>
                </a:tc>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95"/>
        <p:cNvGrpSpPr/>
        <p:nvPr/>
      </p:nvGrpSpPr>
      <p:grpSpPr>
        <a:xfrm>
          <a:off x="0" y="0"/>
          <a:ext cx="0" cy="0"/>
          <a:chOff x="0" y="0"/>
          <a:chExt cx="0" cy="0"/>
        </a:xfrm>
      </p:grpSpPr>
      <p:sp>
        <p:nvSpPr>
          <p:cNvPr id="96" name="Google Shape;96;p14"/>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1100"/>
              <a:buFont typeface="Arial"/>
              <a:buNone/>
            </a:pPr>
            <a:r>
              <a:rPr lang="en" sz="3400" b="0" i="0" u="none" strike="noStrike" cap="none">
                <a:solidFill>
                  <a:schemeClr val="dk1"/>
                </a:solidFill>
                <a:latin typeface="Century Gothic"/>
                <a:ea typeface="Century Gothic"/>
                <a:cs typeface="Century Gothic"/>
                <a:sym typeface="Century Gothic"/>
              </a:rPr>
              <a:t>Grade 4: Module </a:t>
            </a:r>
            <a:r>
              <a:rPr lang="en"/>
              <a:t>4: </a:t>
            </a:r>
            <a:r>
              <a:rPr lang="en" sz="3400" b="0" i="0" u="none" strike="noStrike" cap="none">
                <a:solidFill>
                  <a:schemeClr val="dk1"/>
                </a:solidFill>
                <a:latin typeface="Century Gothic"/>
                <a:ea typeface="Century Gothic"/>
                <a:cs typeface="Century Gothic"/>
                <a:sym typeface="Century Gothic"/>
              </a:rPr>
              <a:t>Unit </a:t>
            </a:r>
            <a:r>
              <a:rPr lang="en"/>
              <a:t>2</a:t>
            </a:r>
            <a:r>
              <a:rPr lang="en" sz="3400" b="0" i="0" u="none" strike="noStrike" cap="none">
                <a:solidFill>
                  <a:schemeClr val="dk1"/>
                </a:solidFill>
                <a:latin typeface="Century Gothic"/>
                <a:ea typeface="Century Gothic"/>
                <a:cs typeface="Century Gothic"/>
                <a:sym typeface="Century Gothic"/>
              </a:rPr>
              <a:t>: Lesson </a:t>
            </a:r>
            <a:r>
              <a:rPr lang="en"/>
              <a:t>11</a:t>
            </a:r>
            <a:endParaRPr sz="34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1100"/>
              <a:buFont typeface="Arial"/>
              <a:buNone/>
            </a:pPr>
            <a:r>
              <a:rPr lang="en" sz="1800" b="1" i="0" u="none" strike="noStrike" cap="none">
                <a:solidFill>
                  <a:schemeClr val="dk1"/>
                </a:solidFill>
                <a:latin typeface="Century Gothic"/>
                <a:ea typeface="Century Gothic"/>
                <a:cs typeface="Century Gothic"/>
                <a:sym typeface="Century Gothic"/>
              </a:rPr>
              <a:t>Teacher slide, before teaching.</a:t>
            </a:r>
            <a:endParaRPr sz="3300" b="0" i="0" u="none" strike="noStrike" cap="none">
              <a:solidFill>
                <a:schemeClr val="dk1"/>
              </a:solidFill>
              <a:latin typeface="Calibri"/>
              <a:ea typeface="Calibri"/>
              <a:cs typeface="Calibri"/>
              <a:sym typeface="Calibri"/>
            </a:endParaRPr>
          </a:p>
        </p:txBody>
      </p:sp>
      <p:sp>
        <p:nvSpPr>
          <p:cNvPr id="97" name="Google Shape;97;p14"/>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Clr>
                <a:schemeClr val="dk1"/>
              </a:buClr>
              <a:buSzPts val="2100"/>
              <a:buFont typeface="Arial"/>
              <a:buNone/>
            </a:pPr>
            <a:r>
              <a:rPr lang="en" sz="1700" b="1" i="0" u="none" strike="noStrike" cap="none" dirty="0">
                <a:solidFill>
                  <a:schemeClr val="dk1"/>
                </a:solidFill>
                <a:latin typeface="Century Gothic"/>
                <a:ea typeface="Century Gothic"/>
                <a:cs typeface="Century Gothic"/>
                <a:sym typeface="Century Gothic"/>
              </a:rPr>
              <a:t>Preparing for Lesson </a:t>
            </a:r>
            <a:r>
              <a:rPr lang="en" sz="1700" b="1" dirty="0"/>
              <a:t>11</a:t>
            </a:r>
            <a:r>
              <a:rPr lang="en" sz="1700" b="1" i="0" u="none" strike="noStrike" cap="none" dirty="0">
                <a:solidFill>
                  <a:schemeClr val="dk1"/>
                </a:solidFill>
                <a:latin typeface="Century Gothic"/>
                <a:ea typeface="Century Gothic"/>
                <a:cs typeface="Century Gothic"/>
                <a:sym typeface="Century Gothic"/>
              </a:rPr>
              <a:t>: </a:t>
            </a:r>
            <a:r>
              <a:rPr lang="en" sz="1700" b="0" i="0" u="none" strike="noStrike" cap="none" dirty="0">
                <a:solidFill>
                  <a:schemeClr val="dk1"/>
                </a:solidFill>
                <a:latin typeface="Century Gothic"/>
                <a:ea typeface="Century Gothic"/>
                <a:cs typeface="Century Gothic"/>
                <a:sym typeface="Century Gothic"/>
              </a:rPr>
              <a:t>Pre-reading and Preparing:</a:t>
            </a:r>
            <a:endParaRPr sz="1700" b="0" i="0" u="none" strike="noStrike" cap="none" dirty="0">
              <a:solidFill>
                <a:schemeClr val="dk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chemeClr val="dk1"/>
              </a:buClr>
              <a:buSzPts val="1100"/>
              <a:buFont typeface="Arial"/>
              <a:buNone/>
            </a:pPr>
            <a:r>
              <a:rPr lang="en" sz="1600" b="0" i="0" u="none" strike="noStrike" cap="none" dirty="0">
                <a:solidFill>
                  <a:schemeClr val="dk1"/>
                </a:solidFill>
                <a:latin typeface="Century Gothic"/>
                <a:ea typeface="Century Gothic"/>
                <a:cs typeface="Century Gothic"/>
                <a:sym typeface="Century Gothic"/>
              </a:rPr>
              <a:t>Before teaching this lesson, please prepare by doing these things:</a:t>
            </a:r>
            <a:endParaRPr sz="1700" b="0" i="0" u="none" strike="noStrike" cap="none" dirty="0">
              <a:solidFill>
                <a:schemeClr val="dk1"/>
              </a:solidFill>
              <a:latin typeface="Century Gothic"/>
              <a:ea typeface="Century Gothic"/>
              <a:cs typeface="Century Gothic"/>
              <a:sym typeface="Century Gothic"/>
            </a:endParaRPr>
          </a:p>
          <a:p>
            <a:pPr marL="457200" marR="0" lvl="0" indent="-336550" algn="l" rtl="0">
              <a:lnSpc>
                <a:spcPct val="200000"/>
              </a:lnSpc>
              <a:spcBef>
                <a:spcPts val="0"/>
              </a:spcBef>
              <a:spcAft>
                <a:spcPts val="0"/>
              </a:spcAft>
              <a:buClr>
                <a:schemeClr val="dk1"/>
              </a:buClr>
              <a:buSzPts val="1700"/>
              <a:buFont typeface="Century Gothic"/>
              <a:buChar char="●"/>
            </a:pPr>
            <a:r>
              <a:rPr lang="en" sz="1700" b="0" i="0" u="none" strike="noStrike" cap="none" dirty="0" smtClean="0">
                <a:solidFill>
                  <a:schemeClr val="dk1"/>
                </a:solidFill>
                <a:latin typeface="Century Gothic"/>
                <a:ea typeface="Century Gothic"/>
                <a:cs typeface="Century Gothic"/>
                <a:sym typeface="Century Gothic"/>
              </a:rPr>
              <a:t>Read </a:t>
            </a:r>
            <a:r>
              <a:rPr lang="en" sz="1700" b="0" i="0" u="none" strike="noStrike" cap="none" dirty="0">
                <a:solidFill>
                  <a:schemeClr val="dk1"/>
                </a:solidFill>
                <a:latin typeface="Century Gothic"/>
                <a:ea typeface="Century Gothic"/>
                <a:cs typeface="Century Gothic"/>
                <a:sym typeface="Century Gothic"/>
              </a:rPr>
              <a:t>through Lesson </a:t>
            </a:r>
            <a:r>
              <a:rPr lang="en" sz="1700" dirty="0"/>
              <a:t>11 </a:t>
            </a:r>
            <a:r>
              <a:rPr lang="en" sz="1700" u="sng" dirty="0">
                <a:solidFill>
                  <a:schemeClr val="hlink"/>
                </a:solidFill>
                <a:hlinkClick r:id="rId3"/>
              </a:rPr>
              <a:t>Here</a:t>
            </a:r>
            <a:r>
              <a:rPr lang="en" sz="1700" dirty="0"/>
              <a:t>.  </a:t>
            </a:r>
            <a:r>
              <a:rPr lang="en" sz="1700" b="0" i="0" u="none" strike="noStrike" cap="none" dirty="0">
                <a:solidFill>
                  <a:schemeClr val="dk1"/>
                </a:solidFill>
                <a:latin typeface="Century Gothic"/>
                <a:ea typeface="Century Gothic"/>
                <a:cs typeface="Century Gothic"/>
                <a:sym typeface="Century Gothic"/>
              </a:rPr>
              <a:t> </a:t>
            </a:r>
            <a:endParaRPr dirty="0"/>
          </a:p>
          <a:p>
            <a:pPr marL="120650" marR="0" lvl="0" indent="0" algn="l" rtl="0">
              <a:lnSpc>
                <a:spcPct val="150000"/>
              </a:lnSpc>
              <a:spcBef>
                <a:spcPts val="0"/>
              </a:spcBef>
              <a:spcAft>
                <a:spcPts val="0"/>
              </a:spcAft>
              <a:buClr>
                <a:schemeClr val="dk1"/>
              </a:buClr>
              <a:buSzPts val="1700"/>
              <a:buFont typeface="Arial"/>
              <a:buNone/>
            </a:pPr>
            <a:endParaRPr lang="en" sz="1800" b="0" i="0" u="none" strike="noStrike" cap="none" dirty="0" smtClean="0">
              <a:solidFill>
                <a:schemeClr val="dk1"/>
              </a:solidFill>
              <a:latin typeface="Century Gothic"/>
              <a:ea typeface="Century Gothic"/>
              <a:cs typeface="Century Gothic"/>
              <a:sym typeface="Century Gothic"/>
            </a:endParaRPr>
          </a:p>
          <a:p>
            <a:pPr marL="120650" marR="0" lvl="0" indent="0" algn="l" rtl="0">
              <a:lnSpc>
                <a:spcPct val="150000"/>
              </a:lnSpc>
              <a:spcBef>
                <a:spcPts val="0"/>
              </a:spcBef>
              <a:spcAft>
                <a:spcPts val="0"/>
              </a:spcAft>
              <a:buClr>
                <a:schemeClr val="dk1"/>
              </a:buClr>
              <a:buSzPts val="1700"/>
              <a:buFont typeface="Arial"/>
              <a:buNone/>
            </a:pPr>
            <a:r>
              <a:rPr lang="en" sz="1800" b="0" i="0" u="none" strike="noStrike" cap="none" dirty="0" smtClean="0">
                <a:solidFill>
                  <a:schemeClr val="dk1"/>
                </a:solidFill>
                <a:latin typeface="Century Gothic"/>
                <a:ea typeface="Century Gothic"/>
                <a:cs typeface="Century Gothic"/>
                <a:sym typeface="Century Gothic"/>
              </a:rPr>
              <a:t>In </a:t>
            </a:r>
            <a:r>
              <a:rPr lang="en" sz="1800" b="0" i="0" u="none" strike="noStrike" cap="none" dirty="0">
                <a:solidFill>
                  <a:schemeClr val="dk1"/>
                </a:solidFill>
                <a:latin typeface="Century Gothic"/>
                <a:ea typeface="Century Gothic"/>
                <a:cs typeface="Century Gothic"/>
                <a:sym typeface="Century Gothic"/>
              </a:rPr>
              <a:t>this lesson, students will be: </a:t>
            </a:r>
            <a:endParaRPr sz="1800" dirty="0"/>
          </a:p>
          <a:p>
            <a:pPr marL="406400" marR="0" lvl="0" indent="-292100" algn="l" rtl="0">
              <a:lnSpc>
                <a:spcPct val="100000"/>
              </a:lnSpc>
              <a:spcBef>
                <a:spcPts val="0"/>
              </a:spcBef>
              <a:spcAft>
                <a:spcPts val="0"/>
              </a:spcAft>
              <a:buSzPts val="1800"/>
              <a:buChar char="•"/>
            </a:pPr>
            <a:r>
              <a:rPr lang="en" sz="1800" dirty="0"/>
              <a:t>Reading in Triads: </a:t>
            </a:r>
            <a:r>
              <a:rPr lang="en" sz="1800" i="1" dirty="0"/>
              <a:t>The Hope Chest</a:t>
            </a:r>
            <a:r>
              <a:rPr lang="en" sz="1800" dirty="0"/>
              <a:t>, Chapter 18</a:t>
            </a:r>
            <a:endParaRPr sz="1700" i="1" dirty="0"/>
          </a:p>
          <a:p>
            <a:pPr marL="406400" marR="0" lvl="0" indent="-292100" algn="l" rtl="0">
              <a:lnSpc>
                <a:spcPct val="100000"/>
              </a:lnSpc>
              <a:spcBef>
                <a:spcPts val="0"/>
              </a:spcBef>
              <a:spcAft>
                <a:spcPts val="0"/>
              </a:spcAft>
              <a:buSzPts val="1800"/>
              <a:buChar char="•"/>
            </a:pPr>
            <a:r>
              <a:rPr lang="en" sz="1700" dirty="0"/>
              <a:t>Reviewing Learning Targets</a:t>
            </a:r>
            <a:endParaRPr sz="1700" dirty="0"/>
          </a:p>
          <a:p>
            <a:pPr marL="406400" marR="0" lvl="0" indent="-292100" algn="l" rtl="0">
              <a:lnSpc>
                <a:spcPct val="100000"/>
              </a:lnSpc>
              <a:spcBef>
                <a:spcPts val="0"/>
              </a:spcBef>
              <a:spcAft>
                <a:spcPts val="0"/>
              </a:spcAft>
              <a:buSzPts val="1800"/>
              <a:buChar char="•"/>
            </a:pPr>
            <a:r>
              <a:rPr lang="en" sz="1700" dirty="0"/>
              <a:t>Work on Independent Writing</a:t>
            </a:r>
            <a:endParaRPr sz="1700" dirty="0"/>
          </a:p>
          <a:p>
            <a:pPr marL="406400" marR="0" lvl="0" indent="-292100" algn="l" rtl="0">
              <a:lnSpc>
                <a:spcPct val="100000"/>
              </a:lnSpc>
              <a:spcBef>
                <a:spcPts val="0"/>
              </a:spcBef>
              <a:spcAft>
                <a:spcPts val="0"/>
              </a:spcAft>
              <a:buSzPts val="1800"/>
              <a:buChar char="•"/>
            </a:pPr>
            <a:r>
              <a:rPr lang="en" sz="1700" dirty="0"/>
              <a:t>Reflecting on Learning</a:t>
            </a:r>
            <a:endParaRPr sz="1700" dirty="0"/>
          </a:p>
          <a:p>
            <a:pPr marL="457200" marR="0" lvl="0" indent="-228600" algn="l" rtl="0">
              <a:lnSpc>
                <a:spcPct val="200000"/>
              </a:lnSpc>
              <a:spcBef>
                <a:spcPts val="0"/>
              </a:spcBef>
              <a:spcAft>
                <a:spcPts val="0"/>
              </a:spcAft>
              <a:buClr>
                <a:schemeClr val="dk1"/>
              </a:buClr>
              <a:buSzPts val="1700"/>
              <a:buFont typeface="Century Gothic"/>
              <a:buNone/>
            </a:pPr>
            <a:endParaRPr sz="1700" b="0" i="0" u="none" strike="noStrike" cap="none" dirty="0">
              <a:solidFill>
                <a:schemeClr val="dk1"/>
              </a:solidFill>
              <a:latin typeface="Century Gothic"/>
              <a:ea typeface="Century Gothic"/>
              <a:cs typeface="Century Gothic"/>
              <a:sym typeface="Century Gothic"/>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01"/>
        <p:cNvGrpSpPr/>
        <p:nvPr/>
      </p:nvGrpSpPr>
      <p:grpSpPr>
        <a:xfrm>
          <a:off x="0" y="0"/>
          <a:ext cx="0" cy="0"/>
          <a:chOff x="0" y="0"/>
          <a:chExt cx="0" cy="0"/>
        </a:xfrm>
      </p:grpSpPr>
      <p:sp>
        <p:nvSpPr>
          <p:cNvPr id="102" name="Google Shape;102;p1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1100"/>
              <a:buFont typeface="Arial"/>
              <a:buNone/>
            </a:pPr>
            <a:r>
              <a:rPr lang="en" sz="3400" b="0" i="0" u="none" strike="noStrike" cap="none">
                <a:solidFill>
                  <a:schemeClr val="dk1"/>
                </a:solidFill>
                <a:latin typeface="Century Gothic"/>
                <a:ea typeface="Century Gothic"/>
                <a:cs typeface="Century Gothic"/>
                <a:sym typeface="Century Gothic"/>
              </a:rPr>
              <a:t>Grade 4: Module </a:t>
            </a:r>
            <a:r>
              <a:rPr lang="en"/>
              <a:t>4</a:t>
            </a:r>
            <a:r>
              <a:rPr lang="en" sz="3400" b="0" i="0" u="none" strike="noStrike" cap="none">
                <a:solidFill>
                  <a:schemeClr val="dk1"/>
                </a:solidFill>
                <a:latin typeface="Century Gothic"/>
                <a:ea typeface="Century Gothic"/>
                <a:cs typeface="Century Gothic"/>
                <a:sym typeface="Century Gothic"/>
              </a:rPr>
              <a:t>: Unit </a:t>
            </a:r>
            <a:r>
              <a:rPr lang="en"/>
              <a:t>2</a:t>
            </a:r>
            <a:r>
              <a:rPr lang="en" sz="3400" b="0" i="0" u="none" strike="noStrike" cap="none">
                <a:solidFill>
                  <a:schemeClr val="dk1"/>
                </a:solidFill>
                <a:latin typeface="Century Gothic"/>
                <a:ea typeface="Century Gothic"/>
                <a:cs typeface="Century Gothic"/>
                <a:sym typeface="Century Gothic"/>
              </a:rPr>
              <a:t>: Lesson </a:t>
            </a:r>
            <a:r>
              <a:rPr lang="en"/>
              <a:t>11</a:t>
            </a:r>
            <a:endParaRPr sz="34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1100"/>
              <a:buFont typeface="Arial"/>
              <a:buNone/>
            </a:pPr>
            <a:r>
              <a:rPr lang="en" sz="1800" b="1" i="0" u="none" strike="noStrike" cap="none">
                <a:solidFill>
                  <a:schemeClr val="dk1"/>
                </a:solidFill>
                <a:latin typeface="Century Gothic"/>
                <a:ea typeface="Century Gothic"/>
                <a:cs typeface="Century Gothic"/>
                <a:sym typeface="Century Gothic"/>
              </a:rPr>
              <a:t>Teacher slide, before teaching.</a:t>
            </a:r>
            <a:endParaRPr sz="3300" b="0" i="0" u="none" strike="noStrike" cap="none">
              <a:solidFill>
                <a:schemeClr val="dk1"/>
              </a:solidFill>
              <a:latin typeface="Calibri"/>
              <a:ea typeface="Calibri"/>
              <a:cs typeface="Calibri"/>
              <a:sym typeface="Calibri"/>
            </a:endParaRPr>
          </a:p>
        </p:txBody>
      </p:sp>
      <p:sp>
        <p:nvSpPr>
          <p:cNvPr id="103" name="Google Shape;103;p15"/>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Clr>
                <a:schemeClr val="dk1"/>
              </a:buClr>
              <a:buSzPts val="2500"/>
              <a:buFont typeface="Arial"/>
              <a:buNone/>
            </a:pPr>
            <a:r>
              <a:rPr lang="en" sz="1800" b="1" i="0" u="none" strike="noStrike" cap="none">
                <a:solidFill>
                  <a:schemeClr val="dk1"/>
                </a:solidFill>
                <a:latin typeface="Century Gothic"/>
                <a:ea typeface="Century Gothic"/>
                <a:cs typeface="Century Gothic"/>
                <a:sym typeface="Century Gothic"/>
              </a:rPr>
              <a:t>Preparing for Lesson </a:t>
            </a:r>
            <a:r>
              <a:rPr lang="en" sz="1800" b="1"/>
              <a:t>11</a:t>
            </a:r>
            <a:r>
              <a:rPr lang="en" sz="1800" b="1" i="0" u="none" strike="noStrike" cap="none">
                <a:solidFill>
                  <a:schemeClr val="dk1"/>
                </a:solidFill>
                <a:latin typeface="Century Gothic"/>
                <a:ea typeface="Century Gothic"/>
                <a:cs typeface="Century Gothic"/>
                <a:sym typeface="Century Gothic"/>
              </a:rPr>
              <a:t>: </a:t>
            </a:r>
            <a:r>
              <a:rPr lang="en" sz="1800" b="0" i="0" u="none" strike="noStrike" cap="none">
                <a:solidFill>
                  <a:schemeClr val="dk1"/>
                </a:solidFill>
                <a:latin typeface="Century Gothic"/>
                <a:ea typeface="Century Gothic"/>
                <a:cs typeface="Century Gothic"/>
                <a:sym typeface="Century Gothic"/>
              </a:rPr>
              <a:t>Materials and Classroom Preparation:</a:t>
            </a:r>
            <a:endParaRPr sz="1800" b="0" i="0" u="none" strike="noStrike" cap="none">
              <a:solidFill>
                <a:schemeClr val="dk1"/>
              </a:solidFill>
              <a:latin typeface="Century Gothic"/>
              <a:ea typeface="Century Gothic"/>
              <a:cs typeface="Century Gothic"/>
              <a:sym typeface="Century Gothic"/>
            </a:endParaRPr>
          </a:p>
          <a:p>
            <a:pPr marL="457200" marR="0" lvl="0" indent="-342900" algn="l" rtl="0">
              <a:lnSpc>
                <a:spcPct val="150000"/>
              </a:lnSpc>
              <a:spcBef>
                <a:spcPts val="1000"/>
              </a:spcBef>
              <a:spcAft>
                <a:spcPts val="0"/>
              </a:spcAft>
              <a:buClr>
                <a:schemeClr val="dk1"/>
              </a:buClr>
              <a:buSzPts val="1800"/>
              <a:buFont typeface="Century Gothic"/>
              <a:buChar char="●"/>
            </a:pPr>
            <a:r>
              <a:rPr lang="en" sz="1800" b="0" i="0" u="none" strike="noStrike" cap="none">
                <a:solidFill>
                  <a:schemeClr val="dk1"/>
                </a:solidFill>
                <a:latin typeface="Century Gothic"/>
                <a:ea typeface="Century Gothic"/>
                <a:cs typeface="Century Gothic"/>
                <a:sym typeface="Century Gothic"/>
              </a:rPr>
              <a:t>There are important materials in EL lessons that you will want to prepare ahead of time. These are detailed on the slides. </a:t>
            </a:r>
            <a:endParaRPr sz="1800" b="0" i="0" u="none" strike="noStrike" cap="none">
              <a:solidFill>
                <a:srgbClr val="595959"/>
              </a:solidFill>
              <a:latin typeface="Century Gothic"/>
              <a:ea typeface="Century Gothic"/>
              <a:cs typeface="Century Gothic"/>
              <a:sym typeface="Century Gothic"/>
            </a:endParaRPr>
          </a:p>
          <a:p>
            <a:pPr marL="457200" marR="0" lvl="0" indent="-342900" algn="l" rtl="0">
              <a:lnSpc>
                <a:spcPct val="150000"/>
              </a:lnSpc>
              <a:spcBef>
                <a:spcPts val="0"/>
              </a:spcBef>
              <a:spcAft>
                <a:spcPts val="0"/>
              </a:spcAft>
              <a:buClr>
                <a:schemeClr val="dk1"/>
              </a:buClr>
              <a:buSzPts val="1800"/>
              <a:buFont typeface="Century Gothic"/>
              <a:buChar char="●"/>
            </a:pPr>
            <a:r>
              <a:rPr lang="en" sz="1800" b="0" i="0" u="none" strike="noStrike" cap="none">
                <a:solidFill>
                  <a:schemeClr val="dk1"/>
                </a:solidFill>
                <a:latin typeface="Century Gothic"/>
                <a:ea typeface="Century Gothic"/>
                <a:cs typeface="Century Gothic"/>
                <a:sym typeface="Century Gothic"/>
              </a:rPr>
              <a:t>There are materials that will need to be gathered and/or created prior to each lesson. Some of these materials will be used throughout multiple lessons. </a:t>
            </a:r>
            <a:endParaRPr sz="1800" b="0" i="0" u="none" strike="noStrike" cap="none">
              <a:solidFill>
                <a:schemeClr val="dk1"/>
              </a:solidFill>
              <a:latin typeface="Century Gothic"/>
              <a:ea typeface="Century Gothic"/>
              <a:cs typeface="Century Gothic"/>
              <a:sym typeface="Century Gothic"/>
            </a:endParaRPr>
          </a:p>
          <a:p>
            <a:pPr marL="457200" marR="0" lvl="0" indent="-228600" algn="l" rtl="0">
              <a:lnSpc>
                <a:spcPct val="100000"/>
              </a:lnSpc>
              <a:spcBef>
                <a:spcPts val="0"/>
              </a:spcBef>
              <a:spcAft>
                <a:spcPts val="0"/>
              </a:spcAft>
              <a:buClr>
                <a:schemeClr val="dk1"/>
              </a:buClr>
              <a:buSzPts val="1800"/>
              <a:buFont typeface="Century Gothic"/>
              <a:buNone/>
            </a:pPr>
            <a:endParaRPr sz="2100" b="0" i="0" u="none" strike="noStrike" cap="none">
              <a:solidFill>
                <a:schemeClr val="dk1"/>
              </a:solidFill>
              <a:latin typeface="Calibri"/>
              <a:ea typeface="Calibri"/>
              <a:cs typeface="Calibri"/>
              <a:sym typeface="Calibri"/>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07"/>
        <p:cNvGrpSpPr/>
        <p:nvPr/>
      </p:nvGrpSpPr>
      <p:grpSpPr>
        <a:xfrm>
          <a:off x="0" y="0"/>
          <a:ext cx="0" cy="0"/>
          <a:chOff x="0" y="0"/>
          <a:chExt cx="0" cy="0"/>
        </a:xfrm>
      </p:grpSpPr>
      <p:sp>
        <p:nvSpPr>
          <p:cNvPr id="108" name="Google Shape;108;p16"/>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1100"/>
              <a:buFont typeface="Arial"/>
              <a:buNone/>
            </a:pPr>
            <a:r>
              <a:rPr lang="en" sz="3400" b="0" i="0" u="none" strike="noStrike" cap="none">
                <a:solidFill>
                  <a:schemeClr val="dk1"/>
                </a:solidFill>
                <a:latin typeface="Century Gothic"/>
                <a:ea typeface="Century Gothic"/>
                <a:cs typeface="Century Gothic"/>
                <a:sym typeface="Century Gothic"/>
              </a:rPr>
              <a:t>Grade 4: Module </a:t>
            </a:r>
            <a:r>
              <a:rPr lang="en"/>
              <a:t>4</a:t>
            </a:r>
            <a:r>
              <a:rPr lang="en" sz="3400" b="0" i="0" u="none" strike="noStrike" cap="none">
                <a:solidFill>
                  <a:schemeClr val="dk1"/>
                </a:solidFill>
                <a:latin typeface="Century Gothic"/>
                <a:ea typeface="Century Gothic"/>
                <a:cs typeface="Century Gothic"/>
                <a:sym typeface="Century Gothic"/>
              </a:rPr>
              <a:t>: Unit </a:t>
            </a:r>
            <a:r>
              <a:rPr lang="en"/>
              <a:t>2</a:t>
            </a:r>
            <a:r>
              <a:rPr lang="en" sz="3400" b="0" i="0" u="none" strike="noStrike" cap="none">
                <a:solidFill>
                  <a:schemeClr val="dk1"/>
                </a:solidFill>
                <a:latin typeface="Century Gothic"/>
                <a:ea typeface="Century Gothic"/>
                <a:cs typeface="Century Gothic"/>
                <a:sym typeface="Century Gothic"/>
              </a:rPr>
              <a:t>: Lesson </a:t>
            </a:r>
            <a:r>
              <a:rPr lang="en"/>
              <a:t>11</a:t>
            </a:r>
            <a:endParaRPr sz="34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1100"/>
              <a:buFont typeface="Arial"/>
              <a:buNone/>
            </a:pPr>
            <a:r>
              <a:rPr lang="en" sz="1800" b="1" i="0" u="none" strike="noStrike" cap="none">
                <a:solidFill>
                  <a:schemeClr val="dk1"/>
                </a:solidFill>
                <a:latin typeface="Century Gothic"/>
                <a:ea typeface="Century Gothic"/>
                <a:cs typeface="Century Gothic"/>
                <a:sym typeface="Century Gothic"/>
              </a:rPr>
              <a:t>Teacher slide, before teaching.</a:t>
            </a:r>
            <a:endParaRPr sz="3300" b="0" i="0" u="none" strike="noStrike" cap="none">
              <a:solidFill>
                <a:schemeClr val="dk1"/>
              </a:solidFill>
              <a:latin typeface="Calibri"/>
              <a:ea typeface="Calibri"/>
              <a:cs typeface="Calibri"/>
              <a:sym typeface="Calibri"/>
            </a:endParaRPr>
          </a:p>
        </p:txBody>
      </p:sp>
      <p:sp>
        <p:nvSpPr>
          <p:cNvPr id="109" name="Google Shape;109;p16"/>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Clr>
                <a:schemeClr val="dk1"/>
              </a:buClr>
              <a:buSzPts val="2100"/>
              <a:buFont typeface="Arial"/>
              <a:buNone/>
            </a:pPr>
            <a:r>
              <a:rPr lang="en" sz="2400" b="1" i="0" u="none" strike="noStrike" cap="none">
                <a:solidFill>
                  <a:schemeClr val="dk1"/>
                </a:solidFill>
                <a:latin typeface="Century Gothic"/>
                <a:ea typeface="Century Gothic"/>
                <a:cs typeface="Century Gothic"/>
                <a:sym typeface="Century Gothic"/>
              </a:rPr>
              <a:t>Preparing for Lesson </a:t>
            </a:r>
            <a:r>
              <a:rPr lang="en" sz="2400" b="1"/>
              <a:t>11</a:t>
            </a:r>
            <a:r>
              <a:rPr lang="en" sz="2400" b="1" i="0" u="none" strike="noStrike" cap="none">
                <a:solidFill>
                  <a:schemeClr val="dk1"/>
                </a:solidFill>
                <a:latin typeface="Century Gothic"/>
                <a:ea typeface="Century Gothic"/>
                <a:cs typeface="Century Gothic"/>
                <a:sym typeface="Century Gothic"/>
              </a:rPr>
              <a:t>:  </a:t>
            </a:r>
            <a:r>
              <a:rPr lang="en" sz="2400" b="0" i="0" u="none" strike="noStrike" cap="none">
                <a:solidFill>
                  <a:schemeClr val="dk1"/>
                </a:solidFill>
                <a:latin typeface="Century Gothic"/>
                <a:ea typeface="Century Gothic"/>
                <a:cs typeface="Century Gothic"/>
                <a:sym typeface="Century Gothic"/>
              </a:rPr>
              <a:t>EL Protocols</a:t>
            </a:r>
            <a:endParaRPr sz="24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rgbClr val="000000"/>
              </a:buClr>
              <a:buSzPts val="1100"/>
              <a:buFont typeface="Arial"/>
              <a:buNone/>
            </a:pPr>
            <a:endParaRPr sz="2400" b="0" i="0" u="none" strike="noStrike" cap="none">
              <a:solidFill>
                <a:schemeClr val="dk1"/>
              </a:solidFill>
              <a:latin typeface="Century Gothic"/>
              <a:ea typeface="Century Gothic"/>
              <a:cs typeface="Century Gothic"/>
              <a:sym typeface="Century Gothic"/>
            </a:endParaRPr>
          </a:p>
          <a:p>
            <a:pPr marL="457200" marR="0" lvl="0" indent="-381000" algn="l" rtl="0">
              <a:lnSpc>
                <a:spcPct val="100000"/>
              </a:lnSpc>
              <a:spcBef>
                <a:spcPts val="0"/>
              </a:spcBef>
              <a:spcAft>
                <a:spcPts val="0"/>
              </a:spcAft>
              <a:buClr>
                <a:schemeClr val="dk1"/>
              </a:buClr>
              <a:buSzPts val="2400"/>
              <a:buFont typeface="Century Gothic"/>
              <a:buChar char="●"/>
            </a:pPr>
            <a:r>
              <a:rPr lang="en" sz="2400" b="0" i="0" u="none" strike="noStrike" cap="none">
                <a:solidFill>
                  <a:schemeClr val="dk1"/>
                </a:solidFill>
                <a:latin typeface="Century Gothic"/>
                <a:ea typeface="Century Gothic"/>
                <a:cs typeface="Century Gothic"/>
                <a:sym typeface="Century Gothic"/>
              </a:rPr>
              <a:t>In this lesson, students will use </a:t>
            </a:r>
            <a:r>
              <a:rPr lang="en" sz="2400"/>
              <a:t>the Turn and Talk, Think-Triad-Share, and the Thumb-O-Meter protocols. </a:t>
            </a:r>
            <a:endParaRPr sz="800" b="0" i="0" u="none" strike="noStrike" cap="none">
              <a:solidFill>
                <a:schemeClr val="dk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chemeClr val="dk1"/>
              </a:buClr>
              <a:buSzPts val="1100"/>
              <a:buFont typeface="Arial"/>
              <a:buNone/>
            </a:pPr>
            <a:endParaRPr sz="1400" b="0" i="0" u="none" strike="noStrike" cap="none">
              <a:solidFill>
                <a:schemeClr val="dk1"/>
              </a:solidFill>
              <a:latin typeface="Century Gothic"/>
              <a:ea typeface="Century Gothic"/>
              <a:cs typeface="Century Gothic"/>
              <a:sym typeface="Century Gothic"/>
            </a:endParaRPr>
          </a:p>
          <a:p>
            <a:pPr marL="457200" marR="0" lvl="0" indent="-381000" algn="l" rtl="0">
              <a:lnSpc>
                <a:spcPct val="100000"/>
              </a:lnSpc>
              <a:spcBef>
                <a:spcPts val="0"/>
              </a:spcBef>
              <a:spcAft>
                <a:spcPts val="0"/>
              </a:spcAft>
              <a:buClr>
                <a:schemeClr val="dk1"/>
              </a:buClr>
              <a:buSzPts val="2400"/>
              <a:buFont typeface="Century Gothic"/>
              <a:buChar char="●"/>
            </a:pPr>
            <a:r>
              <a:rPr lang="en" sz="2400" b="0" i="0" u="none" strike="noStrike" cap="none">
                <a:solidFill>
                  <a:schemeClr val="dk1"/>
                </a:solidFill>
                <a:latin typeface="Century Gothic"/>
                <a:ea typeface="Century Gothic"/>
                <a:cs typeface="Century Gothic"/>
                <a:sym typeface="Century Gothic"/>
              </a:rPr>
              <a:t>Review the protocol directions slides as you prepare to teach this lesson.</a:t>
            </a:r>
            <a:endParaRPr sz="2100" b="0" i="0" u="none" strike="noStrike" cap="none">
              <a:solidFill>
                <a:schemeClr val="dk1"/>
              </a:solidFill>
              <a:latin typeface="Calibri"/>
              <a:ea typeface="Calibri"/>
              <a:cs typeface="Calibri"/>
              <a:sym typeface="Calibri"/>
            </a:endParaRPr>
          </a:p>
        </p:txBody>
      </p:sp>
      <p:pic>
        <p:nvPicPr>
          <p:cNvPr id="110" name="Google Shape;110;p16"/>
          <p:cNvPicPr preferRelativeResize="0"/>
          <p:nvPr/>
        </p:nvPicPr>
        <p:blipFill rotWithShape="1">
          <a:blip r:embed="rId3">
            <a:alphaModFix/>
          </a:blip>
          <a:srcRect/>
          <a:stretch/>
        </p:blipFill>
        <p:spPr>
          <a:xfrm>
            <a:off x="8169100" y="4059915"/>
            <a:ext cx="572700" cy="572700"/>
          </a:xfrm>
          <a:prstGeom prst="rect">
            <a:avLst/>
          </a:prstGeom>
          <a:noFill/>
          <a:ln>
            <a:noFill/>
          </a:ln>
        </p:spPr>
      </p:pic>
      <p:pic>
        <p:nvPicPr>
          <p:cNvPr id="111" name="Google Shape;111;p16" descr="Users"/>
          <p:cNvPicPr preferRelativeResize="0"/>
          <p:nvPr/>
        </p:nvPicPr>
        <p:blipFill rotWithShape="1">
          <a:blip r:embed="rId4">
            <a:alphaModFix/>
          </a:blip>
          <a:srcRect/>
          <a:stretch/>
        </p:blipFill>
        <p:spPr>
          <a:xfrm>
            <a:off x="6421950" y="3930850"/>
            <a:ext cx="746025" cy="830850"/>
          </a:xfrm>
          <a:prstGeom prst="rect">
            <a:avLst/>
          </a:prstGeom>
          <a:noFill/>
          <a:ln>
            <a:noFill/>
          </a:ln>
        </p:spPr>
      </p:pic>
      <p:pic>
        <p:nvPicPr>
          <p:cNvPr id="112" name="Google Shape;112;p16"/>
          <p:cNvPicPr preferRelativeResize="0"/>
          <p:nvPr/>
        </p:nvPicPr>
        <p:blipFill>
          <a:blip r:embed="rId5">
            <a:alphaModFix/>
          </a:blip>
          <a:stretch>
            <a:fillRect/>
          </a:stretch>
        </p:blipFill>
        <p:spPr>
          <a:xfrm>
            <a:off x="7332962" y="4010700"/>
            <a:ext cx="671150" cy="671150"/>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16"/>
        <p:cNvGrpSpPr/>
        <p:nvPr/>
      </p:nvGrpSpPr>
      <p:grpSpPr>
        <a:xfrm>
          <a:off x="0" y="0"/>
          <a:ext cx="0" cy="0"/>
          <a:chOff x="0" y="0"/>
          <a:chExt cx="0" cy="0"/>
        </a:xfrm>
      </p:grpSpPr>
      <p:sp>
        <p:nvSpPr>
          <p:cNvPr id="117" name="Google Shape;117;p17"/>
          <p:cNvSpPr txBox="1">
            <a:spLocks noGrp="1"/>
          </p:cNvSpPr>
          <p:nvPr>
            <p:ph type="title"/>
          </p:nvPr>
        </p:nvSpPr>
        <p:spPr>
          <a:xfrm>
            <a:off x="397650" y="177119"/>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1100"/>
              <a:buFont typeface="Arial"/>
              <a:buNone/>
            </a:pPr>
            <a:r>
              <a:rPr lang="en" sz="3400" b="0" i="0" u="none" strike="noStrike" cap="none">
                <a:solidFill>
                  <a:schemeClr val="dk1"/>
                </a:solidFill>
                <a:latin typeface="Century Gothic"/>
                <a:ea typeface="Century Gothic"/>
                <a:cs typeface="Century Gothic"/>
                <a:sym typeface="Century Gothic"/>
              </a:rPr>
              <a:t>Grade </a:t>
            </a:r>
            <a:r>
              <a:rPr lang="en" sz="3600" b="0" i="0" u="none" strike="noStrike" cap="none">
                <a:solidFill>
                  <a:schemeClr val="dk1"/>
                </a:solidFill>
                <a:latin typeface="Century Gothic"/>
                <a:ea typeface="Century Gothic"/>
                <a:cs typeface="Century Gothic"/>
                <a:sym typeface="Century Gothic"/>
              </a:rPr>
              <a:t>4</a:t>
            </a:r>
            <a:r>
              <a:rPr lang="en" sz="3400" b="0" i="0" u="none" strike="noStrike" cap="none">
                <a:solidFill>
                  <a:schemeClr val="dk1"/>
                </a:solidFill>
                <a:latin typeface="Century Gothic"/>
                <a:ea typeface="Century Gothic"/>
                <a:cs typeface="Century Gothic"/>
                <a:sym typeface="Century Gothic"/>
              </a:rPr>
              <a:t>: Module </a:t>
            </a:r>
            <a:r>
              <a:rPr lang="en" sz="3600"/>
              <a:t>4</a:t>
            </a:r>
            <a:r>
              <a:rPr lang="en" sz="3400" b="0" i="0" u="none" strike="noStrike" cap="none">
                <a:solidFill>
                  <a:schemeClr val="dk1"/>
                </a:solidFill>
                <a:latin typeface="Century Gothic"/>
                <a:ea typeface="Century Gothic"/>
                <a:cs typeface="Century Gothic"/>
                <a:sym typeface="Century Gothic"/>
              </a:rPr>
              <a:t>: Unit </a:t>
            </a:r>
            <a:r>
              <a:rPr lang="en" sz="3600"/>
              <a:t>2</a:t>
            </a:r>
            <a:r>
              <a:rPr lang="en" sz="3400" b="0" i="0" u="none" strike="noStrike" cap="none">
                <a:solidFill>
                  <a:schemeClr val="dk1"/>
                </a:solidFill>
                <a:latin typeface="Century Gothic"/>
                <a:ea typeface="Century Gothic"/>
                <a:cs typeface="Century Gothic"/>
                <a:sym typeface="Century Gothic"/>
              </a:rPr>
              <a:t>: Lesson </a:t>
            </a:r>
            <a:r>
              <a:rPr lang="en" sz="3600"/>
              <a:t>11</a:t>
            </a:r>
            <a:endParaRPr sz="34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1100"/>
              <a:buFont typeface="Arial"/>
              <a:buNone/>
            </a:pPr>
            <a:r>
              <a:rPr lang="en" sz="1800" b="1" i="0" u="none" strike="noStrike" cap="none">
                <a:solidFill>
                  <a:schemeClr val="dk1"/>
                </a:solidFill>
                <a:latin typeface="Century Gothic"/>
                <a:ea typeface="Century Gothic"/>
                <a:cs typeface="Century Gothic"/>
                <a:sym typeface="Century Gothic"/>
              </a:rPr>
              <a:t>Teacher slide, before teaching.</a:t>
            </a:r>
            <a:endParaRPr sz="3300" b="0" i="0" u="none" strike="noStrike" cap="none">
              <a:solidFill>
                <a:schemeClr val="dk1"/>
              </a:solidFill>
              <a:latin typeface="Calibri"/>
              <a:ea typeface="Calibri"/>
              <a:cs typeface="Calibri"/>
              <a:sym typeface="Calibri"/>
            </a:endParaRPr>
          </a:p>
        </p:txBody>
      </p:sp>
      <p:sp>
        <p:nvSpPr>
          <p:cNvPr id="118" name="Google Shape;118;p17"/>
          <p:cNvSpPr txBox="1">
            <a:spLocks noGrp="1"/>
          </p:cNvSpPr>
          <p:nvPr>
            <p:ph type="body" idx="1"/>
          </p:nvPr>
        </p:nvSpPr>
        <p:spPr>
          <a:xfrm>
            <a:off x="628650" y="1171319"/>
            <a:ext cx="7886700" cy="32634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Clr>
                <a:schemeClr val="dk1"/>
              </a:buClr>
              <a:buSzPts val="2100"/>
              <a:buFont typeface="Arial"/>
              <a:buNone/>
            </a:pPr>
            <a:r>
              <a:rPr lang="en" sz="1800" b="1" i="0" u="none" strike="noStrike" cap="none" dirty="0">
                <a:solidFill>
                  <a:schemeClr val="dk1"/>
                </a:solidFill>
                <a:latin typeface="Century Gothic"/>
                <a:ea typeface="Century Gothic"/>
                <a:cs typeface="Century Gothic"/>
                <a:sym typeface="Century Gothic"/>
              </a:rPr>
              <a:t>Preparing for Lesson 1</a:t>
            </a:r>
            <a:r>
              <a:rPr lang="en" sz="1800" b="1" dirty="0"/>
              <a:t>1</a:t>
            </a:r>
            <a:r>
              <a:rPr lang="en" sz="1800" b="1" i="0" u="none" strike="noStrike" cap="none" dirty="0">
                <a:solidFill>
                  <a:schemeClr val="dk1"/>
                </a:solidFill>
                <a:latin typeface="Century Gothic"/>
                <a:ea typeface="Century Gothic"/>
                <a:cs typeface="Century Gothic"/>
                <a:sym typeface="Century Gothic"/>
              </a:rPr>
              <a:t>: </a:t>
            </a:r>
            <a:r>
              <a:rPr lang="en" sz="1800" b="0" i="0" u="none" strike="noStrike" cap="none" dirty="0">
                <a:solidFill>
                  <a:schemeClr val="dk1"/>
                </a:solidFill>
                <a:latin typeface="Century Gothic"/>
                <a:ea typeface="Century Gothic"/>
                <a:cs typeface="Century Gothic"/>
                <a:sym typeface="Century Gothic"/>
              </a:rPr>
              <a:t>Supports for Students Who Need It</a:t>
            </a:r>
            <a:endParaRPr sz="1800" b="0" i="0" u="none" strike="noStrike" cap="none" dirty="0">
              <a:solidFill>
                <a:schemeClr val="dk1"/>
              </a:solidFill>
              <a:latin typeface="Century Gothic"/>
              <a:ea typeface="Century Gothic"/>
              <a:cs typeface="Century Gothic"/>
              <a:sym typeface="Century Gothic"/>
            </a:endParaRPr>
          </a:p>
          <a:p>
            <a:pPr marL="177800" lvl="0" indent="-114300" algn="l" rtl="0">
              <a:lnSpc>
                <a:spcPct val="150000"/>
              </a:lnSpc>
              <a:spcBef>
                <a:spcPts val="1700"/>
              </a:spcBef>
              <a:spcAft>
                <a:spcPts val="0"/>
              </a:spcAft>
              <a:buClr>
                <a:srgbClr val="000000"/>
              </a:buClr>
              <a:buSzPts val="1200"/>
              <a:buChar char="•"/>
            </a:pPr>
            <a:r>
              <a:rPr lang="en" sz="1200" dirty="0">
                <a:solidFill>
                  <a:srgbClr val="000000"/>
                </a:solidFill>
              </a:rPr>
              <a:t>The basic design of this lesson supports ELLs by </a:t>
            </a:r>
            <a:r>
              <a:rPr lang="en" sz="1200" dirty="0" smtClean="0">
                <a:solidFill>
                  <a:srgbClr val="000000"/>
                </a:solidFill>
              </a:rPr>
              <a:t>reading </a:t>
            </a:r>
            <a:r>
              <a:rPr lang="en" sz="1200" dirty="0">
                <a:solidFill>
                  <a:srgbClr val="000000"/>
                </a:solidFill>
              </a:rPr>
              <a:t>a chapter of </a:t>
            </a:r>
            <a:r>
              <a:rPr lang="en" sz="1200" i="1" dirty="0">
                <a:solidFill>
                  <a:srgbClr val="000000"/>
                </a:solidFill>
              </a:rPr>
              <a:t>The Hope Chest </a:t>
            </a:r>
            <a:r>
              <a:rPr lang="en" sz="1200" dirty="0">
                <a:solidFill>
                  <a:srgbClr val="000000"/>
                </a:solidFill>
              </a:rPr>
              <a:t>in triads and identifying new themes as in previous lessons, </a:t>
            </a:r>
            <a:r>
              <a:rPr lang="en" sz="1200" dirty="0" smtClean="0">
                <a:solidFill>
                  <a:srgbClr val="000000"/>
                </a:solidFill>
              </a:rPr>
              <a:t>providing </a:t>
            </a:r>
            <a:r>
              <a:rPr lang="en" sz="1200" dirty="0">
                <a:solidFill>
                  <a:srgbClr val="000000"/>
                </a:solidFill>
              </a:rPr>
              <a:t>opportunities to work closely with essay structure, building on their understanding one paragraph at a time. </a:t>
            </a:r>
            <a:r>
              <a:rPr lang="en" sz="1200" dirty="0" smtClean="0">
                <a:solidFill>
                  <a:srgbClr val="000000"/>
                </a:solidFill>
              </a:rPr>
              <a:t>Students </a:t>
            </a:r>
            <a:r>
              <a:rPr lang="en" sz="1200" dirty="0">
                <a:solidFill>
                  <a:srgbClr val="000000"/>
                </a:solidFill>
              </a:rPr>
              <a:t>continue to benefit from the color-coding system established in prior lessons for visual support, and from building on the work in previous lessons of analyzing a model, planning an essay, and drafting an introductory paragraph.</a:t>
            </a:r>
            <a:endParaRPr sz="1200" dirty="0">
              <a:solidFill>
                <a:srgbClr val="000000"/>
              </a:solidFill>
            </a:endParaRPr>
          </a:p>
          <a:p>
            <a:pPr marL="177800" lvl="0" indent="-114300" algn="l" rtl="0">
              <a:lnSpc>
                <a:spcPct val="150000"/>
              </a:lnSpc>
              <a:spcBef>
                <a:spcPts val="0"/>
              </a:spcBef>
              <a:spcAft>
                <a:spcPts val="0"/>
              </a:spcAft>
              <a:buClr>
                <a:srgbClr val="000000"/>
              </a:buClr>
              <a:buSzPts val="1200"/>
              <a:buChar char="•"/>
            </a:pPr>
            <a:r>
              <a:rPr lang="en" sz="1200" dirty="0">
                <a:solidFill>
                  <a:srgbClr val="000000"/>
                </a:solidFill>
              </a:rPr>
              <a:t>ELLs may find it challenging to keep pace with the class as they read a chapter of </a:t>
            </a:r>
            <a:r>
              <a:rPr lang="en" sz="1200" i="1" dirty="0">
                <a:solidFill>
                  <a:srgbClr val="000000"/>
                </a:solidFill>
              </a:rPr>
              <a:t>The Hope Chest</a:t>
            </a:r>
            <a:r>
              <a:rPr lang="en" sz="1200" dirty="0">
                <a:solidFill>
                  <a:srgbClr val="000000"/>
                </a:solidFill>
              </a:rPr>
              <a:t>,</a:t>
            </a:r>
            <a:r>
              <a:rPr lang="en" sz="1200" i="1" dirty="0">
                <a:solidFill>
                  <a:srgbClr val="000000"/>
                </a:solidFill>
              </a:rPr>
              <a:t> </a:t>
            </a:r>
            <a:r>
              <a:rPr lang="en" sz="1200" dirty="0">
                <a:solidFill>
                  <a:srgbClr val="000000"/>
                </a:solidFill>
              </a:rPr>
              <a:t>as well as plan and write their first proof paragraph. Additionally, they may find it challenging to determine the most relevant evidence and elaboration for each paragraph. Consider working with a small group after working with the class to help students find evidence and create their paragraph together. The group can begin writing as an interactive writing experience and finish independently.</a:t>
            </a:r>
            <a:endParaRPr sz="1200" dirty="0">
              <a:solidFill>
                <a:srgbClr val="000000"/>
              </a:solidFill>
            </a:endParaRPr>
          </a:p>
          <a:p>
            <a:pPr marL="177800" lvl="0" indent="0" algn="l" rtl="0">
              <a:lnSpc>
                <a:spcPct val="150000"/>
              </a:lnSpc>
              <a:spcBef>
                <a:spcPts val="1700"/>
              </a:spcBef>
              <a:spcAft>
                <a:spcPts val="0"/>
              </a:spcAft>
              <a:buNone/>
            </a:pPr>
            <a:endParaRPr sz="1200" dirty="0">
              <a:solidFill>
                <a:srgbClr val="000000"/>
              </a:solidFill>
            </a:endParaRPr>
          </a:p>
          <a:p>
            <a:pPr marL="0" marR="0" lvl="0" indent="0" algn="l" rtl="0">
              <a:lnSpc>
                <a:spcPct val="200000"/>
              </a:lnSpc>
              <a:spcBef>
                <a:spcPts val="0"/>
              </a:spcBef>
              <a:spcAft>
                <a:spcPts val="0"/>
              </a:spcAft>
              <a:buNone/>
            </a:pPr>
            <a:endParaRPr sz="1200" dirty="0">
              <a:solidFill>
                <a:srgbClr val="000000"/>
              </a:solidFill>
            </a:endParaRPr>
          </a:p>
          <a:p>
            <a:pPr marL="457200" marR="0" lvl="0" indent="-228600" algn="l" rtl="0">
              <a:lnSpc>
                <a:spcPct val="200000"/>
              </a:lnSpc>
              <a:spcBef>
                <a:spcPts val="0"/>
              </a:spcBef>
              <a:spcAft>
                <a:spcPts val="0"/>
              </a:spcAft>
              <a:buClr>
                <a:schemeClr val="dk1"/>
              </a:buClr>
              <a:buSzPts val="1800"/>
              <a:buFont typeface="Century Gothic"/>
              <a:buNone/>
            </a:pPr>
            <a:endParaRPr sz="1800" b="0" i="0" u="none" strike="noStrike" cap="none" dirty="0">
              <a:solidFill>
                <a:schemeClr val="dk1"/>
              </a:solidFill>
              <a:latin typeface="Century Gothic"/>
              <a:ea typeface="Century Gothic"/>
              <a:cs typeface="Century Gothic"/>
              <a:sym typeface="Century Gothic"/>
            </a:endParaRPr>
          </a:p>
        </p:txBody>
      </p:sp>
      <p:sp>
        <p:nvSpPr>
          <p:cNvPr id="119" name="Google Shape;119;p17"/>
          <p:cNvSpPr/>
          <p:nvPr/>
        </p:nvSpPr>
        <p:spPr>
          <a:xfrm>
            <a:off x="4459629" y="2417862"/>
            <a:ext cx="224742" cy="30777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r>
              <a:rPr lang="en" sz="1400" b="0" i="0" u="none" strike="noStrike" cap="none">
                <a:solidFill>
                  <a:srgbClr val="000000"/>
                </a:solidFill>
                <a:latin typeface="Arial"/>
                <a:ea typeface="Arial"/>
                <a:cs typeface="Arial"/>
                <a:sym typeface="Arial"/>
              </a:rPr>
              <a:t> </a:t>
            </a:r>
            <a:endParaRPr sz="1400" b="0" i="0" u="none" strike="noStrike" cap="none">
              <a:solidFill>
                <a:srgbClr val="000000"/>
              </a:solidFill>
              <a:latin typeface="Arial"/>
              <a:ea typeface="Arial"/>
              <a:cs typeface="Arial"/>
              <a:sym typeface="Arial"/>
            </a:endParaRPr>
          </a:p>
        </p:txBody>
      </p:sp>
      <p:sp>
        <p:nvSpPr>
          <p:cNvPr id="120" name="Google Shape;120;p17"/>
          <p:cNvSpPr/>
          <p:nvPr/>
        </p:nvSpPr>
        <p:spPr>
          <a:xfrm>
            <a:off x="4459629" y="2417862"/>
            <a:ext cx="224742" cy="30777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r>
              <a:rPr lang="en" sz="1400" b="0" i="0" u="none" strike="noStrike" cap="none">
                <a:solidFill>
                  <a:srgbClr val="000000"/>
                </a:solidFill>
                <a:latin typeface="Arial"/>
                <a:ea typeface="Arial"/>
                <a:cs typeface="Arial"/>
                <a:sym typeface="Arial"/>
              </a:rPr>
              <a:t> </a:t>
            </a:r>
            <a:endParaRPr sz="1400" b="0" i="0" u="none" strike="noStrike" cap="none">
              <a:solidFill>
                <a:srgbClr val="000000"/>
              </a:solidFill>
              <a:latin typeface="Arial"/>
              <a:ea typeface="Arial"/>
              <a:cs typeface="Arial"/>
              <a:sym typeface="Arial"/>
            </a:endParaRPr>
          </a:p>
        </p:txBody>
      </p:sp>
      <p:sp>
        <p:nvSpPr>
          <p:cNvPr id="121" name="Google Shape;121;p17"/>
          <p:cNvSpPr/>
          <p:nvPr/>
        </p:nvSpPr>
        <p:spPr>
          <a:xfrm>
            <a:off x="4459629" y="2417862"/>
            <a:ext cx="224742" cy="30777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r>
              <a:rPr lang="en" sz="1400" b="0" i="0" u="none" strike="noStrike" cap="none">
                <a:solidFill>
                  <a:srgbClr val="000000"/>
                </a:solidFill>
                <a:latin typeface="Arial"/>
                <a:ea typeface="Arial"/>
                <a:cs typeface="Arial"/>
                <a:sym typeface="Arial"/>
              </a:rPr>
              <a:t> </a:t>
            </a:r>
            <a:endParaRPr sz="1400" b="0" i="0" u="none" strike="noStrike" cap="none">
              <a:solidFill>
                <a:srgbClr val="000000"/>
              </a:solidFill>
              <a:latin typeface="Arial"/>
              <a:ea typeface="Arial"/>
              <a:cs typeface="Arial"/>
              <a:sym typeface="Arial"/>
            </a:endParaRPr>
          </a:p>
        </p:txBody>
      </p:sp>
      <p:sp>
        <p:nvSpPr>
          <p:cNvPr id="122" name="Google Shape;122;p17"/>
          <p:cNvSpPr/>
          <p:nvPr/>
        </p:nvSpPr>
        <p:spPr>
          <a:xfrm>
            <a:off x="4459629" y="2417862"/>
            <a:ext cx="224742" cy="30777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r>
              <a:rPr lang="en" sz="1400" b="0" i="0" u="none" strike="noStrike" cap="none">
                <a:solidFill>
                  <a:srgbClr val="000000"/>
                </a:solidFill>
                <a:latin typeface="Arial"/>
                <a:ea typeface="Arial"/>
                <a:cs typeface="Arial"/>
                <a:sym typeface="Arial"/>
              </a:rPr>
              <a:t> </a:t>
            </a:r>
            <a:endParaRPr sz="1400" b="0" i="0" u="none" strike="noStrike" cap="none">
              <a:solidFill>
                <a:srgbClr val="000000"/>
              </a:solidFill>
              <a:latin typeface="Arial"/>
              <a:ea typeface="Arial"/>
              <a:cs typeface="Arial"/>
              <a:sym typeface="Arial"/>
            </a:endParaRPr>
          </a:p>
        </p:txBody>
      </p:sp>
      <p:sp>
        <p:nvSpPr>
          <p:cNvPr id="123" name="Google Shape;123;p17"/>
          <p:cNvSpPr/>
          <p:nvPr/>
        </p:nvSpPr>
        <p:spPr>
          <a:xfrm>
            <a:off x="4459629" y="2417862"/>
            <a:ext cx="224742" cy="30777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r>
              <a:rPr lang="en" sz="1400" b="0" i="0" u="none" strike="noStrike" cap="none">
                <a:solidFill>
                  <a:srgbClr val="000000"/>
                </a:solidFill>
                <a:latin typeface="Arial"/>
                <a:ea typeface="Arial"/>
                <a:cs typeface="Arial"/>
                <a:sym typeface="Arial"/>
              </a:rPr>
              <a:t> </a:t>
            </a:r>
            <a:endParaRPr sz="1400" b="0" i="0" u="none" strike="noStrike" cap="none">
              <a:solidFill>
                <a:srgbClr val="000000"/>
              </a:solidFill>
              <a:latin typeface="Arial"/>
              <a:ea typeface="Arial"/>
              <a:cs typeface="Arial"/>
              <a:sym typeface="Arial"/>
            </a:endParaRPr>
          </a:p>
        </p:txBody>
      </p:sp>
      <p:sp>
        <p:nvSpPr>
          <p:cNvPr id="124" name="Google Shape;124;p17"/>
          <p:cNvSpPr/>
          <p:nvPr/>
        </p:nvSpPr>
        <p:spPr>
          <a:xfrm>
            <a:off x="4459629" y="2417862"/>
            <a:ext cx="224742" cy="30777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r>
              <a:rPr lang="en" sz="1400" b="0" i="0" u="none" strike="noStrike" cap="none">
                <a:solidFill>
                  <a:srgbClr val="000000"/>
                </a:solidFill>
                <a:latin typeface="Arial"/>
                <a:ea typeface="Arial"/>
                <a:cs typeface="Arial"/>
                <a:sym typeface="Arial"/>
              </a:rPr>
              <a:t> </a:t>
            </a: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128"/>
        <p:cNvGrpSpPr/>
        <p:nvPr/>
      </p:nvGrpSpPr>
      <p:grpSpPr>
        <a:xfrm>
          <a:off x="0" y="0"/>
          <a:ext cx="0" cy="0"/>
          <a:chOff x="0" y="0"/>
          <a:chExt cx="0" cy="0"/>
        </a:xfrm>
      </p:grpSpPr>
      <p:pic>
        <p:nvPicPr>
          <p:cNvPr id="129" name="Google Shape;129;p18"/>
          <p:cNvPicPr preferRelativeResize="0"/>
          <p:nvPr/>
        </p:nvPicPr>
        <p:blipFill rotWithShape="1">
          <a:blip r:embed="rId3">
            <a:alphaModFix/>
          </a:blip>
          <a:srcRect/>
          <a:stretch/>
        </p:blipFill>
        <p:spPr>
          <a:xfrm>
            <a:off x="1304357" y="351733"/>
            <a:ext cx="6553824" cy="2654300"/>
          </a:xfrm>
          <a:prstGeom prst="rect">
            <a:avLst/>
          </a:prstGeom>
          <a:noFill/>
          <a:ln>
            <a:noFill/>
          </a:ln>
        </p:spPr>
      </p:pic>
      <p:sp>
        <p:nvSpPr>
          <p:cNvPr id="130" name="Google Shape;130;p18"/>
          <p:cNvSpPr/>
          <p:nvPr/>
        </p:nvSpPr>
        <p:spPr>
          <a:xfrm>
            <a:off x="0" y="3688882"/>
            <a:ext cx="9144000" cy="1454700"/>
          </a:xfrm>
          <a:prstGeom prst="rect">
            <a:avLst/>
          </a:prstGeom>
          <a:solidFill>
            <a:srgbClr val="404040"/>
          </a:soli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Calibri"/>
              <a:ea typeface="Calibri"/>
              <a:cs typeface="Calibri"/>
              <a:sym typeface="Calibri"/>
            </a:endParaRPr>
          </a:p>
        </p:txBody>
      </p:sp>
      <p:sp>
        <p:nvSpPr>
          <p:cNvPr id="131" name="Google Shape;131;p18"/>
          <p:cNvSpPr txBox="1">
            <a:spLocks noGrp="1"/>
          </p:cNvSpPr>
          <p:nvPr>
            <p:ph type="ctrTitle"/>
          </p:nvPr>
        </p:nvSpPr>
        <p:spPr>
          <a:xfrm>
            <a:off x="1200150" y="3201962"/>
            <a:ext cx="6743700" cy="948600"/>
          </a:xfrm>
          <a:prstGeom prst="rect">
            <a:avLst/>
          </a:prstGeom>
          <a:solidFill>
            <a:srgbClr val="FFFFFF"/>
          </a:solidFill>
          <a:ln w="38100" cap="flat" cmpd="sng">
            <a:solidFill>
              <a:srgbClr val="404040"/>
            </a:solidFill>
            <a:prstDash val="solid"/>
            <a:miter lim="800000"/>
            <a:headEnd type="none" w="sm" len="sm"/>
            <a:tailEnd type="none" w="sm" len="sm"/>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rgbClr val="404040"/>
              </a:buClr>
              <a:buSzPts val="3000"/>
              <a:buFont typeface="Century Gothic"/>
              <a:buNone/>
            </a:pPr>
            <a:r>
              <a:rPr lang="en" sz="3000" b="1" i="0" u="none" strike="noStrike" cap="none">
                <a:solidFill>
                  <a:srgbClr val="404040"/>
                </a:solidFill>
                <a:latin typeface="Century Gothic"/>
                <a:ea typeface="Century Gothic"/>
                <a:cs typeface="Century Gothic"/>
                <a:sym typeface="Century Gothic"/>
              </a:rPr>
              <a:t>Grade 4: Module </a:t>
            </a:r>
            <a:r>
              <a:rPr lang="en" sz="3000" b="1">
                <a:solidFill>
                  <a:srgbClr val="404040"/>
                </a:solidFill>
                <a:latin typeface="Century Gothic"/>
                <a:ea typeface="Century Gothic"/>
                <a:cs typeface="Century Gothic"/>
                <a:sym typeface="Century Gothic"/>
              </a:rPr>
              <a:t>4</a:t>
            </a:r>
            <a:r>
              <a:rPr lang="en" sz="3000" b="1" i="0" u="none" strike="noStrike" cap="none">
                <a:solidFill>
                  <a:srgbClr val="404040"/>
                </a:solidFill>
                <a:latin typeface="Century Gothic"/>
                <a:ea typeface="Century Gothic"/>
                <a:cs typeface="Century Gothic"/>
                <a:sym typeface="Century Gothic"/>
              </a:rPr>
              <a:t>: </a:t>
            </a:r>
            <a:br>
              <a:rPr lang="en" sz="3000" b="1" i="0" u="none" strike="noStrike" cap="none">
                <a:solidFill>
                  <a:srgbClr val="404040"/>
                </a:solidFill>
                <a:latin typeface="Century Gothic"/>
                <a:ea typeface="Century Gothic"/>
                <a:cs typeface="Century Gothic"/>
                <a:sym typeface="Century Gothic"/>
              </a:rPr>
            </a:br>
            <a:r>
              <a:rPr lang="en" sz="3000" b="1" i="0" u="none" strike="noStrike" cap="none">
                <a:solidFill>
                  <a:srgbClr val="404040"/>
                </a:solidFill>
                <a:latin typeface="Century Gothic"/>
                <a:ea typeface="Century Gothic"/>
                <a:cs typeface="Century Gothic"/>
                <a:sym typeface="Century Gothic"/>
              </a:rPr>
              <a:t>Unit </a:t>
            </a:r>
            <a:r>
              <a:rPr lang="en" sz="3000" b="1">
                <a:solidFill>
                  <a:srgbClr val="404040"/>
                </a:solidFill>
                <a:latin typeface="Century Gothic"/>
                <a:ea typeface="Century Gothic"/>
                <a:cs typeface="Century Gothic"/>
                <a:sym typeface="Century Gothic"/>
              </a:rPr>
              <a:t>2</a:t>
            </a:r>
            <a:r>
              <a:rPr lang="en" sz="3000" b="1" i="0" u="none" strike="noStrike" cap="none">
                <a:solidFill>
                  <a:srgbClr val="404040"/>
                </a:solidFill>
                <a:latin typeface="Century Gothic"/>
                <a:ea typeface="Century Gothic"/>
                <a:cs typeface="Century Gothic"/>
                <a:sym typeface="Century Gothic"/>
              </a:rPr>
              <a:t>: Lesson </a:t>
            </a:r>
            <a:r>
              <a:rPr lang="en" sz="3000" b="1">
                <a:solidFill>
                  <a:srgbClr val="404040"/>
                </a:solidFill>
                <a:latin typeface="Century Gothic"/>
                <a:ea typeface="Century Gothic"/>
                <a:cs typeface="Century Gothic"/>
                <a:sym typeface="Century Gothic"/>
              </a:rPr>
              <a:t>11</a:t>
            </a:r>
            <a:endParaRPr sz="3000" b="0" i="0" u="none" strike="noStrike" cap="none">
              <a:solidFill>
                <a:srgbClr val="404040"/>
              </a:solidFill>
              <a:latin typeface="Calibri"/>
              <a:ea typeface="Calibri"/>
              <a:cs typeface="Calibri"/>
              <a:sym typeface="Calibri"/>
            </a:endParaRPr>
          </a:p>
        </p:txBody>
      </p:sp>
      <p:pic>
        <p:nvPicPr>
          <p:cNvPr id="132" name="Google Shape;132;p18"/>
          <p:cNvPicPr preferRelativeResize="0"/>
          <p:nvPr/>
        </p:nvPicPr>
        <p:blipFill rotWithShape="1">
          <a:blip r:embed="rId4">
            <a:alphaModFix/>
          </a:blip>
          <a:srcRect/>
          <a:stretch/>
        </p:blipFill>
        <p:spPr>
          <a:xfrm>
            <a:off x="0" y="4648268"/>
            <a:ext cx="594279" cy="495232"/>
          </a:xfrm>
          <a:prstGeom prst="rect">
            <a:avLst/>
          </a:prstGeom>
          <a:noFill/>
          <a:ln>
            <a:noFill/>
          </a:ln>
        </p:spPr>
      </p:pic>
      <p:pic>
        <p:nvPicPr>
          <p:cNvPr id="133" name="Google Shape;133;p18"/>
          <p:cNvPicPr preferRelativeResize="0"/>
          <p:nvPr/>
        </p:nvPicPr>
        <p:blipFill rotWithShape="1">
          <a:blip r:embed="rId5">
            <a:alphaModFix/>
          </a:blip>
          <a:srcRect/>
          <a:stretch/>
        </p:blipFill>
        <p:spPr>
          <a:xfrm>
            <a:off x="8217438" y="4950982"/>
            <a:ext cx="929136" cy="174213"/>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37"/>
        <p:cNvGrpSpPr/>
        <p:nvPr/>
      </p:nvGrpSpPr>
      <p:grpSpPr>
        <a:xfrm>
          <a:off x="0" y="0"/>
          <a:ext cx="0" cy="0"/>
          <a:chOff x="0" y="0"/>
          <a:chExt cx="0" cy="0"/>
        </a:xfrm>
      </p:grpSpPr>
      <p:sp>
        <p:nvSpPr>
          <p:cNvPr id="138" name="Google Shape;138;p1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chemeClr val="dk1"/>
              </a:buClr>
              <a:buSzPts val="1100"/>
              <a:buFont typeface="Arial"/>
              <a:buNone/>
            </a:pPr>
            <a:r>
              <a:rPr lang="en" sz="3400" b="0" i="0" u="none" strike="noStrike" cap="none">
                <a:solidFill>
                  <a:schemeClr val="dk1"/>
                </a:solidFill>
                <a:latin typeface="Century Gothic"/>
                <a:ea typeface="Century Gothic"/>
                <a:cs typeface="Century Gothic"/>
                <a:sym typeface="Century Gothic"/>
              </a:rPr>
              <a:t>Hello, Students!</a:t>
            </a:r>
            <a:endParaRPr sz="3300" b="0" i="0" u="none" strike="noStrike" cap="none">
              <a:solidFill>
                <a:schemeClr val="dk1"/>
              </a:solidFill>
              <a:latin typeface="Calibri"/>
              <a:ea typeface="Calibri"/>
              <a:cs typeface="Calibri"/>
              <a:sym typeface="Calibri"/>
            </a:endParaRPr>
          </a:p>
        </p:txBody>
      </p:sp>
      <p:sp>
        <p:nvSpPr>
          <p:cNvPr id="139" name="Google Shape;139;p19"/>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marR="0" lvl="0" indent="0" algn="l" rtl="0">
              <a:lnSpc>
                <a:spcPct val="150000"/>
              </a:lnSpc>
              <a:spcBef>
                <a:spcPts val="0"/>
              </a:spcBef>
              <a:spcAft>
                <a:spcPts val="0"/>
              </a:spcAft>
              <a:buClr>
                <a:schemeClr val="dk1"/>
              </a:buClr>
              <a:buSzPts val="1100"/>
              <a:buFont typeface="Arial"/>
              <a:buNone/>
            </a:pPr>
            <a:r>
              <a:rPr lang="en" sz="1800" b="0" i="0" u="none" strike="noStrike" cap="none" dirty="0">
                <a:solidFill>
                  <a:schemeClr val="dk1"/>
                </a:solidFill>
                <a:latin typeface="Century Gothic"/>
                <a:ea typeface="Century Gothic"/>
                <a:cs typeface="Century Gothic"/>
                <a:sym typeface="Century Gothic"/>
              </a:rPr>
              <a:t>What are we learning and doing </a:t>
            </a:r>
            <a:r>
              <a:rPr lang="en" sz="1800" b="0" i="0" u="none" strike="noStrike" cap="none" dirty="0" smtClean="0">
                <a:solidFill>
                  <a:schemeClr val="dk1"/>
                </a:solidFill>
                <a:latin typeface="Century Gothic"/>
                <a:ea typeface="Century Gothic"/>
                <a:cs typeface="Century Gothic"/>
                <a:sym typeface="Century Gothic"/>
              </a:rPr>
              <a:t>today?</a:t>
            </a:r>
            <a:endParaRPr lang="en" sz="1800" dirty="0"/>
          </a:p>
          <a:p>
            <a:pPr marL="285750" indent="-285750">
              <a:lnSpc>
                <a:spcPct val="150000"/>
              </a:lnSpc>
              <a:spcBef>
                <a:spcPts val="0"/>
              </a:spcBef>
              <a:buSzPct val="100000"/>
            </a:pPr>
            <a:r>
              <a:rPr lang="en" sz="1800" dirty="0" smtClean="0"/>
              <a:t>Reading </a:t>
            </a:r>
            <a:r>
              <a:rPr lang="en" sz="1800" dirty="0"/>
              <a:t>in Triads: </a:t>
            </a:r>
            <a:r>
              <a:rPr lang="en" sz="1800" i="1" dirty="0"/>
              <a:t>The Hope Chest</a:t>
            </a:r>
            <a:r>
              <a:rPr lang="en" sz="1800" dirty="0"/>
              <a:t>, Chapter </a:t>
            </a:r>
            <a:r>
              <a:rPr lang="en" sz="1800" dirty="0" smtClean="0"/>
              <a:t>18</a:t>
            </a:r>
            <a:endParaRPr lang="en" sz="1800" dirty="0"/>
          </a:p>
          <a:p>
            <a:pPr marL="285750" indent="-285750">
              <a:lnSpc>
                <a:spcPct val="150000"/>
              </a:lnSpc>
              <a:spcBef>
                <a:spcPts val="0"/>
              </a:spcBef>
              <a:buSzPct val="100000"/>
            </a:pPr>
            <a:r>
              <a:rPr lang="en" sz="1800" dirty="0" smtClean="0"/>
              <a:t>Reviewing </a:t>
            </a:r>
            <a:r>
              <a:rPr lang="en" sz="1800" dirty="0"/>
              <a:t>Learning </a:t>
            </a:r>
            <a:r>
              <a:rPr lang="en" sz="1800" dirty="0" smtClean="0"/>
              <a:t>Targets</a:t>
            </a:r>
            <a:endParaRPr lang="en" sz="1800" dirty="0"/>
          </a:p>
          <a:p>
            <a:pPr marL="285750" indent="-285750">
              <a:lnSpc>
                <a:spcPct val="150000"/>
              </a:lnSpc>
              <a:spcBef>
                <a:spcPts val="0"/>
              </a:spcBef>
              <a:buSzPct val="100000"/>
            </a:pPr>
            <a:r>
              <a:rPr lang="en" sz="1800" dirty="0" smtClean="0"/>
              <a:t>Work </a:t>
            </a:r>
            <a:r>
              <a:rPr lang="en" sz="1800" dirty="0"/>
              <a:t>on Independent </a:t>
            </a:r>
            <a:r>
              <a:rPr lang="en" sz="1800" dirty="0" smtClean="0"/>
              <a:t>Writing</a:t>
            </a:r>
            <a:endParaRPr lang="en" sz="1800" dirty="0"/>
          </a:p>
          <a:p>
            <a:pPr marL="285750" indent="-285750">
              <a:lnSpc>
                <a:spcPct val="150000"/>
              </a:lnSpc>
              <a:spcBef>
                <a:spcPts val="0"/>
              </a:spcBef>
              <a:buSzPct val="100000"/>
            </a:pPr>
            <a:r>
              <a:rPr lang="en" sz="1800" dirty="0" smtClean="0"/>
              <a:t>Reflecting </a:t>
            </a:r>
            <a:r>
              <a:rPr lang="en" sz="1800" dirty="0"/>
              <a:t>on Learning</a:t>
            </a:r>
            <a:endParaRPr sz="1800"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43"/>
        <p:cNvGrpSpPr/>
        <p:nvPr/>
      </p:nvGrpSpPr>
      <p:grpSpPr>
        <a:xfrm>
          <a:off x="0" y="0"/>
          <a:ext cx="0" cy="0"/>
          <a:chOff x="0" y="0"/>
          <a:chExt cx="0" cy="0"/>
        </a:xfrm>
      </p:grpSpPr>
      <p:sp>
        <p:nvSpPr>
          <p:cNvPr id="144" name="Google Shape;144;p20"/>
          <p:cNvSpPr txBox="1">
            <a:spLocks noGrp="1"/>
          </p:cNvSpPr>
          <p:nvPr>
            <p:ph type="title"/>
          </p:nvPr>
        </p:nvSpPr>
        <p:spPr>
          <a:xfrm>
            <a:off x="628650" y="273849"/>
            <a:ext cx="7886700" cy="828900"/>
          </a:xfrm>
          <a:prstGeom prst="rect">
            <a:avLst/>
          </a:prstGeom>
          <a:noFill/>
          <a:ln>
            <a:noFill/>
          </a:ln>
        </p:spPr>
        <p:txBody>
          <a:bodyPr spcFirstLastPara="1" wrap="square" lIns="68575" tIns="34275" rIns="68575" bIns="34275" anchor="ctr" anchorCtr="0">
            <a:noAutofit/>
          </a:bodyPr>
          <a:lstStyle/>
          <a:p>
            <a:pPr marL="0" lvl="0" indent="0" algn="l" rtl="0">
              <a:spcBef>
                <a:spcPts val="0"/>
              </a:spcBef>
              <a:spcAft>
                <a:spcPts val="0"/>
              </a:spcAft>
              <a:buClr>
                <a:schemeClr val="dk1"/>
              </a:buClr>
              <a:buSzPts val="3300"/>
              <a:buFont typeface="Calibri"/>
              <a:buNone/>
            </a:pPr>
            <a:r>
              <a:rPr lang="en" sz="3300"/>
              <a:t>Reading in Triads</a:t>
            </a:r>
            <a:endParaRPr sz="3300"/>
          </a:p>
        </p:txBody>
      </p:sp>
      <p:pic>
        <p:nvPicPr>
          <p:cNvPr id="145" name="Google Shape;145;p20"/>
          <p:cNvPicPr preferRelativeResize="0"/>
          <p:nvPr/>
        </p:nvPicPr>
        <p:blipFill>
          <a:blip r:embed="rId3">
            <a:alphaModFix/>
          </a:blip>
          <a:stretch>
            <a:fillRect/>
          </a:stretch>
        </p:blipFill>
        <p:spPr>
          <a:xfrm>
            <a:off x="1534900" y="1102749"/>
            <a:ext cx="6448425" cy="3371850"/>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49"/>
        <p:cNvGrpSpPr/>
        <p:nvPr/>
      </p:nvGrpSpPr>
      <p:grpSpPr>
        <a:xfrm>
          <a:off x="0" y="0"/>
          <a:ext cx="0" cy="0"/>
          <a:chOff x="0" y="0"/>
          <a:chExt cx="0" cy="0"/>
        </a:xfrm>
      </p:grpSpPr>
      <p:sp>
        <p:nvSpPr>
          <p:cNvPr id="150" name="Google Shape;150;p2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Calibri"/>
              <a:buNone/>
            </a:pPr>
            <a:r>
              <a:rPr lang="en" sz="3300"/>
              <a:t>Reviewing Learning Targets</a:t>
            </a:r>
            <a:endParaRPr sz="3300" b="0" i="0" u="none" strike="noStrike" cap="none">
              <a:solidFill>
                <a:schemeClr val="dk1"/>
              </a:solidFill>
              <a:latin typeface="Century Gothic"/>
              <a:ea typeface="Century Gothic"/>
              <a:cs typeface="Century Gothic"/>
              <a:sym typeface="Century Gothic"/>
            </a:endParaRPr>
          </a:p>
        </p:txBody>
      </p:sp>
      <p:sp>
        <p:nvSpPr>
          <p:cNvPr id="151" name="Google Shape;151;p21"/>
          <p:cNvSpPr txBox="1">
            <a:spLocks noGrp="1"/>
          </p:cNvSpPr>
          <p:nvPr>
            <p:ph type="body" idx="1"/>
          </p:nvPr>
        </p:nvSpPr>
        <p:spPr>
          <a:xfrm>
            <a:off x="628650" y="1172144"/>
            <a:ext cx="7886700" cy="3263400"/>
          </a:xfrm>
          <a:prstGeom prst="rect">
            <a:avLst/>
          </a:prstGeom>
          <a:noFill/>
          <a:ln>
            <a:noFill/>
          </a:ln>
        </p:spPr>
        <p:txBody>
          <a:bodyPr spcFirstLastPara="1" wrap="square" lIns="68575" tIns="34275" rIns="68575" bIns="34275" anchor="t" anchorCtr="0">
            <a:noAutofit/>
          </a:bodyPr>
          <a:lstStyle/>
          <a:p>
            <a:pPr marL="457200" lvl="0" indent="-381000" algn="l" rtl="0">
              <a:lnSpc>
                <a:spcPct val="150000"/>
              </a:lnSpc>
              <a:spcBef>
                <a:spcPts val="800"/>
              </a:spcBef>
              <a:spcAft>
                <a:spcPts val="0"/>
              </a:spcAft>
              <a:buSzPts val="2400"/>
              <a:buAutoNum type="arabicPeriod"/>
            </a:pPr>
            <a:r>
              <a:rPr lang="en" sz="2400"/>
              <a:t>I can write Proof Paragraph 1 of my literary essay, </a:t>
            </a:r>
            <a:r>
              <a:rPr lang="en" sz="2400" u="sng"/>
              <a:t>elaborating</a:t>
            </a:r>
            <a:r>
              <a:rPr lang="en" sz="2400"/>
              <a:t> on evidence to support the theme I have identified. </a:t>
            </a:r>
            <a:endParaRPr sz="2400"/>
          </a:p>
          <a:p>
            <a:pPr marL="0" lvl="0" indent="0" algn="l" rtl="0">
              <a:lnSpc>
                <a:spcPct val="150000"/>
              </a:lnSpc>
              <a:spcBef>
                <a:spcPts val="800"/>
              </a:spcBef>
              <a:spcAft>
                <a:spcPts val="0"/>
              </a:spcAft>
              <a:buNone/>
            </a:pPr>
            <a:endParaRPr sz="2400"/>
          </a:p>
        </p:txBody>
      </p:sp>
      <p:pic>
        <p:nvPicPr>
          <p:cNvPr id="152" name="Google Shape;152;p21"/>
          <p:cNvPicPr preferRelativeResize="0"/>
          <p:nvPr/>
        </p:nvPicPr>
        <p:blipFill>
          <a:blip r:embed="rId3">
            <a:alphaModFix/>
          </a:blip>
          <a:stretch>
            <a:fillRect/>
          </a:stretch>
        </p:blipFill>
        <p:spPr>
          <a:xfrm>
            <a:off x="8414658" y="4324757"/>
            <a:ext cx="610600" cy="587218"/>
          </a:xfrm>
          <a:prstGeom prst="rect">
            <a:avLst/>
          </a:prstGeom>
          <a:noFill/>
          <a:ln>
            <a:noFill/>
          </a:ln>
        </p:spPr>
      </p:pic>
      <p:pic>
        <p:nvPicPr>
          <p:cNvPr id="153" name="Google Shape;153;p21" descr="Users"/>
          <p:cNvPicPr preferRelativeResize="0"/>
          <p:nvPr/>
        </p:nvPicPr>
        <p:blipFill rotWithShape="1">
          <a:blip r:embed="rId4">
            <a:alphaModFix/>
          </a:blip>
          <a:srcRect/>
          <a:stretch/>
        </p:blipFill>
        <p:spPr>
          <a:xfrm>
            <a:off x="7814403" y="4324757"/>
            <a:ext cx="545825" cy="587218"/>
          </a:xfrm>
          <a:prstGeom prst="rect">
            <a:avLst/>
          </a:prstGeom>
          <a:noFill/>
          <a:ln>
            <a:noFill/>
          </a:ln>
        </p:spPr>
      </p:pic>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1c2a0817c29949b626bf6bd275e08996">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dac89cfcfffeb9e1e83686012bbf445d"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EA221983-FCFD-40EA-82E9-39BB93D9BE99}"/>
</file>

<file path=customXml/itemProps2.xml><?xml version="1.0" encoding="utf-8"?>
<ds:datastoreItem xmlns:ds="http://schemas.openxmlformats.org/officeDocument/2006/customXml" ds:itemID="{4F5C21A3-AC98-41FC-8E3C-A5614A3EF4C1}"/>
</file>

<file path=customXml/itemProps3.xml><?xml version="1.0" encoding="utf-8"?>
<ds:datastoreItem xmlns:ds="http://schemas.openxmlformats.org/officeDocument/2006/customXml" ds:itemID="{95F68EE7-1167-47CC-B1FF-98A204E8AD67}"/>
</file>

<file path=docProps/app.xml><?xml version="1.0" encoding="utf-8"?>
<Properties xmlns="http://schemas.openxmlformats.org/officeDocument/2006/extended-properties" xmlns:vt="http://schemas.openxmlformats.org/officeDocument/2006/docPropsVTypes">
  <TotalTime>12</TotalTime>
  <Words>3608</Words>
  <Application>Microsoft Macintosh PowerPoint</Application>
  <PresentationFormat>On-screen Show (16:9)</PresentationFormat>
  <Paragraphs>290</Paragraphs>
  <Slides>15</Slides>
  <Notes>15</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15</vt:i4>
      </vt:variant>
    </vt:vector>
  </HeadingPairs>
  <TitlesOfParts>
    <vt:vector size="18" baseType="lpstr">
      <vt:lpstr>Calibri</vt:lpstr>
      <vt:lpstr>Century Gothic</vt:lpstr>
      <vt:lpstr>Office Theme</vt:lpstr>
      <vt:lpstr>Grade 4: Module 4: Unit 2: Lesson 11 Teacher slide, before teaching.</vt:lpstr>
      <vt:lpstr>Grade 4: Module 4: Unit 2: Lesson 11 Teacher slide, before teaching.</vt:lpstr>
      <vt:lpstr>Grade 4: Module 4: Unit 2: Lesson 11 Teacher slide, before teaching.</vt:lpstr>
      <vt:lpstr>Grade 4: Module 4: Unit 2: Lesson 11 Teacher slide, before teaching.</vt:lpstr>
      <vt:lpstr>Grade 4: Module 4: Unit 2: Lesson 11 Teacher slide, before teaching.</vt:lpstr>
      <vt:lpstr>Grade 4: Module 4:  Unit 2: Lesson 11</vt:lpstr>
      <vt:lpstr>Hello, Students!</vt:lpstr>
      <vt:lpstr>Reading in Triads</vt:lpstr>
      <vt:lpstr>Reviewing Learning Targets</vt:lpstr>
      <vt:lpstr>Independent Writing: Writing Proof Paragraph 1</vt:lpstr>
      <vt:lpstr>PowerPoint Presentation</vt:lpstr>
      <vt:lpstr>Reflecting on Learning</vt:lpstr>
      <vt:lpstr>Homework</vt:lpstr>
      <vt:lpstr>Homework: Accountable Research Reading</vt:lpstr>
      <vt:lpstr>Small Group Block /All Block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Grade 4: Module 4: Unit 2: Lesson 11 Teacher slide, before teaching.</dc:title>
  <dc:creator>nbravo</dc:creator>
  <cp:lastModifiedBy>Alexander Specht</cp:lastModifiedBy>
  <cp:revision>4</cp:revision>
  <dcterms:modified xsi:type="dcterms:W3CDTF">2018-12-05T03:16:01Z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