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EEA055-6CF4-4C5A-94EA-5098F3E8F5D0}">
  <a:tblStyle styleId="{B4EEA055-6CF4-4C5A-94EA-5098F3E8F5D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04" autoAdjust="0"/>
  </p:normalViewPr>
  <p:slideViewPr>
    <p:cSldViewPr snapToGrid="0">
      <p:cViewPr varScale="1">
        <p:scale>
          <a:sx n="91" d="100"/>
          <a:sy n="91" d="100"/>
        </p:scale>
        <p:origin x="413"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066155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includes three instructional practices: Engagement Text Read-aloud, Irregular Word Snap or Trap, and Decodable Reader: Partner Search and Read.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Engagement Text has a different format: a local newspaper.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also includes two irregularly spelled words (“do” and “does”) involving contractions with “not.”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75599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2750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irregularly spelled high-frequency words are: “their,” “people,” “don’t,” and “doesn’t.”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901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a familiar instructional practice,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animation on this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(“their,” “people,” “don’t,” “doesn’t,” “our,” “down,” “before,” “says,” “have”) and a Snap or Trap T-chart.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or include spelling patterns that we don’t see a lot, so they don’t ‘play fair.’ We will figure out which words ‘play fair’ and should go in the Snap column and which words ‘don’t play fair’ and should go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“our” and say: “I notice we barely hear the vowel sound in the word ‘our.’ That bossy ‘r’ is bossing the vowel sound in ‘our.’ </a:t>
            </a:r>
            <a:r>
              <a:rPr lang="en" sz="1200" i="0" u="none" dirty="0">
                <a:solidFill>
                  <a:schemeClr val="dk1"/>
                </a:solidFill>
                <a:latin typeface="Calibri"/>
                <a:ea typeface="Calibri"/>
                <a:cs typeface="Calibri"/>
                <a:sym typeface="Calibri"/>
              </a:rPr>
              <a:t>That’s tricky! The word ‘our’ goes in the Trap column.” </a:t>
            </a:r>
            <a:r>
              <a:rPr lang="en" sz="1200" dirty="0">
                <a:solidFill>
                  <a:schemeClr val="dk1"/>
                </a:solidFill>
                <a:latin typeface="Calibri"/>
                <a:ea typeface="Calibri"/>
                <a:cs typeface="Calibri"/>
                <a:sym typeface="Calibri"/>
              </a:rPr>
              <a:t>Place the word “our”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 volunteers select a trap word. </a:t>
            </a:r>
            <a:r>
              <a:rPr lang="en" sz="1200" b="0" dirty="0">
                <a:solidFill>
                  <a:schemeClr val="dk1"/>
                </a:solidFill>
                <a:latin typeface="Calibri"/>
                <a:ea typeface="Calibri"/>
                <a:cs typeface="Calibri"/>
                <a:sym typeface="Calibri"/>
              </a:rPr>
              <a:t>(“their,” “people,” “says,” “have”)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‘_____’ a ‘trap’ word?” </a:t>
            </a:r>
            <a:r>
              <a:rPr lang="en" sz="1200" b="0" dirty="0">
                <a:solidFill>
                  <a:schemeClr val="dk1"/>
                </a:solidFill>
                <a:latin typeface="Calibri"/>
                <a:ea typeface="Calibri"/>
                <a:cs typeface="Calibri"/>
                <a:sym typeface="Calibri"/>
              </a:rPr>
              <a:t>(Example: have-have does not follow the regular pattern of a CVCe word-so the vowel /a/ is not long)</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“That’s right. ‘</a:t>
            </a:r>
            <a:r>
              <a:rPr lang="en-US" sz="1200" i="0" dirty="0">
                <a:solidFill>
                  <a:schemeClr val="dk1"/>
                </a:solidFill>
                <a:latin typeface="Calibri"/>
                <a:ea typeface="Calibri"/>
                <a:cs typeface="Calibri"/>
                <a:sym typeface="Calibri"/>
              </a:rPr>
              <a:t>H</a:t>
            </a:r>
            <a:r>
              <a:rPr lang="en" sz="1200" i="0" dirty="0">
                <a:solidFill>
                  <a:schemeClr val="dk1"/>
                </a:solidFill>
                <a:latin typeface="Calibri"/>
                <a:ea typeface="Calibri"/>
                <a:cs typeface="Calibri"/>
                <a:sym typeface="Calibri"/>
              </a:rPr>
              <a:t>ave’ is a trap word, because the ‘a’ doesn’t make its regular CVCe sound. ‘</a:t>
            </a:r>
            <a:r>
              <a:rPr lang="en-US" sz="1200" i="0" dirty="0">
                <a:solidFill>
                  <a:schemeClr val="dk1"/>
                </a:solidFill>
                <a:latin typeface="Calibri"/>
                <a:ea typeface="Calibri"/>
                <a:cs typeface="Calibri"/>
                <a:sym typeface="Calibri"/>
              </a:rPr>
              <a:t>H</a:t>
            </a:r>
            <a:r>
              <a:rPr lang="en" sz="1200" i="0" dirty="0">
                <a:solidFill>
                  <a:schemeClr val="dk1"/>
                </a:solidFill>
                <a:latin typeface="Calibri"/>
                <a:ea typeface="Calibri"/>
                <a:cs typeface="Calibri"/>
                <a:sym typeface="Calibri"/>
              </a:rPr>
              <a:t>ave’ belongs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“have” to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high-frequency words until all the “trap” words are found.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Snap or Trap High-Frequency Word Cards “don’t” and “doesn’t.” (on click)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“Clearly these words all have something in common. Turn to an elbow partner and tell them what you notice about all of these words.”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share what they noticed. </a:t>
            </a:r>
            <a:r>
              <a:rPr lang="en" sz="1200" b="0" dirty="0">
                <a:solidFill>
                  <a:schemeClr val="dk1"/>
                </a:solidFill>
                <a:latin typeface="Calibri"/>
                <a:ea typeface="Calibri"/>
                <a:cs typeface="Calibri"/>
                <a:sym typeface="Calibri"/>
              </a:rPr>
              <a:t>(“n’t” at the end of all of the words)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“n’t” in each word and ask: </a:t>
            </a:r>
            <a:r>
              <a:rPr lang="en" sz="1200" i="1" dirty="0">
                <a:solidFill>
                  <a:schemeClr val="dk1"/>
                </a:solidFill>
                <a:latin typeface="Calibri"/>
                <a:ea typeface="Calibri"/>
                <a:cs typeface="Calibri"/>
                <a:sym typeface="Calibri"/>
              </a:rPr>
              <a:t>“What might this be?”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listen carefully as you give them a clue.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each of the words and say: </a:t>
            </a:r>
            <a:r>
              <a:rPr lang="en" sz="1200" i="0" dirty="0">
                <a:solidFill>
                  <a:schemeClr val="dk1"/>
                </a:solidFill>
                <a:latin typeface="Calibri"/>
                <a:ea typeface="Calibri"/>
                <a:cs typeface="Calibri"/>
                <a:sym typeface="Calibri"/>
              </a:rPr>
              <a:t>“I don’t want to go to sleep. My brother doesn’t either.”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“n’t” in each word and ask: </a:t>
            </a:r>
            <a:r>
              <a:rPr lang="en" sz="1200" i="1" dirty="0">
                <a:solidFill>
                  <a:schemeClr val="dk1"/>
                </a:solidFill>
                <a:latin typeface="Calibri"/>
                <a:ea typeface="Calibri"/>
                <a:cs typeface="Calibri"/>
                <a:sym typeface="Calibri"/>
              </a:rPr>
              <a:t>“Now what do we think this might be?” </a:t>
            </a:r>
            <a:r>
              <a:rPr lang="en" sz="1200" i="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stands for “not”)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“don’t” and say:</a:t>
            </a:r>
            <a:r>
              <a:rPr lang="en" sz="1200" i="0" dirty="0">
                <a:solidFill>
                  <a:schemeClr val="dk1"/>
                </a:solidFill>
                <a:latin typeface="Calibri"/>
                <a:ea typeface="Calibri"/>
                <a:cs typeface="Calibri"/>
                <a:sym typeface="Calibri"/>
              </a:rPr>
              <a:t> “I don’t want to go to sleep!”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anyone know what two words we also use to say the same thing as ‘don’t?”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(“do not”)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0" dirty="0">
                <a:solidFill>
                  <a:schemeClr val="dk1"/>
                </a:solidFill>
                <a:latin typeface="Calibri"/>
                <a:ea typeface="Calibri"/>
                <a:cs typeface="Calibri"/>
                <a:sym typeface="Calibri"/>
              </a:rPr>
              <a:t>“When we shorten two words into one, it is called a ‘contraction.’ The word ‘contract’ means to make something smaller. The apostrophe’s job is to hold the place where the letter ‘o’ is in the word ‘not.’”</a:t>
            </a:r>
            <a:r>
              <a:rPr lang="en" sz="1200" i="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asking whether words from the list are Snap or Trap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Clicking will convey responses.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9839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6985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a:t>
            </a:r>
            <a:r>
              <a:rPr lang="en-US" sz="1200" i="0" dirty="0">
                <a:solidFill>
                  <a:schemeClr val="dk1"/>
                </a:solidFill>
                <a:latin typeface="Calibri"/>
                <a:ea typeface="Calibri"/>
                <a:cs typeface="Calibri"/>
                <a:sym typeface="Calibri"/>
              </a:rPr>
              <a:t>A</a:t>
            </a:r>
            <a:r>
              <a:rPr lang="en" sz="1200" i="0" dirty="0">
                <a:solidFill>
                  <a:schemeClr val="dk1"/>
                </a:solidFill>
                <a:latin typeface="Calibri"/>
                <a:ea typeface="Calibri"/>
                <a:cs typeface="Calibri"/>
                <a:sym typeface="Calibri"/>
              </a:rPr>
              <a:t> New Playground.’”</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9269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“A New Playground.”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book is based on the Engagement Text: ‘Sunnyside Gazette: Sunnyside City Park Improvements Continue.’” But this book is filled with words that YOU can read! There are decodable words, and there are some words that don’t play fair, like ‘our’ and ‘been.’”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 New Playground”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“A New Playground”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There are some two-syllable words in the story, so remember you can be syllable sleuths, too!”</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“A New Playground”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6229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2 of 9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873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3 of 9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5608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4 of 9 of Decodable Reader</a:t>
            </a: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7971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5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963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“A New Playground”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Gazette: Sunnyside City Improvements Continue”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 Teacher Guide</a:t>
            </a:r>
            <a:r>
              <a:rPr lang="en" sz="1200" dirty="0">
                <a:solidFill>
                  <a:schemeClr val="dk1"/>
                </a:solidFill>
                <a:latin typeface="Calibri"/>
                <a:ea typeface="Calibri"/>
                <a:cs typeface="Calibri"/>
                <a:sym typeface="Calibri"/>
              </a:rPr>
              <a:t>, or can be written on index cards) and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1597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6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4102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7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507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67b5138e2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67b5138e2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8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046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67b5138e2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67b5138e2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SzPts val="1100"/>
              <a:buFont typeface="Arial"/>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US" sz="1200" b="0" dirty="0">
                <a:solidFill>
                  <a:schemeClr val="dk1"/>
                </a:solidFill>
                <a:latin typeface="Calibri"/>
                <a:ea typeface="Calibri"/>
                <a:cs typeface="Calibri"/>
                <a:sym typeface="Calibri"/>
              </a:rPr>
              <a:t>Slide 9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93620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found all of the irregularly spelled words in the Decodable Reader and highlighted them.”)</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I _____.”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during small group time, I will _____.”</a:t>
            </a:r>
            <a:endParaRPr sz="1200" dirty="0">
              <a:solidFill>
                <a:schemeClr val="dk1"/>
              </a:solidFill>
              <a:latin typeface="Calibri"/>
              <a:ea typeface="Calibri"/>
              <a:cs typeface="Calibri"/>
              <a:sym typeface="Calibri"/>
            </a:endParaRPr>
          </a:p>
        </p:txBody>
      </p:sp>
      <p:sp>
        <p:nvSpPr>
          <p:cNvPr id="257" name="Google Shape;257;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8" name="Google Shape;258;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864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8037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6191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67b5138e2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67b5138e2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Time: 15 minutes per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 New Playground” Decodable Text.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Rules of Fluency cards, anchor chart, etc.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5675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“Sunnyside Gazette: Sunnyside City Park Improvements Continue”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031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from the current cycle to decode words with vowel teams, multisyllabic words,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irregularly spelled high-frequency words and determine why they are irregular.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two-syllable words, words containing vowel teams (one- or two-syllable) and irregularly spelled high-frequency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contraction, grapple, responsibility, retelling (L)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addition, eager, installed, structure, surrounding (T)</a:t>
            </a:r>
            <a:endParaRPr sz="1200" dirty="0">
              <a:latin typeface="Calibri"/>
              <a:ea typeface="Calibri"/>
              <a:cs typeface="Calibri"/>
              <a:sym typeface="Calibri"/>
            </a:endParaRPr>
          </a:p>
        </p:txBody>
      </p:sp>
    </p:spTree>
    <p:extLst>
      <p:ext uri="{BB962C8B-B14F-4D97-AF65-F5344CB8AC3E}">
        <p14:creationId xmlns:p14="http://schemas.microsoft.com/office/powerpoint/2010/main" val="345034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3863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 </a:t>
            </a:r>
            <a:r>
              <a:rPr lang="en" sz="1200" dirty="0">
                <a:latin typeface="Calibri" panose="020F0502020204030204" pitchFamily="34" charset="0"/>
                <a:sym typeface="Calibri"/>
              </a:rPr>
              <a:t>After a few responses be sure to explain that “evidence” means that you can show that something is true. “I have evidence that he ate his dinner, because there are only a few crumbs left on his plate.”</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5433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5-10 minutes for uninterrupted first read and 10-15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“Sunnyside City Park Improvements Continue”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‘Sunnyside City Park Improvements Continue.’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“installed”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and </a:t>
            </a:r>
            <a:r>
              <a:rPr lang="en" sz="1200" dirty="0">
                <a:latin typeface="Calibri" panose="020F0502020204030204" pitchFamily="34" charset="0"/>
                <a:sym typeface="Calibri"/>
              </a:rPr>
              <a:t>retell the story in their own words. Next, cold call a student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Consider providing them with a copy of the Decodable Reader. The illustrations in the reader will show the sequence of the story, and students can simply retell the details based on what they see in the illustrations.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simply retell the details based on what they see in the illustrations.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6128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partner together and </a:t>
            </a:r>
            <a:r>
              <a:rPr lang="en-US" sz="1200" dirty="0">
                <a:latin typeface="Calibri"/>
                <a:ea typeface="Calibri"/>
                <a:cs typeface="Calibri"/>
                <a:sym typeface="Calibri"/>
              </a:rPr>
              <a:t>T</a:t>
            </a:r>
            <a:r>
              <a:rPr lang="en" sz="1200" dirty="0">
                <a:latin typeface="Calibri"/>
                <a:ea typeface="Calibri"/>
                <a:cs typeface="Calibri"/>
                <a:sym typeface="Calibri"/>
              </a:rPr>
              <a:t>urn and </a:t>
            </a:r>
            <a:r>
              <a:rPr lang="en-US" sz="1200" dirty="0">
                <a:latin typeface="Calibri"/>
                <a:ea typeface="Calibri"/>
                <a:cs typeface="Calibri"/>
                <a:sym typeface="Calibri"/>
              </a:rPr>
              <a:t>T</a:t>
            </a:r>
            <a:r>
              <a:rPr lang="en" sz="1200" dirty="0">
                <a:latin typeface="Calibri"/>
                <a:ea typeface="Calibri"/>
                <a:cs typeface="Calibri"/>
                <a:sym typeface="Calibri"/>
              </a:rPr>
              <a:t>alk to discuss reponses.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City Park Improvements Continue.” Questions on slide are in order of occurrence in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Recall:</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will there be a big crowd at the park?” </a:t>
            </a:r>
            <a:r>
              <a:rPr lang="en" sz="1200" b="0" dirty="0">
                <a:solidFill>
                  <a:schemeClr val="dk1"/>
                </a:solidFill>
                <a:latin typeface="Calibri"/>
                <a:ea typeface="Calibri"/>
                <a:cs typeface="Calibri"/>
                <a:sym typeface="Calibri"/>
              </a:rPr>
              <a:t>(New playground equipment was just installed.) </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new items were added to the playground?” </a:t>
            </a:r>
            <a:r>
              <a:rPr lang="en" sz="1200" b="0" dirty="0">
                <a:solidFill>
                  <a:schemeClr val="dk1"/>
                </a:solidFill>
                <a:latin typeface="Calibri"/>
                <a:ea typeface="Calibri"/>
                <a:cs typeface="Calibri"/>
                <a:sym typeface="Calibri"/>
              </a:rPr>
              <a:t>(</a:t>
            </a:r>
            <a:r>
              <a:rPr lang="en-US" sz="1200" b="0" dirty="0">
                <a:solidFill>
                  <a:schemeClr val="dk1"/>
                </a:solidFill>
                <a:latin typeface="Calibri"/>
                <a:ea typeface="Calibri"/>
                <a:cs typeface="Calibri"/>
                <a:sym typeface="Calibri"/>
              </a:rPr>
              <a:t>A</a:t>
            </a:r>
            <a:r>
              <a:rPr lang="en" sz="1200" b="0" dirty="0">
                <a:solidFill>
                  <a:schemeClr val="dk1"/>
                </a:solidFill>
                <a:latin typeface="Calibri"/>
                <a:ea typeface="Calibri"/>
                <a:cs typeface="Calibri"/>
                <a:sym typeface="Calibri"/>
              </a:rPr>
              <a:t> playhouse, a round climbing structure, and sandbox) </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Extension:</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says that the mayor has led the job of making the park more fun and useful for residents. How will these improvements make the park more fun and useful?” (</a:t>
            </a:r>
            <a:r>
              <a:rPr lang="en" sz="1200" b="0" dirty="0">
                <a:solidFill>
                  <a:schemeClr val="dk1"/>
                </a:solidFill>
                <a:latin typeface="Calibri"/>
                <a:ea typeface="Calibri"/>
                <a:cs typeface="Calibri"/>
                <a:sym typeface="Calibri"/>
              </a:rPr>
              <a:t>Answers will vary. Example: Residents will be able enjoy the clean park; children and families can enjoy the new playground.)</a:t>
            </a:r>
            <a:endParaRPr sz="1200" b="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7254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partner together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to discuss reponses.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City Park Improvements Continue.”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Vocabulary and Language: </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"What does the word ‘eager’ mean?” </a:t>
            </a:r>
            <a:r>
              <a:rPr lang="en" sz="1200" b="0" dirty="0">
                <a:solidFill>
                  <a:schemeClr val="dk1"/>
                </a:solidFill>
                <a:latin typeface="Calibri"/>
                <a:ea typeface="Calibri"/>
                <a:cs typeface="Calibri"/>
                <a:sym typeface="Calibri"/>
              </a:rPr>
              <a:t>(excited, anxious, happy) </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says the new recycling containers and trash cans will help keep the park clean ‘moving forward.’ What does that mean?” </a:t>
            </a:r>
            <a:r>
              <a:rPr lang="en" sz="1200" b="0" dirty="0">
                <a:solidFill>
                  <a:schemeClr val="dk1"/>
                </a:solidFill>
                <a:latin typeface="Calibri"/>
                <a:ea typeface="Calibri"/>
                <a:cs typeface="Calibri"/>
                <a:sym typeface="Calibri"/>
              </a:rPr>
              <a:t>(for the future)</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explain what the words mean and use them in sentences. For Example: “The boy was very eager to join the basketball team.” “Moving forward, please put your name on the top of every paper.”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51940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00" name="Google Shape;100;p15"/>
          <p:cNvSpPr txBox="1">
            <a:spLocks noGrp="1"/>
          </p:cNvSpPr>
          <p:nvPr>
            <p:ph type="body" idx="1"/>
          </p:nvPr>
        </p:nvSpPr>
        <p:spPr>
          <a:xfrm>
            <a:off x="311700" y="10876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introduces the Engagement Text: “</a:t>
            </a:r>
            <a:r>
              <a:rPr lang="en" sz="1600" dirty="0"/>
              <a:t>Sunnyside Gazette: Sunnyside City Park Improvements Continue” and Student Decodable Text: “A New Playground.” Students are introduced to two irregularly spelled words, “do” and “does,” forming contractions with “not.” </a:t>
            </a:r>
            <a:endParaRPr sz="1600" dirty="0"/>
          </a:p>
          <a:p>
            <a:pPr marL="0" lvl="0" indent="0" algn="l" rtl="0">
              <a:lnSpc>
                <a:spcPct val="90000"/>
              </a:lnSpc>
              <a:spcBef>
                <a:spcPts val="800"/>
              </a:spcBef>
              <a:spcAft>
                <a:spcPts val="0"/>
              </a:spcAft>
              <a:buClr>
                <a:srgbClr val="000000"/>
              </a:buClr>
              <a:buSzPts val="1100"/>
              <a:buFont typeface="Arial"/>
              <a:buNone/>
            </a:pP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and in prior 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t>Irregularly-spelled h</a:t>
            </a:r>
            <a:r>
              <a:rPr lang="en" sz="1600" dirty="0">
                <a:solidFill>
                  <a:schemeClr val="dk1"/>
                </a:solidFill>
              </a:rPr>
              <a:t>igh-</a:t>
            </a:r>
            <a:r>
              <a:rPr lang="en" sz="1600" dirty="0"/>
              <a:t>f</a:t>
            </a:r>
            <a:r>
              <a:rPr lang="en" sz="1600" dirty="0">
                <a:solidFill>
                  <a:schemeClr val="dk1"/>
                </a:solidFill>
              </a:rPr>
              <a:t>requency words.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9" name="Google Shape;159;p24"/>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Is it a snap or trap word? Think about it and back it up. Think and back it up. Is it a snap or trap word?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65" name="Google Shape;165;p25"/>
          <p:cNvSpPr txBox="1">
            <a:spLocks noGrp="1"/>
          </p:cNvSpPr>
          <p:nvPr>
            <p:ph type="body" idx="1"/>
          </p:nvPr>
        </p:nvSpPr>
        <p:spPr>
          <a:xfrm>
            <a:off x="311700" y="11767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read irregularly spelled high-frequency words that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66" name="Google Shape;166;p25"/>
          <p:cNvPicPr preferRelativeResize="0"/>
          <p:nvPr/>
        </p:nvPicPr>
        <p:blipFill>
          <a:blip r:embed="rId3">
            <a:alphaModFix/>
          </a:blip>
          <a:stretch>
            <a:fillRect/>
          </a:stretch>
        </p:blipFill>
        <p:spPr>
          <a:xfrm>
            <a:off x="8360228" y="4397827"/>
            <a:ext cx="689786" cy="5438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Instructional Practice</a:t>
            </a:r>
            <a:endParaRPr/>
          </a:p>
        </p:txBody>
      </p:sp>
      <p:sp>
        <p:nvSpPr>
          <p:cNvPr id="172" name="Google Shape;172;p26"/>
          <p:cNvSpPr txBox="1"/>
          <p:nvPr/>
        </p:nvSpPr>
        <p:spPr>
          <a:xfrm>
            <a:off x="466300" y="1174925"/>
            <a:ext cx="2376000" cy="35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our</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their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people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down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before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says</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have</a:t>
            </a:r>
            <a:endParaRPr sz="3000">
              <a:latin typeface="Century Gothic"/>
              <a:ea typeface="Century Gothic"/>
              <a:cs typeface="Century Gothic"/>
              <a:sym typeface="Century Gothic"/>
            </a:endParaRPr>
          </a:p>
        </p:txBody>
      </p:sp>
      <p:sp>
        <p:nvSpPr>
          <p:cNvPr id="173" name="Google Shape;173;p26"/>
          <p:cNvSpPr txBox="1"/>
          <p:nvPr/>
        </p:nvSpPr>
        <p:spPr>
          <a:xfrm>
            <a:off x="4572000" y="1174925"/>
            <a:ext cx="2709000" cy="156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don’t</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doesn’t</a:t>
            </a:r>
            <a:endParaRPr sz="3000" dirty="0">
              <a:latin typeface="Century Gothic"/>
              <a:ea typeface="Century Gothic"/>
              <a:cs typeface="Century Gothic"/>
              <a:sym typeface="Century Gothic"/>
            </a:endParaRPr>
          </a:p>
        </p:txBody>
      </p:sp>
      <p:graphicFrame>
        <p:nvGraphicFramePr>
          <p:cNvPr id="174" name="Google Shape;174;p26"/>
          <p:cNvGraphicFramePr/>
          <p:nvPr>
            <p:extLst>
              <p:ext uri="{D42A27DB-BD31-4B8C-83A1-F6EECF244321}">
                <p14:modId xmlns:p14="http://schemas.microsoft.com/office/powerpoint/2010/main" val="491280053"/>
              </p:ext>
            </p:extLst>
          </p:nvPr>
        </p:nvGraphicFramePr>
        <p:xfrm>
          <a:off x="3489775" y="2337575"/>
          <a:ext cx="4800600" cy="2827020"/>
        </p:xfrm>
        <a:graphic>
          <a:graphicData uri="http://schemas.openxmlformats.org/drawingml/2006/table">
            <a:tbl>
              <a:tblPr>
                <a:noFill/>
                <a:tableStyleId>{B4EEA055-6CF4-4C5A-94EA-5098F3E8F5D0}</a:tableStyleId>
              </a:tblPr>
              <a:tblGrid>
                <a:gridCol w="2400300">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dirty="0">
                          <a:latin typeface="Century Gothic" panose="020B0502020202020204" pitchFamily="34" charset="0"/>
                        </a:rPr>
                        <a:t> Snap</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Trap </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r h="381000">
                <a:tc>
                  <a:txBody>
                    <a:bodyPr/>
                    <a:lstStyle/>
                    <a:p>
                      <a:pPr marL="0" lvl="0" indent="0" algn="ctr" rtl="0">
                        <a:spcBef>
                          <a:spcPts val="0"/>
                        </a:spcBef>
                        <a:spcAft>
                          <a:spcPts val="0"/>
                        </a:spcAft>
                        <a:buNone/>
                      </a:pPr>
                      <a:endParaRPr dirty="0"/>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dirty="0"/>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75" name="Google Shape;175;p26"/>
          <p:cNvSpPr txBox="1"/>
          <p:nvPr/>
        </p:nvSpPr>
        <p:spPr>
          <a:xfrm>
            <a:off x="6521450" y="2829725"/>
            <a:ext cx="1187400" cy="33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our</a:t>
            </a:r>
            <a:endParaRPr>
              <a:latin typeface="Century Gothic"/>
              <a:ea typeface="Century Gothic"/>
              <a:cs typeface="Century Gothic"/>
              <a:sym typeface="Century Gothic"/>
            </a:endParaRPr>
          </a:p>
        </p:txBody>
      </p:sp>
      <p:sp>
        <p:nvSpPr>
          <p:cNvPr id="176" name="Google Shape;176;p26"/>
          <p:cNvSpPr txBox="1"/>
          <p:nvPr/>
        </p:nvSpPr>
        <p:spPr>
          <a:xfrm>
            <a:off x="6823100" y="3160625"/>
            <a:ext cx="584100" cy="400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their</a:t>
            </a:r>
            <a:endParaRPr>
              <a:latin typeface="Century Gothic"/>
              <a:ea typeface="Century Gothic"/>
              <a:cs typeface="Century Gothic"/>
              <a:sym typeface="Century Gothic"/>
            </a:endParaRPr>
          </a:p>
        </p:txBody>
      </p:sp>
      <p:sp>
        <p:nvSpPr>
          <p:cNvPr id="177" name="Google Shape;177;p26"/>
          <p:cNvSpPr txBox="1"/>
          <p:nvPr/>
        </p:nvSpPr>
        <p:spPr>
          <a:xfrm>
            <a:off x="6594500" y="3576813"/>
            <a:ext cx="1041300" cy="33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people</a:t>
            </a:r>
            <a:endParaRPr>
              <a:latin typeface="Century Gothic"/>
              <a:ea typeface="Century Gothic"/>
              <a:cs typeface="Century Gothic"/>
              <a:sym typeface="Century Gothic"/>
            </a:endParaRPr>
          </a:p>
        </p:txBody>
      </p:sp>
      <p:sp>
        <p:nvSpPr>
          <p:cNvPr id="178" name="Google Shape;178;p26"/>
          <p:cNvSpPr txBox="1"/>
          <p:nvPr/>
        </p:nvSpPr>
        <p:spPr>
          <a:xfrm>
            <a:off x="6660125" y="4032250"/>
            <a:ext cx="902700" cy="33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says</a:t>
            </a:r>
            <a:endParaRPr>
              <a:latin typeface="Century Gothic"/>
              <a:ea typeface="Century Gothic"/>
              <a:cs typeface="Century Gothic"/>
              <a:sym typeface="Century Gothic"/>
            </a:endParaRPr>
          </a:p>
        </p:txBody>
      </p:sp>
      <p:sp>
        <p:nvSpPr>
          <p:cNvPr id="179" name="Google Shape;179;p26"/>
          <p:cNvSpPr txBox="1"/>
          <p:nvPr/>
        </p:nvSpPr>
        <p:spPr>
          <a:xfrm>
            <a:off x="6750050" y="4429925"/>
            <a:ext cx="730200" cy="33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have</a:t>
            </a:r>
            <a:endParaRPr>
              <a:latin typeface="Century Gothic"/>
              <a:ea typeface="Century Gothic"/>
              <a:cs typeface="Century Gothic"/>
              <a:sym typeface="Century Gothic"/>
            </a:endParaRPr>
          </a:p>
        </p:txBody>
      </p:sp>
      <p:sp>
        <p:nvSpPr>
          <p:cNvPr id="180" name="Google Shape;180;p26"/>
          <p:cNvSpPr txBox="1"/>
          <p:nvPr/>
        </p:nvSpPr>
        <p:spPr>
          <a:xfrm>
            <a:off x="6696075" y="4827600"/>
            <a:ext cx="902700" cy="27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doesn’t</a:t>
            </a:r>
            <a:endParaRPr>
              <a:latin typeface="Century Gothic"/>
              <a:ea typeface="Century Gothic"/>
              <a:cs typeface="Century Gothic"/>
              <a:sym typeface="Century Gothic"/>
            </a:endParaRPr>
          </a:p>
        </p:txBody>
      </p:sp>
      <p:sp>
        <p:nvSpPr>
          <p:cNvPr id="181" name="Google Shape;181;p26"/>
          <p:cNvSpPr txBox="1"/>
          <p:nvPr/>
        </p:nvSpPr>
        <p:spPr>
          <a:xfrm>
            <a:off x="4359275" y="2827325"/>
            <a:ext cx="848700" cy="2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down</a:t>
            </a:r>
            <a:endParaRPr>
              <a:latin typeface="Century Gothic"/>
              <a:ea typeface="Century Gothic"/>
              <a:cs typeface="Century Gothic"/>
              <a:sym typeface="Century Gothic"/>
            </a:endParaRPr>
          </a:p>
        </p:txBody>
      </p:sp>
      <p:sp>
        <p:nvSpPr>
          <p:cNvPr id="182" name="Google Shape;182;p26"/>
          <p:cNvSpPr txBox="1"/>
          <p:nvPr/>
        </p:nvSpPr>
        <p:spPr>
          <a:xfrm>
            <a:off x="4322225" y="3196325"/>
            <a:ext cx="1041300" cy="2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before</a:t>
            </a:r>
            <a:endParaRPr>
              <a:latin typeface="Century Gothic"/>
              <a:ea typeface="Century Gothic"/>
              <a:cs typeface="Century Gothic"/>
              <a:sym typeface="Century Gothic"/>
            </a:endParaRPr>
          </a:p>
        </p:txBody>
      </p:sp>
      <p:sp>
        <p:nvSpPr>
          <p:cNvPr id="183" name="Google Shape;183;p26"/>
          <p:cNvSpPr txBox="1"/>
          <p:nvPr/>
        </p:nvSpPr>
        <p:spPr>
          <a:xfrm>
            <a:off x="4359275" y="3595700"/>
            <a:ext cx="848700" cy="33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don’t </a:t>
            </a:r>
            <a:endParaRPr>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fade">
                                      <p:cBhvr>
                                        <p:cTn id="12" dur="1000"/>
                                        <p:tgtEl>
                                          <p:spTgt spid="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
                                        </p:tgtEl>
                                        <p:attrNameLst>
                                          <p:attrName>style.visibility</p:attrName>
                                        </p:attrNameLst>
                                      </p:cBhvr>
                                      <p:to>
                                        <p:strVal val="visible"/>
                                      </p:to>
                                    </p:set>
                                    <p:animEffect transition="in" filter="fade">
                                      <p:cBhvr>
                                        <p:cTn id="17" dur="1000"/>
                                        <p:tgtEl>
                                          <p:spTgt spid="1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5"/>
                                        </p:tgtEl>
                                        <p:attrNameLst>
                                          <p:attrName>style.visibility</p:attrName>
                                        </p:attrNameLst>
                                      </p:cBhvr>
                                      <p:to>
                                        <p:strVal val="visible"/>
                                      </p:to>
                                    </p:set>
                                    <p:animEffect transition="in" filter="fade">
                                      <p:cBhvr>
                                        <p:cTn id="22" dur="1000"/>
                                        <p:tgtEl>
                                          <p:spTgt spid="17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6"/>
                                        </p:tgtEl>
                                        <p:attrNameLst>
                                          <p:attrName>style.visibility</p:attrName>
                                        </p:attrNameLst>
                                      </p:cBhvr>
                                      <p:to>
                                        <p:strVal val="visible"/>
                                      </p:to>
                                    </p:set>
                                    <p:animEffect transition="in" filter="fade">
                                      <p:cBhvr>
                                        <p:cTn id="27" dur="1000"/>
                                        <p:tgtEl>
                                          <p:spTgt spid="17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Effect transition="in" filter="fade">
                                      <p:cBhvr>
                                        <p:cTn id="32" dur="1000"/>
                                        <p:tgtEl>
                                          <p:spTgt spid="17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8"/>
                                        </p:tgtEl>
                                        <p:attrNameLst>
                                          <p:attrName>style.visibility</p:attrName>
                                        </p:attrNameLst>
                                      </p:cBhvr>
                                      <p:to>
                                        <p:strVal val="visible"/>
                                      </p:to>
                                    </p:set>
                                    <p:animEffect transition="in" filter="fade">
                                      <p:cBhvr>
                                        <p:cTn id="37" dur="1000"/>
                                        <p:tgtEl>
                                          <p:spTgt spid="17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9"/>
                                        </p:tgtEl>
                                        <p:attrNameLst>
                                          <p:attrName>style.visibility</p:attrName>
                                        </p:attrNameLst>
                                      </p:cBhvr>
                                      <p:to>
                                        <p:strVal val="visible"/>
                                      </p:to>
                                    </p:set>
                                    <p:animEffect transition="in" filter="fade">
                                      <p:cBhvr>
                                        <p:cTn id="42" dur="1000"/>
                                        <p:tgtEl>
                                          <p:spTgt spid="17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0"/>
                                        </p:tgtEl>
                                        <p:attrNameLst>
                                          <p:attrName>style.visibility</p:attrName>
                                        </p:attrNameLst>
                                      </p:cBhvr>
                                      <p:to>
                                        <p:strVal val="visible"/>
                                      </p:to>
                                    </p:set>
                                    <p:animEffect transition="in" filter="fade">
                                      <p:cBhvr>
                                        <p:cTn id="47" dur="1000"/>
                                        <p:tgtEl>
                                          <p:spTgt spid="18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1"/>
                                        </p:tgtEl>
                                        <p:attrNameLst>
                                          <p:attrName>style.visibility</p:attrName>
                                        </p:attrNameLst>
                                      </p:cBhvr>
                                      <p:to>
                                        <p:strVal val="visible"/>
                                      </p:to>
                                    </p:set>
                                    <p:animEffect transition="in" filter="fade">
                                      <p:cBhvr>
                                        <p:cTn id="52" dur="1000"/>
                                        <p:tgtEl>
                                          <p:spTgt spid="18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82"/>
                                        </p:tgtEl>
                                        <p:attrNameLst>
                                          <p:attrName>style.visibility</p:attrName>
                                        </p:attrNameLst>
                                      </p:cBhvr>
                                      <p:to>
                                        <p:strVal val="visible"/>
                                      </p:to>
                                    </p:set>
                                    <p:animEffect transition="in" filter="fade">
                                      <p:cBhvr>
                                        <p:cTn id="57" dur="1000"/>
                                        <p:tgtEl>
                                          <p:spTgt spid="18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83"/>
                                        </p:tgtEl>
                                        <p:attrNameLst>
                                          <p:attrName>style.visibility</p:attrName>
                                        </p:attrNameLst>
                                      </p:cBhvr>
                                      <p:to>
                                        <p:strVal val="visible"/>
                                      </p:to>
                                    </p:set>
                                    <p:animEffect transition="in" filter="fade">
                                      <p:cBhvr>
                                        <p:cTn id="62" dur="10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9" name="Google Shape;189;p27"/>
          <p:cNvSpPr txBox="1">
            <a:spLocks noGrp="1"/>
          </p:cNvSpPr>
          <p:nvPr>
            <p:ph type="body" idx="1"/>
          </p:nvPr>
        </p:nvSpPr>
        <p:spPr>
          <a:xfrm>
            <a:off x="620486" y="1152475"/>
            <a:ext cx="7903028"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95" name="Google Shape;19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A New Playground</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96" name="Google Shape;196;p28"/>
          <p:cNvPicPr preferRelativeResize="0"/>
          <p:nvPr/>
        </p:nvPicPr>
        <p:blipFill>
          <a:blip r:embed="rId3">
            <a:alphaModFix/>
          </a:blip>
          <a:stretch>
            <a:fillRect/>
          </a:stretch>
        </p:blipFill>
        <p:spPr>
          <a:xfrm>
            <a:off x="8316686" y="4376056"/>
            <a:ext cx="744214" cy="54467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02" name="Google Shape;202;p29"/>
          <p:cNvPicPr preferRelativeResize="0"/>
          <p:nvPr/>
        </p:nvPicPr>
        <p:blipFill>
          <a:blip r:embed="rId3">
            <a:alphaModFix/>
          </a:blip>
          <a:stretch>
            <a:fillRect/>
          </a:stretch>
        </p:blipFill>
        <p:spPr>
          <a:xfrm>
            <a:off x="311699" y="1152475"/>
            <a:ext cx="4051200" cy="2084000"/>
          </a:xfrm>
          <a:prstGeom prst="rect">
            <a:avLst/>
          </a:prstGeom>
          <a:noFill/>
          <a:ln>
            <a:noFill/>
          </a:ln>
        </p:spPr>
      </p:pic>
      <p:pic>
        <p:nvPicPr>
          <p:cNvPr id="203" name="Google Shape;203;p29"/>
          <p:cNvPicPr preferRelativeResize="0"/>
          <p:nvPr/>
        </p:nvPicPr>
        <p:blipFill>
          <a:blip r:embed="rId4">
            <a:alphaModFix/>
          </a:blip>
          <a:stretch>
            <a:fillRect/>
          </a:stretch>
        </p:blipFill>
        <p:spPr>
          <a:xfrm>
            <a:off x="4731824" y="906875"/>
            <a:ext cx="3150225" cy="35316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 name="Picture 1"/>
          <p:cNvPicPr>
            <a:picLocks noChangeAspect="1"/>
          </p:cNvPicPr>
          <p:nvPr/>
        </p:nvPicPr>
        <p:blipFill rotWithShape="1">
          <a:blip r:embed="rId3"/>
          <a:srcRect l="7399" r="12152"/>
          <a:stretch/>
        </p:blipFill>
        <p:spPr>
          <a:xfrm rot="5400000">
            <a:off x="1491921" y="-25184"/>
            <a:ext cx="3199272" cy="555971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15" name="Google Shape;215;p31"/>
          <p:cNvPicPr preferRelativeResize="0"/>
          <p:nvPr/>
        </p:nvPicPr>
        <p:blipFill>
          <a:blip r:embed="rId3">
            <a:alphaModFix/>
          </a:blip>
          <a:stretch>
            <a:fillRect/>
          </a:stretch>
        </p:blipFill>
        <p:spPr>
          <a:xfrm>
            <a:off x="152400" y="1059275"/>
            <a:ext cx="5800725" cy="28765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21" name="Google Shape;221;p32"/>
          <p:cNvPicPr preferRelativeResize="0"/>
          <p:nvPr/>
        </p:nvPicPr>
        <p:blipFill>
          <a:blip r:embed="rId3">
            <a:alphaModFix/>
          </a:blip>
          <a:stretch>
            <a:fillRect/>
          </a:stretch>
        </p:blipFill>
        <p:spPr>
          <a:xfrm>
            <a:off x="152400" y="1059275"/>
            <a:ext cx="5600700" cy="3571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27" name="Google Shape;227;p33"/>
          <p:cNvPicPr preferRelativeResize="0"/>
          <p:nvPr/>
        </p:nvPicPr>
        <p:blipFill>
          <a:blip r:embed="rId3">
            <a:alphaModFix/>
          </a:blip>
          <a:stretch>
            <a:fillRect/>
          </a:stretch>
        </p:blipFill>
        <p:spPr>
          <a:xfrm>
            <a:off x="152400" y="1059275"/>
            <a:ext cx="5562600" cy="3324225"/>
          </a:xfrm>
          <a:prstGeom prst="rect">
            <a:avLst/>
          </a:prstGeom>
          <a:noFill/>
          <a:ln>
            <a:noFill/>
          </a:ln>
        </p:spPr>
      </p:pic>
      <p:pic>
        <p:nvPicPr>
          <p:cNvPr id="228" name="Google Shape;228;p33"/>
          <p:cNvPicPr preferRelativeResize="0"/>
          <p:nvPr/>
        </p:nvPicPr>
        <p:blipFill>
          <a:blip r:embed="rId4">
            <a:alphaModFix/>
          </a:blip>
          <a:stretch>
            <a:fillRect/>
          </a:stretch>
        </p:blipFill>
        <p:spPr>
          <a:xfrm>
            <a:off x="5867400" y="1059275"/>
            <a:ext cx="3124200" cy="33491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“A New Playground” </a:t>
            </a:r>
            <a:r>
              <a:rPr lang="en" sz="1500" dirty="0">
                <a:solidFill>
                  <a:schemeClr val="dk1"/>
                </a:solidFill>
              </a:rPr>
              <a:t>(Provided;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Sunnyside Gazette: Sunnyside City Park Improvements Continue</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Materials-Teacher Guide, or write on index cards) and Snap or Tr</a:t>
            </a:r>
            <a:r>
              <a:rPr lang="en" sz="1500" dirty="0"/>
              <a:t>ap T-Chart</a:t>
            </a:r>
            <a:r>
              <a:rPr lang="en" sz="1500" dirty="0">
                <a:solidFill>
                  <a:schemeClr val="dk1"/>
                </a:solidFill>
              </a:rPr>
              <a: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dirty="0">
              <a:solidFill>
                <a:schemeClr val="dk1"/>
              </a:solidFill>
            </a:endParaRPr>
          </a:p>
          <a:p>
            <a:pPr marL="457200" lvl="0" indent="-323850" algn="l" rtl="0">
              <a:spcBef>
                <a:spcPts val="0"/>
              </a:spcBef>
              <a:spcAft>
                <a:spcPts val="0"/>
              </a:spcAft>
              <a:buSzPts val="1500"/>
              <a:buChar char="•"/>
            </a:pPr>
            <a:r>
              <a:rPr lang="en" sz="1500" dirty="0"/>
              <a:t>Materials for Independent Work</a:t>
            </a:r>
            <a:endParaRPr sz="1500" dirty="0"/>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a:t>
            </a:r>
            <a:endParaRPr sz="1500" dirty="0">
              <a:solidFill>
                <a:schemeClr val="dk1"/>
              </a:solidFill>
            </a:endParaRPr>
          </a:p>
        </p:txBody>
      </p:sp>
      <p:sp>
        <p:nvSpPr>
          <p:cNvPr id="106" name="Google Shape;106;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34" name="Google Shape;234;p34"/>
          <p:cNvPicPr preferRelativeResize="0"/>
          <p:nvPr/>
        </p:nvPicPr>
        <p:blipFill rotWithShape="1">
          <a:blip r:embed="rId3">
            <a:alphaModFix/>
          </a:blip>
          <a:srcRect b="10936"/>
          <a:stretch/>
        </p:blipFill>
        <p:spPr>
          <a:xfrm>
            <a:off x="152400" y="1059275"/>
            <a:ext cx="5183948" cy="350183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40" name="Google Shape;240;p35"/>
          <p:cNvPicPr preferRelativeResize="0"/>
          <p:nvPr/>
        </p:nvPicPr>
        <p:blipFill rotWithShape="1">
          <a:blip r:embed="rId3">
            <a:alphaModFix/>
          </a:blip>
          <a:srcRect t="4898"/>
          <a:stretch/>
        </p:blipFill>
        <p:spPr>
          <a:xfrm>
            <a:off x="163286" y="1059275"/>
            <a:ext cx="5192485" cy="3545382"/>
          </a:xfrm>
          <a:prstGeom prst="rect">
            <a:avLst/>
          </a:prstGeom>
          <a:noFill/>
          <a:ln>
            <a:noFill/>
          </a:ln>
        </p:spPr>
      </p:pic>
      <p:pic>
        <p:nvPicPr>
          <p:cNvPr id="241" name="Google Shape;241;p35"/>
          <p:cNvPicPr preferRelativeResize="0"/>
          <p:nvPr/>
        </p:nvPicPr>
        <p:blipFill>
          <a:blip r:embed="rId4">
            <a:alphaModFix/>
          </a:blip>
          <a:stretch>
            <a:fillRect/>
          </a:stretch>
        </p:blipFill>
        <p:spPr>
          <a:xfrm>
            <a:off x="5762200" y="1059275"/>
            <a:ext cx="3216480" cy="3931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47" name="Google Shape;247;p36"/>
          <p:cNvPicPr preferRelativeResize="0"/>
          <p:nvPr/>
        </p:nvPicPr>
        <p:blipFill>
          <a:blip r:embed="rId3">
            <a:alphaModFix/>
          </a:blip>
          <a:stretch>
            <a:fillRect/>
          </a:stretch>
        </p:blipFill>
        <p:spPr>
          <a:xfrm>
            <a:off x="152400" y="1059275"/>
            <a:ext cx="5800725" cy="37433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53" name="Google Shape;253;p37"/>
          <p:cNvPicPr preferRelativeResize="0"/>
          <p:nvPr/>
        </p:nvPicPr>
        <p:blipFill>
          <a:blip r:embed="rId3">
            <a:alphaModFix/>
          </a:blip>
          <a:stretch>
            <a:fillRect/>
          </a:stretch>
        </p:blipFill>
        <p:spPr>
          <a:xfrm>
            <a:off x="152400" y="1059275"/>
            <a:ext cx="5610225" cy="3352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61" name="Google Shape;261;p3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262" name="Google Shape;262;p38"/>
          <p:cNvPicPr preferRelativeResize="0"/>
          <p:nvPr/>
        </p:nvPicPr>
        <p:blipFill>
          <a:blip r:embed="rId3">
            <a:alphaModFix/>
          </a:blip>
          <a:stretch>
            <a:fillRect/>
          </a:stretch>
        </p:blipFill>
        <p:spPr>
          <a:xfrm>
            <a:off x="785837" y="1566650"/>
            <a:ext cx="2010225" cy="20102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68" name="Google Shape;268;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74" name="Google Shape;274;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A New Playground</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SzPts val="2400"/>
              <a:buChar char="•"/>
            </a:pPr>
            <a:r>
              <a:rPr lang="en" sz="2400" dirty="0"/>
              <a:t>I can use what I know to read high-frequency words.</a:t>
            </a:r>
            <a:endParaRPr sz="2400" dirty="0"/>
          </a:p>
          <a:p>
            <a:pPr marL="0" lvl="0" indent="0" algn="l" rtl="0">
              <a:lnSpc>
                <a:spcPct val="115000"/>
              </a:lnSpc>
              <a:spcBef>
                <a:spcPts val="800"/>
              </a:spcBef>
              <a:spcAft>
                <a:spcPts val="0"/>
              </a:spcAft>
              <a:buNone/>
            </a:pPr>
            <a:endParaRPr sz="2400" dirty="0"/>
          </a:p>
          <a:p>
            <a:pPr marL="0" lvl="0" indent="0" algn="l" rtl="0">
              <a:spcBef>
                <a:spcPts val="800"/>
              </a:spcBef>
              <a:spcAft>
                <a:spcPts val="0"/>
              </a:spcAft>
              <a:buNone/>
            </a:pPr>
            <a:endParaRPr dirty="0"/>
          </a:p>
        </p:txBody>
      </p:sp>
      <p:pic>
        <p:nvPicPr>
          <p:cNvPr id="275" name="Google Shape;275;p40"/>
          <p:cNvPicPr preferRelativeResize="0"/>
          <p:nvPr/>
        </p:nvPicPr>
        <p:blipFill>
          <a:blip r:embed="rId3">
            <a:alphaModFix/>
          </a:blip>
          <a:stretch>
            <a:fillRect/>
          </a:stretch>
        </p:blipFill>
        <p:spPr>
          <a:xfrm>
            <a:off x="8247129" y="4247800"/>
            <a:ext cx="792000" cy="642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graphicFrame>
        <p:nvGraphicFramePr>
          <p:cNvPr id="280" name="Google Shape;280;p41"/>
          <p:cNvGraphicFramePr/>
          <p:nvPr>
            <p:extLst>
              <p:ext uri="{D42A27DB-BD31-4B8C-83A1-F6EECF244321}">
                <p14:modId xmlns:p14="http://schemas.microsoft.com/office/powerpoint/2010/main" val="4003480688"/>
              </p:ext>
            </p:extLst>
          </p:nvPr>
        </p:nvGraphicFramePr>
        <p:xfrm>
          <a:off x="18225" y="0"/>
          <a:ext cx="9125775" cy="5329111"/>
        </p:xfrm>
        <a:graphic>
          <a:graphicData uri="http://schemas.openxmlformats.org/drawingml/2006/table">
            <a:tbl>
              <a:tblPr>
                <a:noFill/>
                <a:tableStyleId>{B4EEA055-6CF4-4C5A-94EA-5098F3E8F5D0}</a:tableStyleId>
              </a:tblPr>
              <a:tblGrid>
                <a:gridCol w="3288750">
                  <a:extLst>
                    <a:ext uri="{9D8B030D-6E8A-4147-A177-3AD203B41FA5}">
                      <a16:colId xmlns:a16="http://schemas.microsoft.com/office/drawing/2014/main" val="20000"/>
                    </a:ext>
                  </a:extLst>
                </a:gridCol>
                <a:gridCol w="3060625">
                  <a:extLst>
                    <a:ext uri="{9D8B030D-6E8A-4147-A177-3AD203B41FA5}">
                      <a16:colId xmlns:a16="http://schemas.microsoft.com/office/drawing/2014/main" val="20001"/>
                    </a:ext>
                  </a:extLst>
                </a:gridCol>
                <a:gridCol w="2776400">
                  <a:extLst>
                    <a:ext uri="{9D8B030D-6E8A-4147-A177-3AD203B41FA5}">
                      <a16:colId xmlns:a16="http://schemas.microsoft.com/office/drawing/2014/main" val="20002"/>
                    </a:ext>
                  </a:extLst>
                </a:gridCol>
              </a:tblGrid>
              <a:tr h="462650">
                <a:tc>
                  <a:txBody>
                    <a:bodyPr/>
                    <a:lstStyle/>
                    <a:p>
                      <a:pPr marL="0" lvl="0" indent="0" algn="ctr" rtl="0">
                        <a:lnSpc>
                          <a:spcPct val="120000"/>
                        </a:lnSpc>
                        <a:spcBef>
                          <a:spcPts val="0"/>
                        </a:spcBef>
                        <a:spcAft>
                          <a:spcPts val="0"/>
                        </a:spcAft>
                        <a:buNone/>
                      </a:pPr>
                      <a:r>
                        <a:rPr lang="en" sz="1800" b="1" dirty="0">
                          <a:latin typeface="Century Gothic" panose="020B0502020202020204" pitchFamily="34" charset="0"/>
                          <a:ea typeface="Times New Roman"/>
                          <a:cs typeface="Times New Roman"/>
                          <a:sym typeface="Times New Roman"/>
                        </a:rPr>
                        <a:t>Word Work</a:t>
                      </a:r>
                      <a:endParaRPr sz="1800" b="1" dirty="0">
                        <a:latin typeface="Century Gothic" panose="020B0502020202020204" pitchFamily="34" charset="0"/>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dirty="0">
                          <a:latin typeface="Century Gothic" panose="020B0502020202020204" pitchFamily="34" charset="0"/>
                          <a:ea typeface="Times New Roman"/>
                          <a:cs typeface="Times New Roman"/>
                          <a:sym typeface="Times New Roman"/>
                        </a:rPr>
                        <a:t>   Partner Reading</a:t>
                      </a:r>
                      <a:endParaRPr sz="1800" b="1" dirty="0">
                        <a:latin typeface="Century Gothic" panose="020B0502020202020204" pitchFamily="34" charset="0"/>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dirty="0">
                          <a:latin typeface="Century Gothic" panose="020B0502020202020204" pitchFamily="34" charset="0"/>
                          <a:ea typeface="Times New Roman"/>
                          <a:cs typeface="Times New Roman"/>
                          <a:sym typeface="Times New Roman"/>
                        </a:rPr>
                        <a:t> Independent Reading</a:t>
                      </a:r>
                      <a:endParaRPr sz="1800" b="1" dirty="0">
                        <a:latin typeface="Century Gothic" panose="020B0502020202020204" pitchFamily="34" charset="0"/>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4387825">
                <a:tc>
                  <a:txBody>
                    <a:bodyPr/>
                    <a:lstStyle/>
                    <a:p>
                      <a:pPr marL="0" lvl="0" indent="0" algn="l" rtl="0">
                        <a:lnSpc>
                          <a:spcPct val="120000"/>
                        </a:lnSpc>
                        <a:spcBef>
                          <a:spcPts val="0"/>
                        </a:spcBef>
                        <a:spcAft>
                          <a:spcPts val="0"/>
                        </a:spcAft>
                        <a:buNone/>
                      </a:pPr>
                      <a:r>
                        <a:rPr lang="en" sz="1350" b="1" dirty="0">
                          <a:latin typeface="Century Gothic"/>
                          <a:ea typeface="Century Gothic"/>
                          <a:cs typeface="Century Gothic"/>
                          <a:sym typeface="Century Gothic"/>
                        </a:rPr>
                        <a:t>Be a word detective!</a:t>
                      </a:r>
                      <a:r>
                        <a:rPr lang="en" sz="1350" dirty="0">
                          <a:latin typeface="Century Gothic"/>
                          <a:ea typeface="Century Gothic"/>
                          <a:cs typeface="Century Gothic"/>
                          <a:sym typeface="Century Gothic"/>
                        </a:rPr>
                        <a:t> As you find the following words, whisper read, spell the word to yourself, and circle the words.</a:t>
                      </a:r>
                      <a:endParaRPr sz="1350"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Find the high frequency words  (</a:t>
                      </a:r>
                      <a:r>
                        <a:rPr lang="en" sz="1350" dirty="0">
                          <a:solidFill>
                            <a:schemeClr val="dk1"/>
                          </a:solidFill>
                          <a:latin typeface="Century Gothic"/>
                          <a:ea typeface="Century Gothic"/>
                          <a:cs typeface="Century Gothic"/>
                          <a:sym typeface="Century Gothic"/>
                        </a:rPr>
                        <a:t>there, their, people, about, soon, hear, with, they, went, down, don’t, said</a:t>
                      </a:r>
                      <a:r>
                        <a:rPr lang="en" sz="1350" dirty="0">
                          <a:latin typeface="Century Gothic"/>
                          <a:ea typeface="Century Gothic"/>
                          <a:cs typeface="Century Gothic"/>
                          <a:sym typeface="Century Gothic"/>
                        </a:rPr>
                        <a:t>)</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Find and circle all the words containing the spelling patterns:  “oi,” “oy,” “ou,” “ow.”</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If you can’t read a word, underline the syllables and try again.  </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Work with your partner to read all the words. Did you circle the same words?</a:t>
                      </a:r>
                      <a:endParaRPr sz="13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50" dirty="0">
                        <a:latin typeface="Times New Roman"/>
                        <a:ea typeface="Times New Roman"/>
                        <a:cs typeface="Times New Roman"/>
                        <a:sym typeface="Times New Roman"/>
                      </a:endParaRPr>
                    </a:p>
                    <a:p>
                      <a:pPr marL="0" lvl="0" indent="0" algn="l" rtl="0">
                        <a:lnSpc>
                          <a:spcPct val="115000"/>
                        </a:lnSpc>
                        <a:spcBef>
                          <a:spcPts val="0"/>
                        </a:spcBef>
                        <a:spcAft>
                          <a:spcPts val="0"/>
                        </a:spcAft>
                        <a:buNone/>
                      </a:pPr>
                      <a:endParaRPr sz="1350" dirty="0">
                        <a:latin typeface="Times New Roman"/>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Complete the Word Work.</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Are you going to read like a witch, a rapper or an old person?</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Read the first page of “A New Playground” together, using the same voice.</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Take turns reading “A New Playground.”</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Follow the Rules of Fluency! Read </a:t>
                      </a:r>
                      <a:r>
                        <a:rPr lang="en" sz="1350" i="1" dirty="0">
                          <a:latin typeface="Century Gothic"/>
                          <a:ea typeface="Century Gothic"/>
                          <a:cs typeface="Century Gothic"/>
                          <a:sym typeface="Century Gothic"/>
                        </a:rPr>
                        <a:t>smoothly</a:t>
                      </a:r>
                      <a:r>
                        <a:rPr lang="en" sz="1350" dirty="0">
                          <a:latin typeface="Century Gothic"/>
                          <a:ea typeface="Century Gothic"/>
                          <a:cs typeface="Century Gothic"/>
                          <a:sym typeface="Century Gothic"/>
                        </a:rPr>
                        <a:t>, </a:t>
                      </a:r>
                      <a:r>
                        <a:rPr lang="en" sz="1350" i="1" dirty="0">
                          <a:latin typeface="Century Gothic"/>
                          <a:ea typeface="Century Gothic"/>
                          <a:cs typeface="Century Gothic"/>
                          <a:sym typeface="Century Gothic"/>
                        </a:rPr>
                        <a:t>with expression </a:t>
                      </a:r>
                      <a:r>
                        <a:rPr lang="en-US" sz="1350" i="1" dirty="0">
                          <a:latin typeface="Century Gothic"/>
                          <a:ea typeface="Century Gothic"/>
                          <a:cs typeface="Century Gothic"/>
                          <a:sym typeface="Century Gothic"/>
                        </a:rPr>
                        <a:t>and</a:t>
                      </a:r>
                      <a:r>
                        <a:rPr lang="en" sz="1350" i="1" dirty="0">
                          <a:latin typeface="Century Gothic"/>
                          <a:ea typeface="Century Gothic"/>
                          <a:cs typeface="Century Gothic"/>
                          <a:sym typeface="Century Gothic"/>
                        </a:rPr>
                        <a:t> meaning</a:t>
                      </a:r>
                      <a:r>
                        <a:rPr lang="en" sz="1350" dirty="0">
                          <a:latin typeface="Century Gothic"/>
                          <a:ea typeface="Century Gothic"/>
                          <a:cs typeface="Century Gothic"/>
                          <a:sym typeface="Century Gothic"/>
                        </a:rPr>
                        <a:t> and at </a:t>
                      </a:r>
                      <a:r>
                        <a:rPr lang="en" sz="1350" i="1" dirty="0">
                          <a:latin typeface="Century Gothic"/>
                          <a:ea typeface="Century Gothic"/>
                          <a:cs typeface="Century Gothic"/>
                          <a:sym typeface="Century Gothic"/>
                        </a:rPr>
                        <a:t>just the right speed</a:t>
                      </a:r>
                      <a:r>
                        <a:rPr lang="en" sz="1350" dirty="0">
                          <a:latin typeface="Century Gothic"/>
                          <a:ea typeface="Century Gothic"/>
                          <a:cs typeface="Century Gothic"/>
                          <a:sym typeface="Century Gothic"/>
                        </a:rPr>
                        <a:t>.</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If time allows, read the story again and act out what happens as you take turns reading.</a:t>
                      </a:r>
                      <a:endParaRPr sz="13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50" dirty="0">
                        <a:latin typeface="Times New Roman"/>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Read “A New Playground.”</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As you read, circle all the words that have </a:t>
                      </a:r>
                      <a:r>
                        <a:rPr lang="en" sz="1350" dirty="0">
                          <a:solidFill>
                            <a:schemeClr val="dk1"/>
                          </a:solidFill>
                          <a:latin typeface="Century Gothic"/>
                          <a:ea typeface="Century Gothic"/>
                          <a:cs typeface="Century Gothic"/>
                          <a:sym typeface="Century Gothic"/>
                        </a:rPr>
                        <a:t>“oi,” “oy,” “ou,” </a:t>
                      </a:r>
                      <a:r>
                        <a:rPr lang="en-US" sz="1350" dirty="0">
                          <a:solidFill>
                            <a:schemeClr val="dk1"/>
                          </a:solidFill>
                          <a:latin typeface="Century Gothic"/>
                          <a:ea typeface="Century Gothic"/>
                          <a:cs typeface="Century Gothic"/>
                          <a:sym typeface="Century Gothic"/>
                        </a:rPr>
                        <a:t>and</a:t>
                      </a:r>
                      <a:r>
                        <a:rPr lang="en" sz="1350" dirty="0">
                          <a:solidFill>
                            <a:schemeClr val="dk1"/>
                          </a:solidFill>
                          <a:latin typeface="Century Gothic"/>
                          <a:ea typeface="Century Gothic"/>
                          <a:cs typeface="Century Gothic"/>
                          <a:sym typeface="Century Gothic"/>
                        </a:rPr>
                        <a:t> “ow”</a:t>
                      </a:r>
                      <a:r>
                        <a:rPr lang="en" sz="1350" dirty="0">
                          <a:latin typeface="Century Gothic"/>
                          <a:ea typeface="Century Gothic"/>
                          <a:cs typeface="Century Gothic"/>
                          <a:sym typeface="Century Gothic"/>
                        </a:rPr>
                        <a:t> spelling patterns and the high-frequency words (</a:t>
                      </a:r>
                      <a:r>
                        <a:rPr lang="en" sz="1350" dirty="0">
                          <a:solidFill>
                            <a:schemeClr val="dk1"/>
                          </a:solidFill>
                          <a:latin typeface="Century Gothic"/>
                          <a:ea typeface="Century Gothic"/>
                          <a:cs typeface="Century Gothic"/>
                          <a:sym typeface="Century Gothic"/>
                        </a:rPr>
                        <a:t>there, their, people, about, soon, hear, with, they, went, down, don’t, said</a:t>
                      </a:r>
                      <a:r>
                        <a:rPr lang="en" sz="1350" dirty="0">
                          <a:latin typeface="Century Gothic"/>
                          <a:ea typeface="Century Gothic"/>
                          <a:cs typeface="Century Gothic"/>
                          <a:sym typeface="Century Gothic"/>
                        </a:rPr>
                        <a:t>).</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Read the story again.</a:t>
                      </a:r>
                    </a:p>
                    <a:p>
                      <a:pPr marL="342900" lvl="0" indent="-342900" algn="l" rtl="0">
                        <a:lnSpc>
                          <a:spcPct val="120000"/>
                        </a:lnSpc>
                        <a:spcBef>
                          <a:spcPts val="0"/>
                        </a:spcBef>
                        <a:spcAft>
                          <a:spcPts val="0"/>
                        </a:spcAft>
                        <a:buFont typeface="+mj-lt"/>
                        <a:buAutoNum type="arabicPeriod"/>
                      </a:pPr>
                      <a:r>
                        <a:rPr lang="en" sz="1350" dirty="0">
                          <a:latin typeface="Century Gothic"/>
                          <a:ea typeface="Century Gothic"/>
                          <a:cs typeface="Century Gothic"/>
                          <a:sym typeface="Century Gothic"/>
                        </a:rPr>
                        <a:t>If you have time, find another student that independently read the story and tell each other sentences with the words you circled.</a:t>
                      </a:r>
                      <a:endParaRPr sz="13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50" dirty="0">
                        <a:latin typeface="Times New Roman"/>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a:t>
            </a:r>
            <a:r>
              <a:rPr lang="en" b="1">
                <a:solidFill>
                  <a:schemeClr val="dk1"/>
                </a:solidFill>
              </a:rPr>
              <a:t>Lesson 32</a:t>
            </a:r>
            <a:r>
              <a:rPr lang="en" b="1" dirty="0">
                <a:solidFill>
                  <a:schemeClr val="dk1"/>
                </a:solidFill>
              </a:rPr>
              <a:t>:</a:t>
            </a:r>
            <a:endParaRPr i="1" u="sng"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Gazette: Sunnyside City Park Improvements Continue.</a:t>
            </a:r>
            <a:r>
              <a:rPr lang="en" dirty="0">
                <a:solidFill>
                  <a:schemeClr val="dk1"/>
                </a:solidFill>
              </a:rPr>
              <a:t>”</a:t>
            </a:r>
            <a:endParaRPr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12" name="Google Shape;112;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7: Lesson 32</a:t>
            </a:r>
            <a:endParaRPr sz="3200" b="1" u="sng">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514350" y="1152475"/>
            <a:ext cx="81153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 story, a story.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Sunnyside City Park Improvements Continue</a:t>
            </a:r>
            <a:r>
              <a:rPr lang="en" sz="2400">
                <a:solidFill>
                  <a:schemeClr val="dk1"/>
                </a:solidFill>
              </a:rPr>
              <a:t>.”</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“Sunnyside City Park Improvements Continue.”</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34" name="Google Shape;134;p20"/>
          <p:cNvPicPr preferRelativeResize="0"/>
          <p:nvPr/>
        </p:nvPicPr>
        <p:blipFill>
          <a:blip r:embed="rId3">
            <a:alphaModFix/>
          </a:blip>
          <a:stretch>
            <a:fillRect/>
          </a:stretch>
        </p:blipFill>
        <p:spPr>
          <a:xfrm>
            <a:off x="8262403"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81375" y="0"/>
            <a:ext cx="8981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Engagement Text: </a:t>
            </a:r>
            <a:r>
              <a:rPr lang="en" sz="2600" dirty="0">
                <a:latin typeface="Century Gothic"/>
                <a:ea typeface="Century Gothic"/>
                <a:cs typeface="Century Gothic"/>
                <a:sym typeface="Century Gothic"/>
              </a:rPr>
              <a:t>“Sunnyside City Park Improvements Continue.”</a:t>
            </a:r>
            <a:endParaRPr sz="2600" dirty="0"/>
          </a:p>
        </p:txBody>
      </p:sp>
      <p:sp>
        <p:nvSpPr>
          <p:cNvPr id="140" name="Google Shape;140;p21"/>
          <p:cNvSpPr txBox="1"/>
          <p:nvPr/>
        </p:nvSpPr>
        <p:spPr>
          <a:xfrm>
            <a:off x="0" y="1673925"/>
            <a:ext cx="9144000" cy="328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41" name="Google Shape;141;p21"/>
          <p:cNvSpPr txBox="1">
            <a:spLocks noGrp="1"/>
          </p:cNvSpPr>
          <p:nvPr>
            <p:ph type="body" idx="1"/>
          </p:nvPr>
        </p:nvSpPr>
        <p:spPr>
          <a:xfrm>
            <a:off x="81300" y="725700"/>
            <a:ext cx="8981400" cy="4017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Sunnyside Gazette Edition 7: “Sunnyside City Park Improvements Continue” </a:t>
            </a:r>
            <a:r>
              <a:rPr lang="en-US" sz="1800" dirty="0"/>
              <a:t>b</a:t>
            </a:r>
            <a:r>
              <a:rPr lang="en" sz="1800" dirty="0"/>
              <a:t>y Walt Wordsmith </a:t>
            </a:r>
            <a:endParaRPr sz="1800" dirty="0"/>
          </a:p>
          <a:p>
            <a:pPr marL="0" lvl="0" indent="0" algn="l" rtl="0">
              <a:spcBef>
                <a:spcPts val="800"/>
              </a:spcBef>
              <a:spcAft>
                <a:spcPts val="0"/>
              </a:spcAft>
              <a:buNone/>
            </a:pPr>
            <a:r>
              <a:rPr lang="en" sz="1800" dirty="0"/>
              <a:t>Expect a large crowd at the park this weekend. The youngest residents of Sunnyside will likely be eager to try out the new playground equipment that has been recently installed. Mayor Mack has continued to lead the way in making the park more fun and useful for the residents of Sunnyside. Previous work has included trash pickup and cleaning of the ponds and surrounding streams along with the addition of stepping stones. New recycling containers and trash cans have also been placed throughout the property to keep it clean moving forward. The latest addition to the park is a new and improved playground! Repairs were made to existing equipment. New items, such as a playhouse, a round climbing structure, and sandbox, have also been added. The park and playground are open each day from sunrise to sunset.</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11700" y="197000"/>
            <a:ext cx="8208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147" name="Google Shape;147;p22"/>
          <p:cNvSpPr txBox="1">
            <a:spLocks noGrp="1"/>
          </p:cNvSpPr>
          <p:nvPr>
            <p:ph type="body" idx="1"/>
          </p:nvPr>
        </p:nvSpPr>
        <p:spPr>
          <a:xfrm>
            <a:off x="311700" y="906875"/>
            <a:ext cx="8520600" cy="3825300"/>
          </a:xfrm>
          <a:prstGeom prst="rect">
            <a:avLst/>
          </a:prstGeom>
        </p:spPr>
        <p:txBody>
          <a:bodyPr spcFirstLastPara="1" wrap="square" lIns="68575" tIns="34275" rIns="68575" bIns="34275" anchor="t" anchorCtr="0">
            <a:noAutofit/>
          </a:bodyPr>
          <a:lstStyle/>
          <a:p>
            <a:pPr marL="457200" lvl="0" indent="-419100" algn="l" rtl="0">
              <a:spcBef>
                <a:spcPts val="800"/>
              </a:spcBef>
              <a:spcAft>
                <a:spcPts val="0"/>
              </a:spcAft>
              <a:buSzPts val="3000"/>
              <a:buAutoNum type="arabicPeriod"/>
            </a:pPr>
            <a:r>
              <a:rPr lang="en" sz="3000"/>
              <a:t>Why will there be a big crowd at the park?</a:t>
            </a:r>
            <a:endParaRPr sz="3000"/>
          </a:p>
          <a:p>
            <a:pPr marL="457200" lvl="0" indent="-419100" algn="l" rtl="0">
              <a:spcBef>
                <a:spcPts val="0"/>
              </a:spcBef>
              <a:spcAft>
                <a:spcPts val="0"/>
              </a:spcAft>
              <a:buSzPts val="3000"/>
              <a:buAutoNum type="arabicPeriod"/>
            </a:pPr>
            <a:r>
              <a:rPr lang="en" sz="3000"/>
              <a:t>What new items were added to the playground? </a:t>
            </a:r>
            <a:endParaRPr sz="3000"/>
          </a:p>
          <a:p>
            <a:pPr marL="457200" lvl="0" indent="-419100" algn="l" rtl="0">
              <a:spcBef>
                <a:spcPts val="0"/>
              </a:spcBef>
              <a:spcAft>
                <a:spcPts val="0"/>
              </a:spcAft>
              <a:buSzPts val="3000"/>
              <a:buAutoNum type="arabicPeriod"/>
            </a:pPr>
            <a:r>
              <a:rPr lang="en" sz="3000"/>
              <a:t>The text says that the mayor has led the job of making the park more fun and useful for residents. How will these improvements make the park more fun and useful?</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153" name="Google Shape;153;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19100" algn="l" rtl="0">
              <a:spcBef>
                <a:spcPts val="800"/>
              </a:spcBef>
              <a:spcAft>
                <a:spcPts val="0"/>
              </a:spcAft>
              <a:buClr>
                <a:schemeClr val="dk1"/>
              </a:buClr>
              <a:buSzPts val="3000"/>
              <a:buAutoNum type="arabicPeriod"/>
            </a:pPr>
            <a:r>
              <a:rPr lang="en" sz="3000"/>
              <a:t>What does the word “eager” mean?</a:t>
            </a:r>
            <a:endParaRPr sz="3000"/>
          </a:p>
          <a:p>
            <a:pPr marL="457200" lvl="0" indent="-419100" algn="l" rtl="0">
              <a:spcBef>
                <a:spcPts val="0"/>
              </a:spcBef>
              <a:spcAft>
                <a:spcPts val="0"/>
              </a:spcAft>
              <a:buClr>
                <a:schemeClr val="dk1"/>
              </a:buClr>
              <a:buSzPts val="3000"/>
              <a:buAutoNum type="arabicPeriod"/>
            </a:pPr>
            <a:r>
              <a:rPr lang="en" sz="3000"/>
              <a:t>The text says the new recycling containers and trash cans will help keep the park clean “moving forward.” What does that mean?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B0CFC5-8669-49BD-A64B-F7DCBA0CDCC4}"/>
</file>

<file path=customXml/itemProps2.xml><?xml version="1.0" encoding="utf-8"?>
<ds:datastoreItem xmlns:ds="http://schemas.openxmlformats.org/officeDocument/2006/customXml" ds:itemID="{50A61E39-AF61-46FD-BAF4-66EA2860BD59}"/>
</file>

<file path=customXml/itemProps3.xml><?xml version="1.0" encoding="utf-8"?>
<ds:datastoreItem xmlns:ds="http://schemas.openxmlformats.org/officeDocument/2006/customXml" ds:itemID="{5C385541-1A63-4455-A98F-6915629D8308}"/>
</file>

<file path=docProps/app.xml><?xml version="1.0" encoding="utf-8"?>
<Properties xmlns="http://schemas.openxmlformats.org/officeDocument/2006/extended-properties" xmlns:vt="http://schemas.openxmlformats.org/officeDocument/2006/docPropsVTypes">
  <TotalTime>174</TotalTime>
  <Words>6188</Words>
  <Application>Microsoft Office PowerPoint</Application>
  <PresentationFormat>On-screen Show (16:9)</PresentationFormat>
  <Paragraphs>515</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Century Gothic</vt:lpstr>
      <vt:lpstr>Arial</vt:lpstr>
      <vt:lpstr>Calibri</vt:lpstr>
      <vt:lpstr>Times New Roman</vt:lpstr>
      <vt:lpstr>Office Theme</vt:lpstr>
      <vt:lpstr>Grade 2: Module 2: Part 1: Cycle 7: Lesson 32 Teacher slide, before teaching.</vt:lpstr>
      <vt:lpstr>Grade 2: Module 2: Part 1: Cycle 7: Lesson 32 Teacher slide, before teaching.</vt:lpstr>
      <vt:lpstr>Grade 2: Module 2: Part 1: Cycle 7: Lesson 32 Teacher slide, before teaching.</vt:lpstr>
      <vt:lpstr>PowerPoint Presentation</vt:lpstr>
      <vt:lpstr>Transition Song</vt:lpstr>
      <vt:lpstr>Opening Learning Targets</vt:lpstr>
      <vt:lpstr>Engagement Text: “Sunnyside City Park Improvements Continue.”</vt:lpstr>
      <vt:lpstr>Comprehension Conversation</vt:lpstr>
      <vt:lpstr>Vocabulary and Language</vt:lpstr>
      <vt:lpstr>Transition Song</vt:lpstr>
      <vt:lpstr>Work Time Learning Targets</vt:lpstr>
      <vt:lpstr>Snap or Trap Instructional Practice</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7: Lesson 32 Teacher slide, before teaching.</dc:title>
  <dc:creator>nbravo</dc:creator>
  <cp:lastModifiedBy>me@briannadasilva.com</cp:lastModifiedBy>
  <cp:revision>15</cp:revision>
  <dcterms:modified xsi:type="dcterms:W3CDTF">2018-12-10T19:02:20Z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