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25.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7" r:id="rId1"/>
    <p:sldMasterId id="2147483698"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18D759A-CA54-4D0F-9DAC-1B0510E3DC09}">
  <a:tblStyle styleId="{F18D759A-CA54-4D0F-9DAC-1B0510E3DC0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868" autoAdjust="0"/>
  </p:normalViewPr>
  <p:slideViewPr>
    <p:cSldViewPr snapToGrid="0">
      <p:cViewPr varScale="1">
        <p:scale>
          <a:sx n="86" d="100"/>
          <a:sy n="86" d="100"/>
        </p:scale>
        <p:origin x="1354"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5.fntdata"/><Relationship Id="rId3" Type="http://schemas.openxmlformats.org/officeDocument/2006/relationships/slide" Target="slides/slide1.xml"/><Relationship Id="rId21" Type="http://schemas.openxmlformats.org/officeDocument/2006/relationships/notesMaster" Target="notesMasters/notesMaster1.xml"/><Relationship Id="rId34" Type="http://schemas.openxmlformats.org/officeDocument/2006/relationships/customXml" Target="../customXml/item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3997854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 Workout instructional practice serves as a cycle review. Students are introduced to a new “exercise” or learning activity in each Word Workout. These exercises allow students to apply skills learned throughout the cycle in a fun, engaging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Word Workout: Same Sounds students apply their knowledge of “-k,” “-ck,” and “-ic” to read and spell words correctly.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Work Time A, the teacher may choose from any of the review exercises taught in Modules 1–2. Students build their workout by practicing these exercises as a review of skills taught thus far. Consider that some exercises may be a better fit for the focus of this cycle so that words with “-k,” “-ck,” and “-ic” can be included, as well as prefixes “un-” and “re-.” Refer to the </a:t>
            </a:r>
            <a:r>
              <a:rPr lang="en" sz="1200" b="1" dirty="0">
                <a:solidFill>
                  <a:schemeClr val="dk1"/>
                </a:solidFill>
                <a:latin typeface="Calibri"/>
                <a:ea typeface="Calibri"/>
                <a:cs typeface="Calibri"/>
                <a:sym typeface="Calibri"/>
              </a:rPr>
              <a:t>Module 3 Overview Assessment </a:t>
            </a:r>
            <a:r>
              <a:rPr lang="en" sz="1200" dirty="0">
                <a:solidFill>
                  <a:schemeClr val="dk1"/>
                </a:solidFill>
                <a:latin typeface="Calibri"/>
                <a:ea typeface="Calibri"/>
                <a:cs typeface="Calibri"/>
                <a:sym typeface="Calibri"/>
              </a:rPr>
              <a:t>section for a list of all exercises introduced in Modules 1–2.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Modules 1 and 2, a new review exercise is introduced. In Modules 3 and 4, the teacher may choose from any of the taught review exercises.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Module 3 Overview Assessment section for a list of all exercises introduced in Modules 1–2. </a:t>
            </a:r>
            <a:endParaRPr sz="1200" dirty="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Font typeface="Calibri"/>
              <a:buChar char="○"/>
            </a:pPr>
            <a:r>
              <a:rPr lang="en" sz="1200" dirty="0">
                <a:solidFill>
                  <a:srgbClr val="444444"/>
                </a:solidFill>
                <a:latin typeface="Calibri"/>
                <a:ea typeface="Calibri"/>
                <a:cs typeface="Calibri"/>
                <a:sym typeface="Calibri"/>
              </a:rPr>
              <a:t>Identify and Match</a:t>
            </a:r>
            <a:endParaRPr sz="1200" dirty="0">
              <a:solidFill>
                <a:srgbClr val="444444"/>
              </a:solidFill>
              <a:latin typeface="Calibri"/>
              <a:ea typeface="Calibri"/>
              <a:cs typeface="Calibri"/>
              <a:sym typeface="Calibri"/>
            </a:endParaRPr>
          </a:p>
          <a:p>
            <a:pPr marL="914400" lvl="1" indent="-298450" algn="l" rtl="0">
              <a:spcBef>
                <a:spcPts val="0"/>
              </a:spcBef>
              <a:spcAft>
                <a:spcPts val="0"/>
              </a:spcAft>
              <a:buClr>
                <a:srgbClr val="444444"/>
              </a:buClr>
              <a:buSzPts val="1100"/>
              <a:buFont typeface="Calibri"/>
              <a:buChar char="○"/>
            </a:pPr>
            <a:r>
              <a:rPr lang="en" sz="1200" dirty="0">
                <a:solidFill>
                  <a:srgbClr val="444444"/>
                </a:solidFill>
                <a:latin typeface="Calibri"/>
                <a:ea typeface="Calibri"/>
                <a:cs typeface="Calibri"/>
                <a:sym typeface="Calibri"/>
              </a:rPr>
              <a:t>Count It Out</a:t>
            </a:r>
            <a:endParaRPr sz="1200" dirty="0">
              <a:solidFill>
                <a:srgbClr val="444444"/>
              </a:solidFill>
              <a:latin typeface="Calibri"/>
              <a:ea typeface="Calibri"/>
              <a:cs typeface="Calibri"/>
              <a:sym typeface="Calibri"/>
            </a:endParaRPr>
          </a:p>
          <a:p>
            <a:pPr marL="914400" lvl="1" indent="-298450" algn="l" rtl="0">
              <a:spcBef>
                <a:spcPts val="0"/>
              </a:spcBef>
              <a:spcAft>
                <a:spcPts val="0"/>
              </a:spcAft>
              <a:buClr>
                <a:srgbClr val="444444"/>
              </a:buClr>
              <a:buSzPts val="1100"/>
              <a:buFont typeface="Calibri"/>
              <a:buChar char="○"/>
            </a:pPr>
            <a:r>
              <a:rPr lang="en" sz="1200" dirty="0">
                <a:solidFill>
                  <a:srgbClr val="444444"/>
                </a:solidFill>
                <a:latin typeface="Calibri"/>
                <a:ea typeface="Calibri"/>
                <a:cs typeface="Calibri"/>
                <a:sym typeface="Calibri"/>
              </a:rPr>
              <a:t>Question Boxes</a:t>
            </a:r>
            <a:endParaRPr sz="1200" dirty="0">
              <a:solidFill>
                <a:srgbClr val="444444"/>
              </a:solidFill>
              <a:latin typeface="Calibri"/>
              <a:ea typeface="Calibri"/>
              <a:cs typeface="Calibri"/>
              <a:sym typeface="Calibri"/>
            </a:endParaRPr>
          </a:p>
          <a:p>
            <a:pPr marL="914400" lvl="1" indent="-298450" algn="l" rtl="0">
              <a:spcBef>
                <a:spcPts val="0"/>
              </a:spcBef>
              <a:spcAft>
                <a:spcPts val="0"/>
              </a:spcAft>
              <a:buClr>
                <a:srgbClr val="444444"/>
              </a:buClr>
              <a:buSzPts val="1100"/>
              <a:buFont typeface="Calibri"/>
              <a:buChar char="○"/>
            </a:pPr>
            <a:r>
              <a:rPr lang="en" sz="1200" dirty="0">
                <a:solidFill>
                  <a:srgbClr val="444444"/>
                </a:solidFill>
                <a:latin typeface="Calibri"/>
                <a:ea typeface="Calibri"/>
                <a:cs typeface="Calibri"/>
                <a:sym typeface="Calibri"/>
              </a:rPr>
              <a:t>Word Stars</a:t>
            </a:r>
            <a:endParaRPr sz="1200" dirty="0">
              <a:solidFill>
                <a:srgbClr val="444444"/>
              </a:solidFill>
              <a:latin typeface="Calibri"/>
              <a:ea typeface="Calibri"/>
              <a:cs typeface="Calibri"/>
              <a:sym typeface="Calibri"/>
            </a:endParaRPr>
          </a:p>
          <a:p>
            <a:pPr marL="914400" lvl="1" indent="-298450" algn="l" rtl="0">
              <a:spcBef>
                <a:spcPts val="0"/>
              </a:spcBef>
              <a:spcAft>
                <a:spcPts val="0"/>
              </a:spcAft>
              <a:buClr>
                <a:srgbClr val="444444"/>
              </a:buClr>
              <a:buSzPts val="1100"/>
              <a:buFont typeface="Calibri"/>
              <a:buChar char="○"/>
            </a:pPr>
            <a:r>
              <a:rPr lang="en" sz="1200" dirty="0">
                <a:solidFill>
                  <a:srgbClr val="444444"/>
                </a:solidFill>
                <a:latin typeface="Calibri"/>
                <a:ea typeface="Calibri"/>
                <a:cs typeface="Calibri"/>
                <a:sym typeface="Calibri"/>
              </a:rPr>
              <a:t>Same Sounds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75695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473b3c5c22_0_3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9" name="Google Shape;349;g473b3c5c22_0_335: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Suggested slide pacing: 1-2 minutes </a:t>
            </a: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After transition, review learning target with students. </a:t>
            </a:r>
            <a:endParaRPr sz="1200" dirty="0">
              <a:latin typeface="Calibri"/>
              <a:ea typeface="Calibri"/>
              <a:cs typeface="Calibri"/>
              <a:sym typeface="Calibri"/>
            </a:endParaRPr>
          </a:p>
          <a:p>
            <a:pPr marL="444500" marR="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2"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
        <p:nvSpPr>
          <p:cNvPr id="350" name="Google Shape;350;g473b3c5c22_0_335: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1" name="Google Shape;351;g473b3c5c22_0_335: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5516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4bbc7a266a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 name="Google Shape;359;g4bbc7a266a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review this cycle’s spelling patterns with Word Workout: Word Stars.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Introduce Word Workout: Word Stars to students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75605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473b3c5c22_0_4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9" name="Google Shape;369;g473b3c5c22_0_4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5- 7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familiar with the Word Workout: Word Stars exercise. Slide illustrations may vary from other lessons.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enlarged Word Stars for /k/ ending sounds on the board.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“You are going to practice being Word Star Detectives with a partner. Make columns on your whiteboards for your word stars. Then, you will take turns reading page by page and writing /k/ Word Star words as you find them. You will take turns reading the story ‘Grandma’s Magic Attic’ and find the /k/ Word Star words. The first partner will read the cover of the decodable, read all the words on the cover and be a Word Star Detective for words spelled with all of the /k/ spelling patterns including ‘-k,’ ‘-ck,’ and ‘-ic.’ Then, the other partner will read the first page of the story and look for the /k/ syllable word stars. You will take turns until you have finished the story and found all the word stars. Be sure to check each other’s work.”</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some words have suffixes and base words. Look for words with ‘un’ and ‘re’ too.”</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Observe students as they work and provide corrective feedback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need guidance on creating a simple Word Star chart on their shared whiteboard, creating a heading for each spelling pattern underlined at the top of the whiteboard.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selected students to mark words in their decodable reader (e.g. pencil a “star” above the word) instead of using a whiteboard if writing is an issue.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that finish the exercise quickly and correctly to create descriptive oral sentences that contain the words from the word stars.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assistance with reading the words and choosing the correct star to write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a:t>
            </a:r>
            <a:r>
              <a:rPr lang="en-US" sz="1200" dirty="0">
                <a:solidFill>
                  <a:schemeClr val="dk1"/>
                </a:solidFill>
                <a:latin typeface="Calibri"/>
                <a:ea typeface="Calibri"/>
                <a:cs typeface="Calibri"/>
                <a:sym typeface="Calibri"/>
              </a:rPr>
              <a:t>ed</a:t>
            </a:r>
            <a:r>
              <a:rPr lang="en" sz="1200" dirty="0">
                <a:solidFill>
                  <a:schemeClr val="dk1"/>
                </a:solidFill>
                <a:latin typeface="Calibri"/>
                <a:ea typeface="Calibri"/>
                <a:cs typeface="Calibri"/>
                <a:sym typeface="Calibri"/>
              </a:rPr>
              <a:t>, offer a student-friendly definition and a sentence for unfamiliar words, so students can hear the word in context.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673732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4a1ae63c33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1" name="Google Shape;381;g4a1ae63c33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901700" marR="0" lvl="2"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endParaRPr sz="120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p:txBody>
      </p:sp>
      <p:sp>
        <p:nvSpPr>
          <p:cNvPr id="382" name="Google Shape;382;g4a1ae63c33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3" name="Google Shape;383;g4a1ae63c33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65955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g473b3c5c22_0_6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0" name="Google Shape;390;g473b3c5c22_0_6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breaking words apart into syllables during ”Syllable Slice.” This can be brief as the lesson goes into more detail.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80540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473b3c5c22_0_7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 name="Google Shape;398;g473b3c5c22_0_7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Syllable Slice activity is recommended for teacher guided group, partner and independent student work. The activity directions vary, depending on assigned grouping, as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partners or individual students with their assignment. For example, the slide may be printed and copied and the activity directions cut apart.</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or project </a:t>
            </a:r>
            <a:r>
              <a:rPr lang="en" sz="1200" b="0" dirty="0">
                <a:solidFill>
                  <a:schemeClr val="dk1"/>
                </a:solidFill>
                <a:latin typeface="Calibri"/>
                <a:ea typeface="Calibri"/>
                <a:cs typeface="Calibri"/>
                <a:sym typeface="Calibri"/>
              </a:rPr>
              <a:t>syllable slice word list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Whiteboards and markers and erasers </a:t>
            </a:r>
            <a:r>
              <a:rPr lang="en" sz="1200" dirty="0">
                <a:solidFill>
                  <a:schemeClr val="dk1"/>
                </a:solidFill>
                <a:latin typeface="Calibri"/>
                <a:ea typeface="Calibri"/>
                <a:cs typeface="Calibri"/>
                <a:sym typeface="Calibri"/>
              </a:rPr>
              <a:t>OR pencil and paper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 teacher group may share writing on chart paper, if available.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with teacher guidance or readiness for working with a partner or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working on the same activity for help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identifying and counting syllables?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 when Syllable Slice activity is completed?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Syllable Sleuth steps (if not already posted).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refer to their Reader’s Toolbox for other tools to help them decode words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787736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473b3c5c22_0_8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3" name="Google Shape;403;g473b3c5c22_0_8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14</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per teacher assignment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Pre-arrange student partnerships before teaching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whiteboards, markers, and erasers. Post word list or show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a partner to write words on their whiteboards and slice words by their syllable.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write each word and put a slice (slash) between the syllables. Next, they will count the amount o</a:t>
            </a:r>
            <a:r>
              <a:rPr lang="en-US" sz="1200" dirty="0">
                <a:solidFill>
                  <a:schemeClr val="dk1"/>
                </a:solidFill>
                <a:latin typeface="Calibri"/>
                <a:ea typeface="Calibri"/>
                <a:cs typeface="Calibri"/>
                <a:sym typeface="Calibri"/>
              </a:rPr>
              <a:t>f</a:t>
            </a:r>
            <a:r>
              <a:rPr lang="en" sz="1200" dirty="0">
                <a:solidFill>
                  <a:schemeClr val="dk1"/>
                </a:solidFill>
                <a:latin typeface="Calibri"/>
                <a:ea typeface="Calibri"/>
                <a:cs typeface="Calibri"/>
                <a:sym typeface="Calibri"/>
              </a:rPr>
              <a:t> syllables in each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will read each other's whiteboards and check each other's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how to be detectives and find the syllables if they are challenged by a word (syllable sleuth steps).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for unfamiliar words, after students have analyzed the word for syllables.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36972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473b3c5c22_0_9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1" name="Google Shape;411;g473b3c5c22_0_9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14</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teacher reference. Use steps to guide students through Syllable Sleuth.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See steps 1-5 above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84085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4a77b1a98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4a77b1a98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14</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a:t>
            </a:r>
            <a:r>
              <a:rPr lang="en" sz="1200">
                <a:latin typeface="Calibri"/>
                <a:ea typeface="Calibri"/>
                <a:cs typeface="Calibri"/>
                <a:sym typeface="Calibri"/>
              </a:rPr>
              <a:t>: None</a:t>
            </a:r>
            <a:r>
              <a:rPr lang="en" sz="1200" dirty="0">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1642626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/k/ T-chart (for student use; provide copies in transparent sleeves for student pairs or write on board/project on slide and prompt students to copy on paper or whiteboard, long ways)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Workout: Same Sounds Word Cards (for student use; copy and cut out handout for student pairs or write on board/project on slide and prompt students to copy on paper or whiteboards under the T-chart headings)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Any materials necessary for Work Time A.</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and markers or paper, pencils, erasers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partners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6135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Module 3 Overview Assessment section for a list of all exercises introduced in Modules 1–2.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rgbClr val="444444"/>
                </a:solidFill>
                <a:latin typeface="Calibri"/>
                <a:ea typeface="Calibri"/>
                <a:cs typeface="Calibri"/>
                <a:sym typeface="Calibri"/>
              </a:rPr>
              <a:t>Identify and Match</a:t>
            </a:r>
            <a:endParaRPr sz="1200" dirty="0">
              <a:solidFill>
                <a:srgbClr val="444444"/>
              </a:solidFill>
              <a:latin typeface="Calibri"/>
              <a:ea typeface="Calibri"/>
              <a:cs typeface="Calibri"/>
              <a:sym typeface="Calibri"/>
            </a:endParaRPr>
          </a:p>
          <a:p>
            <a:pPr marL="901700" lvl="1" indent="-298450" algn="l" rtl="0">
              <a:spcBef>
                <a:spcPts val="0"/>
              </a:spcBef>
              <a:spcAft>
                <a:spcPts val="0"/>
              </a:spcAft>
              <a:buClr>
                <a:srgbClr val="444444"/>
              </a:buClr>
              <a:buSzPts val="1100"/>
              <a:buFont typeface="Calibri"/>
              <a:buChar char="○"/>
            </a:pPr>
            <a:r>
              <a:rPr lang="en" sz="1200" dirty="0">
                <a:solidFill>
                  <a:srgbClr val="444444"/>
                </a:solidFill>
                <a:latin typeface="Calibri"/>
                <a:ea typeface="Calibri"/>
                <a:cs typeface="Calibri"/>
                <a:sym typeface="Calibri"/>
              </a:rPr>
              <a:t>Count It Out</a:t>
            </a:r>
            <a:endParaRPr sz="1200" dirty="0">
              <a:solidFill>
                <a:srgbClr val="444444"/>
              </a:solidFill>
              <a:latin typeface="Calibri"/>
              <a:ea typeface="Calibri"/>
              <a:cs typeface="Calibri"/>
              <a:sym typeface="Calibri"/>
            </a:endParaRPr>
          </a:p>
          <a:p>
            <a:pPr marL="901700" lvl="1" indent="-298450" algn="l" rtl="0">
              <a:spcBef>
                <a:spcPts val="0"/>
              </a:spcBef>
              <a:spcAft>
                <a:spcPts val="0"/>
              </a:spcAft>
              <a:buClr>
                <a:srgbClr val="444444"/>
              </a:buClr>
              <a:buSzPts val="1100"/>
              <a:buFont typeface="Calibri"/>
              <a:buChar char="○"/>
            </a:pPr>
            <a:r>
              <a:rPr lang="en" sz="1200" dirty="0">
                <a:solidFill>
                  <a:srgbClr val="444444"/>
                </a:solidFill>
                <a:latin typeface="Calibri"/>
                <a:ea typeface="Calibri"/>
                <a:cs typeface="Calibri"/>
                <a:sym typeface="Calibri"/>
              </a:rPr>
              <a:t>Question Boxes</a:t>
            </a:r>
            <a:endParaRPr sz="1200" dirty="0">
              <a:solidFill>
                <a:srgbClr val="444444"/>
              </a:solidFill>
              <a:latin typeface="Calibri"/>
              <a:ea typeface="Calibri"/>
              <a:cs typeface="Calibri"/>
              <a:sym typeface="Calibri"/>
            </a:endParaRPr>
          </a:p>
          <a:p>
            <a:pPr marL="901700" lvl="1" indent="-298450" algn="l" rtl="0">
              <a:spcBef>
                <a:spcPts val="0"/>
              </a:spcBef>
              <a:spcAft>
                <a:spcPts val="0"/>
              </a:spcAft>
              <a:buClr>
                <a:srgbClr val="444444"/>
              </a:buClr>
              <a:buSzPts val="1100"/>
              <a:buFont typeface="Calibri"/>
              <a:buChar char="○"/>
            </a:pPr>
            <a:r>
              <a:rPr lang="en" sz="1200" dirty="0">
                <a:solidFill>
                  <a:srgbClr val="444444"/>
                </a:solidFill>
                <a:latin typeface="Calibri"/>
                <a:ea typeface="Calibri"/>
                <a:cs typeface="Calibri"/>
                <a:sym typeface="Calibri"/>
              </a:rPr>
              <a:t>Word Stars</a:t>
            </a:r>
            <a:endParaRPr sz="1200" dirty="0">
              <a:solidFill>
                <a:srgbClr val="444444"/>
              </a:solidFill>
              <a:latin typeface="Calibri"/>
              <a:ea typeface="Calibri"/>
              <a:cs typeface="Calibri"/>
              <a:sym typeface="Calibri"/>
            </a:endParaRPr>
          </a:p>
          <a:p>
            <a:pPr marL="901700" lvl="1" indent="-298450" algn="l" rtl="0">
              <a:spcBef>
                <a:spcPts val="0"/>
              </a:spcBef>
              <a:spcAft>
                <a:spcPts val="0"/>
              </a:spcAft>
              <a:buClr>
                <a:srgbClr val="444444"/>
              </a:buClr>
              <a:buSzPts val="1100"/>
              <a:buFont typeface="Calibri"/>
              <a:buChar char="○"/>
            </a:pPr>
            <a:r>
              <a:rPr lang="en" sz="1200" dirty="0">
                <a:solidFill>
                  <a:srgbClr val="444444"/>
                </a:solidFill>
                <a:latin typeface="Calibri"/>
                <a:ea typeface="Calibri"/>
                <a:cs typeface="Calibri"/>
                <a:sym typeface="Calibri"/>
              </a:rPr>
              <a:t>Same Sounds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4295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continues work with spelling patterns “-k,” “-ck,” and “-ic.”</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Identifying the spelling patterns “-k,” “-ck,” and “-ic” based on ending sounds. </a:t>
            </a: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correctly identify the spelling patterns “-k,” “-ck,” and “-ic” based on vowel sounds.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apply knowledge of sounds and syllables in the selected exercise.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workout, exercise (L)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4322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“write words.”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8461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words to review the spelling patterns we have been learning about.”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67128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473b3c5c2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473b3c5c2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working from the slide or T-chart and words posted, direct students to take turns facing the board, so students spelling do not easily check board for word spelling.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Begin the Word Workout Same Sounds exercise: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are going to practice the Same Sounds exercise with /k/ words using the spelling patterns ‘-k,’ ‘-ck,’ and ‘-ic’. You will work with a partner to practice words with the /k/ sounds that we have been learning. You will take turns deciding if each word is spelled with ‘-k,’ ‘-ck,’ and ‘-ic.”</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“You and your partner will have a set of Word Cards and a T-chart for your words. You will take turns selecting a Word Card and reading the word to your partner. Your partner will think about the vowel sound to decide if that word is spelled with ‘-k,’ ‘-ck,’ and ‘-ic.’ If it is correct, you will place the card under that spelling column on the T-chart. If it is not correct, you will encourage your partner to ‘try again.’ After the Word Card is placed under the correct spelling, it will be your turn. Your goal is to get all your Word Cards matched correctly.”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post/project) Word Workout: Same Sounds Word Cards and /k/ T-chart to student partners.</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reviewing /k/ spellings.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extending the Opening to allow adequate time for students to move through the majority of the Word Workout: Same Sounds Word Cards as time allows.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once with a student volunteer before students begin.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4459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473b3c5c22_0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473b3c5c22_0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Pacing: see slide 7</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Answer Key 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taking time to review work with students, also take this opportunity to provide a brief definition with word in the context of a sentence.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988838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473b3c5c22_0_2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1" name="Google Shape;341;g473b3c5c22_0_223: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latin typeface="Calibri"/>
                <a:ea typeface="Calibri"/>
                <a:cs typeface="Calibri"/>
                <a:sym typeface="Calibri"/>
              </a:rPr>
              <a:t>1-2 </a:t>
            </a:r>
            <a:r>
              <a:rPr lang="en" sz="1200" b="1" i="0" u="none" strike="noStrike" cap="none" dirty="0">
                <a:solidFill>
                  <a:schemeClr val="dk1"/>
                </a:solidFill>
                <a:latin typeface="Calibri"/>
                <a:ea typeface="Calibri"/>
                <a:cs typeface="Calibri"/>
                <a:sym typeface="Calibri"/>
              </a:rPr>
              <a:t>minutes</a:t>
            </a:r>
            <a:endParaRPr sz="1200" b="1"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44500" marR="0" lvl="1"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444500" lvl="0" indent="-292100" algn="l" rtl="0">
              <a:lnSpc>
                <a:spcPct val="90000"/>
              </a:lnSpc>
              <a:spcBef>
                <a:spcPts val="0"/>
              </a:spcBef>
              <a:spcAft>
                <a:spcPts val="0"/>
              </a:spcAft>
              <a:buSzPts val="1200"/>
              <a:buFont typeface="Calibri"/>
              <a:buChar char="●"/>
            </a:pPr>
            <a:r>
              <a:rPr lang="en" sz="1200" dirty="0">
                <a:latin typeface="Calibri"/>
                <a:ea typeface="Calibri"/>
                <a:cs typeface="Calibri"/>
                <a:sym typeface="Calibri"/>
              </a:rPr>
              <a:t>Sing transition song to the tune of “The Muffin Man.”</a:t>
            </a:r>
            <a:endParaRPr sz="1200" dirty="0">
              <a:latin typeface="Calibri"/>
              <a:ea typeface="Calibri"/>
              <a:cs typeface="Calibri"/>
              <a:sym typeface="Calibri"/>
            </a:endParaRPr>
          </a:p>
          <a:p>
            <a:pPr marL="444500" lvl="0" indent="-2921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“use spelling to write words they know.” </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panose="020F0502020204030204" pitchFamily="34" charset="0"/>
              <a:sym typeface="Calibri"/>
            </a:endParaRPr>
          </a:p>
          <a:p>
            <a:pPr marL="0" marR="0" lvl="0" indent="0" algn="l" rtl="0">
              <a:spcBef>
                <a:spcPts val="0"/>
              </a:spcBef>
              <a:spcAft>
                <a:spcPts val="0"/>
              </a:spcAft>
              <a:buNone/>
            </a:pPr>
            <a:r>
              <a:rPr lang="en" sz="1200" dirty="0">
                <a:latin typeface="Calibri" panose="020F0502020204030204" pitchFamily="34" charset="0"/>
                <a:sym typeface="Calibri"/>
              </a:rPr>
              <a:t>Teacher Actions: None.</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sing along with the transition song.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move to their designated areas in the classroom in order to be assessed.  </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2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
        <p:nvSpPr>
          <p:cNvPr id="342" name="Google Shape;342;g473b3c5c22_0_223: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43" name="Google Shape;343;g473b3c5c22_0_223: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707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jp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54"/>
          <p:cNvSpPr txBox="1">
            <a:spLocks noGrp="1"/>
          </p:cNvSpPr>
          <p:nvPr>
            <p:ph type="title"/>
          </p:nvPr>
        </p:nvSpPr>
        <p:spPr>
          <a:xfrm>
            <a:off x="337457" y="173828"/>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1: Cycle 15: Lesson 75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90" name="Google Shape;290;p54"/>
          <p:cNvSpPr txBox="1">
            <a:spLocks noGrp="1"/>
          </p:cNvSpPr>
          <p:nvPr>
            <p:ph type="body" idx="1"/>
          </p:nvPr>
        </p:nvSpPr>
        <p:spPr>
          <a:xfrm>
            <a:off x="337457" y="968828"/>
            <a:ext cx="8361818" cy="3777171"/>
          </a:xfrm>
          <a:prstGeom prst="rect">
            <a:avLst/>
          </a:prstGeom>
        </p:spPr>
        <p:txBody>
          <a:bodyPr spcFirstLastPara="1" wrap="square" lIns="68575" tIns="34275" rIns="68575" bIns="34275" anchor="t" anchorCtr="0">
            <a:noAutofit/>
          </a:bodyPr>
          <a:lstStyle/>
          <a:p>
            <a:pPr marL="25400" lvl="0" indent="0" algn="l" rtl="0">
              <a:lnSpc>
                <a:spcPct val="115000"/>
              </a:lnSpc>
              <a:spcBef>
                <a:spcPts val="800"/>
              </a:spcBef>
              <a:spcAft>
                <a:spcPts val="0"/>
              </a:spcAft>
              <a:buSzPts val="1800"/>
              <a:buNone/>
            </a:pPr>
            <a:r>
              <a:rPr lang="en" sz="1700" dirty="0"/>
              <a:t>This lesson includes the Word Workout instructional practice as a cycle review. Students practice a familiar exercise: Same Sounds. Students practice by applying their knowledge of “-k,” “-ck,” and “-ic” to read and spell words correctly. For Work Time, the teacher may choose from any of the review exercises taught in Modules 1–2. Students build their workout by practicing these exercises as a review of skills taught thus far. Some exercises may be a better fit for the focus </a:t>
            </a:r>
            <a:r>
              <a:rPr lang="en-US" sz="1700" dirty="0"/>
              <a:t>of this cycle so that</a:t>
            </a:r>
            <a:r>
              <a:rPr lang="en" sz="1700" dirty="0"/>
              <a:t> words with “-k,” “-ck,” and “-ic” can be included, as well as prefixes “un-” and “re-.” </a:t>
            </a:r>
          </a:p>
          <a:p>
            <a:pPr marL="25400" lvl="0" indent="0" algn="l" rtl="0">
              <a:lnSpc>
                <a:spcPct val="115000"/>
              </a:lnSpc>
              <a:spcBef>
                <a:spcPts val="800"/>
              </a:spcBef>
              <a:spcAft>
                <a:spcPts val="0"/>
              </a:spcAft>
              <a:buSzPts val="1800"/>
              <a:buNone/>
            </a:pPr>
            <a:endParaRPr sz="1700" dirty="0"/>
          </a:p>
          <a:p>
            <a:pPr marL="0" lvl="0" indent="0" algn="l" rtl="0">
              <a:spcBef>
                <a:spcPts val="0"/>
              </a:spcBef>
              <a:spcAft>
                <a:spcPts val="0"/>
              </a:spcAft>
              <a:buNone/>
            </a:pPr>
            <a:r>
              <a:rPr lang="en" sz="1700" b="1" dirty="0"/>
              <a:t>Be sure that students pay careful attention to:</a:t>
            </a:r>
            <a:endParaRPr sz="1700" dirty="0"/>
          </a:p>
          <a:p>
            <a:pPr marL="282575" lvl="0" indent="-257175" algn="l" rtl="0">
              <a:lnSpc>
                <a:spcPct val="115000"/>
              </a:lnSpc>
              <a:spcBef>
                <a:spcPts val="0"/>
              </a:spcBef>
              <a:spcAft>
                <a:spcPts val="0"/>
              </a:spcAft>
              <a:buSzPts val="1800"/>
              <a:buChar char="•"/>
            </a:pPr>
            <a:r>
              <a:rPr lang="en" sz="1700" dirty="0"/>
              <a:t>Familiar Spelling Patterns: “-k,” “-ck,” and “-ic,” as well as prefixes “un-” and “re-.” </a:t>
            </a:r>
            <a:endParaRPr sz="17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63"/>
          <p:cNvSpPr txBox="1">
            <a:spLocks noGrp="1"/>
          </p:cNvSpPr>
          <p:nvPr>
            <p:ph type="title"/>
          </p:nvPr>
        </p:nvSpPr>
        <p:spPr>
          <a:xfrm>
            <a:off x="391911" y="246741"/>
            <a:ext cx="7886700" cy="6888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None/>
            </a:pPr>
            <a:r>
              <a:rPr lang="en" sz="3200" dirty="0"/>
              <a:t>Work Time Learning Targets</a:t>
            </a:r>
            <a:endParaRPr sz="3200" dirty="0"/>
          </a:p>
        </p:txBody>
      </p:sp>
      <p:sp>
        <p:nvSpPr>
          <p:cNvPr id="354" name="Google Shape;354;p6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p:txBody>
      </p:sp>
      <p:sp>
        <p:nvSpPr>
          <p:cNvPr id="355" name="Google Shape;355;p63"/>
          <p:cNvSpPr txBox="1">
            <a:spLocks noGrp="1"/>
          </p:cNvSpPr>
          <p:nvPr>
            <p:ph type="body" idx="4294967295"/>
          </p:nvPr>
        </p:nvSpPr>
        <p:spPr>
          <a:xfrm>
            <a:off x="430375" y="1309700"/>
            <a:ext cx="8274000" cy="35655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SzPts val="2400"/>
              <a:buFont typeface="Century Gothic"/>
              <a:buChar char="●"/>
            </a:pPr>
            <a:r>
              <a:rPr lang="en" sz="2400">
                <a:latin typeface="Century Gothic"/>
                <a:ea typeface="Century Gothic"/>
                <a:cs typeface="Century Gothic"/>
                <a:sym typeface="Century Gothic"/>
              </a:rPr>
              <a:t>I can use my knowledge of vowel sounds and syllables to read and spell words.  </a:t>
            </a:r>
            <a:endParaRPr sz="2400">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a:p>
          <a:p>
            <a:pPr marL="342900" marR="0" lvl="0" indent="0" algn="l" rtl="0">
              <a:lnSpc>
                <a:spcPct val="90000"/>
              </a:lnSpc>
              <a:spcBef>
                <a:spcPts val="0"/>
              </a:spcBef>
              <a:spcAft>
                <a:spcPts val="0"/>
              </a:spcAft>
              <a:buNone/>
            </a:pPr>
            <a:endParaRPr/>
          </a:p>
        </p:txBody>
      </p:sp>
      <p:pic>
        <p:nvPicPr>
          <p:cNvPr id="356" name="Google Shape;356;p63"/>
          <p:cNvPicPr preferRelativeResize="0"/>
          <p:nvPr/>
        </p:nvPicPr>
        <p:blipFill>
          <a:blip r:embed="rId3">
            <a:alphaModFix/>
          </a:blip>
          <a:stretch>
            <a:fillRect/>
          </a:stretch>
        </p:blipFill>
        <p:spPr>
          <a:xfrm>
            <a:off x="8278611" y="4245994"/>
            <a:ext cx="851528" cy="6887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64"/>
          <p:cNvSpPr txBox="1"/>
          <p:nvPr/>
        </p:nvSpPr>
        <p:spPr>
          <a:xfrm>
            <a:off x="130628" y="0"/>
            <a:ext cx="8247900" cy="13767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None/>
            </a:pPr>
            <a:r>
              <a:rPr lang="en" sz="3000">
                <a:solidFill>
                  <a:srgbClr val="434343"/>
                </a:solidFill>
                <a:latin typeface="Century Gothic"/>
                <a:ea typeface="Century Gothic"/>
                <a:cs typeface="Century Gothic"/>
                <a:sym typeface="Century Gothic"/>
              </a:rPr>
              <a:t>Word Workout: Word Stars</a:t>
            </a:r>
            <a:endParaRPr sz="3000">
              <a:solidFill>
                <a:srgbClr val="434343"/>
              </a:solidFill>
              <a:latin typeface="Century Gothic"/>
              <a:ea typeface="Century Gothic"/>
              <a:cs typeface="Century Gothic"/>
              <a:sym typeface="Century Gothic"/>
            </a:endParaRPr>
          </a:p>
        </p:txBody>
      </p:sp>
      <p:sp>
        <p:nvSpPr>
          <p:cNvPr id="362" name="Google Shape;362;p64"/>
          <p:cNvSpPr txBox="1"/>
          <p:nvPr/>
        </p:nvSpPr>
        <p:spPr>
          <a:xfrm>
            <a:off x="700136" y="1267693"/>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800"/>
              </a:spcBef>
              <a:spcAft>
                <a:spcPts val="0"/>
              </a:spcAft>
              <a:buNone/>
            </a:pPr>
            <a:r>
              <a:rPr lang="en" sz="2400" b="1" dirty="0">
                <a:solidFill>
                  <a:srgbClr val="434343"/>
                </a:solidFill>
                <a:latin typeface="Century Gothic"/>
                <a:ea typeface="Century Gothic"/>
                <a:cs typeface="Century Gothic"/>
                <a:sym typeface="Century Gothic"/>
              </a:rPr>
              <a:t>Let’s do our Word Workout with Word Stars! We are going to find and sort words with the C-le syllable  spelling patterns. </a:t>
            </a:r>
            <a:endParaRPr sz="2400" b="1" dirty="0">
              <a:solidFill>
                <a:srgbClr val="434343"/>
              </a:solidFill>
              <a:latin typeface="Century Gothic"/>
              <a:ea typeface="Century Gothic"/>
              <a:cs typeface="Century Gothic"/>
              <a:sym typeface="Century Gothic"/>
            </a:endParaRPr>
          </a:p>
          <a:p>
            <a:pPr marL="0" lvl="0" indent="0" algn="l" rtl="0">
              <a:spcBef>
                <a:spcPts val="800"/>
              </a:spcBef>
              <a:spcAft>
                <a:spcPts val="0"/>
              </a:spcAft>
              <a:buNone/>
            </a:pPr>
            <a:r>
              <a:rPr lang="en" sz="2400" b="1" dirty="0">
                <a:solidFill>
                  <a:srgbClr val="434343"/>
                </a:solidFill>
                <a:latin typeface="Century Gothic"/>
                <a:ea typeface="Century Gothic"/>
                <a:cs typeface="Century Gothic"/>
                <a:sym typeface="Century Gothic"/>
              </a:rPr>
              <a:t>Let’s get to work!</a:t>
            </a:r>
            <a:endParaRPr dirty="0"/>
          </a:p>
        </p:txBody>
      </p:sp>
      <p:pic>
        <p:nvPicPr>
          <p:cNvPr id="363" name="Google Shape;363;p64"/>
          <p:cNvPicPr preferRelativeResize="0"/>
          <p:nvPr/>
        </p:nvPicPr>
        <p:blipFill>
          <a:blip r:embed="rId3">
            <a:alphaModFix/>
          </a:blip>
          <a:stretch>
            <a:fillRect/>
          </a:stretch>
        </p:blipFill>
        <p:spPr>
          <a:xfrm>
            <a:off x="5061827" y="290150"/>
            <a:ext cx="3558773" cy="4286700"/>
          </a:xfrm>
          <a:prstGeom prst="rect">
            <a:avLst/>
          </a:prstGeom>
          <a:noFill/>
          <a:ln>
            <a:noFill/>
          </a:ln>
        </p:spPr>
      </p:pic>
      <p:pic>
        <p:nvPicPr>
          <p:cNvPr id="364" name="Google Shape;364;p64"/>
          <p:cNvPicPr preferRelativeResize="0"/>
          <p:nvPr/>
        </p:nvPicPr>
        <p:blipFill>
          <a:blip r:embed="rId4">
            <a:alphaModFix/>
          </a:blip>
          <a:stretch>
            <a:fillRect/>
          </a:stretch>
        </p:blipFill>
        <p:spPr>
          <a:xfrm>
            <a:off x="5537900" y="-1"/>
            <a:ext cx="909885" cy="856202"/>
          </a:xfrm>
          <a:prstGeom prst="rect">
            <a:avLst/>
          </a:prstGeom>
          <a:noFill/>
          <a:ln>
            <a:noFill/>
          </a:ln>
        </p:spPr>
      </p:pic>
      <p:pic>
        <p:nvPicPr>
          <p:cNvPr id="365" name="Google Shape;365;p64"/>
          <p:cNvPicPr preferRelativeResize="0"/>
          <p:nvPr/>
        </p:nvPicPr>
        <p:blipFill>
          <a:blip r:embed="rId4">
            <a:alphaModFix/>
          </a:blip>
          <a:stretch>
            <a:fillRect/>
          </a:stretch>
        </p:blipFill>
        <p:spPr>
          <a:xfrm>
            <a:off x="6447775" y="-1"/>
            <a:ext cx="909885" cy="856202"/>
          </a:xfrm>
          <a:prstGeom prst="rect">
            <a:avLst/>
          </a:prstGeom>
          <a:noFill/>
          <a:ln>
            <a:noFill/>
          </a:ln>
        </p:spPr>
      </p:pic>
      <p:pic>
        <p:nvPicPr>
          <p:cNvPr id="366" name="Google Shape;366;p64"/>
          <p:cNvPicPr preferRelativeResize="0"/>
          <p:nvPr/>
        </p:nvPicPr>
        <p:blipFill>
          <a:blip r:embed="rId4">
            <a:alphaModFix/>
          </a:blip>
          <a:stretch>
            <a:fillRect/>
          </a:stretch>
        </p:blipFill>
        <p:spPr>
          <a:xfrm>
            <a:off x="7284450" y="-1"/>
            <a:ext cx="909885" cy="85620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65"/>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Word Workout: Word Stars </a:t>
            </a:r>
            <a:endParaRPr/>
          </a:p>
        </p:txBody>
      </p:sp>
      <p:pic>
        <p:nvPicPr>
          <p:cNvPr id="372" name="Google Shape;372;p65"/>
          <p:cNvPicPr preferRelativeResize="0"/>
          <p:nvPr/>
        </p:nvPicPr>
        <p:blipFill rotWithShape="1">
          <a:blip r:embed="rId3">
            <a:alphaModFix/>
          </a:blip>
          <a:srcRect l="33353" t="31602" r="28830" b="14689"/>
          <a:stretch/>
        </p:blipFill>
        <p:spPr>
          <a:xfrm rot="5400000">
            <a:off x="5965863" y="607488"/>
            <a:ext cx="3312273" cy="2645000"/>
          </a:xfrm>
          <a:prstGeom prst="rect">
            <a:avLst/>
          </a:prstGeom>
          <a:noFill/>
          <a:ln>
            <a:noFill/>
          </a:ln>
        </p:spPr>
      </p:pic>
      <p:pic>
        <p:nvPicPr>
          <p:cNvPr id="373" name="Google Shape;373;p65"/>
          <p:cNvPicPr preferRelativeResize="0"/>
          <p:nvPr/>
        </p:nvPicPr>
        <p:blipFill>
          <a:blip r:embed="rId4">
            <a:alphaModFix/>
          </a:blip>
          <a:stretch>
            <a:fillRect/>
          </a:stretch>
        </p:blipFill>
        <p:spPr>
          <a:xfrm rot="-757395">
            <a:off x="195024" y="1122840"/>
            <a:ext cx="2149292" cy="2022470"/>
          </a:xfrm>
          <a:prstGeom prst="rect">
            <a:avLst/>
          </a:prstGeom>
          <a:noFill/>
          <a:ln>
            <a:noFill/>
          </a:ln>
        </p:spPr>
      </p:pic>
      <p:sp>
        <p:nvSpPr>
          <p:cNvPr id="374" name="Google Shape;374;p65"/>
          <p:cNvSpPr txBox="1"/>
          <p:nvPr/>
        </p:nvSpPr>
        <p:spPr>
          <a:xfrm>
            <a:off x="873513" y="1948300"/>
            <a:ext cx="792300" cy="62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“k”</a:t>
            </a:r>
            <a:endParaRPr sz="3000" dirty="0">
              <a:latin typeface="Century Gothic"/>
              <a:ea typeface="Century Gothic"/>
              <a:cs typeface="Century Gothic"/>
              <a:sym typeface="Century Gothic"/>
            </a:endParaRPr>
          </a:p>
        </p:txBody>
      </p:sp>
      <p:pic>
        <p:nvPicPr>
          <p:cNvPr id="375" name="Google Shape;375;p65"/>
          <p:cNvPicPr preferRelativeResize="0"/>
          <p:nvPr/>
        </p:nvPicPr>
        <p:blipFill>
          <a:blip r:embed="rId4">
            <a:alphaModFix/>
          </a:blip>
          <a:stretch>
            <a:fillRect/>
          </a:stretch>
        </p:blipFill>
        <p:spPr>
          <a:xfrm rot="-757395">
            <a:off x="2227699" y="2252865"/>
            <a:ext cx="2149292" cy="2022470"/>
          </a:xfrm>
          <a:prstGeom prst="rect">
            <a:avLst/>
          </a:prstGeom>
          <a:noFill/>
          <a:ln>
            <a:noFill/>
          </a:ln>
        </p:spPr>
      </p:pic>
      <p:sp>
        <p:nvSpPr>
          <p:cNvPr id="376" name="Google Shape;376;p65"/>
          <p:cNvSpPr txBox="1"/>
          <p:nvPr/>
        </p:nvSpPr>
        <p:spPr>
          <a:xfrm>
            <a:off x="2828188" y="3097725"/>
            <a:ext cx="948300" cy="55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600" dirty="0">
                <a:latin typeface="Century Gothic"/>
                <a:ea typeface="Century Gothic"/>
                <a:cs typeface="Century Gothic"/>
                <a:sym typeface="Century Gothic"/>
              </a:rPr>
              <a:t>“ck”</a:t>
            </a:r>
            <a:endParaRPr sz="2600" dirty="0">
              <a:latin typeface="Century Gothic"/>
              <a:ea typeface="Century Gothic"/>
              <a:cs typeface="Century Gothic"/>
              <a:sym typeface="Century Gothic"/>
            </a:endParaRPr>
          </a:p>
        </p:txBody>
      </p:sp>
      <p:pic>
        <p:nvPicPr>
          <p:cNvPr id="377" name="Google Shape;377;p65"/>
          <p:cNvPicPr preferRelativeResize="0"/>
          <p:nvPr/>
        </p:nvPicPr>
        <p:blipFill>
          <a:blip r:embed="rId4">
            <a:alphaModFix/>
          </a:blip>
          <a:stretch>
            <a:fillRect/>
          </a:stretch>
        </p:blipFill>
        <p:spPr>
          <a:xfrm rot="-757395">
            <a:off x="4097474" y="1122840"/>
            <a:ext cx="2149292" cy="2022470"/>
          </a:xfrm>
          <a:prstGeom prst="rect">
            <a:avLst/>
          </a:prstGeom>
          <a:noFill/>
          <a:ln>
            <a:noFill/>
          </a:ln>
        </p:spPr>
      </p:pic>
      <p:sp>
        <p:nvSpPr>
          <p:cNvPr id="378" name="Google Shape;378;p65"/>
          <p:cNvSpPr txBox="1"/>
          <p:nvPr/>
        </p:nvSpPr>
        <p:spPr>
          <a:xfrm>
            <a:off x="4804348" y="1909325"/>
            <a:ext cx="741777" cy="50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a:ea typeface="Century Gothic"/>
                <a:cs typeface="Century Gothic"/>
                <a:sym typeface="Century Gothic"/>
              </a:rPr>
              <a:t>“ic” </a:t>
            </a:r>
            <a:endParaRPr sz="2400" dirty="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6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386" name="Google Shape;386;p66"/>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dirty="0">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“How can I ask for help so I can ‘grow and flourish’ as a reader and writer or ‘become proficient’ as a reader and a writer?” </a:t>
            </a:r>
            <a:endParaRPr dirty="0">
              <a:latin typeface="Century Gothic"/>
              <a:ea typeface="Century Gothic"/>
              <a:cs typeface="Century Gothic"/>
              <a:sym typeface="Century Gothic"/>
            </a:endParaRPr>
          </a:p>
        </p:txBody>
      </p:sp>
      <p:pic>
        <p:nvPicPr>
          <p:cNvPr id="387" name="Google Shape;387;p66"/>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p67"/>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lnSpc>
                <a:spcPct val="120000"/>
              </a:lnSpc>
              <a:spcBef>
                <a:spcPts val="0"/>
              </a:spcBef>
              <a:spcAft>
                <a:spcPts val="0"/>
              </a:spcAft>
              <a:buNone/>
            </a:pPr>
            <a:endParaRPr/>
          </a:p>
          <a:p>
            <a:pPr marL="0" lvl="0" indent="0" algn="l" rtl="0">
              <a:lnSpc>
                <a:spcPct val="120000"/>
              </a:lnSpc>
              <a:spcBef>
                <a:spcPts val="0"/>
              </a:spcBef>
              <a:spcAft>
                <a:spcPts val="0"/>
              </a:spcAft>
              <a:buClr>
                <a:schemeClr val="dk1"/>
              </a:buClr>
              <a:buSzPts val="1100"/>
              <a:buFont typeface="Arial"/>
              <a:buNone/>
            </a:pPr>
            <a:r>
              <a:rPr lang="en"/>
              <a:t>Independent Work Learning Targets</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393" name="Google Shape;393;p67"/>
          <p:cNvSpPr txBox="1">
            <a:spLocks noGrp="1"/>
          </p:cNvSpPr>
          <p:nvPr>
            <p:ph type="body" idx="1"/>
          </p:nvPr>
        </p:nvSpPr>
        <p:spPr>
          <a:xfrm>
            <a:off x="515125" y="1099644"/>
            <a:ext cx="7886700" cy="3263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a:t>I can use what I know about spelling patterns and syllables to segment words by their syllables.</a:t>
            </a:r>
            <a:endParaRPr sz="2600"/>
          </a:p>
        </p:txBody>
      </p:sp>
      <p:pic>
        <p:nvPicPr>
          <p:cNvPr id="394" name="Google Shape;394;p67"/>
          <p:cNvPicPr preferRelativeResize="0"/>
          <p:nvPr/>
        </p:nvPicPr>
        <p:blipFill>
          <a:blip r:embed="rId3">
            <a:alphaModFix/>
          </a:blip>
          <a:stretch>
            <a:fillRect/>
          </a:stretch>
        </p:blipFill>
        <p:spPr>
          <a:xfrm>
            <a:off x="8280843" y="4278085"/>
            <a:ext cx="852271" cy="64480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graphicFrame>
        <p:nvGraphicFramePr>
          <p:cNvPr id="400" name="Google Shape;400;p68"/>
          <p:cNvGraphicFramePr/>
          <p:nvPr>
            <p:extLst>
              <p:ext uri="{D42A27DB-BD31-4B8C-83A1-F6EECF244321}">
                <p14:modId xmlns:p14="http://schemas.microsoft.com/office/powerpoint/2010/main" val="1100563180"/>
              </p:ext>
            </p:extLst>
          </p:nvPr>
        </p:nvGraphicFramePr>
        <p:xfrm>
          <a:off x="0" y="0"/>
          <a:ext cx="9144000" cy="5271375"/>
        </p:xfrm>
        <a:graphic>
          <a:graphicData uri="http://schemas.openxmlformats.org/drawingml/2006/table">
            <a:tbl>
              <a:tblPr>
                <a:noFill/>
                <a:tableStyleId>{F18D759A-CA54-4D0F-9DAC-1B0510E3DC09}</a:tableStyleId>
              </a:tblPr>
              <a:tblGrid>
                <a:gridCol w="3112750">
                  <a:extLst>
                    <a:ext uri="{9D8B030D-6E8A-4147-A177-3AD203B41FA5}">
                      <a16:colId xmlns:a16="http://schemas.microsoft.com/office/drawing/2014/main" val="20000"/>
                    </a:ext>
                  </a:extLst>
                </a:gridCol>
                <a:gridCol w="3196625">
                  <a:extLst>
                    <a:ext uri="{9D8B030D-6E8A-4147-A177-3AD203B41FA5}">
                      <a16:colId xmlns:a16="http://schemas.microsoft.com/office/drawing/2014/main" val="20001"/>
                    </a:ext>
                  </a:extLst>
                </a:gridCol>
                <a:gridCol w="2834625">
                  <a:extLst>
                    <a:ext uri="{9D8B030D-6E8A-4147-A177-3AD203B41FA5}">
                      <a16:colId xmlns:a16="http://schemas.microsoft.com/office/drawing/2014/main" val="20002"/>
                    </a:ext>
                  </a:extLst>
                </a:gridCol>
              </a:tblGrid>
              <a:tr h="712650">
                <a:tc>
                  <a:txBody>
                    <a:bodyPr/>
                    <a:lstStyle/>
                    <a:p>
                      <a:pPr marL="0" lvl="0" indent="0" algn="ctr" rtl="0">
                        <a:spcBef>
                          <a:spcPts val="0"/>
                        </a:spcBef>
                        <a:spcAft>
                          <a:spcPts val="0"/>
                        </a:spcAft>
                        <a:buClr>
                          <a:schemeClr val="dk1"/>
                        </a:buClr>
                        <a:buSzPts val="1100"/>
                        <a:buFont typeface="Arial"/>
                        <a:buNone/>
                      </a:pPr>
                      <a:r>
                        <a:rPr lang="en" sz="1600" b="1" dirty="0">
                          <a:solidFill>
                            <a:schemeClr val="dk1"/>
                          </a:solidFill>
                          <a:latin typeface="Century Gothic"/>
                          <a:ea typeface="Century Gothic"/>
                          <a:cs typeface="Century Gothic"/>
                          <a:sym typeface="Century Gothic"/>
                        </a:rPr>
                        <a:t>Teacher Group </a:t>
                      </a:r>
                      <a:endParaRPr sz="16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1600" b="1" dirty="0">
                          <a:solidFill>
                            <a:schemeClr val="dk1"/>
                          </a:solidFill>
                          <a:latin typeface="Century Gothic"/>
                          <a:ea typeface="Century Gothic"/>
                          <a:cs typeface="Century Gothic"/>
                          <a:sym typeface="Century Gothic"/>
                        </a:rPr>
                        <a:t>Syllable Slice</a:t>
                      </a:r>
                      <a:endParaRPr sz="16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600" b="1">
                          <a:solidFill>
                            <a:schemeClr val="dk1"/>
                          </a:solidFill>
                          <a:latin typeface="Century Gothic"/>
                          <a:ea typeface="Century Gothic"/>
                          <a:cs typeface="Century Gothic"/>
                          <a:sym typeface="Century Gothic"/>
                        </a:rPr>
                        <a:t> Partner Work      </a:t>
                      </a:r>
                      <a:endParaRPr sz="1600" b="1">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600" b="1">
                          <a:solidFill>
                            <a:schemeClr val="dk1"/>
                          </a:solidFill>
                          <a:latin typeface="Century Gothic"/>
                          <a:ea typeface="Century Gothic"/>
                          <a:cs typeface="Century Gothic"/>
                          <a:sym typeface="Century Gothic"/>
                        </a:rPr>
                        <a:t>Syllable Slice </a:t>
                      </a:r>
                      <a:endParaRPr sz="16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600" b="1">
                          <a:solidFill>
                            <a:schemeClr val="dk1"/>
                          </a:solidFill>
                          <a:latin typeface="Century Gothic"/>
                          <a:ea typeface="Century Gothic"/>
                          <a:cs typeface="Century Gothic"/>
                          <a:sym typeface="Century Gothic"/>
                        </a:rPr>
                        <a:t>Independent </a:t>
                      </a:r>
                      <a:endParaRPr sz="1600" b="1">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600" b="1">
                          <a:solidFill>
                            <a:schemeClr val="dk1"/>
                          </a:solidFill>
                          <a:latin typeface="Century Gothic"/>
                          <a:ea typeface="Century Gothic"/>
                          <a:cs typeface="Century Gothic"/>
                          <a:sym typeface="Century Gothic"/>
                        </a:rPr>
                        <a:t>Syllable Slice</a:t>
                      </a:r>
                      <a:endParaRPr sz="16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58725">
                <a:tc>
                  <a:txBody>
                    <a:bodyPr/>
                    <a:lstStyle/>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We are going to work together to find and count the syllables. We will share the pen and work together.</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Let’s be Syllable Sleuths! That will help us break apart the words.</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Let’s segment the syllables in each word with a slice (/).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Let’s write the total number of syllables for each word.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If we have time, we will create sentences with our words.</a:t>
                      </a:r>
                      <a:endParaRPr sz="15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Decide who will go first.</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When it is your turn, write the word from the list on your whiteboard or paper.</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Be Syllable Sleuths to break apart the words and find the syllables, and read the words.</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Segment syllables in each word with a slice (/). </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Write the total number of syllables after you “slice” the syllables in the word.</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the words on your whiteboard or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Segment 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the total number of syllables after you “slice” the syllables in the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a silly sentence using as many words from the list that you can.</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another independent worker, check each other’s work and read your silly sentence to each other.</a:t>
                      </a:r>
                      <a:endParaRPr sz="15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69"/>
          <p:cNvSpPr txBox="1">
            <a:spLocks noGrp="1"/>
          </p:cNvSpPr>
          <p:nvPr>
            <p:ph type="title"/>
          </p:nvPr>
        </p:nvSpPr>
        <p:spPr>
          <a:xfrm>
            <a:off x="955222" y="273845"/>
            <a:ext cx="7886700" cy="99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dirty="0"/>
              <a:t>Syllable Slice</a:t>
            </a:r>
            <a:r>
              <a:rPr lang="en" dirty="0"/>
              <a:t> </a:t>
            </a:r>
            <a:endParaRPr dirty="0"/>
          </a:p>
        </p:txBody>
      </p:sp>
      <p:sp>
        <p:nvSpPr>
          <p:cNvPr id="406" name="Google Shape;406;p69"/>
          <p:cNvSpPr txBox="1">
            <a:spLocks noGrp="1"/>
          </p:cNvSpPr>
          <p:nvPr>
            <p:ph type="body" idx="1"/>
          </p:nvPr>
        </p:nvSpPr>
        <p:spPr>
          <a:xfrm>
            <a:off x="3363994" y="171791"/>
            <a:ext cx="5877978" cy="32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dirty="0"/>
              <a:t>   </a:t>
            </a:r>
            <a:r>
              <a:rPr lang="en" sz="2400" dirty="0"/>
              <a:t>	</a:t>
            </a:r>
            <a:r>
              <a:rPr lang="en" sz="2400" b="1" dirty="0"/>
              <a:t>napkin</a:t>
            </a:r>
            <a:r>
              <a:rPr lang="en" sz="2400" dirty="0"/>
              <a:t> 	      </a:t>
            </a:r>
            <a:r>
              <a:rPr lang="en" sz="2400" b="1" dirty="0"/>
              <a:t>nap/kin: 2 </a:t>
            </a:r>
            <a:endParaRPr sz="2400" b="1" dirty="0"/>
          </a:p>
          <a:p>
            <a:pPr marL="0" lvl="0" indent="0" algn="l" rtl="0">
              <a:spcBef>
                <a:spcPts val="0"/>
              </a:spcBef>
              <a:spcAft>
                <a:spcPts val="0"/>
              </a:spcAft>
              <a:buNone/>
            </a:pPr>
            <a:r>
              <a:rPr lang="en" sz="2400" b="1" dirty="0"/>
              <a:t>          artistic </a:t>
            </a:r>
            <a:endParaRPr sz="2400" b="1" dirty="0"/>
          </a:p>
          <a:p>
            <a:pPr marL="0" lvl="0" indent="0" algn="l" rtl="0">
              <a:spcBef>
                <a:spcPts val="0"/>
              </a:spcBef>
              <a:spcAft>
                <a:spcPts val="0"/>
              </a:spcAft>
              <a:buNone/>
            </a:pPr>
            <a:r>
              <a:rPr lang="en" sz="2400" b="1" dirty="0"/>
              <a:t>          genetic </a:t>
            </a:r>
            <a:br>
              <a:rPr lang="en" sz="2400" b="1" dirty="0"/>
            </a:br>
            <a:r>
              <a:rPr lang="en" sz="2400" b="1" dirty="0"/>
              <a:t>	volcanic </a:t>
            </a:r>
            <a:br>
              <a:rPr lang="en" sz="2400" b="1" dirty="0"/>
            </a:br>
            <a:r>
              <a:rPr lang="en" sz="2400" b="1" dirty="0"/>
              <a:t>	epidemic </a:t>
            </a:r>
            <a:br>
              <a:rPr lang="en" sz="2400" b="1" dirty="0"/>
            </a:br>
            <a:r>
              <a:rPr lang="en" sz="2400" b="1" dirty="0"/>
              <a:t>	optimistic</a:t>
            </a:r>
            <a:br>
              <a:rPr lang="en" sz="2400" b="1" dirty="0"/>
            </a:br>
            <a:r>
              <a:rPr lang="en" sz="2400" b="1" dirty="0"/>
              <a:t>	elastic </a:t>
            </a:r>
            <a:br>
              <a:rPr lang="en" sz="2400" b="1" dirty="0"/>
            </a:br>
            <a:r>
              <a:rPr lang="en" sz="2400" b="1" dirty="0"/>
              <a:t>	honeymoon </a:t>
            </a:r>
            <a:br>
              <a:rPr lang="en" sz="2400" b="1" dirty="0"/>
            </a:br>
            <a:r>
              <a:rPr lang="en" sz="2400" b="1" dirty="0"/>
              <a:t>	discover </a:t>
            </a:r>
            <a:br>
              <a:rPr lang="en" sz="2400" b="1" dirty="0"/>
            </a:br>
            <a:r>
              <a:rPr lang="en" sz="2400" b="1" dirty="0"/>
              <a:t>	embezzle </a:t>
            </a:r>
            <a:br>
              <a:rPr lang="en" sz="2400" b="1" dirty="0"/>
            </a:br>
            <a:r>
              <a:rPr lang="en" sz="2400" b="1" dirty="0"/>
              <a:t>	particle </a:t>
            </a:r>
            <a:br>
              <a:rPr lang="en" sz="2400" b="1" dirty="0"/>
            </a:br>
            <a:r>
              <a:rPr lang="en" sz="2400" b="1" dirty="0"/>
              <a:t>	receptacle </a:t>
            </a:r>
            <a:br>
              <a:rPr lang="en" sz="2400" b="1" dirty="0"/>
            </a:br>
            <a:r>
              <a:rPr lang="en" sz="2400" b="1" dirty="0"/>
              <a:t>	follicle</a:t>
            </a:r>
            <a:endParaRPr sz="2400" b="1" dirty="0"/>
          </a:p>
          <a:p>
            <a:pPr marL="0" lvl="0" indent="0" algn="l" rtl="0">
              <a:spcBef>
                <a:spcPts val="0"/>
              </a:spcBef>
              <a:spcAft>
                <a:spcPts val="0"/>
              </a:spcAft>
              <a:buNone/>
            </a:pPr>
            <a:r>
              <a:rPr lang="en" sz="2400" b="1" dirty="0"/>
              <a:t>	</a:t>
            </a:r>
            <a:endParaRPr sz="2400" b="1" dirty="0"/>
          </a:p>
          <a:p>
            <a:pPr marL="0" lvl="0" indent="0" algn="l" rtl="0">
              <a:spcBef>
                <a:spcPts val="0"/>
              </a:spcBef>
              <a:spcAft>
                <a:spcPts val="0"/>
              </a:spcAft>
              <a:buNone/>
            </a:pPr>
            <a:r>
              <a:rPr lang="en" sz="2400" b="1" dirty="0">
                <a:highlight>
                  <a:srgbClr val="FFFF00"/>
                </a:highlight>
              </a:rPr>
              <a:t>	</a:t>
            </a:r>
            <a:endParaRPr sz="2400" b="1" dirty="0">
              <a:highlight>
                <a:srgbClr val="FFFF00"/>
              </a:highlight>
            </a:endParaRPr>
          </a:p>
        </p:txBody>
      </p:sp>
      <p:sp>
        <p:nvSpPr>
          <p:cNvPr id="407" name="Google Shape;407;p69"/>
          <p:cNvSpPr txBox="1"/>
          <p:nvPr/>
        </p:nvSpPr>
        <p:spPr>
          <a:xfrm>
            <a:off x="340142" y="870302"/>
            <a:ext cx="4104900" cy="447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Group &amp; Partners will begin with Syllable Sleuth. This is an optional step for independent workers.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Segment syllables in each word with a slice (/). </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Write the total number of syllables after you “slice.”</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900" dirty="0">
                <a:solidFill>
                  <a:schemeClr val="dk1"/>
                </a:solidFill>
                <a:latin typeface="Century Gothic"/>
                <a:ea typeface="Century Gothic"/>
                <a:cs typeface="Century Gothic"/>
                <a:sym typeface="Century Gothic"/>
              </a:rPr>
              <a:t>If you have time, create sentences with the words.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p>
        </p:txBody>
      </p:sp>
      <p:pic>
        <p:nvPicPr>
          <p:cNvPr id="408" name="Google Shape;408;p69"/>
          <p:cNvPicPr preferRelativeResize="0"/>
          <p:nvPr/>
        </p:nvPicPr>
        <p:blipFill>
          <a:blip r:embed="rId3">
            <a:alphaModFix/>
          </a:blip>
          <a:stretch>
            <a:fillRect/>
          </a:stretch>
        </p:blipFill>
        <p:spPr>
          <a:xfrm rot="951041" flipH="1">
            <a:off x="197322" y="91323"/>
            <a:ext cx="862654" cy="5727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70"/>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Syllable Sleuth Steps</a:t>
            </a:r>
            <a:endParaRPr/>
          </a:p>
        </p:txBody>
      </p:sp>
      <p:sp>
        <p:nvSpPr>
          <p:cNvPr id="414" name="Google Shape;414;p70"/>
          <p:cNvSpPr txBox="1">
            <a:spLocks noGrp="1"/>
          </p:cNvSpPr>
          <p:nvPr>
            <p:ph type="body" idx="1"/>
          </p:nvPr>
        </p:nvSpPr>
        <p:spPr>
          <a:xfrm>
            <a:off x="628650" y="1086191"/>
            <a:ext cx="7886700" cy="3263400"/>
          </a:xfrm>
          <a:prstGeom prst="rect">
            <a:avLst/>
          </a:prstGeom>
        </p:spPr>
        <p:txBody>
          <a:bodyPr spcFirstLastPara="1" wrap="square" lIns="91425" tIns="91425" rIns="91425" bIns="91425" anchor="t" anchorCtr="0">
            <a:noAutofit/>
          </a:bodyPr>
          <a:lstStyle/>
          <a:p>
            <a:pPr marL="457200" lvl="0" indent="-387350" algn="l" rtl="0">
              <a:spcBef>
                <a:spcPts val="0"/>
              </a:spcBef>
              <a:spcAft>
                <a:spcPts val="0"/>
              </a:spcAft>
              <a:buClr>
                <a:schemeClr val="dk1"/>
              </a:buClr>
              <a:buSzPts val="2500"/>
              <a:buAutoNum type="arabicPeriod"/>
            </a:pPr>
            <a:r>
              <a:rPr lang="en" sz="2500" dirty="0">
                <a:solidFill>
                  <a:schemeClr val="dk1"/>
                </a:solidFill>
              </a:rPr>
              <a:t>Find the vowels and put a dot below them. </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Look for consonants between the vowels.</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Break the words into syllables.</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Read each syllable using the spelling pattern.</a:t>
            </a:r>
            <a:endParaRPr sz="25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Closed</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Open</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Magic “e”</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R-controlled</a:t>
            </a:r>
            <a:endParaRPr sz="2300" dirty="0">
              <a:solidFill>
                <a:schemeClr val="dk1"/>
              </a:solidFill>
            </a:endParaRPr>
          </a:p>
          <a:p>
            <a:pPr marL="914400" lvl="1" indent="-387350" algn="l" rtl="0">
              <a:spcBef>
                <a:spcPts val="0"/>
              </a:spcBef>
              <a:spcAft>
                <a:spcPts val="0"/>
              </a:spcAft>
              <a:buClr>
                <a:schemeClr val="dk1"/>
              </a:buClr>
              <a:buSzPts val="2500"/>
              <a:buAutoNum type="alphaLcPeriod"/>
            </a:pPr>
            <a:r>
              <a:rPr lang="en" sz="2300" dirty="0">
                <a:solidFill>
                  <a:schemeClr val="dk1"/>
                </a:solidFill>
              </a:rPr>
              <a:t>Vowel team</a:t>
            </a:r>
            <a:r>
              <a:rPr lang="en" sz="2500" dirty="0">
                <a:solidFill>
                  <a:schemeClr val="dk1"/>
                </a:solidFill>
              </a:rPr>
              <a:t> </a:t>
            </a:r>
            <a:endParaRPr sz="2500" dirty="0">
              <a:solidFill>
                <a:schemeClr val="dk1"/>
              </a:solidFill>
            </a:endParaRPr>
          </a:p>
          <a:p>
            <a:pPr marL="914400" lvl="1" indent="-387350" algn="l" rtl="0">
              <a:spcBef>
                <a:spcPts val="0"/>
              </a:spcBef>
              <a:spcAft>
                <a:spcPts val="0"/>
              </a:spcAft>
              <a:buClr>
                <a:schemeClr val="dk1"/>
              </a:buClr>
              <a:buSzPts val="2500"/>
              <a:buAutoNum type="alphaLcPeriod"/>
            </a:pPr>
            <a:r>
              <a:rPr lang="en" sz="2500" dirty="0">
                <a:solidFill>
                  <a:schemeClr val="dk1"/>
                </a:solidFill>
              </a:rPr>
              <a:t>C-le</a:t>
            </a:r>
            <a:endParaRPr sz="2500" dirty="0">
              <a:solidFill>
                <a:schemeClr val="dk1"/>
              </a:solidFill>
            </a:endParaRPr>
          </a:p>
          <a:p>
            <a:pPr marL="0" lvl="0" indent="0" algn="l" rtl="0">
              <a:spcBef>
                <a:spcPts val="0"/>
              </a:spcBef>
              <a:spcAft>
                <a:spcPts val="0"/>
              </a:spcAft>
              <a:buNone/>
            </a:pPr>
            <a:endParaRPr dirty="0">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71"/>
          <p:cNvSpPr txBox="1">
            <a:spLocks noGrp="1"/>
          </p:cNvSpPr>
          <p:nvPr>
            <p:ph type="title"/>
          </p:nvPr>
        </p:nvSpPr>
        <p:spPr>
          <a:xfrm>
            <a:off x="306288" y="277900"/>
            <a:ext cx="7886700" cy="99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Reader’s Toolbox: </a:t>
            </a:r>
            <a:endParaRPr dirty="0"/>
          </a:p>
          <a:p>
            <a:pPr marL="0" lvl="0" indent="0" algn="l" rtl="0">
              <a:spcBef>
                <a:spcPts val="0"/>
              </a:spcBef>
              <a:spcAft>
                <a:spcPts val="0"/>
              </a:spcAft>
              <a:buNone/>
            </a:pPr>
            <a:r>
              <a:rPr lang="en" sz="3200" dirty="0"/>
              <a:t>Use what you know!</a:t>
            </a:r>
            <a:r>
              <a:rPr lang="en" dirty="0"/>
              <a:t> </a:t>
            </a:r>
            <a:endParaRPr dirty="0"/>
          </a:p>
          <a:p>
            <a:pPr marL="457200" lvl="0" indent="0" algn="l" rtl="0">
              <a:spcBef>
                <a:spcPts val="0"/>
              </a:spcBef>
              <a:spcAft>
                <a:spcPts val="0"/>
              </a:spcAft>
              <a:buNone/>
            </a:pPr>
            <a:endParaRPr dirty="0"/>
          </a:p>
        </p:txBody>
      </p:sp>
      <p:sp>
        <p:nvSpPr>
          <p:cNvPr id="420" name="Google Shape;420;p71"/>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421" name="Google Shape;421;p71"/>
          <p:cNvPicPr preferRelativeResize="0"/>
          <p:nvPr/>
        </p:nvPicPr>
        <p:blipFill>
          <a:blip r:embed="rId3">
            <a:alphaModFix/>
          </a:blip>
          <a:stretch>
            <a:fillRect/>
          </a:stretch>
        </p:blipFill>
        <p:spPr>
          <a:xfrm>
            <a:off x="780250" y="1511583"/>
            <a:ext cx="2930325" cy="2930325"/>
          </a:xfrm>
          <a:prstGeom prst="rect">
            <a:avLst/>
          </a:prstGeom>
          <a:noFill/>
          <a:ln>
            <a:noFill/>
          </a:ln>
        </p:spPr>
      </p:pic>
      <p:pic>
        <p:nvPicPr>
          <p:cNvPr id="422" name="Google Shape;422;p71"/>
          <p:cNvPicPr preferRelativeResize="0"/>
          <p:nvPr/>
        </p:nvPicPr>
        <p:blipFill>
          <a:blip r:embed="rId4">
            <a:alphaModFix/>
          </a:blip>
          <a:stretch>
            <a:fillRect/>
          </a:stretch>
        </p:blipFill>
        <p:spPr>
          <a:xfrm>
            <a:off x="212377" y="3279800"/>
            <a:ext cx="1369325" cy="1369325"/>
          </a:xfrm>
          <a:prstGeom prst="rect">
            <a:avLst/>
          </a:prstGeom>
          <a:noFill/>
          <a:ln>
            <a:noFill/>
          </a:ln>
        </p:spPr>
      </p:pic>
      <p:graphicFrame>
        <p:nvGraphicFramePr>
          <p:cNvPr id="423" name="Google Shape;423;p71"/>
          <p:cNvGraphicFramePr/>
          <p:nvPr>
            <p:extLst>
              <p:ext uri="{D42A27DB-BD31-4B8C-83A1-F6EECF244321}">
                <p14:modId xmlns:p14="http://schemas.microsoft.com/office/powerpoint/2010/main" val="1832779631"/>
              </p:ext>
            </p:extLst>
          </p:nvPr>
        </p:nvGraphicFramePr>
        <p:xfrm>
          <a:off x="4572000" y="19125"/>
          <a:ext cx="4328900" cy="4973105"/>
        </p:xfrm>
        <a:graphic>
          <a:graphicData uri="http://schemas.openxmlformats.org/drawingml/2006/table">
            <a:tbl>
              <a:tblPr>
                <a:noFill/>
                <a:tableStyleId>{F18D759A-CA54-4D0F-9DAC-1B0510E3DC09}</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1204625">
                <a:tc>
                  <a:txBody>
                    <a:bodyPr/>
                    <a:lstStyle/>
                    <a:p>
                      <a:pPr marL="0" lvl="0" indent="0" algn="l" rtl="0">
                        <a:spcBef>
                          <a:spcPts val="0"/>
                        </a:spcBef>
                        <a:spcAft>
                          <a:spcPts val="0"/>
                        </a:spcAft>
                        <a:buNone/>
                      </a:pPr>
                      <a:r>
                        <a:rPr lang="en" sz="1400"/>
                        <a:t>1.</a:t>
                      </a:r>
                      <a:endParaRPr sz="1400"/>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589250">
                <a:tc>
                  <a:txBody>
                    <a:bodyPr/>
                    <a:lstStyle/>
                    <a:p>
                      <a:pPr marL="0" lvl="0" indent="0" algn="l" rtl="0">
                        <a:spcBef>
                          <a:spcPts val="0"/>
                        </a:spcBef>
                        <a:spcAft>
                          <a:spcPts val="0"/>
                        </a:spcAft>
                        <a:buNone/>
                      </a:pPr>
                      <a:r>
                        <a:rPr lang="en" sz="1400"/>
                        <a:t>2.</a:t>
                      </a:r>
                      <a:endParaRPr sz="1400"/>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1204625">
                <a:tc>
                  <a:txBody>
                    <a:bodyPr/>
                    <a:lstStyle/>
                    <a:p>
                      <a:pPr marL="0" lvl="0" indent="0" algn="l" rtl="0">
                        <a:spcBef>
                          <a:spcPts val="0"/>
                        </a:spcBef>
                        <a:spcAft>
                          <a:spcPts val="0"/>
                        </a:spcAft>
                        <a:buNone/>
                      </a:pPr>
                      <a:r>
                        <a:rPr lang="en" sz="1400"/>
                        <a:t>3. </a:t>
                      </a:r>
                      <a:endParaRPr sz="1400"/>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794375">
                <a:tc>
                  <a:txBody>
                    <a:bodyPr/>
                    <a:lstStyle/>
                    <a:p>
                      <a:pPr marL="0" lvl="0" indent="0" algn="l" rtl="0">
                        <a:spcBef>
                          <a:spcPts val="0"/>
                        </a:spcBef>
                        <a:spcAft>
                          <a:spcPts val="0"/>
                        </a:spcAft>
                        <a:buNone/>
                      </a:pPr>
                      <a:r>
                        <a:rPr lang="en" sz="1400"/>
                        <a:t>4.</a:t>
                      </a:r>
                      <a:endParaRPr sz="1400"/>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999275">
                <a:tc>
                  <a:txBody>
                    <a:bodyPr/>
                    <a:lstStyle/>
                    <a:p>
                      <a:pPr marL="0" lvl="0" indent="0" algn="l" rtl="0">
                        <a:spcBef>
                          <a:spcPts val="0"/>
                        </a:spcBef>
                        <a:spcAft>
                          <a:spcPts val="0"/>
                        </a:spcAft>
                        <a:buNone/>
                      </a:pPr>
                      <a:r>
                        <a:rPr lang="en" sz="1400"/>
                        <a:t>5. </a:t>
                      </a:r>
                      <a:endParaRPr sz="1400"/>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424" name="Google Shape;424;p71"/>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425" name="Google Shape;425;p71"/>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426" name="Google Shape;426;p71"/>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427" name="Google Shape;427;p71"/>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428" name="Google Shape;428;p71"/>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55"/>
          <p:cNvSpPr txBox="1">
            <a:spLocks noGrp="1"/>
          </p:cNvSpPr>
          <p:nvPr>
            <p:ph type="body" idx="1"/>
          </p:nvPr>
        </p:nvSpPr>
        <p:spPr>
          <a:xfrm>
            <a:off x="311700" y="975957"/>
            <a:ext cx="8731200" cy="38895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75:</a:t>
            </a:r>
            <a:endParaRPr sz="1800" dirty="0"/>
          </a:p>
          <a:p>
            <a:pPr marL="0" lvl="0" indent="0" algn="l" rtl="0">
              <a:spcBef>
                <a:spcPts val="0"/>
              </a:spcBef>
              <a:spcAft>
                <a:spcPts val="0"/>
              </a:spcAft>
              <a:buNone/>
            </a:pPr>
            <a:endParaRPr sz="1800" dirty="0"/>
          </a:p>
          <a:p>
            <a:pPr marL="0" lvl="0" indent="0" algn="l" rtl="0">
              <a:spcBef>
                <a:spcPts val="0"/>
              </a:spcBef>
              <a:spcAft>
                <a:spcPts val="0"/>
              </a:spcAft>
              <a:buClr>
                <a:srgbClr val="000000"/>
              </a:buClr>
              <a:buSzPts val="1100"/>
              <a:buFont typeface="Arial"/>
              <a:buNone/>
            </a:pPr>
            <a:r>
              <a:rPr lang="en" sz="1800" b="1" dirty="0"/>
              <a:t>New Materials to Prepare in Advance (see supporting materials): </a:t>
            </a:r>
            <a:endParaRPr sz="1800" b="1" dirty="0"/>
          </a:p>
          <a:p>
            <a:pPr marL="457200" lvl="0" indent="-342900" algn="l" rtl="0">
              <a:spcBef>
                <a:spcPts val="0"/>
              </a:spcBef>
              <a:spcAft>
                <a:spcPts val="0"/>
              </a:spcAft>
              <a:buSzPts val="1800"/>
              <a:buChar char="●"/>
            </a:pPr>
            <a:r>
              <a:rPr lang="en" sz="1800" dirty="0"/>
              <a:t>/k/ T-chart </a:t>
            </a:r>
            <a:endParaRPr sz="1800" dirty="0"/>
          </a:p>
          <a:p>
            <a:pPr marL="457200" lvl="0" indent="-342900" algn="l" rtl="0">
              <a:spcBef>
                <a:spcPts val="0"/>
              </a:spcBef>
              <a:spcAft>
                <a:spcPts val="0"/>
              </a:spcAft>
              <a:buSzPts val="1800"/>
              <a:buChar char="●"/>
            </a:pPr>
            <a:r>
              <a:rPr lang="en" sz="1800" dirty="0"/>
              <a:t>Word Workout: Same Sounds Word Cards</a:t>
            </a:r>
            <a:endParaRPr sz="1800" dirty="0"/>
          </a:p>
          <a:p>
            <a:pPr marL="457200" lvl="0" indent="-342900" algn="l" rtl="0">
              <a:spcBef>
                <a:spcPts val="0"/>
              </a:spcBef>
              <a:spcAft>
                <a:spcPts val="0"/>
              </a:spcAft>
              <a:buSzPts val="1800"/>
              <a:buChar char="●"/>
            </a:pPr>
            <a:r>
              <a:rPr lang="en" sz="1800" dirty="0"/>
              <a:t>Worktime materials </a:t>
            </a:r>
            <a:r>
              <a:rPr lang="en" dirty="0"/>
              <a:t>- </a:t>
            </a:r>
            <a:r>
              <a:rPr lang="en" sz="1800" dirty="0"/>
              <a:t>teacher’s choice</a:t>
            </a:r>
            <a:endParaRPr sz="1800" dirty="0"/>
          </a:p>
          <a:p>
            <a:pPr marL="457200" lvl="0" indent="-342900" algn="l" rtl="0">
              <a:spcBef>
                <a:spcPts val="0"/>
              </a:spcBef>
              <a:spcAft>
                <a:spcPts val="0"/>
              </a:spcAft>
              <a:buSzPts val="1800"/>
              <a:buChar char="●"/>
            </a:pPr>
            <a:r>
              <a:rPr lang="en" sz="1800" dirty="0"/>
              <a:t>Materials for Independent Work</a:t>
            </a:r>
            <a:endParaRPr sz="1800" dirty="0"/>
          </a:p>
          <a:p>
            <a:pPr marL="457200" lvl="0" indent="0" algn="l" rtl="0">
              <a:spcBef>
                <a:spcPts val="0"/>
              </a:spcBef>
              <a:spcAft>
                <a:spcPts val="0"/>
              </a:spcAft>
              <a:buClr>
                <a:srgbClr val="000000"/>
              </a:buClr>
              <a:buSzPts val="1100"/>
              <a:buFont typeface="Arial"/>
              <a:buNone/>
            </a:pPr>
            <a:endParaRPr sz="1800" dirty="0"/>
          </a:p>
          <a:p>
            <a:pPr marL="0" lvl="0" indent="0" algn="l" rtl="0">
              <a:spcBef>
                <a:spcPts val="0"/>
              </a:spcBef>
              <a:spcAft>
                <a:spcPts val="0"/>
              </a:spcAft>
              <a:buClr>
                <a:srgbClr val="000000"/>
              </a:buClr>
              <a:buSzPts val="1100"/>
              <a:buFont typeface="Arial"/>
              <a:buNone/>
            </a:pPr>
            <a:r>
              <a:rPr lang="en" sz="1800" b="1" dirty="0"/>
              <a:t>Materials to Gather from Previous Lessons:</a:t>
            </a:r>
            <a:endParaRPr sz="1800" b="1" dirty="0"/>
          </a:p>
          <a:p>
            <a:pPr marL="457200" lvl="0" indent="-342900" algn="l" rtl="0">
              <a:spcBef>
                <a:spcPts val="0"/>
              </a:spcBef>
              <a:spcAft>
                <a:spcPts val="0"/>
              </a:spcAft>
              <a:buSzPts val="1800"/>
              <a:buChar char="●"/>
            </a:pPr>
            <a:r>
              <a:rPr lang="en" sz="1800" dirty="0"/>
              <a:t>Paper, pencils, erasers</a:t>
            </a:r>
            <a:endParaRPr sz="1800" b="1"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296" name="Google Shape;296;p55"/>
          <p:cNvSpPr txBox="1">
            <a:spLocks noGrp="1"/>
          </p:cNvSpPr>
          <p:nvPr>
            <p:ph type="title"/>
          </p:nvPr>
        </p:nvSpPr>
        <p:spPr>
          <a:xfrm>
            <a:off x="311700" y="195942"/>
            <a:ext cx="8520600" cy="654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endParaRPr sz="2800" dirty="0"/>
          </a:p>
          <a:p>
            <a:pPr marL="0" lvl="0" indent="0" algn="l" rtl="0">
              <a:lnSpc>
                <a:spcPct val="90000"/>
              </a:lnSpc>
              <a:spcBef>
                <a:spcPts val="0"/>
              </a:spcBef>
              <a:spcAft>
                <a:spcPts val="0"/>
              </a:spcAft>
              <a:buClr>
                <a:schemeClr val="dk1"/>
              </a:buClr>
              <a:buSzPts val="1100"/>
              <a:buFont typeface="Arial"/>
              <a:buNone/>
            </a:pPr>
            <a:r>
              <a:rPr lang="en" sz="2800" dirty="0"/>
              <a:t>Grade 2: Module 3: Part 1: Cycle 15: Lesson: 75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5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75</a:t>
            </a:r>
            <a:r>
              <a:rPr lang="en" b="1" dirty="0">
                <a:solidFill>
                  <a:schemeClr val="dk1"/>
                </a:solidFill>
              </a:rPr>
              <a:t>:</a:t>
            </a:r>
            <a:endParaRPr i="1" dirty="0">
              <a:solidFill>
                <a:schemeClr val="dk1"/>
              </a:solidFill>
            </a:endParaRPr>
          </a:p>
          <a:p>
            <a:pPr marL="282575" lvl="0" indent="-276225" algn="l" rtl="0">
              <a:lnSpc>
                <a:spcPct val="90000"/>
              </a:lnSpc>
              <a:spcBef>
                <a:spcPts val="1000"/>
              </a:spcBef>
              <a:spcAft>
                <a:spcPts val="0"/>
              </a:spcAft>
              <a:buSzPts val="2100"/>
              <a:buChar char="•"/>
            </a:pPr>
            <a:r>
              <a:rPr lang="en" dirty="0"/>
              <a:t>Reading and protocols to read in preparation:</a:t>
            </a:r>
          </a:p>
          <a:p>
            <a:pPr marL="282575" lvl="0" indent="-276225" algn="l" rtl="0">
              <a:lnSpc>
                <a:spcPct val="90000"/>
              </a:lnSpc>
              <a:spcBef>
                <a:spcPts val="1000"/>
              </a:spcBef>
              <a:spcAft>
                <a:spcPts val="0"/>
              </a:spcAft>
              <a:buSzPts val="2100"/>
              <a:buChar char="•"/>
            </a:pPr>
            <a:r>
              <a:rPr lang="en" dirty="0"/>
              <a:t>Refer to the Module 3 Overview Assessment section for a list of all exercises introduced in Modules 1–2. </a:t>
            </a:r>
            <a:endParaRPr dirty="0"/>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302" name="Google Shape;302;p5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1: Cycle 15: Lesson 75</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57"/>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308" name="Google Shape;308;p57"/>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309" name="Google Shape;309;p57"/>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10" name="Google Shape;310;p57"/>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15: Lesson 75</a:t>
            </a:r>
            <a:endParaRPr sz="3200" b="1">
              <a:solidFill>
                <a:srgbClr val="404040"/>
              </a:solidFill>
              <a:latin typeface="Century Gothic"/>
              <a:ea typeface="Century Gothic"/>
              <a:cs typeface="Century Gothic"/>
              <a:sym typeface="Century Gothic"/>
            </a:endParaRPr>
          </a:p>
        </p:txBody>
      </p:sp>
      <p:pic>
        <p:nvPicPr>
          <p:cNvPr id="311" name="Google Shape;311;p57"/>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312" name="Google Shape;312;p57"/>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5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18" name="Google Shape;318;p58"/>
          <p:cNvSpPr txBox="1">
            <a:spLocks noGrp="1"/>
          </p:cNvSpPr>
          <p:nvPr>
            <p:ph type="body" idx="1"/>
          </p:nvPr>
        </p:nvSpPr>
        <p:spPr>
          <a:xfrm>
            <a:off x="311700" y="1211675"/>
            <a:ext cx="8520600" cy="36621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2800" dirty="0">
                <a:solidFill>
                  <a:srgbClr val="FF0000"/>
                </a:solidFill>
              </a:rPr>
              <a:t>“Do you know the words we’ll write, the words we’ll write, the words we’ll write?</a:t>
            </a:r>
            <a:endParaRPr sz="2800" dirty="0">
              <a:solidFill>
                <a:srgbClr val="FF0000"/>
              </a:solidFill>
            </a:endParaRPr>
          </a:p>
          <a:p>
            <a:pPr marL="0" lvl="0" indent="0" algn="ctr" rtl="0">
              <a:spcBef>
                <a:spcPts val="1000"/>
              </a:spcBef>
              <a:spcAft>
                <a:spcPts val="1000"/>
              </a:spcAft>
              <a:buClr>
                <a:schemeClr val="dk1"/>
              </a:buClr>
              <a:buSzPts val="1100"/>
              <a:buFont typeface="Arial"/>
              <a:buNone/>
            </a:pPr>
            <a:r>
              <a:rPr lang="en" sz="2800" dirty="0">
                <a:solidFill>
                  <a:srgbClr val="FF0000"/>
                </a:solidFill>
              </a:rPr>
              <a:t> Do you know the words we’ll write when we sort our words today?”</a:t>
            </a:r>
            <a:endParaRPr sz="28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5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324" name="Google Shape;324;p5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a:t>I can read and spell words using what I know about words with “-k,” “-ck,” and “-ic.”</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325" name="Google Shape;325;p59"/>
          <p:cNvPicPr preferRelativeResize="0"/>
          <p:nvPr/>
        </p:nvPicPr>
        <p:blipFill>
          <a:blip r:embed="rId3">
            <a:alphaModFix/>
          </a:blip>
          <a:stretch>
            <a:fillRect/>
          </a:stretch>
        </p:blipFill>
        <p:spPr>
          <a:xfrm>
            <a:off x="8353450" y="4347841"/>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60"/>
          <p:cNvSpPr txBox="1">
            <a:spLocks noGrp="1"/>
          </p:cNvSpPr>
          <p:nvPr>
            <p:ph type="title"/>
          </p:nvPr>
        </p:nvSpPr>
        <p:spPr>
          <a:xfrm>
            <a:off x="628650" y="273849"/>
            <a:ext cx="7886700" cy="791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Word Workout: Same Sounds</a:t>
            </a:r>
            <a:endParaRPr/>
          </a:p>
        </p:txBody>
      </p:sp>
      <p:sp>
        <p:nvSpPr>
          <p:cNvPr id="331" name="Google Shape;331;p60"/>
          <p:cNvSpPr txBox="1"/>
          <p:nvPr/>
        </p:nvSpPr>
        <p:spPr>
          <a:xfrm>
            <a:off x="449025" y="1279075"/>
            <a:ext cx="8450100" cy="340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a:ea typeface="Century Gothic"/>
                <a:cs typeface="Century Gothic"/>
                <a:sym typeface="Century Gothic"/>
              </a:rPr>
              <a:t>speak		    cheek	          sleek			whisk frolic		    stack	          crock			milk</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whack	    panic	          smack			garlic sonic		    snuck	          spark		         squeak clank	              shrunk		fleck			basic	</a:t>
            </a:r>
            <a:endParaRPr sz="2400" dirty="0">
              <a:latin typeface="Century Gothic"/>
              <a:ea typeface="Century Gothic"/>
              <a:cs typeface="Century Gothic"/>
              <a:sym typeface="Century Gothic"/>
            </a:endParaRPr>
          </a:p>
        </p:txBody>
      </p:sp>
      <p:graphicFrame>
        <p:nvGraphicFramePr>
          <p:cNvPr id="332" name="Google Shape;332;p60"/>
          <p:cNvGraphicFramePr/>
          <p:nvPr/>
        </p:nvGraphicFramePr>
        <p:xfrm>
          <a:off x="2823425" y="3469825"/>
          <a:ext cx="3333750" cy="944820"/>
        </p:xfrm>
        <a:graphic>
          <a:graphicData uri="http://schemas.openxmlformats.org/drawingml/2006/table">
            <a:tbl>
              <a:tblPr>
                <a:noFill/>
                <a:tableStyleId>{F18D759A-CA54-4D0F-9DAC-1B0510E3DC09}</a:tableStyleId>
              </a:tblPr>
              <a:tblGrid>
                <a:gridCol w="1111250">
                  <a:extLst>
                    <a:ext uri="{9D8B030D-6E8A-4147-A177-3AD203B41FA5}">
                      <a16:colId xmlns:a16="http://schemas.microsoft.com/office/drawing/2014/main" val="20000"/>
                    </a:ext>
                  </a:extLst>
                </a:gridCol>
                <a:gridCol w="1111250">
                  <a:extLst>
                    <a:ext uri="{9D8B030D-6E8A-4147-A177-3AD203B41FA5}">
                      <a16:colId xmlns:a16="http://schemas.microsoft.com/office/drawing/2014/main" val="20001"/>
                    </a:ext>
                  </a:extLst>
                </a:gridCol>
                <a:gridCol w="1111250">
                  <a:extLst>
                    <a:ext uri="{9D8B030D-6E8A-4147-A177-3AD203B41FA5}">
                      <a16:colId xmlns:a16="http://schemas.microsoft.com/office/drawing/2014/main" val="20002"/>
                    </a:ext>
                  </a:extLst>
                </a:gridCol>
              </a:tblGrid>
              <a:tr h="381000">
                <a:tc>
                  <a:txBody>
                    <a:bodyPr/>
                    <a:lstStyle/>
                    <a:p>
                      <a:pPr marL="0" lvl="0" indent="0" algn="ctr" rtl="0">
                        <a:spcBef>
                          <a:spcPts val="0"/>
                        </a:spcBef>
                        <a:spcAft>
                          <a:spcPts val="0"/>
                        </a:spcAft>
                        <a:buNone/>
                      </a:pPr>
                      <a:r>
                        <a:rPr lang="en" sz="2400">
                          <a:latin typeface="Century Gothic"/>
                          <a:ea typeface="Century Gothic"/>
                          <a:cs typeface="Century Gothic"/>
                          <a:sym typeface="Century Gothic"/>
                        </a:rPr>
                        <a:t>-k</a:t>
                      </a:r>
                      <a:endParaRPr sz="24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a:latin typeface="Century Gothic"/>
                          <a:ea typeface="Century Gothic"/>
                          <a:cs typeface="Century Gothic"/>
                          <a:sym typeface="Century Gothic"/>
                        </a:rPr>
                        <a:t>-ck</a:t>
                      </a:r>
                      <a:endParaRPr sz="24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a:latin typeface="Century Gothic"/>
                          <a:ea typeface="Century Gothic"/>
                          <a:cs typeface="Century Gothic"/>
                          <a:sym typeface="Century Gothic"/>
                        </a:rPr>
                        <a:t>-ic</a:t>
                      </a:r>
                      <a:endParaRPr sz="24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graphicFrame>
        <p:nvGraphicFramePr>
          <p:cNvPr id="337" name="Google Shape;337;p61"/>
          <p:cNvGraphicFramePr/>
          <p:nvPr>
            <p:extLst>
              <p:ext uri="{D42A27DB-BD31-4B8C-83A1-F6EECF244321}">
                <p14:modId xmlns:p14="http://schemas.microsoft.com/office/powerpoint/2010/main" val="3343617374"/>
              </p:ext>
            </p:extLst>
          </p:nvPr>
        </p:nvGraphicFramePr>
        <p:xfrm>
          <a:off x="3606350" y="217188"/>
          <a:ext cx="4847400" cy="4389060"/>
        </p:xfrm>
        <a:graphic>
          <a:graphicData uri="http://schemas.openxmlformats.org/drawingml/2006/table">
            <a:tbl>
              <a:tblPr>
                <a:noFill/>
                <a:tableStyleId>{F18D759A-CA54-4D0F-9DAC-1B0510E3DC09}</a:tableStyleId>
              </a:tblPr>
              <a:tblGrid>
                <a:gridCol w="1615800">
                  <a:extLst>
                    <a:ext uri="{9D8B030D-6E8A-4147-A177-3AD203B41FA5}">
                      <a16:colId xmlns:a16="http://schemas.microsoft.com/office/drawing/2014/main" val="20000"/>
                    </a:ext>
                  </a:extLst>
                </a:gridCol>
                <a:gridCol w="1615800">
                  <a:extLst>
                    <a:ext uri="{9D8B030D-6E8A-4147-A177-3AD203B41FA5}">
                      <a16:colId xmlns:a16="http://schemas.microsoft.com/office/drawing/2014/main" val="20001"/>
                    </a:ext>
                  </a:extLst>
                </a:gridCol>
                <a:gridCol w="1615800">
                  <a:extLst>
                    <a:ext uri="{9D8B030D-6E8A-4147-A177-3AD203B41FA5}">
                      <a16:colId xmlns:a16="http://schemas.microsoft.com/office/drawing/2014/main" val="20002"/>
                    </a:ext>
                  </a:extLst>
                </a:gridCol>
              </a:tblGrid>
              <a:tr h="466500">
                <a:tc>
                  <a:txBody>
                    <a:bodyPr/>
                    <a:lstStyle/>
                    <a:p>
                      <a:pPr marL="0" lvl="0" indent="0" algn="ctr" rtl="0">
                        <a:spcBef>
                          <a:spcPts val="0"/>
                        </a:spcBef>
                        <a:spcAft>
                          <a:spcPts val="0"/>
                        </a:spcAft>
                        <a:buNone/>
                      </a:pPr>
                      <a:r>
                        <a:rPr lang="en" sz="2400" dirty="0"/>
                        <a:t>“-k”</a:t>
                      </a:r>
                      <a:endParaRPr sz="2400" dirty="0"/>
                    </a:p>
                  </a:txBody>
                  <a:tcPr marL="91425" marR="91425" marT="91425" marB="91425"/>
                </a:tc>
                <a:tc>
                  <a:txBody>
                    <a:bodyPr/>
                    <a:lstStyle/>
                    <a:p>
                      <a:pPr marL="0" lvl="0" indent="0" algn="ctr" rtl="0">
                        <a:spcBef>
                          <a:spcPts val="0"/>
                        </a:spcBef>
                        <a:spcAft>
                          <a:spcPts val="0"/>
                        </a:spcAft>
                        <a:buNone/>
                      </a:pPr>
                      <a:r>
                        <a:rPr lang="en" sz="2400">
                          <a:solidFill>
                            <a:schemeClr val="dk1"/>
                          </a:solidFill>
                        </a:rPr>
                        <a:t>“-ck”</a:t>
                      </a:r>
                      <a:endParaRPr/>
                    </a:p>
                  </a:txBody>
                  <a:tcPr marL="91425" marR="91425" marT="91425" marB="91425"/>
                </a:tc>
                <a:tc>
                  <a:txBody>
                    <a:bodyPr/>
                    <a:lstStyle/>
                    <a:p>
                      <a:pPr marL="0" lvl="0" indent="0" algn="ctr" rtl="0">
                        <a:spcBef>
                          <a:spcPts val="0"/>
                        </a:spcBef>
                        <a:spcAft>
                          <a:spcPts val="0"/>
                        </a:spcAft>
                        <a:buNone/>
                      </a:pPr>
                      <a:r>
                        <a:rPr lang="en" sz="2400">
                          <a:solidFill>
                            <a:schemeClr val="dk1"/>
                          </a:solidFill>
                        </a:rPr>
                        <a:t>“-ic”</a:t>
                      </a:r>
                      <a:endParaRPr sz="2400">
                        <a:solidFill>
                          <a:schemeClr val="dk1"/>
                        </a:solidFill>
                      </a:endParaRPr>
                    </a:p>
                  </a:txBody>
                  <a:tcPr marL="91425" marR="91425" marT="91425" marB="91425"/>
                </a:tc>
                <a:extLst>
                  <a:ext uri="{0D108BD9-81ED-4DB2-BD59-A6C34878D82A}">
                    <a16:rowId xmlns:a16="http://schemas.microsoft.com/office/drawing/2014/main" val="10000"/>
                  </a:ext>
                </a:extLst>
              </a:tr>
              <a:tr h="3565825">
                <a:tc>
                  <a:txBody>
                    <a:bodyPr/>
                    <a:lstStyle/>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speak</a:t>
                      </a: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cheek</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sleek</a:t>
                      </a: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whisk	</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milk</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spark</a:t>
                      </a: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squeak</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clank</a:t>
                      </a: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shrunk	</a:t>
                      </a:r>
                      <a:endParaRPr sz="18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stack</a:t>
                      </a: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crock</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whack</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smack</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snuck	</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fleck</a:t>
                      </a:r>
                      <a:endParaRPr sz="2400" dirty="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frolic</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panic	</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garlic</a:t>
                      </a: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sonic</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basic	</a:t>
                      </a:r>
                      <a:endParaRPr sz="24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
        <p:nvSpPr>
          <p:cNvPr id="338" name="Google Shape;338;p61"/>
          <p:cNvSpPr txBox="1">
            <a:spLocks noGrp="1"/>
          </p:cNvSpPr>
          <p:nvPr>
            <p:ph type="title"/>
          </p:nvPr>
        </p:nvSpPr>
        <p:spPr>
          <a:xfrm>
            <a:off x="113450" y="97972"/>
            <a:ext cx="83403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Check Your Work</a:t>
            </a:r>
            <a:endParaRPr sz="3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6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entury Gothic"/>
              <a:buNone/>
            </a:pPr>
            <a:r>
              <a:rPr lang="en" sz="3200"/>
              <a:t>Transition Song </a:t>
            </a:r>
            <a:endParaRPr sz="3200"/>
          </a:p>
        </p:txBody>
      </p:sp>
      <p:sp>
        <p:nvSpPr>
          <p:cNvPr id="346" name="Google Shape;346;p62"/>
          <p:cNvSpPr txBox="1">
            <a:spLocks noGrp="1"/>
          </p:cNvSpPr>
          <p:nvPr>
            <p:ph type="body" idx="2"/>
          </p:nvPr>
        </p:nvSpPr>
        <p:spPr>
          <a:xfrm>
            <a:off x="630403" y="1462360"/>
            <a:ext cx="7885500" cy="3225300"/>
          </a:xfrm>
          <a:prstGeom prst="rect">
            <a:avLst/>
          </a:prstGeom>
          <a:noFill/>
          <a:ln>
            <a:noFill/>
          </a:ln>
        </p:spPr>
        <p:txBody>
          <a:bodyPr spcFirstLastPara="1" wrap="square" lIns="68575" tIns="34275" rIns="68575" bIns="34275" anchor="t" anchorCtr="0">
            <a:noAutofit/>
          </a:bodyPr>
          <a:lstStyle/>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rPr>
              <a:t>“Do you know the words we’ll write,</a:t>
            </a:r>
            <a:endParaRPr sz="2700">
              <a:solidFill>
                <a:srgbClr val="FF0000"/>
              </a:solidFill>
            </a:endParaRPr>
          </a:p>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rPr>
              <a:t> the words we’ll write, the words we’ll write? </a:t>
            </a:r>
            <a:endParaRPr sz="2700">
              <a:solidFill>
                <a:srgbClr val="FF0000"/>
              </a:solidFill>
            </a:endParaRPr>
          </a:p>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rPr>
              <a:t>Do you know the words we’ll write on our stars today?” </a:t>
            </a:r>
            <a:endParaRPr sz="2700">
              <a:solidFill>
                <a:srgbClr val="FF0000"/>
              </a:solidFill>
            </a:endParaRPr>
          </a:p>
          <a:p>
            <a:pPr marL="177800" marR="0" lvl="0" indent="-38100" algn="l" rtl="0">
              <a:lnSpc>
                <a:spcPct val="90000"/>
              </a:lnSpc>
              <a:spcBef>
                <a:spcPts val="800"/>
              </a:spcBef>
              <a:spcAft>
                <a:spcPts val="0"/>
              </a:spcAft>
              <a:buClr>
                <a:schemeClr val="dk1"/>
              </a:buClr>
              <a:buSzPts val="2100"/>
              <a:buFont typeface="Arial"/>
              <a:buNone/>
            </a:pPr>
            <a:endParaRPr b="1">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5F03FAF-895D-4076-BAD2-CA776C28469A}"/>
</file>

<file path=customXml/itemProps2.xml><?xml version="1.0" encoding="utf-8"?>
<ds:datastoreItem xmlns:ds="http://schemas.openxmlformats.org/officeDocument/2006/customXml" ds:itemID="{6A87D892-9AAC-4EC1-869E-D0D4C7074236}"/>
</file>

<file path=customXml/itemProps3.xml><?xml version="1.0" encoding="utf-8"?>
<ds:datastoreItem xmlns:ds="http://schemas.openxmlformats.org/officeDocument/2006/customXml" ds:itemID="{1E41D06C-A875-4E21-BF17-E7A2C4E59F7F}"/>
</file>

<file path=docProps/app.xml><?xml version="1.0" encoding="utf-8"?>
<Properties xmlns="http://schemas.openxmlformats.org/officeDocument/2006/extended-properties" xmlns:vt="http://schemas.openxmlformats.org/officeDocument/2006/docPropsVTypes">
  <TotalTime>20</TotalTime>
  <Words>3910</Words>
  <Application>Microsoft Office PowerPoint</Application>
  <PresentationFormat>On-screen Show (16:9)</PresentationFormat>
  <Paragraphs>400</Paragraphs>
  <Slides>18</Slides>
  <Notes>18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18</vt:i4>
      </vt:variant>
    </vt:vector>
  </HeadingPairs>
  <TitlesOfParts>
    <vt:vector size="24" baseType="lpstr">
      <vt:lpstr>Century Gothic</vt:lpstr>
      <vt:lpstr>Arial</vt:lpstr>
      <vt:lpstr>Calibri</vt:lpstr>
      <vt:lpstr>Times New Roman</vt:lpstr>
      <vt:lpstr>Office Theme</vt:lpstr>
      <vt:lpstr>Office Theme</vt:lpstr>
      <vt:lpstr>Grade 2: Module 3: Part 1: Cycle 15: Lesson 75 Teacher slide, before teaching.</vt:lpstr>
      <vt:lpstr> Grade 2: Module 3: Part 1: Cycle 15: Lesson: 75 Teacher slide, before teaching. </vt:lpstr>
      <vt:lpstr>Grade 2: Module 3: Part 1: Cycle 15: Lesson 75 Teacher slide, before teaching.</vt:lpstr>
      <vt:lpstr>PowerPoint Presentation</vt:lpstr>
      <vt:lpstr>Transition Song</vt:lpstr>
      <vt:lpstr>Opening Learning Targets   </vt:lpstr>
      <vt:lpstr>Word Workout: Same Sounds</vt:lpstr>
      <vt:lpstr>Check Your Work</vt:lpstr>
      <vt:lpstr>Transition Song </vt:lpstr>
      <vt:lpstr>Work Time Learning Targets</vt:lpstr>
      <vt:lpstr>PowerPoint Presentation</vt:lpstr>
      <vt:lpstr>Word Workout: Word Stars </vt:lpstr>
      <vt:lpstr>Reflection Time </vt:lpstr>
      <vt:lpstr> Independent Work Learning Targets  </vt:lpstr>
      <vt:lpstr>PowerPoint Presentation</vt:lpstr>
      <vt:lpstr>Syllable Slice </vt:lpstr>
      <vt:lpstr>Syllable Sleuth Steps</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1: Cycle 15: Lesson 75 Teacher slide, before teaching.</dc:title>
  <dc:creator>nbravo</dc:creator>
  <cp:lastModifiedBy>me@briannadasilva.com</cp:lastModifiedBy>
  <cp:revision>5</cp:revision>
  <dcterms:modified xsi:type="dcterms:W3CDTF">2019-01-02T18:48:46Z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