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5.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5.xml" ContentType="application/vnd.openxmlformats-officedocument.presentationml.slideLayout+xml"/>
  <Override PartName="/ppt/slideLayouts/slideLayout23.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xml" ContentType="application/vnd.openxmlformats-officedocument.presentationml.notesSlide+xml"/>
  <Override PartName="/ppt/notesSlides/notesSlide7.xml" ContentType="application/vnd.openxmlformats-officedocument.presentationml.notes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theme/theme3.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C15ED74-4628-4D11-8F55-4DAC7B1C3C49}">
  <a:tblStyle styleId="{CC15ED74-4628-4D11-8F55-4DAC7B1C3C4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1136" autoAdjust="0"/>
  </p:normalViewPr>
  <p:slideViewPr>
    <p:cSldViewPr snapToGrid="0">
      <p:cViewPr varScale="1">
        <p:scale>
          <a:sx n="105" d="100"/>
          <a:sy n="105" d="100"/>
        </p:scale>
        <p:origin x="-1200" y="-104"/>
      </p:cViewPr>
      <p:guideLst>
        <p:guide orient="horz" pos="1620"/>
        <p:guide pos="2880"/>
      </p:guideLst>
    </p:cSldViewPr>
  </p:slideViewPr>
  <p:notesTextViewPr>
    <p:cViewPr>
      <p:scale>
        <a:sx n="1" d="1"/>
        <a:sy n="1" d="1"/>
      </p:scale>
      <p:origin x="0" y="32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theme" Target="theme/theme1.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notesMaster" Target="notesMasters/notesMaster1.xml"/><Relationship Id="rId9" Type="http://schemas.openxmlformats.org/officeDocument/2006/relationships/slide" Target="slides/slide7.xml"/><Relationship Id="rId22" Type="http://schemas.openxmlformats.org/officeDocument/2006/relationships/viewProps" Target="view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8482234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0793f7ff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40793f7ff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AutoNum type="alphaLcPeriod"/>
            </a:pPr>
            <a:r>
              <a:rPr lang="en" sz="1200" dirty="0">
                <a:solidFill>
                  <a:schemeClr val="dk1"/>
                </a:solidFill>
                <a:latin typeface="Calibri"/>
                <a:ea typeface="Calibri"/>
                <a:cs typeface="Calibri"/>
                <a:sym typeface="Calibri"/>
              </a:rPr>
              <a:t>Engaging the Reader and Reviewing Learning Targets: Taking a Stand in Chapter 15 (10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AutoNum type="alphaLcPeriod"/>
            </a:pPr>
            <a:r>
              <a:rPr lang="en" sz="1200" dirty="0">
                <a:solidFill>
                  <a:schemeClr val="dk1"/>
                </a:solidFill>
                <a:latin typeface="Calibri"/>
                <a:ea typeface="Calibri"/>
                <a:cs typeface="Calibri"/>
                <a:sym typeface="Calibri"/>
              </a:rPr>
              <a:t>Analyzing Perspective: Scout and the Reader in Chapter 15 (30 minutes)</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AutoNum type="alphaLcPeriod"/>
            </a:pPr>
            <a:r>
              <a:rPr lang="en" sz="1200" dirty="0">
                <a:solidFill>
                  <a:schemeClr val="dk1"/>
                </a:solidFill>
                <a:latin typeface="Calibri"/>
                <a:ea typeface="Calibri"/>
                <a:cs typeface="Calibri"/>
                <a:sym typeface="Calibri"/>
              </a:rPr>
              <a:t>Text to Film Comparison: Taking a Stand at the Jailhouse (35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AutoNum type="alphaLcPeriod"/>
            </a:pPr>
            <a:r>
              <a:rPr lang="en" sz="1200" dirty="0">
                <a:solidFill>
                  <a:schemeClr val="dk1"/>
                </a:solidFill>
                <a:latin typeface="Calibri"/>
                <a:ea typeface="Calibri"/>
                <a:cs typeface="Calibri"/>
                <a:sym typeface="Calibri"/>
              </a:rPr>
              <a:t>Debrief and Preview Homework: Add to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(10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Homework</a:t>
            </a:r>
            <a:endParaRPr lang="en-US" sz="1200" dirty="0" smtClean="0">
              <a:solidFill>
                <a:schemeClr val="dk1"/>
              </a:solidFill>
              <a:latin typeface="Calibri"/>
              <a:ea typeface="Calibri"/>
              <a:cs typeface="Calibri"/>
              <a:sym typeface="Calibri"/>
            </a:endParaRPr>
          </a:p>
          <a:p>
            <a:pPr marL="152400" lvl="0"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Complete a first read of the Chapter 16 summary and pages 216–221 (beginning with “The Maycomb County courthouse was faintly reminiscent of Arlington in some respects”). Read Chapter 17 with structured notes.</a:t>
            </a:r>
            <a:endParaRPr sz="1200" dirty="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ff8c7a6e6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3ff8c7a6e6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Perspective: Scout and the Reader in Chapter 15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camera or other means of viewing and modeling answers on the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are working and ask probing questions as necessary.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cold call pairs to share their thinking about each part of the scene.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hold up one finger if they chose A, two fingers if they chose B, three fingers if they chose C, and four fingers if they chose D for the multiple choice.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who answered correctly to explain his or her thinking about the effect created for the reader.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Excerpt 2</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Scout’s Perspective</a:t>
            </a:r>
            <a:r>
              <a:rPr lang="en" sz="1200" b="0" dirty="0">
                <a:solidFill>
                  <a:schemeClr val="dk1"/>
                </a:solidFill>
                <a:latin typeface="Calibri"/>
                <a:ea typeface="Calibri"/>
                <a:cs typeface="Calibri"/>
                <a:sym typeface="Calibri"/>
              </a:rPr>
              <a:t>: Scout sees Mr. Cunningham, the father of her friend, and speaks to him. When he doesn’t answer she thinks he hasn’t heard her. Reader’s Perspective: The reader knows that Mr. Cunningham isn’t at the jail for good reasons. Also, he doesn’t answer Scout, not because he hasn’t heard her, but he’s caught off guard by her appearance at the jail.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Excerpt 3-Scout’s Perspective: Scout believes she’s making friendly conversation about a Mr. Cunningham’s entailment which she had heard Atticus discussing before. She doesn’t understand the expressions on the men and Atticus’s faces which she views as rude.  Reader’s Perspective: The reader understands that Scout’s words to Mr. Cunningham are calming the situation down. The men are taken aback by Scout’s words in such a tense situation.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Excerpt 3-Scout’s Perspective: Scout doesn’t see the danger of the situation that she and the boys entered into. She only knows that her message will be passed along and that the men are leaving. </a:t>
            </a:r>
            <a:r>
              <a:rPr lang="en" sz="1200" b="0" dirty="0" smtClean="0">
                <a:solidFill>
                  <a:schemeClr val="dk1"/>
                </a:solidFill>
                <a:latin typeface="Calibri"/>
                <a:ea typeface="Calibri"/>
                <a:cs typeface="Calibri"/>
                <a:sym typeface="Calibri"/>
              </a:rPr>
              <a:t>Reader’s </a:t>
            </a:r>
            <a:r>
              <a:rPr lang="en" sz="1200" b="0" dirty="0">
                <a:solidFill>
                  <a:schemeClr val="dk1"/>
                </a:solidFill>
                <a:latin typeface="Calibri"/>
                <a:ea typeface="Calibri"/>
                <a:cs typeface="Calibri"/>
                <a:sym typeface="Calibri"/>
              </a:rPr>
              <a:t>Perspective: Scout has stopped a situation that could've had a very bad outcome. Her conversation with Mr. Cunningham made him see how Atticus was helping him and made him ashamed of his behavior.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Multiple Choice: Students should choose C.</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need to further model your own thinking to explain the differences in perspective. </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0793f7fff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40793f7fff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Class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Text to Film Comparison: Taking a Stand at the Jailhouse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equipment ready to show the scene.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DVD set to begin at 1:02:15.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not to show the entire film, only focus on the relevant section for this particular excerpt of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Text to Film Comparison: Taking a Stand at the Jailhouse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“Our second learning target was about comparing and contrasting the text with the film.”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a:t>
            </a:r>
            <a:r>
              <a:rPr lang="en" sz="1200" b="0" dirty="0">
                <a:solidFill>
                  <a:schemeClr val="dk1"/>
                </a:solidFill>
                <a:latin typeface="Calibri"/>
                <a:ea typeface="Calibri"/>
                <a:cs typeface="Calibri"/>
                <a:sym typeface="Calibri"/>
              </a:rPr>
              <a:t>the DVD of </a:t>
            </a:r>
            <a:r>
              <a:rPr lang="en" sz="1200" b="0" i="0"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film beginning at 1:02:15 and ending at 1:07:00.</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scaffolding that is especially critical for learners with lower levels of language proficiency and/or learning</a:t>
            </a:r>
            <a:r>
              <a:rPr lang="en" sz="1200" dirty="0" smtClean="0">
                <a:solidFill>
                  <a:schemeClr val="dk1"/>
                </a:solidFill>
                <a:latin typeface="Calibri"/>
                <a:ea typeface="Calibri"/>
                <a:cs typeface="Calibri"/>
                <a:sym typeface="Calibri"/>
              </a:rPr>
              <a:t>.</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ff8c7a6e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ff8c7a6e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Discussion Appointment</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Text to Film Comparison: Taking a Stand at the Jailhouse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camera, chart paper, etc. to model answers on the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DVD to replay the scene during the next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time to work with their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details.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the displayed Note-catcher, model adding notes to the Note-catcher in the Same column.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students for details to add to the Different column on the teacher model.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Same Details include: </a:t>
            </a:r>
            <a:r>
              <a:rPr lang="en" sz="1200" b="0" dirty="0">
                <a:solidFill>
                  <a:schemeClr val="dk1"/>
                </a:solidFill>
                <a:latin typeface="Calibri"/>
                <a:ea typeface="Calibri"/>
                <a:cs typeface="Calibri"/>
                <a:sym typeface="Calibri"/>
              </a:rPr>
              <a:t>“It takes place at night,” “The men get out of their cars in twos and threes,” “Atticus looks scared when the kids show up,” “Jem and Scout get into a scuffle with the men,” “Scout recognizes Mr. Cunningham,” “Scout talks about Walter,” etc.</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Different Details include: “The men do not have guns in the text”; “Atticus is wearing a hat in the novel”; “The viewer can see the men’s faces—we know Walter Cunningham is there”; “Atticus does not pose his question, ‘Do you really think so?’”; “Jem actually says, ‘No, sir’ the second time Atticus tells him to go home”; when Scout says, ‘Hey’ to Mr. Cunningham, he puts his head down”; and “The viewer really sees Mr. Cunningham from Scout’s perspective.”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scaffolding that is especially critical for learners with lower levels of language proficiency and/or learning.</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0793f7fff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40793f7fff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Discussion Appointment/Whole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“When we read, we often get an idea in our minds of what characters look like or how they are supposed to act. We imagine scenes and settings. Directors, actors, and even the screenwriter make decisions about how a novel is going to be portrayed on screen, including changing things dramatically on occasion.”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Watch the clip again,.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“Choices directors or actors make can be positive (they help the viewer understand the scene), negative (they make the scene less clear than in the text), or neutral (they are neither better nor worse).”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evaluative question on their Note-catcher. Then have them share with their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around the room and probe for evaluation: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is the camera often panning up, particularly on Atticus?”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does the camera pan down on the mob?</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is a medium shot different from a close-up? What might it represent?”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garner a number of different answers about the effectiveness of the changes.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the short response.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pick one choice of the director or actor(s) and explain whether it effectively conveys the central message of the text. Answers will vary, but they must be logical and based on the film and text.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note shots panning up:</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angle represents the children’s view.</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may note shots panning down: The angle represents Atticus’s view of the scene and his authority.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may note close ups: Show personal relationships or connections, particularly when the children are standing with their father.</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probing questions in the teacher actions to push students to evaluate.</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0793f7fff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40793f7fff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Debrief and Preview Homework: Add to Atticus Note-catcher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get out their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 and work with a partner to add information from Chapter 15.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provide support to pairs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ideas.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identify that </a:t>
            </a:r>
            <a:r>
              <a:rPr lang="en" sz="1200" b="0" dirty="0">
                <a:solidFill>
                  <a:schemeClr val="dk1"/>
                </a:solidFill>
                <a:latin typeface="Calibri"/>
                <a:ea typeface="Calibri"/>
                <a:cs typeface="Calibri"/>
                <a:sym typeface="Calibri"/>
              </a:rPr>
              <a:t>Atticus takes a stand for Tom Robinson by sitting outside the jail, but he doesn’t even have a weapon to protect himself or Tom. This reveals that he believes he can talk to people to make them see reason, rather than relying on a weapon to make people do what he wants them to do. He is also incredibly polite to men who could potentially harm him—always a gentleman. Atticus also puts Jem and Scout in danger by not telling them what he is doing at the jailhouse or what he fears.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 None</a:t>
            </a:r>
            <a:endParaRPr b="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0793f7fff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40793f7fff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i="1" dirty="0">
                <a:latin typeface="Calibri"/>
                <a:ea typeface="Calibri"/>
                <a:cs typeface="Calibri"/>
                <a:sym typeface="Calibri"/>
              </a:rPr>
              <a:t>To Kill a Mockingbird </a:t>
            </a:r>
            <a:r>
              <a:rPr lang="en" sz="1200" b="1" dirty="0">
                <a:latin typeface="Calibri"/>
                <a:ea typeface="Calibri"/>
                <a:cs typeface="Calibri"/>
                <a:sym typeface="Calibri"/>
              </a:rPr>
              <a:t>Structured Notes, Chapters 16 and 17 </a:t>
            </a:r>
            <a:r>
              <a:rPr lang="en" sz="1200" dirty="0">
                <a:latin typeface="Calibri"/>
                <a:ea typeface="Calibri"/>
                <a:cs typeface="Calibri"/>
                <a:sym typeface="Calibri"/>
              </a:rPr>
              <a:t>or </a:t>
            </a:r>
            <a:r>
              <a:rPr lang="en" sz="1200" b="1" i="1" dirty="0">
                <a:latin typeface="Calibri"/>
                <a:ea typeface="Calibri"/>
                <a:cs typeface="Calibri"/>
                <a:sym typeface="Calibri"/>
              </a:rPr>
              <a:t>To Kill a Mockingbird </a:t>
            </a:r>
            <a:r>
              <a:rPr lang="en" sz="1200" b="1" dirty="0">
                <a:latin typeface="Calibri"/>
                <a:ea typeface="Calibri"/>
                <a:cs typeface="Calibri"/>
                <a:sym typeface="Calibri"/>
              </a:rPr>
              <a:t>Supported Structured Notes, Chapters 16 and 17</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and preview the homework.</a:t>
            </a:r>
            <a:br>
              <a:rPr lang="en" sz="1200" dirty="0">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27e24df4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g427e24df4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
        <p:nvSpPr>
          <p:cNvPr id="295" name="Google Shape;295;g427e24df4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0793f7ff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0793f7ff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Scout’s and the Reader’s Perspectives Note-catcher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16 and 17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 to Film Comparison: Taking a Stand at the Jailhouse Note-catcher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Chapters 16 and 17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(begun in Unit 1, Lesson 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(begun in Unit 1, Lesson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DVD of</a:t>
            </a:r>
            <a:r>
              <a:rPr lang="en" sz="1200" i="1" dirty="0">
                <a:solidFill>
                  <a:schemeClr val="dk1"/>
                </a:solidFill>
                <a:latin typeface="Calibri"/>
                <a:ea typeface="Calibri"/>
                <a:cs typeface="Calibri"/>
                <a:sym typeface="Calibri"/>
              </a:rPr>
              <a:t> To Kill a Mockingbird</a:t>
            </a:r>
            <a:r>
              <a:rPr lang="en" sz="1200" dirty="0">
                <a:solidFill>
                  <a:schemeClr val="dk1"/>
                </a:solidFill>
                <a:latin typeface="Calibri"/>
                <a:ea typeface="Calibri"/>
                <a:cs typeface="Calibri"/>
                <a:sym typeface="Calibri"/>
              </a:rPr>
              <a:t> film (beginning at 1:02:15 and ending at 1:07:00)</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which Discussion Appointment you’d like students to work with during this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Taking a Stand anchor chart</a:t>
            </a:r>
            <a:r>
              <a:rPr lang="en" sz="1200" dirty="0">
                <a:solidFill>
                  <a:schemeClr val="dk1"/>
                </a:solidFill>
                <a:latin typeface="Calibri"/>
                <a:ea typeface="Calibri"/>
                <a:cs typeface="Calibri"/>
                <a:sym typeface="Calibri"/>
              </a:rPr>
              <a: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Equipment needed to watch film </a:t>
            </a:r>
            <a:r>
              <a:rPr lang="en" sz="1200" dirty="0" smtClean="0">
                <a:solidFill>
                  <a:schemeClr val="dk1"/>
                </a:solidFill>
                <a:latin typeface="Calibri"/>
                <a:ea typeface="Calibri"/>
                <a:cs typeface="Calibri"/>
                <a:sym typeface="Calibri"/>
              </a:rPr>
              <a:t>scene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chart paper, or other means of </a:t>
            </a:r>
            <a:r>
              <a:rPr lang="en" sz="1200" dirty="0" smtClean="0">
                <a:solidFill>
                  <a:schemeClr val="dk1"/>
                </a:solidFill>
                <a:latin typeface="Calibri"/>
                <a:ea typeface="Calibri"/>
                <a:cs typeface="Calibri"/>
                <a:sym typeface="Calibri"/>
              </a:rPr>
              <a:t>displaying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0793f7ff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0793f7ff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Chapter 15, beginning at page </a:t>
            </a:r>
            <a:r>
              <a:rPr lang="en" sz="1200" dirty="0" smtClean="0">
                <a:solidFill>
                  <a:schemeClr val="dk1"/>
                </a:solidFill>
                <a:latin typeface="Calibri"/>
                <a:ea typeface="Calibri"/>
                <a:cs typeface="Calibri"/>
                <a:sym typeface="Calibri"/>
              </a:rPr>
              <a:t>100</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To Kill a Mockingbird DVD (beginning at 1:02:15 and ending at 1:07:00).</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2d54ed3f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2d54ed3f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0793f7fff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0793f7fff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0793f7fff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0793f7fff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Suggested </a:t>
            </a:r>
            <a:r>
              <a:rPr lang="en" sz="1200" b="1" dirty="0">
                <a:solidFill>
                  <a:schemeClr val="dk1"/>
                </a:solidFill>
                <a:latin typeface="Calibri"/>
                <a:ea typeface="Calibri"/>
                <a:cs typeface="Calibri"/>
                <a:sym typeface="Calibri"/>
              </a:rPr>
              <a:t>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and Reviewing Learning Targets: Taking a Stand in Chapter 15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beforehand which Discussion Appointment you’d like students to work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a:t>
            </a:r>
            <a:r>
              <a:rPr lang="en" sz="1200" b="1" dirty="0">
                <a:solidFill>
                  <a:schemeClr val="dk1"/>
                </a:solidFill>
                <a:latin typeface="Calibri"/>
                <a:ea typeface="Calibri"/>
                <a:cs typeface="Calibri"/>
                <a:sym typeface="Calibri"/>
              </a:rPr>
              <a:t>Ch. 14 &amp; 15 Structured Notes</a:t>
            </a:r>
            <a:r>
              <a:rPr lang="en" sz="1200" dirty="0">
                <a:solidFill>
                  <a:schemeClr val="dk1"/>
                </a:solidFill>
                <a:latin typeface="Calibri"/>
                <a:ea typeface="Calibri"/>
                <a:cs typeface="Calibri"/>
                <a:sym typeface="Calibri"/>
              </a:rPr>
              <a:t> and their copy of </a:t>
            </a:r>
            <a:r>
              <a:rPr lang="en" sz="1200" i="1" dirty="0">
                <a:solidFill>
                  <a:schemeClr val="dk1"/>
                </a:solidFill>
                <a:latin typeface="Calibri"/>
                <a:ea typeface="Calibri"/>
                <a:cs typeface="Calibri"/>
                <a:sym typeface="Calibri"/>
              </a:rPr>
              <a:t>To Kill a Mockingbird.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Posted.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2-3 minutes to discuss in their pairs.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to the </a:t>
            </a:r>
            <a:r>
              <a:rPr lang="en" sz="1200" b="1" dirty="0">
                <a:solidFill>
                  <a:schemeClr val="dk1"/>
                </a:solidFill>
                <a:latin typeface="Calibri"/>
                <a:ea typeface="Calibri"/>
                <a:cs typeface="Calibri"/>
                <a:sym typeface="Calibri"/>
              </a:rPr>
              <a:t>Taking a Stand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mention: </a:t>
            </a:r>
            <a:r>
              <a:rPr lang="en" sz="1200" b="0" dirty="0">
                <a:solidFill>
                  <a:schemeClr val="dk1"/>
                </a:solidFill>
                <a:latin typeface="Calibri"/>
                <a:ea typeface="Calibri"/>
                <a:cs typeface="Calibri"/>
                <a:sym typeface="Calibri"/>
              </a:rPr>
              <a:t>Scout, Jem, and Dill all took a stand and defended Atticus against the men at the jail</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Scout </a:t>
            </a:r>
            <a:r>
              <a:rPr lang="en" sz="1200" b="0" dirty="0">
                <a:solidFill>
                  <a:schemeClr val="dk1"/>
                </a:solidFill>
                <a:latin typeface="Calibri"/>
                <a:ea typeface="Calibri"/>
                <a:cs typeface="Calibri"/>
                <a:sym typeface="Calibri"/>
              </a:rPr>
              <a:t>particularly did so when she spoke to Mr. Cunningham. Her words were what made the mob realize their actions and leave.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They may also mention: Atticus was taking a stand to protect Tom Robinson by waiting outside the jail.</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163ba76038bf552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163ba76038bf552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and Reviewing Learning Targets: Taking a Stand in Chapter 15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briefly turn and talk with their partner about when they have worked on similar targets before.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note that they analyzed Scout’s perspective in Lesson 16.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mention that they evaluated similarities and differences between the text and the film in Lessons 12 &amp; 17 in Unit 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0793f7fff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0793f7fff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Perspective: Scout and the Reader in Chapter 15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Unit 1, students analyzed Scout’s changing perspective about Boo. In this lesson, they will analyze the perspectives of a character—Scout—and the </a:t>
            </a:r>
            <a:r>
              <a:rPr lang="en" sz="1200" dirty="0" smtClean="0">
                <a:solidFill>
                  <a:schemeClr val="dk1"/>
                </a:solidFill>
                <a:latin typeface="Calibri"/>
                <a:ea typeface="Calibri"/>
                <a:cs typeface="Calibri"/>
                <a:sym typeface="Calibri"/>
              </a:rPr>
              <a:t>reader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the effect this creates for the reader.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you’ll be doing the read aloud or selecting a fluent reader or readers from the class to read this section of the text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camera or other means of viewing the Note-catcher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instructions for the read aloud from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Conduct the read aloud, beginning on pg. 200 with “The Maycomb jail was the most venerable and hideous of the county’s buildings,” through the end of the chapter.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Analyzing Scout’s and the Reader’s Perspectives Note-catcher </a:t>
            </a:r>
            <a:r>
              <a:rPr lang="en" sz="1200" dirty="0">
                <a:solidFill>
                  <a:schemeClr val="dk1"/>
                </a:solidFill>
                <a:latin typeface="Calibri"/>
                <a:ea typeface="Calibri"/>
                <a:cs typeface="Calibri"/>
                <a:sym typeface="Calibri"/>
              </a:rPr>
              <a:t>and display a copy on the document camera.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question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provide a definition for the term </a:t>
            </a:r>
            <a:r>
              <a:rPr lang="en" sz="1200" i="1" dirty="0">
                <a:solidFill>
                  <a:schemeClr val="dk1"/>
                </a:solidFill>
                <a:latin typeface="Calibri"/>
                <a:ea typeface="Calibri"/>
                <a:cs typeface="Calibri"/>
                <a:sym typeface="Calibri"/>
              </a:rPr>
              <a:t>perspective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“Because this novel is told from Scout’s point of view as a child, sometimes the reader understands things that Scout does not. Harper Lee uses this disconnect between the character’s perspective and the reader’s to create effects. We will look at the first example from this scene together, and then you will have an opportunity to work with your partners on others.”</a:t>
            </a:r>
            <a:endParaRPr sz="1200" i="1"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identify perspective as: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point-of-view, how someone feels about someone/something else, their outlook on a situation</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ff8c7a6e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ff8c7a6e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Perspective: Scout and the Reader in Chapter 15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camera or other means of viewing and modeling answers on the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first excerpt on the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completing the Note-catcher with a strong student explanations.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provide answers such as: </a:t>
            </a:r>
            <a:r>
              <a:rPr lang="en" sz="1200" b="0" dirty="0">
                <a:solidFill>
                  <a:schemeClr val="dk1"/>
                </a:solidFill>
                <a:latin typeface="Calibri"/>
                <a:ea typeface="Calibri"/>
                <a:cs typeface="Calibri"/>
                <a:sym typeface="Calibri"/>
              </a:rPr>
              <a:t>“Scout thinks that her father is going to show people how they are wrong or have underestimated him” or “Scout does not realize her father is in danger.”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them to explain that the reader understands that Atticus is in a dangerous situation—far more dangerous than a checker game.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probe by asking students about Scout’s explanation the first time she hears her father ask that question, </a:t>
            </a:r>
            <a:r>
              <a:rPr lang="en" sz="1200" i="0" dirty="0">
                <a:solidFill>
                  <a:schemeClr val="dk1"/>
                </a:solidFill>
                <a:latin typeface="Calibri"/>
                <a:ea typeface="Calibri"/>
                <a:cs typeface="Calibri"/>
                <a:sym typeface="Calibri"/>
              </a:rPr>
              <a:t>“Do you really think so</a:t>
            </a:r>
            <a:r>
              <a:rPr lang="en" sz="1200" i="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 Chapter 15.</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8.png"/><Relationship Id="rId5"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2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11697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400" dirty="0">
                <a:solidFill>
                  <a:schemeClr val="dk1"/>
                </a:solidFill>
              </a:rPr>
              <a:t>This lesson will take approximately 50-85 minutes to complete. </a:t>
            </a:r>
            <a:endParaRPr sz="1400" dirty="0">
              <a:solidFill>
                <a:schemeClr val="dk1"/>
              </a:solidFill>
            </a:endParaRPr>
          </a:p>
          <a:p>
            <a:pPr marL="0" lvl="0" indent="0" algn="l" rtl="0">
              <a:spcBef>
                <a:spcPts val="800"/>
              </a:spcBef>
              <a:spcAft>
                <a:spcPts val="0"/>
              </a:spcAft>
              <a:buClr>
                <a:schemeClr val="dk1"/>
              </a:buClr>
              <a:buSzPts val="2400"/>
              <a:buFont typeface="Arial"/>
              <a:buNone/>
            </a:pPr>
            <a:endParaRPr sz="1400" dirty="0">
              <a:solidFill>
                <a:schemeClr val="dk1"/>
              </a:solidFill>
            </a:endParaRPr>
          </a:p>
          <a:p>
            <a:pPr marL="0" lvl="0" indent="0" algn="l" rtl="0">
              <a:spcBef>
                <a:spcPts val="800"/>
              </a:spcBef>
              <a:spcAft>
                <a:spcPts val="0"/>
              </a:spcAft>
              <a:buClr>
                <a:schemeClr val="dk1"/>
              </a:buClr>
              <a:buSzPts val="3200"/>
              <a:buFont typeface="Arial"/>
              <a:buNone/>
            </a:pPr>
            <a:r>
              <a:rPr lang="en" sz="1400" dirty="0">
                <a:solidFill>
                  <a:schemeClr val="dk1"/>
                </a:solidFill>
              </a:rPr>
              <a:t>The purpose of today’s lesson is to:</a:t>
            </a:r>
            <a:endParaRPr sz="1400" dirty="0">
              <a:solidFill>
                <a:schemeClr val="dk1"/>
              </a:solidFill>
            </a:endParaRPr>
          </a:p>
          <a:p>
            <a:pPr marL="457200" lvl="0" indent="-330200" algn="l" rtl="0">
              <a:spcBef>
                <a:spcPts val="800"/>
              </a:spcBef>
              <a:spcAft>
                <a:spcPts val="0"/>
              </a:spcAft>
              <a:buClr>
                <a:schemeClr val="dk1"/>
              </a:buClr>
              <a:buSzPts val="1600"/>
              <a:buChar char="•"/>
            </a:pPr>
            <a:r>
              <a:rPr lang="en" sz="1400" dirty="0">
                <a:solidFill>
                  <a:schemeClr val="dk1"/>
                </a:solidFill>
              </a:rPr>
              <a:t>analyze the perspectives of a character —Scout—and the </a:t>
            </a:r>
            <a:r>
              <a:rPr lang="en" sz="1400" dirty="0" smtClean="0">
                <a:solidFill>
                  <a:schemeClr val="dk1"/>
                </a:solidFill>
              </a:rPr>
              <a:t>reader</a:t>
            </a:r>
            <a:r>
              <a:rPr lang="en-US" sz="1400" dirty="0" smtClean="0">
                <a:solidFill>
                  <a:schemeClr val="dk1"/>
                </a:solidFill>
              </a:rPr>
              <a:t>,</a:t>
            </a:r>
            <a:r>
              <a:rPr lang="en" sz="1400" dirty="0" smtClean="0">
                <a:solidFill>
                  <a:schemeClr val="dk1"/>
                </a:solidFill>
              </a:rPr>
              <a:t> </a:t>
            </a:r>
            <a:r>
              <a:rPr lang="en" sz="1400" dirty="0">
                <a:solidFill>
                  <a:schemeClr val="dk1"/>
                </a:solidFill>
              </a:rPr>
              <a:t>and the effect this creates for the reader.</a:t>
            </a:r>
            <a:endParaRPr sz="1400" dirty="0">
              <a:solidFill>
                <a:schemeClr val="dk1"/>
              </a:solidFill>
            </a:endParaRPr>
          </a:p>
          <a:p>
            <a:pPr marL="457200" lvl="0" indent="-330200" algn="l" rtl="0">
              <a:spcBef>
                <a:spcPts val="0"/>
              </a:spcBef>
              <a:spcAft>
                <a:spcPts val="0"/>
              </a:spcAft>
              <a:buClr>
                <a:schemeClr val="dk1"/>
              </a:buClr>
              <a:buSzPts val="1600"/>
              <a:buChar char="•"/>
            </a:pPr>
            <a:r>
              <a:rPr lang="en" sz="1400" dirty="0">
                <a:solidFill>
                  <a:schemeClr val="dk1"/>
                </a:solidFill>
              </a:rPr>
              <a:t>conduct one last text to film comparison before the </a:t>
            </a:r>
            <a:r>
              <a:rPr lang="en" sz="1400" b="1" dirty="0">
                <a:solidFill>
                  <a:schemeClr val="dk1"/>
                </a:solidFill>
              </a:rPr>
              <a:t>Mid-Unit Assessment </a:t>
            </a:r>
            <a:r>
              <a:rPr lang="en" sz="1400" dirty="0">
                <a:solidFill>
                  <a:schemeClr val="dk1"/>
                </a:solidFill>
              </a:rPr>
              <a:t>to focus any instruction or reteaching needed</a:t>
            </a:r>
            <a:br>
              <a:rPr lang="en" sz="1400" dirty="0">
                <a:solidFill>
                  <a:schemeClr val="dk1"/>
                </a:solidFill>
              </a:rPr>
            </a:br>
            <a:endParaRPr sz="1400" dirty="0">
              <a:solidFill>
                <a:schemeClr val="dk1"/>
              </a:solidFill>
            </a:endParaRPr>
          </a:p>
          <a:p>
            <a:pPr marL="0" lvl="0" indent="0" algn="l" rtl="0">
              <a:spcBef>
                <a:spcPts val="800"/>
              </a:spcBef>
              <a:spcAft>
                <a:spcPts val="0"/>
              </a:spcAft>
              <a:buClr>
                <a:schemeClr val="dk1"/>
              </a:buClr>
              <a:buSzPts val="3200"/>
              <a:buFont typeface="Arial"/>
              <a:buNone/>
            </a:pPr>
            <a:r>
              <a:rPr lang="en" sz="1400" dirty="0">
                <a:solidFill>
                  <a:schemeClr val="dk1"/>
                </a:solidFill>
              </a:rPr>
              <a:t>The Learning Targets for students today are:</a:t>
            </a:r>
            <a:endParaRPr sz="1400" dirty="0">
              <a:solidFill>
                <a:schemeClr val="dk1"/>
              </a:solidFill>
            </a:endParaRPr>
          </a:p>
          <a:p>
            <a:pPr marL="457200" lvl="0" indent="-330200" algn="l" rtl="0">
              <a:spcBef>
                <a:spcPts val="1000"/>
              </a:spcBef>
              <a:spcAft>
                <a:spcPts val="0"/>
              </a:spcAft>
              <a:buClr>
                <a:schemeClr val="dk1"/>
              </a:buClr>
              <a:buSzPts val="1600"/>
              <a:buAutoNum type="arabicPeriod"/>
            </a:pPr>
            <a:r>
              <a:rPr lang="en" sz="1400" dirty="0">
                <a:solidFill>
                  <a:schemeClr val="dk1"/>
                </a:solidFill>
              </a:rPr>
              <a:t>I can analyze how the reader’s perspective is different from Scout’s in Chapter 15 and creates an effect for the reader.</a:t>
            </a:r>
            <a:br>
              <a:rPr lang="en" sz="1400" dirty="0">
                <a:solidFill>
                  <a:schemeClr val="dk1"/>
                </a:solidFill>
              </a:rPr>
            </a:br>
            <a:endParaRPr sz="1400" dirty="0">
              <a:solidFill>
                <a:schemeClr val="dk1"/>
              </a:solidFill>
            </a:endParaRPr>
          </a:p>
          <a:p>
            <a:pPr marL="457200" lvl="0" indent="-330200" algn="l" rtl="0">
              <a:spcBef>
                <a:spcPts val="0"/>
              </a:spcBef>
              <a:spcAft>
                <a:spcPts val="0"/>
              </a:spcAft>
              <a:buClr>
                <a:schemeClr val="dk1"/>
              </a:buClr>
              <a:buSzPts val="1600"/>
              <a:buAutoNum type="arabicPeriod"/>
            </a:pPr>
            <a:r>
              <a:rPr lang="en" sz="1400" dirty="0">
                <a:solidFill>
                  <a:schemeClr val="dk1"/>
                </a:solidFill>
              </a:rPr>
              <a:t>I can evaluate the similarities and differences between the novel and the film version of </a:t>
            </a:r>
            <a:r>
              <a:rPr lang="en" sz="1400" i="1" dirty="0">
                <a:solidFill>
                  <a:schemeClr val="dk1"/>
                </a:solidFill>
              </a:rPr>
              <a:t>To Kill a Mockingbird</a:t>
            </a:r>
            <a:r>
              <a:rPr lang="en" sz="1400" dirty="0">
                <a:solidFill>
                  <a:schemeClr val="dk1"/>
                </a:solidFill>
              </a:rPr>
              <a:t>.</a:t>
            </a:r>
            <a:endParaRPr sz="14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Determine Scout and the Reader’s Perspectives</a:t>
            </a:r>
            <a:endParaRPr sz="3000"/>
          </a:p>
        </p:txBody>
      </p:sp>
      <p:sp>
        <p:nvSpPr>
          <p:cNvPr id="249" name="Google Shape;249;p37"/>
          <p:cNvSpPr txBox="1">
            <a:spLocks noGrp="1"/>
          </p:cNvSpPr>
          <p:nvPr>
            <p:ph type="body" idx="1"/>
          </p:nvPr>
        </p:nvSpPr>
        <p:spPr>
          <a:xfrm>
            <a:off x="311700" y="10762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500" dirty="0">
                <a:solidFill>
                  <a:schemeClr val="dk1"/>
                </a:solidFill>
              </a:rPr>
              <a:t>Work with your Discussion Appointment to</a:t>
            </a:r>
            <a:br>
              <a:rPr lang="en" sz="1500" dirty="0">
                <a:solidFill>
                  <a:schemeClr val="dk1"/>
                </a:solidFill>
              </a:rPr>
            </a:br>
            <a:r>
              <a:rPr lang="en" sz="1500" dirty="0">
                <a:solidFill>
                  <a:schemeClr val="dk1"/>
                </a:solidFill>
              </a:rPr>
              <a:t>complete the remainder of the Note- catcher.</a:t>
            </a:r>
            <a:endParaRPr sz="1500" dirty="0">
              <a:solidFill>
                <a:schemeClr val="dk1"/>
              </a:solidFill>
            </a:endParaRPr>
          </a:p>
          <a:p>
            <a:pPr marL="0" lvl="0" indent="0" algn="l" rtl="0">
              <a:spcBef>
                <a:spcPts val="800"/>
              </a:spcBef>
              <a:spcAft>
                <a:spcPts val="0"/>
              </a:spcAft>
              <a:buNone/>
            </a:pPr>
            <a:endParaRPr sz="1500" dirty="0">
              <a:solidFill>
                <a:schemeClr val="dk1"/>
              </a:solidFill>
            </a:endParaRPr>
          </a:p>
          <a:p>
            <a:pPr marL="457200" lvl="0" indent="-330200" algn="l" rtl="0">
              <a:spcBef>
                <a:spcPts val="800"/>
              </a:spcBef>
              <a:spcAft>
                <a:spcPts val="0"/>
              </a:spcAft>
              <a:buClr>
                <a:schemeClr val="dk1"/>
              </a:buClr>
              <a:buSzPts val="1600"/>
              <a:buFont typeface="Calibri"/>
              <a:buChar char="•"/>
            </a:pPr>
            <a:r>
              <a:rPr lang="en" sz="1500" dirty="0">
                <a:solidFill>
                  <a:schemeClr val="dk1"/>
                </a:solidFill>
              </a:rPr>
              <a:t>Read each excerpt.</a:t>
            </a:r>
            <a:br>
              <a:rPr lang="en" sz="1500" dirty="0">
                <a:solidFill>
                  <a:schemeClr val="dk1"/>
                </a:solidFill>
              </a:rPr>
            </a:br>
            <a:endParaRPr sz="1500" dirty="0">
              <a:solidFill>
                <a:schemeClr val="dk1"/>
              </a:solidFill>
            </a:endParaRPr>
          </a:p>
          <a:p>
            <a:pPr marL="457200" lvl="0" indent="-330200" algn="l" rtl="0">
              <a:spcBef>
                <a:spcPts val="0"/>
              </a:spcBef>
              <a:spcAft>
                <a:spcPts val="0"/>
              </a:spcAft>
              <a:buClr>
                <a:schemeClr val="dk1"/>
              </a:buClr>
              <a:buSzPts val="1600"/>
              <a:buFont typeface="Calibri"/>
              <a:buChar char="•"/>
            </a:pPr>
            <a:r>
              <a:rPr lang="en" sz="1500" dirty="0">
                <a:solidFill>
                  <a:schemeClr val="dk1"/>
                </a:solidFill>
              </a:rPr>
              <a:t>Answer each question:</a:t>
            </a:r>
            <a:endParaRPr sz="1500" dirty="0">
              <a:solidFill>
                <a:schemeClr val="dk1"/>
              </a:solidFill>
            </a:endParaRPr>
          </a:p>
          <a:p>
            <a:pPr marL="457200" lvl="0" indent="0" algn="l" rtl="0">
              <a:spcBef>
                <a:spcPts val="800"/>
              </a:spcBef>
              <a:spcAft>
                <a:spcPts val="0"/>
              </a:spcAft>
              <a:buNone/>
            </a:pPr>
            <a:r>
              <a:rPr lang="en" sz="1500" dirty="0">
                <a:solidFill>
                  <a:schemeClr val="dk1"/>
                </a:solidFill>
              </a:rPr>
              <a:t>What does Scout think is happening?</a:t>
            </a:r>
            <a:br>
              <a:rPr lang="en" sz="1500" dirty="0">
                <a:solidFill>
                  <a:schemeClr val="dk1"/>
                </a:solidFill>
              </a:rPr>
            </a:br>
            <a:r>
              <a:rPr lang="en" sz="1500" dirty="0">
                <a:solidFill>
                  <a:schemeClr val="dk1"/>
                </a:solidFill>
              </a:rPr>
              <a:t/>
            </a:r>
            <a:br>
              <a:rPr lang="en" sz="1500" dirty="0">
                <a:solidFill>
                  <a:schemeClr val="dk1"/>
                </a:solidFill>
              </a:rPr>
            </a:br>
            <a:r>
              <a:rPr lang="en" sz="1500" dirty="0">
                <a:solidFill>
                  <a:schemeClr val="dk1"/>
                </a:solidFill>
              </a:rPr>
              <a:t>What does the reader understand is </a:t>
            </a:r>
            <a:br>
              <a:rPr lang="en" sz="1500" dirty="0">
                <a:solidFill>
                  <a:schemeClr val="dk1"/>
                </a:solidFill>
              </a:rPr>
            </a:br>
            <a:r>
              <a:rPr lang="en" sz="1500" dirty="0">
                <a:solidFill>
                  <a:schemeClr val="dk1"/>
                </a:solidFill>
              </a:rPr>
              <a:t>happening?</a:t>
            </a:r>
            <a:br>
              <a:rPr lang="en" sz="1500" dirty="0">
                <a:solidFill>
                  <a:schemeClr val="dk1"/>
                </a:solidFill>
              </a:rPr>
            </a:br>
            <a:endParaRPr sz="1500" dirty="0">
              <a:solidFill>
                <a:schemeClr val="dk1"/>
              </a:solidFill>
            </a:endParaRPr>
          </a:p>
          <a:p>
            <a:pPr marL="457200" lvl="0" indent="-330200" algn="l" rtl="0">
              <a:spcBef>
                <a:spcPts val="800"/>
              </a:spcBef>
              <a:spcAft>
                <a:spcPts val="0"/>
              </a:spcAft>
              <a:buClr>
                <a:schemeClr val="dk1"/>
              </a:buClr>
              <a:buSzPts val="1600"/>
              <a:buChar char="•"/>
            </a:pPr>
            <a:r>
              <a:rPr lang="en" sz="1500" dirty="0">
                <a:solidFill>
                  <a:schemeClr val="dk1"/>
                </a:solidFill>
              </a:rPr>
              <a:t>Answer the final multiple-choice </a:t>
            </a:r>
            <a:br>
              <a:rPr lang="en" sz="1500" dirty="0">
                <a:solidFill>
                  <a:schemeClr val="dk1"/>
                </a:solidFill>
              </a:rPr>
            </a:br>
            <a:r>
              <a:rPr lang="en" sz="1500" dirty="0">
                <a:solidFill>
                  <a:schemeClr val="dk1"/>
                </a:solidFill>
              </a:rPr>
              <a:t>question.</a:t>
            </a:r>
            <a:endParaRPr sz="1500" dirty="0">
              <a:solidFill>
                <a:schemeClr val="dk1"/>
              </a:solidFill>
            </a:endParaRPr>
          </a:p>
        </p:txBody>
      </p:sp>
      <p:pic>
        <p:nvPicPr>
          <p:cNvPr id="250" name="Google Shape;250;p37"/>
          <p:cNvPicPr preferRelativeResize="0"/>
          <p:nvPr/>
        </p:nvPicPr>
        <p:blipFill>
          <a:blip r:embed="rId3">
            <a:alphaModFix/>
          </a:blip>
          <a:stretch>
            <a:fillRect/>
          </a:stretch>
        </p:blipFill>
        <p:spPr>
          <a:xfrm>
            <a:off x="8387430" y="4424449"/>
            <a:ext cx="577461" cy="475251"/>
          </a:xfrm>
          <a:prstGeom prst="rect">
            <a:avLst/>
          </a:prstGeom>
          <a:noFill/>
          <a:ln>
            <a:noFill/>
          </a:ln>
        </p:spPr>
      </p:pic>
      <p:pic>
        <p:nvPicPr>
          <p:cNvPr id="251" name="Google Shape;251;p37"/>
          <p:cNvPicPr preferRelativeResize="0"/>
          <p:nvPr/>
        </p:nvPicPr>
        <p:blipFill>
          <a:blip r:embed="rId4">
            <a:alphaModFix/>
          </a:blip>
          <a:stretch>
            <a:fillRect/>
          </a:stretch>
        </p:blipFill>
        <p:spPr>
          <a:xfrm>
            <a:off x="7667250" y="4424449"/>
            <a:ext cx="493769" cy="475251"/>
          </a:xfrm>
          <a:prstGeom prst="rect">
            <a:avLst/>
          </a:prstGeom>
          <a:noFill/>
          <a:ln>
            <a:noFill/>
          </a:ln>
        </p:spPr>
      </p:pic>
      <p:pic>
        <p:nvPicPr>
          <p:cNvPr id="252" name="Google Shape;252;p37"/>
          <p:cNvPicPr preferRelativeResize="0"/>
          <p:nvPr/>
        </p:nvPicPr>
        <p:blipFill>
          <a:blip r:embed="rId5">
            <a:alphaModFix/>
          </a:blip>
          <a:stretch>
            <a:fillRect/>
          </a:stretch>
        </p:blipFill>
        <p:spPr>
          <a:xfrm>
            <a:off x="5165372" y="905022"/>
            <a:ext cx="3666928" cy="30165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311700" y="4009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200"/>
              <a:t>Let’s Prepare to Analyze the Film</a:t>
            </a:r>
            <a:r>
              <a:rPr lang="en" sz="3000"/>
              <a:t> </a:t>
            </a:r>
            <a:endParaRPr sz="3000"/>
          </a:p>
        </p:txBody>
      </p:sp>
      <p:sp>
        <p:nvSpPr>
          <p:cNvPr id="258" name="Google Shape;258;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Now, we will watch the film version of the</a:t>
            </a:r>
            <a:br>
              <a:rPr lang="en" sz="1800" dirty="0"/>
            </a:br>
            <a:r>
              <a:rPr lang="en" sz="1800" dirty="0"/>
              <a:t>scene we just read.</a:t>
            </a:r>
            <a:br>
              <a:rPr lang="en" sz="1800" dirty="0"/>
            </a:br>
            <a:endParaRPr sz="1800" dirty="0"/>
          </a:p>
          <a:p>
            <a:pPr marL="0" lvl="0" indent="0" algn="l" rtl="0">
              <a:spcBef>
                <a:spcPts val="800"/>
              </a:spcBef>
              <a:spcAft>
                <a:spcPts val="0"/>
              </a:spcAft>
              <a:buNone/>
            </a:pPr>
            <a:r>
              <a:rPr lang="en" sz="1800" dirty="0"/>
              <a:t>During this viewing, look for:</a:t>
            </a:r>
            <a:endParaRPr sz="1800" dirty="0"/>
          </a:p>
          <a:p>
            <a:pPr marL="457200" lvl="0" indent="-361950" algn="l" rtl="0">
              <a:spcBef>
                <a:spcPts val="800"/>
              </a:spcBef>
              <a:spcAft>
                <a:spcPts val="0"/>
              </a:spcAft>
              <a:buSzPts val="2100"/>
              <a:buChar char="•"/>
            </a:pPr>
            <a:r>
              <a:rPr lang="en" sz="1800" dirty="0"/>
              <a:t>how the film stays faithful and departs</a:t>
            </a:r>
            <a:br>
              <a:rPr lang="en" sz="1800" dirty="0"/>
            </a:br>
            <a:r>
              <a:rPr lang="en" sz="1800" dirty="0"/>
              <a:t>from the text</a:t>
            </a:r>
            <a:endParaRPr sz="1800" dirty="0"/>
          </a:p>
          <a:p>
            <a:pPr marL="457200" lvl="0" indent="0" algn="l" rtl="0">
              <a:spcBef>
                <a:spcPts val="800"/>
              </a:spcBef>
              <a:spcAft>
                <a:spcPts val="0"/>
              </a:spcAft>
              <a:buNone/>
            </a:pPr>
            <a:endParaRPr sz="1800" dirty="0"/>
          </a:p>
          <a:p>
            <a:pPr marL="457200" lvl="0" indent="-361950" algn="l" rtl="0">
              <a:spcBef>
                <a:spcPts val="800"/>
              </a:spcBef>
              <a:spcAft>
                <a:spcPts val="0"/>
              </a:spcAft>
              <a:buSzPts val="2100"/>
              <a:buChar char="•"/>
            </a:pPr>
            <a:r>
              <a:rPr lang="en" sz="1800" dirty="0"/>
              <a:t>choices the director or actors make </a:t>
            </a:r>
            <a:br>
              <a:rPr lang="en" sz="1800" dirty="0"/>
            </a:br>
            <a:r>
              <a:rPr lang="en" sz="1800" dirty="0"/>
              <a:t>and how they affect the scene or </a:t>
            </a:r>
            <a:br>
              <a:rPr lang="en" sz="1800" dirty="0"/>
            </a:br>
            <a:r>
              <a:rPr lang="en" sz="1800" dirty="0"/>
              <a:t>viewer </a:t>
            </a:r>
            <a:endParaRPr sz="1800" dirty="0"/>
          </a:p>
        </p:txBody>
      </p:sp>
      <p:pic>
        <p:nvPicPr>
          <p:cNvPr id="259" name="Google Shape;259;p38"/>
          <p:cNvPicPr preferRelativeResize="0"/>
          <p:nvPr/>
        </p:nvPicPr>
        <p:blipFill>
          <a:blip r:embed="rId3">
            <a:alphaModFix/>
          </a:blip>
          <a:stretch>
            <a:fillRect/>
          </a:stretch>
        </p:blipFill>
        <p:spPr>
          <a:xfrm rot="5400000">
            <a:off x="5183512" y="1247262"/>
            <a:ext cx="3547600" cy="32268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9"/>
          <p:cNvSpPr txBox="1">
            <a:spLocks noGrp="1"/>
          </p:cNvSpPr>
          <p:nvPr>
            <p:ph type="title"/>
          </p:nvPr>
        </p:nvSpPr>
        <p:spPr>
          <a:xfrm>
            <a:off x="311700" y="4009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Let’s Compare and Contrast the Film and Text</a:t>
            </a:r>
            <a:endParaRPr sz="2800"/>
          </a:p>
        </p:txBody>
      </p:sp>
      <p:sp>
        <p:nvSpPr>
          <p:cNvPr id="265" name="Google Shape;265;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After viewing the scene:</a:t>
            </a:r>
            <a:br>
              <a:rPr lang="en" sz="1800" dirty="0"/>
            </a:br>
            <a:endParaRPr sz="1800" dirty="0"/>
          </a:p>
          <a:p>
            <a:pPr marL="457200" lvl="0" indent="-355600" algn="l" rtl="0">
              <a:lnSpc>
                <a:spcPct val="115000"/>
              </a:lnSpc>
              <a:spcBef>
                <a:spcPts val="800"/>
              </a:spcBef>
              <a:spcAft>
                <a:spcPts val="0"/>
              </a:spcAft>
              <a:buClr>
                <a:schemeClr val="dk1"/>
              </a:buClr>
              <a:buSzPts val="2000"/>
              <a:buAutoNum type="arabicPeriod"/>
            </a:pPr>
            <a:r>
              <a:rPr lang="en" sz="1800" dirty="0">
                <a:solidFill>
                  <a:schemeClr val="dk1"/>
                </a:solidFill>
              </a:rPr>
              <a:t>Jot down your answers in </a:t>
            </a:r>
            <a:br>
              <a:rPr lang="en" sz="1800" dirty="0">
                <a:solidFill>
                  <a:schemeClr val="dk1"/>
                </a:solidFill>
              </a:rPr>
            </a:br>
            <a:r>
              <a:rPr lang="en" sz="1800" dirty="0">
                <a:solidFill>
                  <a:schemeClr val="dk1"/>
                </a:solidFill>
              </a:rPr>
              <a:t>the first two columns of the </a:t>
            </a:r>
            <a:br>
              <a:rPr lang="en" sz="1800" dirty="0">
                <a:solidFill>
                  <a:schemeClr val="dk1"/>
                </a:solidFill>
              </a:rPr>
            </a:br>
            <a:r>
              <a:rPr lang="en" sz="1800" dirty="0">
                <a:solidFill>
                  <a:schemeClr val="dk1"/>
                </a:solidFill>
              </a:rPr>
              <a:t>Note-Catcher</a:t>
            </a:r>
            <a:br>
              <a:rPr lang="en" sz="1800" dirty="0">
                <a:solidFill>
                  <a:schemeClr val="dk1"/>
                </a:solidFill>
              </a:rPr>
            </a:br>
            <a:endParaRPr sz="1800" dirty="0">
              <a:solidFill>
                <a:schemeClr val="dk1"/>
              </a:solidFill>
            </a:endParaRPr>
          </a:p>
          <a:p>
            <a:pPr marL="457200" lvl="0" indent="-355600" algn="l" rtl="0">
              <a:lnSpc>
                <a:spcPct val="115000"/>
              </a:lnSpc>
              <a:spcBef>
                <a:spcPts val="0"/>
              </a:spcBef>
              <a:spcAft>
                <a:spcPts val="0"/>
              </a:spcAft>
              <a:buClr>
                <a:schemeClr val="dk1"/>
              </a:buClr>
              <a:buSzPts val="2000"/>
              <a:buAutoNum type="arabicPeriod"/>
            </a:pPr>
            <a:r>
              <a:rPr lang="en" sz="1800" dirty="0">
                <a:solidFill>
                  <a:schemeClr val="dk1"/>
                </a:solidFill>
              </a:rPr>
              <a:t>Then, turn and talk with your</a:t>
            </a:r>
            <a:br>
              <a:rPr lang="en" sz="1800" dirty="0">
                <a:solidFill>
                  <a:schemeClr val="dk1"/>
                </a:solidFill>
              </a:rPr>
            </a:br>
            <a:r>
              <a:rPr lang="en" sz="1800" dirty="0">
                <a:solidFill>
                  <a:schemeClr val="dk1"/>
                </a:solidFill>
              </a:rPr>
              <a:t> Discussion Appointment partner.</a:t>
            </a:r>
            <a:br>
              <a:rPr lang="en" sz="1800" dirty="0">
                <a:solidFill>
                  <a:schemeClr val="dk1"/>
                </a:solidFill>
              </a:rPr>
            </a:br>
            <a:endParaRPr sz="1800" dirty="0">
              <a:solidFill>
                <a:schemeClr val="dk1"/>
              </a:solidFill>
            </a:endParaRPr>
          </a:p>
          <a:p>
            <a:pPr marL="457200" lvl="0" indent="-355600" algn="l" rtl="0">
              <a:lnSpc>
                <a:spcPct val="115000"/>
              </a:lnSpc>
              <a:spcBef>
                <a:spcPts val="0"/>
              </a:spcBef>
              <a:spcAft>
                <a:spcPts val="0"/>
              </a:spcAft>
              <a:buClr>
                <a:schemeClr val="dk1"/>
              </a:buClr>
              <a:buSzPts val="2000"/>
              <a:buAutoNum type="arabicPeriod"/>
            </a:pPr>
            <a:r>
              <a:rPr lang="en" sz="1800" dirty="0">
                <a:solidFill>
                  <a:schemeClr val="dk1"/>
                </a:solidFill>
              </a:rPr>
              <a:t>Be prepared to share your thinking.</a:t>
            </a:r>
            <a:endParaRPr sz="1800" dirty="0">
              <a:solidFill>
                <a:schemeClr val="dk1"/>
              </a:solidFill>
            </a:endParaRPr>
          </a:p>
          <a:p>
            <a:pPr marL="0" lvl="0" indent="0" algn="l" rtl="0">
              <a:spcBef>
                <a:spcPts val="800"/>
              </a:spcBef>
              <a:spcAft>
                <a:spcPts val="0"/>
              </a:spcAft>
              <a:buNone/>
            </a:pPr>
            <a:endParaRPr sz="1800" dirty="0"/>
          </a:p>
        </p:txBody>
      </p:sp>
      <p:pic>
        <p:nvPicPr>
          <p:cNvPr id="266" name="Google Shape;266;p39"/>
          <p:cNvPicPr preferRelativeResize="0"/>
          <p:nvPr/>
        </p:nvPicPr>
        <p:blipFill>
          <a:blip r:embed="rId3">
            <a:alphaModFix/>
          </a:blip>
          <a:stretch>
            <a:fillRect/>
          </a:stretch>
        </p:blipFill>
        <p:spPr>
          <a:xfrm rot="5400000">
            <a:off x="5332897" y="965763"/>
            <a:ext cx="3284100" cy="3299925"/>
          </a:xfrm>
          <a:prstGeom prst="rect">
            <a:avLst/>
          </a:prstGeom>
          <a:noFill/>
          <a:ln>
            <a:noFill/>
          </a:ln>
        </p:spPr>
      </p:pic>
      <p:pic>
        <p:nvPicPr>
          <p:cNvPr id="267" name="Google Shape;267;p39"/>
          <p:cNvPicPr preferRelativeResize="0"/>
          <p:nvPr/>
        </p:nvPicPr>
        <p:blipFill>
          <a:blip r:embed="rId4">
            <a:alphaModFix/>
          </a:blip>
          <a:stretch>
            <a:fillRect/>
          </a:stretch>
        </p:blipFill>
        <p:spPr>
          <a:xfrm>
            <a:off x="8340893" y="4436576"/>
            <a:ext cx="568034" cy="503531"/>
          </a:xfrm>
          <a:prstGeom prst="rect">
            <a:avLst/>
          </a:prstGeom>
          <a:noFill/>
          <a:ln>
            <a:noFill/>
          </a:ln>
        </p:spPr>
      </p:pic>
      <p:pic>
        <p:nvPicPr>
          <p:cNvPr id="268" name="Google Shape;268;p39"/>
          <p:cNvPicPr preferRelativeResize="0"/>
          <p:nvPr/>
        </p:nvPicPr>
        <p:blipFill>
          <a:blip r:embed="rId5">
            <a:alphaModFix/>
          </a:blip>
          <a:stretch>
            <a:fillRect/>
          </a:stretch>
        </p:blipFill>
        <p:spPr>
          <a:xfrm>
            <a:off x="7620712" y="4436576"/>
            <a:ext cx="485708" cy="50353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000"/>
              <a:t>Let’s Evaluate Actor’s and Director’s Choices</a:t>
            </a:r>
            <a:endParaRPr sz="3000"/>
          </a:p>
          <a:p>
            <a:pPr marL="0" lvl="0" indent="0" algn="l" rtl="0">
              <a:spcBef>
                <a:spcPts val="0"/>
              </a:spcBef>
              <a:spcAft>
                <a:spcPts val="0"/>
              </a:spcAft>
              <a:buNone/>
            </a:pPr>
            <a:endParaRPr/>
          </a:p>
        </p:txBody>
      </p:sp>
      <p:sp>
        <p:nvSpPr>
          <p:cNvPr id="274" name="Google Shape;274;p40"/>
          <p:cNvSpPr txBox="1">
            <a:spLocks noGrp="1"/>
          </p:cNvSpPr>
          <p:nvPr>
            <p:ph type="body" idx="1"/>
          </p:nvPr>
        </p:nvSpPr>
        <p:spPr>
          <a:xfrm>
            <a:off x="311700" y="620525"/>
            <a:ext cx="6167774"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Before finishing the Note-Catcher, you’ll view </a:t>
            </a:r>
            <a:r>
              <a:rPr lang="en" sz="1600" dirty="0" smtClean="0">
                <a:solidFill>
                  <a:schemeClr val="dk1"/>
                </a:solidFill>
              </a:rPr>
              <a:t>the</a:t>
            </a:r>
            <a:r>
              <a:rPr lang="en-US" sz="1600" dirty="0"/>
              <a:t> </a:t>
            </a:r>
            <a:r>
              <a:rPr lang="en" sz="1600" dirty="0" smtClean="0">
                <a:solidFill>
                  <a:schemeClr val="dk1"/>
                </a:solidFill>
              </a:rPr>
              <a:t>film </a:t>
            </a:r>
            <a:r>
              <a:rPr lang="en" sz="1600" dirty="0">
                <a:solidFill>
                  <a:schemeClr val="dk1"/>
                </a:solidFill>
              </a:rPr>
              <a:t>clip again this time focusing on shots and camera </a:t>
            </a:r>
            <a:br>
              <a:rPr lang="en" sz="1600" dirty="0">
                <a:solidFill>
                  <a:schemeClr val="dk1"/>
                </a:solidFill>
              </a:rPr>
            </a:br>
            <a:r>
              <a:rPr lang="en" sz="1600" dirty="0">
                <a:solidFill>
                  <a:schemeClr val="dk1"/>
                </a:solidFill>
              </a:rPr>
              <a:t>angles.</a:t>
            </a:r>
            <a:br>
              <a:rPr lang="en" sz="1600" dirty="0">
                <a:solidFill>
                  <a:schemeClr val="dk1"/>
                </a:solidFill>
              </a:rPr>
            </a:br>
            <a:endParaRPr sz="1600" dirty="0">
              <a:solidFill>
                <a:schemeClr val="dk1"/>
              </a:solidFill>
            </a:endParaRPr>
          </a:p>
          <a:p>
            <a:pPr marL="0" lvl="0" indent="0" algn="l" rtl="0">
              <a:lnSpc>
                <a:spcPct val="115000"/>
              </a:lnSpc>
              <a:spcBef>
                <a:spcPts val="800"/>
              </a:spcBef>
              <a:spcAft>
                <a:spcPts val="0"/>
              </a:spcAft>
              <a:buNone/>
            </a:pPr>
            <a:r>
              <a:rPr lang="en" sz="1600" dirty="0">
                <a:solidFill>
                  <a:schemeClr val="dk1"/>
                </a:solidFill>
              </a:rPr>
              <a:t>Here are some shots and angles  the </a:t>
            </a:r>
            <a:r>
              <a:rPr lang="en" sz="1600" dirty="0" smtClean="0">
                <a:solidFill>
                  <a:schemeClr val="dk1"/>
                </a:solidFill>
              </a:rPr>
              <a:t>director</a:t>
            </a:r>
            <a:r>
              <a:rPr lang="en-US" sz="1600" dirty="0"/>
              <a:t> </a:t>
            </a:r>
            <a:r>
              <a:rPr lang="en" sz="1600" dirty="0" smtClean="0">
                <a:solidFill>
                  <a:schemeClr val="dk1"/>
                </a:solidFill>
              </a:rPr>
              <a:t>used </a:t>
            </a:r>
            <a:r>
              <a:rPr lang="en" sz="1600" dirty="0">
                <a:solidFill>
                  <a:schemeClr val="dk1"/>
                </a:solidFill>
              </a:rPr>
              <a:t>in the scene: </a:t>
            </a: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Medium shot: an actor’s whole body is seen</a:t>
            </a:r>
            <a:endParaRPr sz="1600" dirty="0">
              <a:solidFill>
                <a:schemeClr val="dk1"/>
              </a:solidFill>
            </a:endParaRPr>
          </a:p>
          <a:p>
            <a:pPr marL="457200" lvl="0" indent="-361950" algn="l" rtl="0">
              <a:spcBef>
                <a:spcPts val="0"/>
              </a:spcBef>
              <a:spcAft>
                <a:spcPts val="0"/>
              </a:spcAft>
              <a:buClr>
                <a:schemeClr val="dk1"/>
              </a:buClr>
              <a:buSzPts val="2100"/>
              <a:buChar char="•"/>
            </a:pPr>
            <a:r>
              <a:rPr lang="en" sz="1600" dirty="0">
                <a:solidFill>
                  <a:schemeClr val="dk1"/>
                </a:solidFill>
              </a:rPr>
              <a:t>Close-ups:  representing </a:t>
            </a:r>
            <a:r>
              <a:rPr lang="en" sz="1600" i="1" dirty="0">
                <a:solidFill>
                  <a:schemeClr val="dk1"/>
                </a:solidFill>
              </a:rPr>
              <a:t>intimacy</a:t>
            </a:r>
            <a:r>
              <a:rPr lang="en" sz="1600" dirty="0">
                <a:solidFill>
                  <a:schemeClr val="dk1"/>
                </a:solidFill>
              </a:rPr>
              <a:t> or </a:t>
            </a:r>
            <a:r>
              <a:rPr lang="en" sz="1600" i="1" dirty="0">
                <a:solidFill>
                  <a:schemeClr val="dk1"/>
                </a:solidFill>
              </a:rPr>
              <a:t>closeness</a:t>
            </a:r>
            <a:endParaRPr sz="1600" i="1" dirty="0">
              <a:solidFill>
                <a:schemeClr val="dk1"/>
              </a:solidFill>
            </a:endParaRPr>
          </a:p>
          <a:p>
            <a:pPr marL="457200" lvl="0" indent="-361950" algn="l" rtl="0">
              <a:spcBef>
                <a:spcPts val="0"/>
              </a:spcBef>
              <a:spcAft>
                <a:spcPts val="0"/>
              </a:spcAft>
              <a:buClr>
                <a:schemeClr val="dk1"/>
              </a:buClr>
              <a:buSzPts val="2100"/>
              <a:buChar char="•"/>
            </a:pPr>
            <a:r>
              <a:rPr lang="en" sz="1600" dirty="0">
                <a:solidFill>
                  <a:schemeClr val="dk1"/>
                </a:solidFill>
              </a:rPr>
              <a:t>Pan up: with the camera looking up</a:t>
            </a:r>
            <a:endParaRPr sz="1600" dirty="0">
              <a:solidFill>
                <a:schemeClr val="dk1"/>
              </a:solidFill>
            </a:endParaRPr>
          </a:p>
          <a:p>
            <a:pPr marL="457200" lvl="0" indent="-361950" algn="l" rtl="0">
              <a:spcBef>
                <a:spcPts val="0"/>
              </a:spcBef>
              <a:spcAft>
                <a:spcPts val="0"/>
              </a:spcAft>
              <a:buClr>
                <a:schemeClr val="dk1"/>
              </a:buClr>
              <a:buSzPts val="2100"/>
              <a:buChar char="•"/>
            </a:pPr>
            <a:r>
              <a:rPr lang="en" sz="1600" dirty="0">
                <a:solidFill>
                  <a:schemeClr val="dk1"/>
                </a:solidFill>
              </a:rPr>
              <a:t>Pan down: with the camera looking down. </a:t>
            </a:r>
            <a:endParaRPr sz="1600" dirty="0">
              <a:solidFill>
                <a:schemeClr val="dk1"/>
              </a:solidFill>
            </a:endParaRPr>
          </a:p>
          <a:p>
            <a:pPr marL="0" lvl="0" indent="0" algn="l" rtl="0">
              <a:spcBef>
                <a:spcPts val="800"/>
              </a:spcBef>
              <a:spcAft>
                <a:spcPts val="0"/>
              </a:spcAft>
              <a:buNone/>
            </a:pPr>
            <a:endParaRPr sz="1600" dirty="0">
              <a:solidFill>
                <a:schemeClr val="dk1"/>
              </a:solidFill>
            </a:endParaRPr>
          </a:p>
          <a:p>
            <a:pPr marL="0" lvl="0" indent="0" algn="l" rtl="0">
              <a:spcBef>
                <a:spcPts val="800"/>
              </a:spcBef>
              <a:spcAft>
                <a:spcPts val="0"/>
              </a:spcAft>
              <a:buNone/>
            </a:pPr>
            <a:r>
              <a:rPr lang="en" sz="1600" dirty="0">
                <a:solidFill>
                  <a:schemeClr val="dk1"/>
                </a:solidFill>
              </a:rPr>
              <a:t>Pay attention to how the scene conveys the central </a:t>
            </a:r>
            <a:br>
              <a:rPr lang="en" sz="1600" dirty="0">
                <a:solidFill>
                  <a:schemeClr val="dk1"/>
                </a:solidFill>
              </a:rPr>
            </a:br>
            <a:r>
              <a:rPr lang="en" sz="1600" dirty="0">
                <a:solidFill>
                  <a:schemeClr val="dk1"/>
                </a:solidFill>
              </a:rPr>
              <a:t>message of the text.</a:t>
            </a:r>
            <a:br>
              <a:rPr lang="en" sz="1600" dirty="0">
                <a:solidFill>
                  <a:schemeClr val="dk1"/>
                </a:solidFill>
              </a:rPr>
            </a:br>
            <a:endParaRPr sz="1600" dirty="0">
              <a:solidFill>
                <a:schemeClr val="dk1"/>
              </a:solidFill>
            </a:endParaRPr>
          </a:p>
        </p:txBody>
      </p:sp>
      <p:pic>
        <p:nvPicPr>
          <p:cNvPr id="275" name="Google Shape;275;p40"/>
          <p:cNvPicPr preferRelativeResize="0"/>
          <p:nvPr/>
        </p:nvPicPr>
        <p:blipFill>
          <a:blip r:embed="rId3">
            <a:alphaModFix/>
          </a:blip>
          <a:stretch>
            <a:fillRect/>
          </a:stretch>
        </p:blipFill>
        <p:spPr>
          <a:xfrm rot="5400000">
            <a:off x="5478099" y="1730562"/>
            <a:ext cx="3531825" cy="1791400"/>
          </a:xfrm>
          <a:prstGeom prst="rect">
            <a:avLst/>
          </a:prstGeom>
          <a:noFill/>
          <a:ln>
            <a:noFill/>
          </a:ln>
        </p:spPr>
      </p:pic>
      <p:pic>
        <p:nvPicPr>
          <p:cNvPr id="276" name="Google Shape;276;p40"/>
          <p:cNvPicPr preferRelativeResize="0"/>
          <p:nvPr/>
        </p:nvPicPr>
        <p:blipFill>
          <a:blip r:embed="rId4">
            <a:alphaModFix/>
          </a:blip>
          <a:stretch>
            <a:fillRect/>
          </a:stretch>
        </p:blipFill>
        <p:spPr>
          <a:xfrm>
            <a:off x="7735882" y="4499659"/>
            <a:ext cx="429284" cy="418690"/>
          </a:xfrm>
          <a:prstGeom prst="rect">
            <a:avLst/>
          </a:prstGeom>
          <a:noFill/>
          <a:ln>
            <a:noFill/>
          </a:ln>
        </p:spPr>
      </p:pic>
      <p:pic>
        <p:nvPicPr>
          <p:cNvPr id="277" name="Google Shape;277;p40"/>
          <p:cNvPicPr preferRelativeResize="0"/>
          <p:nvPr/>
        </p:nvPicPr>
        <p:blipFill>
          <a:blip r:embed="rId5">
            <a:alphaModFix/>
          </a:blip>
          <a:stretch>
            <a:fillRect/>
          </a:stretch>
        </p:blipFill>
        <p:spPr>
          <a:xfrm>
            <a:off x="8425138" y="4499659"/>
            <a:ext cx="502046" cy="41869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Let’s Analyze Words and Actions that Reveal Character</a:t>
            </a:r>
            <a:endParaRPr sz="2800"/>
          </a:p>
        </p:txBody>
      </p:sp>
      <p:sp>
        <p:nvSpPr>
          <p:cNvPr id="283" name="Google Shape;283;p41"/>
          <p:cNvSpPr txBox="1">
            <a:spLocks noGrp="1"/>
          </p:cNvSpPr>
          <p:nvPr>
            <p:ph type="body" idx="1"/>
          </p:nvPr>
        </p:nvSpPr>
        <p:spPr>
          <a:xfrm>
            <a:off x="311700" y="1152475"/>
            <a:ext cx="4759921"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1800" dirty="0"/>
          </a:p>
          <a:p>
            <a:pPr marL="0" lvl="0" indent="0" algn="l" rtl="0">
              <a:spcBef>
                <a:spcPts val="800"/>
              </a:spcBef>
              <a:spcAft>
                <a:spcPts val="0"/>
              </a:spcAft>
              <a:buNone/>
            </a:pPr>
            <a:r>
              <a:rPr lang="en" sz="1800" dirty="0"/>
              <a:t>Atticus’s words and actions in Chapter </a:t>
            </a:r>
            <a:br>
              <a:rPr lang="en" sz="1800" dirty="0"/>
            </a:br>
            <a:r>
              <a:rPr lang="en" sz="1800" dirty="0"/>
              <a:t>15 reveal a lot about his character. </a:t>
            </a:r>
            <a:endParaRPr sz="1800" dirty="0"/>
          </a:p>
          <a:p>
            <a:pPr marL="0" lvl="0" indent="0" algn="l" rtl="0">
              <a:spcBef>
                <a:spcPts val="800"/>
              </a:spcBef>
              <a:spcAft>
                <a:spcPts val="0"/>
              </a:spcAft>
              <a:buNone/>
            </a:pPr>
            <a:r>
              <a:rPr lang="en" sz="1800" dirty="0"/>
              <a:t>Review those with your partner and add </a:t>
            </a:r>
            <a:br>
              <a:rPr lang="en" sz="1800" dirty="0"/>
            </a:br>
            <a:r>
              <a:rPr lang="en" sz="1800" dirty="0"/>
              <a:t>details to your </a:t>
            </a:r>
            <a:r>
              <a:rPr lang="en" sz="1800" b="1" dirty="0"/>
              <a:t>Atticus Note-Catcher</a:t>
            </a:r>
            <a:r>
              <a:rPr lang="en" sz="1800" dirty="0"/>
              <a:t>.</a:t>
            </a:r>
            <a:endParaRPr sz="1800" dirty="0"/>
          </a:p>
        </p:txBody>
      </p:sp>
      <p:pic>
        <p:nvPicPr>
          <p:cNvPr id="284" name="Google Shape;284;p41"/>
          <p:cNvPicPr preferRelativeResize="0"/>
          <p:nvPr/>
        </p:nvPicPr>
        <p:blipFill>
          <a:blip r:embed="rId3">
            <a:alphaModFix/>
          </a:blip>
          <a:stretch>
            <a:fillRect/>
          </a:stretch>
        </p:blipFill>
        <p:spPr>
          <a:xfrm>
            <a:off x="8387430" y="4417261"/>
            <a:ext cx="520900" cy="465824"/>
          </a:xfrm>
          <a:prstGeom prst="rect">
            <a:avLst/>
          </a:prstGeom>
          <a:noFill/>
          <a:ln>
            <a:noFill/>
          </a:ln>
        </p:spPr>
      </p:pic>
      <p:pic>
        <p:nvPicPr>
          <p:cNvPr id="285" name="Google Shape;285;p41"/>
          <p:cNvPicPr preferRelativeResize="0"/>
          <p:nvPr/>
        </p:nvPicPr>
        <p:blipFill>
          <a:blip r:embed="rId4">
            <a:alphaModFix/>
          </a:blip>
          <a:stretch>
            <a:fillRect/>
          </a:stretch>
        </p:blipFill>
        <p:spPr>
          <a:xfrm rot="5400000">
            <a:off x="5102983" y="962628"/>
            <a:ext cx="3325760" cy="3243134"/>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91" name="Google Shape;29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30200" algn="l" rtl="0">
              <a:spcBef>
                <a:spcPts val="800"/>
              </a:spcBef>
              <a:spcAft>
                <a:spcPts val="0"/>
              </a:spcAft>
              <a:buSzPts val="1600"/>
              <a:buChar char="•"/>
            </a:pPr>
            <a:r>
              <a:rPr lang="en" sz="1400" dirty="0"/>
              <a:t>Complete a first read of the Chapter 16 summary and pages 216-221 (beginning with </a:t>
            </a:r>
            <a:r>
              <a:rPr lang="en" sz="1400" i="1" dirty="0"/>
              <a:t>“The Maycomb County courthouse was faintly reminiscent of Arlington in some respects”</a:t>
            </a:r>
            <a:r>
              <a:rPr lang="en" sz="1400" dirty="0"/>
              <a:t>). </a:t>
            </a:r>
            <a:br>
              <a:rPr lang="en" sz="1400" dirty="0"/>
            </a:br>
            <a:endParaRPr sz="1400" dirty="0"/>
          </a:p>
          <a:p>
            <a:pPr marL="457200" lvl="0" indent="-330200" algn="l" rtl="0">
              <a:spcBef>
                <a:spcPts val="0"/>
              </a:spcBef>
              <a:spcAft>
                <a:spcPts val="0"/>
              </a:spcAft>
              <a:buSzPts val="1600"/>
              <a:buChar char="•"/>
            </a:pPr>
            <a:r>
              <a:rPr lang="en" sz="1400" dirty="0"/>
              <a:t>Read Chapter 17 with structured notes. </a:t>
            </a:r>
            <a:br>
              <a:rPr lang="en" sz="1400" dirty="0"/>
            </a:br>
            <a:endParaRPr sz="1400" dirty="0"/>
          </a:p>
          <a:p>
            <a:pPr marL="457200" lvl="0" indent="-330200" algn="l" rtl="0">
              <a:spcBef>
                <a:spcPts val="0"/>
              </a:spcBef>
              <a:spcAft>
                <a:spcPts val="0"/>
              </a:spcAft>
              <a:buSzPts val="1600"/>
              <a:buChar char="•"/>
            </a:pPr>
            <a:r>
              <a:rPr lang="en" sz="1400" dirty="0"/>
              <a:t>Answer the focus question: </a:t>
            </a:r>
            <a:br>
              <a:rPr lang="en" sz="1400" dirty="0"/>
            </a:br>
            <a:endParaRPr sz="1400" dirty="0"/>
          </a:p>
          <a:p>
            <a:pPr marL="457200" lvl="0" indent="0" algn="l" rtl="0">
              <a:spcBef>
                <a:spcPts val="800"/>
              </a:spcBef>
              <a:spcAft>
                <a:spcPts val="0"/>
              </a:spcAft>
              <a:buNone/>
            </a:pPr>
            <a:r>
              <a:rPr lang="en" sz="1400" dirty="0"/>
              <a:t>“On page 218, Scout learns that her father was appointed to defend Tom Robinson. She observes, </a:t>
            </a:r>
            <a:r>
              <a:rPr lang="en" sz="1400" i="1" dirty="0"/>
              <a:t>‘The court appointed Atticus to defend him. Atticus aimed to defend him. That’s what they didn’t like about it. It was confusing</a:t>
            </a:r>
            <a:r>
              <a:rPr lang="en" sz="1400" i="1" dirty="0" smtClean="0"/>
              <a:t>.’</a:t>
            </a:r>
            <a:r>
              <a:rPr lang="en-US" sz="1400" i="1" dirty="0" smtClean="0"/>
              <a:t>”</a:t>
            </a:r>
            <a:r>
              <a:rPr lang="en" sz="1400" i="1" dirty="0" smtClean="0"/>
              <a:t> </a:t>
            </a:r>
            <a:r>
              <a:rPr lang="en" sz="1400" i="1" dirty="0"/>
              <a:t/>
            </a:r>
            <a:br>
              <a:rPr lang="en" sz="1400" i="1" dirty="0"/>
            </a:br>
            <a:endParaRPr sz="1400" i="1" dirty="0"/>
          </a:p>
          <a:p>
            <a:pPr marL="457200" lvl="0" indent="0" algn="l" rtl="0">
              <a:spcBef>
                <a:spcPts val="800"/>
              </a:spcBef>
              <a:spcAft>
                <a:spcPts val="0"/>
              </a:spcAft>
              <a:buNone/>
            </a:pPr>
            <a:r>
              <a:rPr lang="en-US" sz="1400" dirty="0" smtClean="0"/>
              <a:t>"</a:t>
            </a:r>
            <a:r>
              <a:rPr lang="en" sz="1400" dirty="0" smtClean="0"/>
              <a:t>What </a:t>
            </a:r>
            <a:r>
              <a:rPr lang="en" sz="1400" dirty="0"/>
              <a:t>does the reader understand about why the townspeople are upset that Scout doesn’t? Use the strongest evidence from the novel in your answer.”</a:t>
            </a:r>
            <a:br>
              <a:rPr lang="en" sz="1400" dirty="0"/>
            </a:br>
            <a:endParaRPr sz="1400"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98" name="Google Shape;298;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9" name="Google Shape;299;p43"/>
          <p:cNvGraphicFramePr/>
          <p:nvPr/>
        </p:nvGraphicFramePr>
        <p:xfrm>
          <a:off x="577216" y="1385887"/>
          <a:ext cx="7989600" cy="3230175"/>
        </p:xfrm>
        <a:graphic>
          <a:graphicData uri="http://schemas.openxmlformats.org/drawingml/2006/table">
            <a:tbl>
              <a:tblPr firstRow="1" bandRow="1">
                <a:noFill/>
                <a:tableStyleId>{CC15ED74-4628-4D11-8F55-4DAC7B1C3C49}</a:tableStyleId>
              </a:tblPr>
              <a:tblGrid>
                <a:gridCol w="2799450">
                  <a:extLst>
                    <a:ext uri="{9D8B030D-6E8A-4147-A177-3AD203B41FA5}">
                      <a16:colId xmlns:a16="http://schemas.microsoft.com/office/drawing/2014/main" xmlns="" val="20000"/>
                    </a:ext>
                  </a:extLst>
                </a:gridCol>
                <a:gridCol w="2526950">
                  <a:extLst>
                    <a:ext uri="{9D8B030D-6E8A-4147-A177-3AD203B41FA5}">
                      <a16:colId xmlns:a16="http://schemas.microsoft.com/office/drawing/2014/main" xmlns="" val="20001"/>
                    </a:ext>
                  </a:extLst>
                </a:gridCol>
                <a:gridCol w="2663200">
                  <a:extLst>
                    <a:ext uri="{9D8B030D-6E8A-4147-A177-3AD203B41FA5}">
                      <a16:colId xmlns:a16="http://schemas.microsoft.com/office/drawing/2014/main" xmlns=""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2</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072152"/>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800" b="1" dirty="0">
                <a:solidFill>
                  <a:schemeClr val="dk1"/>
                </a:solidFill>
              </a:rPr>
              <a:t>Preparing for Lesson 2: </a:t>
            </a:r>
            <a:endParaRPr sz="1800" i="1" dirty="0">
              <a:solidFill>
                <a:schemeClr val="dk1"/>
              </a:solidFill>
            </a:endParaRPr>
          </a:p>
          <a:p>
            <a:pPr marL="0" lvl="0" indent="0" algn="l" rtl="0">
              <a:spcBef>
                <a:spcPts val="1000"/>
              </a:spcBef>
              <a:spcAft>
                <a:spcPts val="0"/>
              </a:spcAft>
              <a:buNone/>
            </a:pPr>
            <a:r>
              <a:rPr lang="en" sz="1800" dirty="0">
                <a:solidFill>
                  <a:schemeClr val="dk1"/>
                </a:solidFill>
              </a:rPr>
              <a:t>Materials and classroom preparation</a:t>
            </a:r>
            <a:endParaRPr sz="1800" dirty="0">
              <a:solidFill>
                <a:schemeClr val="dk1"/>
              </a:solidFill>
            </a:endParaRPr>
          </a:p>
          <a:p>
            <a:pPr marL="457200" lvl="0" indent="-361950" algn="l" rtl="0">
              <a:spcBef>
                <a:spcPts val="1000"/>
              </a:spcBef>
              <a:spcAft>
                <a:spcPts val="0"/>
              </a:spcAft>
              <a:buClr>
                <a:schemeClr val="dk1"/>
              </a:buClr>
              <a:buSzPts val="2100"/>
              <a:buChar char="•"/>
            </a:pPr>
            <a:r>
              <a:rPr lang="en" sz="1800" b="1" dirty="0">
                <a:solidFill>
                  <a:schemeClr val="dk1"/>
                </a:solidFill>
              </a:rPr>
              <a:t>Analyzing Scout’s and the Reader’s Perspectives Note-catcher </a:t>
            </a:r>
            <a:r>
              <a:rPr lang="en" sz="1800" dirty="0">
                <a:solidFill>
                  <a:schemeClr val="dk1"/>
                </a:solidFill>
              </a:rPr>
              <a:t>(one per student and one for display)</a:t>
            </a:r>
            <a:endParaRPr sz="1800" dirty="0">
              <a:solidFill>
                <a:schemeClr val="dk1"/>
              </a:solidFill>
            </a:endParaRPr>
          </a:p>
          <a:p>
            <a:pPr marL="457200" lvl="0" indent="-361950" algn="l" rtl="0">
              <a:spcBef>
                <a:spcPts val="0"/>
              </a:spcBef>
              <a:spcAft>
                <a:spcPts val="0"/>
              </a:spcAft>
              <a:buClr>
                <a:schemeClr val="dk1"/>
              </a:buClr>
              <a:buSzPts val="2100"/>
              <a:buChar char="•"/>
            </a:pPr>
            <a:r>
              <a:rPr lang="en" sz="1800" b="1" dirty="0">
                <a:solidFill>
                  <a:schemeClr val="dk1"/>
                </a:solidFill>
              </a:rPr>
              <a:t>Text to Film Comparison: Taking a Stand at the Jailhouse Note-catcher </a:t>
            </a:r>
            <a:r>
              <a:rPr lang="en" sz="1800" dirty="0">
                <a:solidFill>
                  <a:schemeClr val="dk1"/>
                </a:solidFill>
              </a:rPr>
              <a:t>(one per student and one for display)</a:t>
            </a:r>
            <a:endParaRPr sz="1800" dirty="0">
              <a:solidFill>
                <a:schemeClr val="dk1"/>
              </a:solidFill>
            </a:endParaRPr>
          </a:p>
          <a:p>
            <a:pPr marL="457200" lvl="0" indent="-361950" algn="l" rtl="0">
              <a:spcBef>
                <a:spcPts val="0"/>
              </a:spcBef>
              <a:spcAft>
                <a:spcPts val="0"/>
              </a:spcAft>
              <a:buClr>
                <a:schemeClr val="dk1"/>
              </a:buClr>
              <a:buSzPts val="2100"/>
              <a:buChar char="•"/>
            </a:pPr>
            <a:r>
              <a:rPr lang="en" sz="1800" dirty="0">
                <a:solidFill>
                  <a:schemeClr val="dk1"/>
                </a:solidFill>
              </a:rPr>
              <a:t>DVD of </a:t>
            </a:r>
            <a:r>
              <a:rPr lang="en" sz="1800" i="1" dirty="0">
                <a:solidFill>
                  <a:schemeClr val="dk1"/>
                </a:solidFill>
              </a:rPr>
              <a:t>To Kill a Mockingbird</a:t>
            </a:r>
            <a:r>
              <a:rPr lang="en" sz="1800" dirty="0">
                <a:solidFill>
                  <a:schemeClr val="dk1"/>
                </a:solidFill>
              </a:rPr>
              <a:t> film (beginning at 1:02:15 and ending at 1:07:00)</a:t>
            </a:r>
            <a:endParaRPr sz="1800" dirty="0">
              <a:solidFill>
                <a:schemeClr val="dk1"/>
              </a:solidFill>
            </a:endParaRPr>
          </a:p>
          <a:p>
            <a:pPr marL="457200" lvl="0" indent="-361950" algn="l" rtl="0">
              <a:spcBef>
                <a:spcPts val="0"/>
              </a:spcBef>
              <a:spcAft>
                <a:spcPts val="0"/>
              </a:spcAft>
              <a:buClr>
                <a:schemeClr val="dk1"/>
              </a:buClr>
              <a:buSzPts val="2100"/>
              <a:buChar char="•"/>
            </a:pPr>
            <a:r>
              <a:rPr lang="en" sz="1800" b="1" i="1" dirty="0">
                <a:solidFill>
                  <a:schemeClr val="dk1"/>
                </a:solidFill>
              </a:rPr>
              <a:t>To Kill a Mockingbird</a:t>
            </a:r>
            <a:r>
              <a:rPr lang="en" sz="1800" b="1" dirty="0">
                <a:solidFill>
                  <a:schemeClr val="dk1"/>
                </a:solidFill>
              </a:rPr>
              <a:t> Structured Notes graphic organizer, Chapters 16 and 17 </a:t>
            </a:r>
            <a:r>
              <a:rPr lang="en" sz="1800" dirty="0">
                <a:solidFill>
                  <a:schemeClr val="dk1"/>
                </a:solidFill>
              </a:rPr>
              <a:t>(one per student)</a:t>
            </a:r>
            <a:br>
              <a:rPr lang="en" sz="1800" dirty="0">
                <a:solidFill>
                  <a:schemeClr val="dk1"/>
                </a:solidFill>
              </a:rPr>
            </a:br>
            <a:endParaRPr sz="18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2</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2: </a:t>
            </a:r>
            <a:endParaRPr i="1" dirty="0">
              <a:solidFill>
                <a:schemeClr val="dk1"/>
              </a:solidFill>
            </a:endParaRPr>
          </a:p>
          <a:p>
            <a:pPr marL="0" lvl="0" indent="0" algn="l" rtl="0">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dirty="0">
                <a:solidFill>
                  <a:schemeClr val="dk1"/>
                </a:solidFill>
              </a:rPr>
              <a:t>Reread Chapter 15, beginning at page 100</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Review: To Kill a Mockingbird DVD (beginning at 1:02:15 and ending at 1:07:00).</a:t>
            </a:r>
            <a:endParaRPr dirty="0">
              <a:solidFill>
                <a:schemeClr val="dk1"/>
              </a:solidFill>
            </a:endParaRPr>
          </a:p>
          <a:p>
            <a:pPr marL="0" lvl="0" indent="0" algn="l" rtl="0">
              <a:spcBef>
                <a:spcPts val="10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2</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a:t>Hello, Students!</a:t>
            </a:r>
            <a:endParaRPr b="1"/>
          </a:p>
        </p:txBody>
      </p:sp>
      <p:sp>
        <p:nvSpPr>
          <p:cNvPr id="212" name="Google Shape;212;p32"/>
          <p:cNvSpPr txBox="1">
            <a:spLocks noGrp="1"/>
          </p:cNvSpPr>
          <p:nvPr>
            <p:ph type="body" idx="1"/>
          </p:nvPr>
        </p:nvSpPr>
        <p:spPr>
          <a:xfrm>
            <a:off x="311700" y="774900"/>
            <a:ext cx="8520600" cy="37761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700" dirty="0"/>
              <a:t>During Unit 1, you analyzed how Scout’s perspective towards Boo Radley changed over time. Today, we will build on that learning by analyzing how Scout’s perspective of events in Chapter 15 differs from </a:t>
            </a:r>
            <a:r>
              <a:rPr lang="en-US" sz="1700" dirty="0" err="1" smtClean="0"/>
              <a:t>our’s</a:t>
            </a:r>
            <a:r>
              <a:rPr lang="en" sz="1700" dirty="0" smtClean="0"/>
              <a:t>, </a:t>
            </a:r>
            <a:r>
              <a:rPr lang="en" sz="1700" dirty="0"/>
              <a:t>the reader. We will also continue to compare and contrast the film and text by viewing a scene from Chapter 15. </a:t>
            </a:r>
            <a:endParaRPr sz="1700" dirty="0"/>
          </a:p>
          <a:p>
            <a:pPr marL="0" lvl="0" indent="0" algn="l" rtl="0">
              <a:lnSpc>
                <a:spcPct val="100000"/>
              </a:lnSpc>
              <a:spcBef>
                <a:spcPts val="800"/>
              </a:spcBef>
              <a:spcAft>
                <a:spcPts val="0"/>
              </a:spcAft>
              <a:buNone/>
            </a:pPr>
            <a:endParaRPr sz="1700" dirty="0"/>
          </a:p>
          <a:p>
            <a:pPr marL="0" lvl="0" indent="0" algn="l" rtl="0">
              <a:lnSpc>
                <a:spcPct val="100000"/>
              </a:lnSpc>
              <a:spcBef>
                <a:spcPts val="800"/>
              </a:spcBef>
              <a:spcAft>
                <a:spcPts val="0"/>
              </a:spcAft>
              <a:buNone/>
            </a:pPr>
            <a:r>
              <a:rPr lang="en" sz="1700" dirty="0"/>
              <a:t>Here’s what you’ll do today:</a:t>
            </a:r>
            <a:endParaRPr sz="1700" dirty="0"/>
          </a:p>
          <a:p>
            <a:pPr marL="457200" lvl="0" indent="-361950" algn="l" rtl="0">
              <a:lnSpc>
                <a:spcPct val="100000"/>
              </a:lnSpc>
              <a:spcBef>
                <a:spcPts val="800"/>
              </a:spcBef>
              <a:spcAft>
                <a:spcPts val="0"/>
              </a:spcAft>
              <a:buSzPts val="2100"/>
              <a:buChar char="•"/>
            </a:pPr>
            <a:r>
              <a:rPr lang="en" sz="1700" dirty="0"/>
              <a:t>Read an excerpt of Chapter 15 to analyze the differing perspectives of Scout and the reader</a:t>
            </a:r>
            <a:endParaRPr sz="1700" dirty="0"/>
          </a:p>
          <a:p>
            <a:pPr marL="457200" lvl="0" indent="-361950" algn="l" rtl="0">
              <a:lnSpc>
                <a:spcPct val="100000"/>
              </a:lnSpc>
              <a:spcBef>
                <a:spcPts val="0"/>
              </a:spcBef>
              <a:spcAft>
                <a:spcPts val="0"/>
              </a:spcAft>
              <a:buSzPts val="2100"/>
              <a:buChar char="•"/>
            </a:pPr>
            <a:r>
              <a:rPr lang="en" sz="1700" dirty="0"/>
              <a:t>View the film version of the excerpt from the text to determine similarities and differences and to analyze the director's choices</a:t>
            </a:r>
            <a:endParaRPr sz="1700" dirty="0"/>
          </a:p>
          <a:p>
            <a:pPr marL="457200" lvl="0" indent="-361950" algn="l" rtl="0">
              <a:lnSpc>
                <a:spcPct val="100000"/>
              </a:lnSpc>
              <a:spcBef>
                <a:spcPts val="0"/>
              </a:spcBef>
              <a:spcAft>
                <a:spcPts val="0"/>
              </a:spcAft>
              <a:buSzPts val="2100"/>
              <a:buChar char="•"/>
            </a:pPr>
            <a:r>
              <a:rPr lang="en" sz="1700" dirty="0"/>
              <a:t>Analyze Atticus’s </a:t>
            </a:r>
            <a:r>
              <a:rPr lang="en" sz="1700" dirty="0" smtClean="0"/>
              <a:t>word</a:t>
            </a:r>
            <a:r>
              <a:rPr lang="en-US" sz="1700" dirty="0" smtClean="0"/>
              <a:t>s</a:t>
            </a:r>
            <a:r>
              <a:rPr lang="en" sz="1700" dirty="0" smtClean="0"/>
              <a:t> </a:t>
            </a:r>
            <a:r>
              <a:rPr lang="en" sz="1700" dirty="0"/>
              <a:t>and actions in Chapter 15 and how they show his character</a:t>
            </a:r>
            <a:endParaRPr sz="17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670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Who Takes a Stand </a:t>
            </a:r>
            <a:endParaRPr/>
          </a:p>
        </p:txBody>
      </p:sp>
      <p:sp>
        <p:nvSpPr>
          <p:cNvPr id="218" name="Google Shape;218;p33"/>
          <p:cNvSpPr txBox="1">
            <a:spLocks noGrp="1"/>
          </p:cNvSpPr>
          <p:nvPr>
            <p:ph type="body" idx="1"/>
          </p:nvPr>
        </p:nvSpPr>
        <p:spPr>
          <a:xfrm>
            <a:off x="311700" y="1154250"/>
            <a:ext cx="8520600" cy="28350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dirty="0"/>
              <a:t>Review your </a:t>
            </a:r>
            <a:r>
              <a:rPr lang="en" sz="2400" b="1" dirty="0"/>
              <a:t>Chapter 14 &amp; 15 Structured Notes </a:t>
            </a:r>
            <a:r>
              <a:rPr lang="en" sz="2400" dirty="0"/>
              <a:t>and the novel.</a:t>
            </a:r>
            <a:endParaRPr sz="2400" dirty="0"/>
          </a:p>
          <a:p>
            <a:pPr marL="457200" lvl="0" indent="-381000" algn="l" rtl="0">
              <a:spcBef>
                <a:spcPts val="0"/>
              </a:spcBef>
              <a:spcAft>
                <a:spcPts val="0"/>
              </a:spcAft>
              <a:buSzPts val="2400"/>
              <a:buChar char="•"/>
            </a:pPr>
            <a:r>
              <a:rPr lang="en" sz="2400" dirty="0"/>
              <a:t>Discuss the focus question with your Discussion Appointment: </a:t>
            </a:r>
            <a:endParaRPr sz="2400" dirty="0"/>
          </a:p>
          <a:p>
            <a:pPr marL="0" lvl="0" indent="0" algn="l" rtl="0">
              <a:spcBef>
                <a:spcPts val="800"/>
              </a:spcBef>
              <a:spcAft>
                <a:spcPts val="0"/>
              </a:spcAft>
              <a:buNone/>
            </a:pPr>
            <a:endParaRPr sz="2400" dirty="0"/>
          </a:p>
          <a:p>
            <a:pPr marL="457200" lvl="0" indent="0" algn="l" rtl="0">
              <a:spcBef>
                <a:spcPts val="800"/>
              </a:spcBef>
              <a:spcAft>
                <a:spcPts val="0"/>
              </a:spcAft>
              <a:buNone/>
            </a:pPr>
            <a:r>
              <a:rPr lang="en" sz="2400" i="1" dirty="0">
                <a:solidFill>
                  <a:schemeClr val="dk1"/>
                </a:solidFill>
              </a:rPr>
              <a:t>In Chapter 15, who takes a stand? Why? Use the strongest evidence from the novel in your answer.</a:t>
            </a:r>
            <a:endParaRPr sz="2400" i="1" dirty="0"/>
          </a:p>
          <a:p>
            <a:pPr marL="457200" lvl="0" indent="0" algn="l" rtl="0">
              <a:spcBef>
                <a:spcPts val="800"/>
              </a:spcBef>
              <a:spcAft>
                <a:spcPts val="0"/>
              </a:spcAft>
              <a:buNone/>
            </a:pPr>
            <a:r>
              <a:rPr lang="en" sz="2400" dirty="0"/>
              <a:t/>
            </a:r>
            <a:br>
              <a:rPr lang="en" sz="2400" dirty="0"/>
            </a:br>
            <a:endParaRPr sz="2400" dirty="0"/>
          </a:p>
        </p:txBody>
      </p:sp>
      <p:pic>
        <p:nvPicPr>
          <p:cNvPr id="219" name="Google Shape;219;p33"/>
          <p:cNvPicPr preferRelativeResize="0"/>
          <p:nvPr/>
        </p:nvPicPr>
        <p:blipFill>
          <a:blip r:embed="rId3">
            <a:alphaModFix/>
          </a:blip>
          <a:stretch>
            <a:fillRect/>
          </a:stretch>
        </p:blipFill>
        <p:spPr>
          <a:xfrm>
            <a:off x="8418725" y="4418046"/>
            <a:ext cx="493776" cy="422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Learning Targets</a:t>
            </a:r>
            <a:endParaRPr/>
          </a:p>
        </p:txBody>
      </p:sp>
      <p:sp>
        <p:nvSpPr>
          <p:cNvPr id="225" name="Google Shape;225;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400" dirty="0"/>
              <a:t>I can </a:t>
            </a:r>
            <a:r>
              <a:rPr lang="en" sz="2400" i="1" dirty="0"/>
              <a:t>analyze how the reader’s perspective is different </a:t>
            </a:r>
            <a:r>
              <a:rPr lang="en" sz="2400" dirty="0"/>
              <a:t>from Scout’s in Chapter 15 and </a:t>
            </a:r>
            <a:r>
              <a:rPr lang="en" sz="2400" i="1" dirty="0"/>
              <a:t>creates an effect</a:t>
            </a:r>
            <a:r>
              <a:rPr lang="en" sz="2400" dirty="0"/>
              <a:t> for the reader.</a:t>
            </a:r>
            <a:endParaRPr sz="2400" dirty="0"/>
          </a:p>
          <a:p>
            <a:pPr marL="0" lvl="0" indent="0" algn="l" rtl="0">
              <a:spcBef>
                <a:spcPts val="800"/>
              </a:spcBef>
              <a:spcAft>
                <a:spcPts val="0"/>
              </a:spcAft>
              <a:buNone/>
            </a:pPr>
            <a:endParaRPr sz="2400" dirty="0"/>
          </a:p>
          <a:p>
            <a:pPr marL="457200" lvl="0" indent="-381000" algn="l" rtl="0">
              <a:spcBef>
                <a:spcPts val="800"/>
              </a:spcBef>
              <a:spcAft>
                <a:spcPts val="0"/>
              </a:spcAft>
              <a:buSzPts val="2400"/>
              <a:buAutoNum type="arabicPeriod"/>
            </a:pPr>
            <a:r>
              <a:rPr lang="en" sz="2400" dirty="0"/>
              <a:t>I can </a:t>
            </a:r>
            <a:r>
              <a:rPr lang="en" sz="2400" i="1" dirty="0"/>
              <a:t>evaluate the similarities and differences </a:t>
            </a:r>
            <a:r>
              <a:rPr lang="en" sz="2400" dirty="0"/>
              <a:t>between the novel and the film version of </a:t>
            </a:r>
            <a:r>
              <a:rPr lang="en" sz="2400" i="1" dirty="0"/>
              <a:t>To Kill a Mockingbird.</a:t>
            </a:r>
            <a:br>
              <a:rPr lang="en" sz="2400" i="1" dirty="0"/>
            </a:br>
            <a:endParaRPr sz="2400" i="1" dirty="0"/>
          </a:p>
        </p:txBody>
      </p:sp>
      <p:pic>
        <p:nvPicPr>
          <p:cNvPr id="226" name="Google Shape;226;p34"/>
          <p:cNvPicPr preferRelativeResize="0"/>
          <p:nvPr/>
        </p:nvPicPr>
        <p:blipFill>
          <a:blip r:embed="rId3">
            <a:alphaModFix/>
          </a:blip>
          <a:stretch>
            <a:fillRect/>
          </a:stretch>
        </p:blipFill>
        <p:spPr>
          <a:xfrm>
            <a:off x="8383223" y="4319762"/>
            <a:ext cx="615950" cy="498225"/>
          </a:xfrm>
          <a:prstGeom prst="rect">
            <a:avLst/>
          </a:prstGeom>
          <a:noFill/>
          <a:ln>
            <a:noFill/>
          </a:ln>
        </p:spPr>
      </p:pic>
      <p:pic>
        <p:nvPicPr>
          <p:cNvPr id="227" name="Google Shape;227;p34"/>
          <p:cNvPicPr preferRelativeResize="0"/>
          <p:nvPr/>
        </p:nvPicPr>
        <p:blipFill>
          <a:blip r:embed="rId4">
            <a:alphaModFix/>
          </a:blip>
          <a:stretch>
            <a:fillRect/>
          </a:stretch>
        </p:blipFill>
        <p:spPr>
          <a:xfrm>
            <a:off x="7889437" y="4395762"/>
            <a:ext cx="493788" cy="422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Determine the Meaning of Perspective </a:t>
            </a:r>
            <a:endParaRPr sz="3000"/>
          </a:p>
        </p:txBody>
      </p:sp>
      <p:sp>
        <p:nvSpPr>
          <p:cNvPr id="233" name="Google Shape;233;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55600" algn="l" rtl="0">
              <a:spcBef>
                <a:spcPts val="800"/>
              </a:spcBef>
              <a:spcAft>
                <a:spcPts val="0"/>
              </a:spcAft>
              <a:buClr>
                <a:schemeClr val="dk1"/>
              </a:buClr>
              <a:buSzPts val="2000"/>
              <a:buChar char="•"/>
            </a:pPr>
            <a:r>
              <a:rPr lang="en" sz="2000" dirty="0">
                <a:solidFill>
                  <a:schemeClr val="dk1"/>
                </a:solidFill>
              </a:rPr>
              <a:t>Turn to page 200 in Chapter 15 of </a:t>
            </a:r>
            <a:r>
              <a:rPr lang="en" sz="2000" i="1" dirty="0">
                <a:solidFill>
                  <a:schemeClr val="dk1"/>
                </a:solidFill>
              </a:rPr>
              <a:t>To Kill a Mockingbird</a:t>
            </a:r>
            <a:endParaRPr sz="2000" i="1" dirty="0">
              <a:solidFill>
                <a:schemeClr val="dk1"/>
              </a:solidFill>
            </a:endParaRPr>
          </a:p>
          <a:p>
            <a:pPr marL="457200" lvl="0" indent="-355600" algn="l" rtl="0">
              <a:spcBef>
                <a:spcPts val="0"/>
              </a:spcBef>
              <a:spcAft>
                <a:spcPts val="0"/>
              </a:spcAft>
              <a:buClr>
                <a:schemeClr val="dk1"/>
              </a:buClr>
              <a:buSzPts val="2000"/>
              <a:buChar char="•"/>
            </a:pPr>
            <a:r>
              <a:rPr lang="en" sz="2000" dirty="0">
                <a:solidFill>
                  <a:schemeClr val="dk1"/>
                </a:solidFill>
              </a:rPr>
              <a:t>Read along silently in your  heads as you hear the text read </a:t>
            </a:r>
            <a:r>
              <a:rPr lang="en" sz="2000" dirty="0" smtClean="0">
                <a:solidFill>
                  <a:schemeClr val="dk1"/>
                </a:solidFill>
              </a:rPr>
              <a:t>aloud</a:t>
            </a:r>
            <a:endParaRPr sz="2000" dirty="0">
              <a:solidFill>
                <a:schemeClr val="dk1"/>
              </a:solidFill>
            </a:endParaRPr>
          </a:p>
          <a:p>
            <a:pPr marL="0" lvl="0" indent="0" algn="l" rtl="0">
              <a:spcBef>
                <a:spcPts val="800"/>
              </a:spcBef>
              <a:spcAft>
                <a:spcPts val="0"/>
              </a:spcAft>
              <a:buNone/>
            </a:pPr>
            <a:endParaRPr sz="2000" dirty="0">
              <a:solidFill>
                <a:schemeClr val="dk1"/>
              </a:solidFill>
            </a:endParaRPr>
          </a:p>
          <a:p>
            <a:pPr marL="0" lvl="0" indent="0" algn="l" rtl="0">
              <a:spcBef>
                <a:spcPts val="800"/>
              </a:spcBef>
              <a:spcAft>
                <a:spcPts val="0"/>
              </a:spcAft>
              <a:buNone/>
            </a:pPr>
            <a:endParaRPr sz="2000" dirty="0">
              <a:solidFill>
                <a:schemeClr val="dk1"/>
              </a:solidFill>
            </a:endParaRPr>
          </a:p>
          <a:p>
            <a:pPr marL="0" lvl="0" indent="0" algn="l" rtl="0">
              <a:spcBef>
                <a:spcPts val="800"/>
              </a:spcBef>
              <a:spcAft>
                <a:spcPts val="0"/>
              </a:spcAft>
              <a:buNone/>
            </a:pPr>
            <a:endParaRPr dirty="0">
              <a:solidFill>
                <a:schemeClr val="dk1"/>
              </a:solidFill>
            </a:endParaRPr>
          </a:p>
          <a:p>
            <a:pPr marL="0" lvl="0" indent="0" algn="l" rtl="0">
              <a:spcBef>
                <a:spcPts val="800"/>
              </a:spcBef>
              <a:spcAft>
                <a:spcPts val="0"/>
              </a:spcAft>
              <a:buNone/>
            </a:pPr>
            <a:r>
              <a:rPr lang="en" sz="2000" dirty="0">
                <a:solidFill>
                  <a:schemeClr val="dk1"/>
                </a:solidFill>
              </a:rPr>
              <a:t>What does </a:t>
            </a:r>
            <a:r>
              <a:rPr lang="en" sz="2000" i="1" dirty="0">
                <a:solidFill>
                  <a:schemeClr val="dk1"/>
                </a:solidFill>
              </a:rPr>
              <a:t>perspective</a:t>
            </a:r>
            <a:endParaRPr sz="2000" i="1" dirty="0">
              <a:solidFill>
                <a:schemeClr val="dk1"/>
              </a:solidFill>
            </a:endParaRPr>
          </a:p>
          <a:p>
            <a:pPr marL="0" lvl="0" indent="0" algn="l" rtl="0">
              <a:spcBef>
                <a:spcPts val="800"/>
              </a:spcBef>
              <a:spcAft>
                <a:spcPts val="0"/>
              </a:spcAft>
              <a:buNone/>
            </a:pPr>
            <a:r>
              <a:rPr lang="en" sz="2000" dirty="0">
                <a:solidFill>
                  <a:schemeClr val="dk1"/>
                </a:solidFill>
              </a:rPr>
              <a:t>mean?</a:t>
            </a:r>
            <a:endParaRPr sz="2000" dirty="0">
              <a:solidFill>
                <a:schemeClr val="dk1"/>
              </a:solidFill>
            </a:endParaRPr>
          </a:p>
          <a:p>
            <a:pPr marL="0" lvl="0" indent="0" algn="l" rtl="0">
              <a:spcBef>
                <a:spcPts val="800"/>
              </a:spcBef>
              <a:spcAft>
                <a:spcPts val="0"/>
              </a:spcAft>
              <a:buNone/>
            </a:pPr>
            <a:endParaRPr sz="2000" dirty="0">
              <a:solidFill>
                <a:schemeClr val="dk1"/>
              </a:solidFill>
            </a:endParaRPr>
          </a:p>
          <a:p>
            <a:pPr marL="0" lvl="0" indent="0" algn="l" rtl="0">
              <a:spcBef>
                <a:spcPts val="800"/>
              </a:spcBef>
              <a:spcAft>
                <a:spcPts val="0"/>
              </a:spcAft>
              <a:buNone/>
            </a:pPr>
            <a:endParaRPr dirty="0"/>
          </a:p>
        </p:txBody>
      </p:sp>
      <p:pic>
        <p:nvPicPr>
          <p:cNvPr id="234" name="Google Shape;234;p35"/>
          <p:cNvPicPr preferRelativeResize="0"/>
          <p:nvPr/>
        </p:nvPicPr>
        <p:blipFill>
          <a:blip r:embed="rId3">
            <a:alphaModFix/>
          </a:blip>
          <a:stretch>
            <a:fillRect/>
          </a:stretch>
        </p:blipFill>
        <p:spPr>
          <a:xfrm>
            <a:off x="3412575" y="1968538"/>
            <a:ext cx="5419725" cy="2600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Determine Scout and the Reader’s Perspectives</a:t>
            </a:r>
            <a:endParaRPr sz="3000"/>
          </a:p>
        </p:txBody>
      </p:sp>
      <p:sp>
        <p:nvSpPr>
          <p:cNvPr id="240" name="Google Shape;240;p36"/>
          <p:cNvSpPr txBox="1">
            <a:spLocks noGrp="1"/>
          </p:cNvSpPr>
          <p:nvPr>
            <p:ph type="body" idx="1"/>
          </p:nvPr>
        </p:nvSpPr>
        <p:spPr>
          <a:xfrm>
            <a:off x="311700" y="10762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solidFill>
                  <a:schemeClr val="dk1"/>
                </a:solidFill>
              </a:rPr>
              <a:t>After hearing the excerpt read aloud, </a:t>
            </a:r>
            <a:endParaRPr sz="1800" dirty="0">
              <a:solidFill>
                <a:schemeClr val="dk1"/>
              </a:solidFill>
            </a:endParaRPr>
          </a:p>
          <a:p>
            <a:pPr marL="0" lvl="0" indent="0" algn="l" rtl="0">
              <a:spcBef>
                <a:spcPts val="800"/>
              </a:spcBef>
              <a:spcAft>
                <a:spcPts val="0"/>
              </a:spcAft>
              <a:buNone/>
            </a:pPr>
            <a:r>
              <a:rPr lang="en" sz="1800" dirty="0">
                <a:solidFill>
                  <a:schemeClr val="dk1"/>
                </a:solidFill>
              </a:rPr>
              <a:t>consider the questions from the Note-</a:t>
            </a:r>
            <a:endParaRPr sz="1800" dirty="0">
              <a:solidFill>
                <a:schemeClr val="dk1"/>
              </a:solidFill>
            </a:endParaRPr>
          </a:p>
          <a:p>
            <a:pPr marL="0" lvl="0" indent="0" algn="l" rtl="0">
              <a:spcBef>
                <a:spcPts val="800"/>
              </a:spcBef>
              <a:spcAft>
                <a:spcPts val="0"/>
              </a:spcAft>
              <a:buNone/>
            </a:pPr>
            <a:r>
              <a:rPr lang="en" sz="1800" dirty="0">
                <a:solidFill>
                  <a:schemeClr val="dk1"/>
                </a:solidFill>
              </a:rPr>
              <a:t>Catcher:</a:t>
            </a:r>
            <a:endParaRPr sz="1800" dirty="0">
              <a:solidFill>
                <a:schemeClr val="dk1"/>
              </a:solidFill>
            </a:endParaRPr>
          </a:p>
          <a:p>
            <a:pPr marL="0" lvl="0" indent="0" algn="l" rtl="0">
              <a:spcBef>
                <a:spcPts val="800"/>
              </a:spcBef>
              <a:spcAft>
                <a:spcPts val="0"/>
              </a:spcAft>
              <a:buNone/>
            </a:pPr>
            <a:endParaRPr sz="1800" dirty="0">
              <a:solidFill>
                <a:schemeClr val="dk1"/>
              </a:solidFill>
            </a:endParaRPr>
          </a:p>
          <a:p>
            <a:pPr marL="457200" lvl="0" indent="-355600" algn="l" rtl="0">
              <a:spcBef>
                <a:spcPts val="800"/>
              </a:spcBef>
              <a:spcAft>
                <a:spcPts val="0"/>
              </a:spcAft>
              <a:buClr>
                <a:schemeClr val="dk1"/>
              </a:buClr>
              <a:buSzPts val="2000"/>
              <a:buFont typeface="Calibri"/>
              <a:buChar char="•"/>
            </a:pPr>
            <a:r>
              <a:rPr lang="en" sz="1800" dirty="0">
                <a:solidFill>
                  <a:schemeClr val="dk1"/>
                </a:solidFill>
              </a:rPr>
              <a:t>What does Scout think is happening?</a:t>
            </a:r>
            <a:br>
              <a:rPr lang="en" sz="1800" dirty="0">
                <a:solidFill>
                  <a:schemeClr val="dk1"/>
                </a:solidFill>
              </a:rPr>
            </a:br>
            <a:endParaRPr sz="1800" dirty="0">
              <a:solidFill>
                <a:schemeClr val="dk1"/>
              </a:solidFill>
            </a:endParaRPr>
          </a:p>
          <a:p>
            <a:pPr marL="457200" lvl="0" indent="-355600" algn="l" rtl="0">
              <a:spcBef>
                <a:spcPts val="0"/>
              </a:spcBef>
              <a:spcAft>
                <a:spcPts val="0"/>
              </a:spcAft>
              <a:buClr>
                <a:schemeClr val="dk1"/>
              </a:buClr>
              <a:buSzPts val="2000"/>
              <a:buChar char="•"/>
            </a:pPr>
            <a:r>
              <a:rPr lang="en" sz="1800" dirty="0">
                <a:solidFill>
                  <a:schemeClr val="dk1"/>
                </a:solidFill>
              </a:rPr>
              <a:t>What does the reader understand is </a:t>
            </a:r>
            <a:br>
              <a:rPr lang="en" sz="1800" dirty="0">
                <a:solidFill>
                  <a:schemeClr val="dk1"/>
                </a:solidFill>
              </a:rPr>
            </a:br>
            <a:r>
              <a:rPr lang="en" sz="1800" dirty="0">
                <a:solidFill>
                  <a:schemeClr val="dk1"/>
                </a:solidFill>
              </a:rPr>
              <a:t>happening?</a:t>
            </a:r>
            <a:endParaRPr sz="1800" dirty="0">
              <a:solidFill>
                <a:schemeClr val="dk1"/>
              </a:solidFill>
            </a:endParaRPr>
          </a:p>
          <a:p>
            <a:pPr marL="0" lvl="0" indent="0" algn="l" rtl="0">
              <a:spcBef>
                <a:spcPts val="800"/>
              </a:spcBef>
              <a:spcAft>
                <a:spcPts val="0"/>
              </a:spcAft>
              <a:buNone/>
            </a:pPr>
            <a:endParaRPr sz="1800" dirty="0">
              <a:solidFill>
                <a:schemeClr val="dk1"/>
              </a:solidFill>
            </a:endParaRPr>
          </a:p>
          <a:p>
            <a:pPr marL="0" lvl="0" indent="0" algn="l" rtl="0">
              <a:spcBef>
                <a:spcPts val="800"/>
              </a:spcBef>
              <a:spcAft>
                <a:spcPts val="0"/>
              </a:spcAft>
              <a:buNone/>
            </a:pPr>
            <a:r>
              <a:rPr lang="en" sz="1800" dirty="0">
                <a:solidFill>
                  <a:schemeClr val="dk1"/>
                </a:solidFill>
              </a:rPr>
              <a:t>Discuss your thinking with your partner.</a:t>
            </a:r>
            <a:endParaRPr sz="1800" dirty="0">
              <a:solidFill>
                <a:schemeClr val="dk1"/>
              </a:solidFill>
            </a:endParaRPr>
          </a:p>
        </p:txBody>
      </p:sp>
      <p:pic>
        <p:nvPicPr>
          <p:cNvPr id="241" name="Google Shape;241;p36"/>
          <p:cNvPicPr preferRelativeResize="0"/>
          <p:nvPr/>
        </p:nvPicPr>
        <p:blipFill>
          <a:blip r:embed="rId3">
            <a:alphaModFix/>
          </a:blip>
          <a:stretch>
            <a:fillRect/>
          </a:stretch>
        </p:blipFill>
        <p:spPr>
          <a:xfrm>
            <a:off x="5580668" y="1076274"/>
            <a:ext cx="3035432" cy="3194067"/>
          </a:xfrm>
          <a:prstGeom prst="rect">
            <a:avLst/>
          </a:prstGeom>
          <a:noFill/>
          <a:ln>
            <a:noFill/>
          </a:ln>
        </p:spPr>
      </p:pic>
      <p:pic>
        <p:nvPicPr>
          <p:cNvPr id="242" name="Google Shape;242;p36"/>
          <p:cNvPicPr preferRelativeResize="0"/>
          <p:nvPr/>
        </p:nvPicPr>
        <p:blipFill>
          <a:blip r:embed="rId4">
            <a:alphaModFix/>
          </a:blip>
          <a:stretch>
            <a:fillRect/>
          </a:stretch>
        </p:blipFill>
        <p:spPr>
          <a:xfrm>
            <a:off x="8332083" y="4341846"/>
            <a:ext cx="568034" cy="503531"/>
          </a:xfrm>
          <a:prstGeom prst="rect">
            <a:avLst/>
          </a:prstGeom>
          <a:noFill/>
          <a:ln>
            <a:noFill/>
          </a:ln>
        </p:spPr>
      </p:pic>
      <p:pic>
        <p:nvPicPr>
          <p:cNvPr id="243" name="Google Shape;243;p36"/>
          <p:cNvPicPr preferRelativeResize="0"/>
          <p:nvPr/>
        </p:nvPicPr>
        <p:blipFill>
          <a:blip r:embed="rId5">
            <a:alphaModFix/>
          </a:blip>
          <a:stretch>
            <a:fillRect/>
          </a:stretch>
        </p:blipFill>
        <p:spPr>
          <a:xfrm>
            <a:off x="7611902" y="4341846"/>
            <a:ext cx="485708" cy="50353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9151F38-8C6D-47AF-A14B-92A8DE57F79A}"/>
</file>

<file path=customXml/itemProps2.xml><?xml version="1.0" encoding="utf-8"?>
<ds:datastoreItem xmlns:ds="http://schemas.openxmlformats.org/officeDocument/2006/customXml" ds:itemID="{ECC7F1EC-AA51-4B5C-A40F-E75AF11A2DF3}"/>
</file>

<file path=customXml/itemProps3.xml><?xml version="1.0" encoding="utf-8"?>
<ds:datastoreItem xmlns:ds="http://schemas.openxmlformats.org/officeDocument/2006/customXml" ds:itemID="{3D66D969-F646-4C79-845B-2CB045BBA221}"/>
</file>

<file path=docProps/app.xml><?xml version="1.0" encoding="utf-8"?>
<Properties xmlns="http://schemas.openxmlformats.org/officeDocument/2006/extended-properties" xmlns:vt="http://schemas.openxmlformats.org/officeDocument/2006/docPropsVTypes">
  <TotalTime>16</TotalTime>
  <Words>1752</Words>
  <Application>Microsoft Macintosh PowerPoint</Application>
  <PresentationFormat>On-screen Show (16:9)</PresentationFormat>
  <Paragraphs>363</Paragraphs>
  <Slides>16</Slides>
  <Notes>16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16</vt:i4>
      </vt:variant>
    </vt:vector>
  </HeadingPairs>
  <TitlesOfParts>
    <vt:vector size="20" baseType="lpstr">
      <vt:lpstr>Century Gothic</vt:lpstr>
      <vt:lpstr>Overlock</vt:lpstr>
      <vt:lpstr>Office Theme</vt:lpstr>
      <vt:lpstr>Office Theme</vt:lpstr>
      <vt:lpstr>Grade 8: Module 2: Unit 2: Lesson 2  Teacher slide, before teaching.</vt:lpstr>
      <vt:lpstr>Grade 8: Module 2: Unit 2: Lesson 2 Teacher slide, before teaching.</vt:lpstr>
      <vt:lpstr>Grade 8: Module 2: Unit 2: Lesson 2 Teacher slide, before teaching.</vt:lpstr>
      <vt:lpstr>Grade 8: Module 2:  Unit 2: Lesson 2</vt:lpstr>
      <vt:lpstr>Hello, Students!</vt:lpstr>
      <vt:lpstr>Let’s Discuss Who Takes a Stand </vt:lpstr>
      <vt:lpstr>Let’s Review the Learning Targets</vt:lpstr>
      <vt:lpstr>Let’s Determine the Meaning of Perspective </vt:lpstr>
      <vt:lpstr>Let’s Determine Scout and the Reader’s Perspectives</vt:lpstr>
      <vt:lpstr>Let’s Determine Scout and the Reader’s Perspectives</vt:lpstr>
      <vt:lpstr>Let’s Prepare to Analyze the Film </vt:lpstr>
      <vt:lpstr>Let’s Compare and Contrast the Film and Text</vt:lpstr>
      <vt:lpstr>Let’s Evaluate Actor’s and Director’s Choices </vt:lpstr>
      <vt:lpstr>Let’s Analyze Words and Actions that Reveal Character</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2  Teacher slide, before teaching.</dc:title>
  <cp:lastModifiedBy>Alexander Specht</cp:lastModifiedBy>
  <cp:revision>4</cp:revision>
  <dcterms:modified xsi:type="dcterms:W3CDTF">2018-09-25T00:50:56Z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