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2.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6.xml" ContentType="application/vnd.openxmlformats-officedocument.presentationml.slide+xml"/>
  <Override PartName="/ppt/slides/slide4.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5.xml" ContentType="application/vnd.openxmlformats-officedocument.presentationml.slide+xml"/>
  <Override PartName="/ppt/slideMasters/slideMaster3.xml" ContentType="application/vnd.openxmlformats-officedocument.presentationml.slideMaster+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slideMasters/slideMaster2.xml" ContentType="application/vnd.openxmlformats-officedocument.presentationml.slideMaster+xml"/>
  <Override PartName="/ppt/notesSlides/notesSlide7.xml" ContentType="application/vnd.openxmlformats-officedocument.presentationml.notesSlide+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heme/theme4.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16"/>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B7ED97B8-3F66-469E-A5E9-CF8218765CC9}">
  <a:tblStyle styleId="{B7ED97B8-3F66-469E-A5E9-CF8218765CC9}"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0568" autoAdjust="0"/>
  </p:normalViewPr>
  <p:slideViewPr>
    <p:cSldViewPr snapToGrid="0">
      <p:cViewPr varScale="1">
        <p:scale>
          <a:sx n="88" d="100"/>
          <a:sy n="88" d="100"/>
        </p:scale>
        <p:origin x="-1688" y="-112"/>
      </p:cViewPr>
      <p:guideLst>
        <p:guide orient="horz" pos="1620"/>
        <p:guide pos="2880"/>
      </p:guideLst>
    </p:cSldViewPr>
  </p:slideViewPr>
  <p:notesTextViewPr>
    <p:cViewPr>
      <p:scale>
        <a:sx n="1" d="1"/>
        <a:sy n="1" d="1"/>
      </p:scale>
      <p:origin x="0" y="944"/>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presProps" Target="presProps.xml"/><Relationship Id="rId8" Type="http://schemas.openxmlformats.org/officeDocument/2006/relationships/slide" Target="slides/slide5.xml"/><Relationship Id="rId21"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printerSettings" Target="printerSettings/printerSettings1.bin"/><Relationship Id="rId7" Type="http://schemas.openxmlformats.org/officeDocument/2006/relationships/slide" Target="slides/slide4.xml"/><Relationship Id="rId20" Type="http://schemas.openxmlformats.org/officeDocument/2006/relationships/theme" Target="theme/theme1.xml"/><Relationship Id="rId16" Type="http://schemas.openxmlformats.org/officeDocument/2006/relationships/notesMaster" Target="notesMasters/notesMaster1.xml"/><Relationship Id="rId2" Type="http://schemas.openxmlformats.org/officeDocument/2006/relationships/slideMaster" Target="slideMasters/slideMaster2.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4" Type="http://schemas.openxmlformats.org/officeDocument/2006/relationships/customXml" Target="../customXml/item3.xml"/><Relationship Id="rId15" Type="http://schemas.openxmlformats.org/officeDocument/2006/relationships/slide" Target="slides/slide12.xml"/><Relationship Id="rId5" Type="http://schemas.openxmlformats.org/officeDocument/2006/relationships/slide" Target="slides/slide2.xml"/><Relationship Id="rId23" Type="http://schemas.openxmlformats.org/officeDocument/2006/relationships/customXml" Target="../customXml/item2.xml"/><Relationship Id="rId10" Type="http://schemas.openxmlformats.org/officeDocument/2006/relationships/slide" Target="slides/slide7.xml"/><Relationship Id="rId19" Type="http://schemas.openxmlformats.org/officeDocument/2006/relationships/viewProps" Target="viewProps.xml"/><Relationship Id="rId9" Type="http://schemas.openxmlformats.org/officeDocument/2006/relationships/slide" Target="slides/slide6.xml"/><Relationship Id="rId14" Type="http://schemas.openxmlformats.org/officeDocument/2006/relationships/slide" Target="slides/slide11.xml"/><Relationship Id="rId4" Type="http://schemas.openxmlformats.org/officeDocument/2006/relationships/slide" Target="slides/slide1.xml"/><Relationship Id="rId22"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80212431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71242534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50-55 </a:t>
            </a:r>
            <a:r>
              <a:rPr lang="en" sz="1200" dirty="0" smtClean="0">
                <a:latin typeface="Calibri"/>
                <a:ea typeface="Calibri"/>
                <a:cs typeface="Calibri"/>
                <a:sym typeface="Calibri"/>
              </a:rPr>
              <a:t>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Opening</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Unpacking Learning Targets (5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Work Time</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Research Teams Create </a:t>
            </a:r>
            <a:r>
              <a:rPr lang="en" sz="1200" b="1" dirty="0">
                <a:latin typeface="Calibri"/>
                <a:ea typeface="Calibri"/>
                <a:cs typeface="Calibri"/>
                <a:sym typeface="Calibri"/>
              </a:rPr>
              <a:t>Local Sustainable Cascading Consequences Charts </a:t>
            </a:r>
            <a:r>
              <a:rPr lang="en" sz="1200" dirty="0">
                <a:latin typeface="Calibri"/>
                <a:ea typeface="Calibri"/>
                <a:cs typeface="Calibri"/>
                <a:sym typeface="Calibri"/>
              </a:rPr>
              <a:t>(20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Team Share (10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Closing and Assessment</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Exit Ticket: Developing a Supporting Research Question (12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Homework (2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In your </a:t>
            </a:r>
            <a:r>
              <a:rPr lang="en" sz="1200" b="1" dirty="0">
                <a:latin typeface="Calibri"/>
                <a:ea typeface="Calibri"/>
                <a:cs typeface="Calibri"/>
                <a:sym typeface="Calibri"/>
              </a:rPr>
              <a:t>researcher’s notebook</a:t>
            </a:r>
            <a:r>
              <a:rPr lang="en" sz="1200" dirty="0">
                <a:latin typeface="Calibri"/>
                <a:ea typeface="Calibri"/>
                <a:cs typeface="Calibri"/>
                <a:sym typeface="Calibri"/>
              </a:rPr>
              <a:t>, record some search terms you might use in an internet search engine to find articles that will help to answer your research question.</a:t>
            </a:r>
            <a:br>
              <a:rPr lang="en" sz="1200" dirty="0">
                <a:latin typeface="Calibri"/>
                <a:ea typeface="Calibri"/>
                <a:cs typeface="Calibri"/>
                <a:sym typeface="Calibri"/>
              </a:rPr>
            </a:br>
            <a:endParaRPr sz="1200" dirty="0">
              <a:latin typeface="Calibri"/>
              <a:ea typeface="Calibri"/>
              <a:cs typeface="Calibri"/>
              <a:sym typeface="Calibri"/>
            </a:endParaRPr>
          </a:p>
        </p:txBody>
      </p:sp>
      <p:sp>
        <p:nvSpPr>
          <p:cNvPr id="208" name="Google Shape;208;g471242534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731290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488f60fefe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5-7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Research Team/Individual</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and Assessment A. Exit Ticket: Developing a Supporting Research Question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the </a:t>
            </a:r>
            <a:r>
              <a:rPr lang="en" sz="1200" b="1" dirty="0">
                <a:solidFill>
                  <a:schemeClr val="dk1"/>
                </a:solidFill>
                <a:latin typeface="Calibri"/>
                <a:ea typeface="Calibri"/>
                <a:cs typeface="Calibri"/>
                <a:sym typeface="Calibri"/>
              </a:rPr>
              <a:t>Good Supporting Research Questions Are… anchor chart</a:t>
            </a:r>
            <a:r>
              <a:rPr lang="en" sz="1200" dirty="0">
                <a:solidFill>
                  <a:schemeClr val="dk1"/>
                </a:solidFill>
                <a:latin typeface="Calibri"/>
                <a:ea typeface="Calibri"/>
                <a:cs typeface="Calibri"/>
                <a:sym typeface="Calibri"/>
              </a:rPr>
              <a:t> posted for reference.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2 of 2.</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Good Supporting Research Questions Are… anchor chart</a:t>
            </a:r>
            <a:r>
              <a:rPr lang="en" sz="1200" dirty="0">
                <a:solidFill>
                  <a:schemeClr val="dk1"/>
                </a:solidFill>
                <a:latin typeface="Calibri"/>
                <a:ea typeface="Calibri"/>
                <a:cs typeface="Calibri"/>
                <a:sym typeface="Calibri"/>
              </a:rPr>
              <a:t> posted on the wall.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 </a:t>
            </a:r>
            <a:r>
              <a:rPr lang="en" sz="1200" b="0" dirty="0">
                <a:solidFill>
                  <a:schemeClr val="dk1"/>
                </a:solidFill>
                <a:latin typeface="Calibri"/>
                <a:ea typeface="Calibri"/>
                <a:cs typeface="Calibri"/>
                <a:sym typeface="Calibri"/>
              </a:rPr>
              <a:t>Exit Ticket: Developing a Supporting Research Question: Consequences of Local Sustainable Food Chain</a:t>
            </a:r>
            <a:r>
              <a:rPr lang="en" sz="1200" b="0" dirty="0">
                <a:solidFill>
                  <a:schemeClr val="dk1"/>
                </a:solidFill>
                <a:latin typeface="Times New Roman"/>
                <a:ea typeface="Times New Roman"/>
                <a:cs typeface="Times New Roman"/>
                <a:sym typeface="Times New Roman"/>
              </a:rPr>
              <a:t> </a:t>
            </a:r>
            <a:r>
              <a:rPr lang="en" sz="1200" b="0" dirty="0">
                <a:solidFill>
                  <a:schemeClr val="dk1"/>
                </a:solidFill>
                <a:latin typeface="Calibri"/>
                <a:ea typeface="Calibri"/>
                <a:cs typeface="Calibri"/>
                <a:sym typeface="Calibri"/>
              </a:rPr>
              <a:t> to each student.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Read the slide.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record their research question in their</a:t>
            </a:r>
            <a:r>
              <a:rPr lang="en" sz="1200" b="1" dirty="0">
                <a:solidFill>
                  <a:schemeClr val="dk1"/>
                </a:solidFill>
                <a:latin typeface="Calibri"/>
                <a:ea typeface="Calibri"/>
                <a:cs typeface="Calibri"/>
                <a:sym typeface="Calibri"/>
              </a:rPr>
              <a:t> researcher’s notebook</a:t>
            </a:r>
            <a:r>
              <a:rPr lang="en" sz="1200" dirty="0">
                <a:solidFill>
                  <a:schemeClr val="dk1"/>
                </a:solidFill>
                <a:latin typeface="Calibri"/>
                <a:ea typeface="Calibri"/>
                <a:cs typeface="Calibri"/>
                <a:sym typeface="Calibri"/>
              </a:rPr>
              <a:t> in the Local Sustainable section.	</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form supporting research questions that are focused, relevant to the topic, and answerable.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Based on the quality of the supporting research questions for the last food chain (Lesson 5, industrial organic), consider adding a brief mini lesson to address common mistakes students made when writing their questions. Giving clear examples of questions that meet and don’t meet each criterion can be helpful for students.</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70" name="Google Shape;270;g488f60fefe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650596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4712425340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 Read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278" name="Google Shape;278;g4712425340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170168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g4a40150fc1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4" name="Google Shape;284;g4a40150fc1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285" name="Google Shape;285;g4a40150fc1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875152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712425340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Local Sustainable Food Chain Cascading Consequences chart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Exit Ticket: Developing a Supporting Research Question: Consequences of Local Sustainable Food Chain (one per student)</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Consequences Conversation task cards</a:t>
            </a:r>
            <a:r>
              <a:rPr lang="en" sz="1200" dirty="0">
                <a:solidFill>
                  <a:schemeClr val="dk1"/>
                </a:solidFill>
                <a:latin typeface="Calibri"/>
                <a:ea typeface="Calibri"/>
                <a:cs typeface="Calibri"/>
                <a:sym typeface="Calibri"/>
              </a:rPr>
              <a:t> (one per student, from Lesson 5)</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Researcher’s roadmap</a:t>
            </a:r>
            <a:r>
              <a:rPr lang="en" sz="1200" dirty="0">
                <a:solidFill>
                  <a:schemeClr val="dk1"/>
                </a:solidFill>
                <a:latin typeface="Calibri"/>
                <a:ea typeface="Calibri"/>
                <a:cs typeface="Calibri"/>
                <a:sym typeface="Calibri"/>
              </a:rPr>
              <a:t> (one per student, from Lesson 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Good Supporting Research Questions Are … anchor chart</a:t>
            </a:r>
            <a:r>
              <a:rPr lang="en" sz="1200" dirty="0">
                <a:solidFill>
                  <a:schemeClr val="dk1"/>
                </a:solidFill>
                <a:latin typeface="Calibri"/>
                <a:ea typeface="Calibri"/>
                <a:cs typeface="Calibri"/>
                <a:sym typeface="Calibri"/>
              </a:rPr>
              <a:t> (from Lesson 2)</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Chart paper (one per research team)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Markers (four different colors per research team)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a:t>
            </a:r>
            <a:r>
              <a:rPr lang="en" sz="1200" dirty="0" smtClean="0">
                <a:solidFill>
                  <a:schemeClr val="dk1"/>
                </a:solidFill>
                <a:latin typeface="Calibri"/>
                <a:ea typeface="Calibri"/>
                <a:cs typeface="Calibri"/>
                <a:sym typeface="Calibri"/>
              </a:rPr>
              <a:t>Targets</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14" name="Google Shape;214;g4712425340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25155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712425340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a:t>
            </a:r>
            <a:r>
              <a:rPr lang="en" sz="1200" b="1" dirty="0">
                <a:solidFill>
                  <a:schemeClr val="dk1"/>
                </a:solidFill>
                <a:latin typeface="Calibri"/>
                <a:ea typeface="Calibri"/>
                <a:cs typeface="Calibri"/>
                <a:sym typeface="Calibri"/>
              </a:rPr>
              <a:t> Local Sustainable Food Chain Cascading Consequences chart (for teacher reference) </a:t>
            </a:r>
            <a:r>
              <a:rPr lang="en" sz="1200" dirty="0">
                <a:solidFill>
                  <a:schemeClr val="dk1"/>
                </a:solidFill>
                <a:latin typeface="Calibri"/>
                <a:ea typeface="Calibri"/>
                <a:cs typeface="Calibri"/>
                <a:sym typeface="Calibri"/>
              </a:rPr>
              <a:t>to help you guide students while you are circulating during Work Time.</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20" name="Google Shape;220;g4712425340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797287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712425340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6" name="Google Shape;226;g4712425340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45034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712425340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5" name="Google Shape;235;g4712425340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280030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712425340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Class/Partners (proximity)</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Opening A. Unpacking Learning Targets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through the learning targets with you.</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have seen similar learning targets in Lessons 1 and 5.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Based on the learning targets, invite students to turn and talk with an elbow partner to answer the question: </a:t>
            </a:r>
            <a:r>
              <a:rPr lang="en" sz="1200" i="1" dirty="0">
                <a:solidFill>
                  <a:schemeClr val="dk1"/>
                </a:solidFill>
                <a:latin typeface="Calibri"/>
                <a:ea typeface="Calibri"/>
                <a:cs typeface="Calibri"/>
                <a:sym typeface="Calibri"/>
              </a:rPr>
              <a:t>“What do you think we are doing today and why are we doing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share out.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to page 12 in</a:t>
            </a:r>
            <a:r>
              <a:rPr lang="en" sz="1200" b="1" i="1" dirty="0">
                <a:solidFill>
                  <a:schemeClr val="dk1"/>
                </a:solidFill>
                <a:latin typeface="Calibri"/>
                <a:ea typeface="Calibri"/>
                <a:cs typeface="Calibri"/>
                <a:sym typeface="Calibri"/>
              </a:rPr>
              <a:t> </a:t>
            </a:r>
            <a:r>
              <a:rPr lang="en" sz="1200" b="0" i="1" dirty="0">
                <a:solidFill>
                  <a:schemeClr val="dk1"/>
                </a:solidFill>
                <a:latin typeface="Calibri"/>
                <a:ea typeface="Calibri"/>
                <a:cs typeface="Calibri"/>
                <a:sym typeface="Calibri"/>
              </a:rPr>
              <a:t>The Omnivore’s Dilemma</a:t>
            </a:r>
            <a:r>
              <a:rPr lang="en" sz="1200" dirty="0">
                <a:solidFill>
                  <a:schemeClr val="dk1"/>
                </a:solidFill>
                <a:latin typeface="Calibri"/>
                <a:ea typeface="Calibri"/>
                <a:cs typeface="Calibri"/>
                <a:sym typeface="Calibri"/>
              </a:rPr>
              <a:t>, to the description of the local sustainable food chain.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this description aloud as students follow along silently. The purpose of this reading is to simply remind students of the definition of </a:t>
            </a:r>
            <a:r>
              <a:rPr lang="en" sz="1200" i="1" dirty="0">
                <a:solidFill>
                  <a:schemeClr val="dk1"/>
                </a:solidFill>
                <a:latin typeface="Calibri"/>
                <a:ea typeface="Calibri"/>
                <a:cs typeface="Calibri"/>
                <a:sym typeface="Calibri"/>
              </a:rPr>
              <a:t>local sustainable</a:t>
            </a:r>
            <a:r>
              <a:rPr lang="en" sz="1200" dirty="0">
                <a:solidFill>
                  <a:schemeClr val="dk1"/>
                </a:solidFill>
                <a:latin typeface="Calibri"/>
                <a:ea typeface="Calibri"/>
                <a:cs typeface="Calibri"/>
                <a:sym typeface="Calibri"/>
              </a:rPr>
              <a:t>.</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say </a:t>
            </a:r>
            <a:r>
              <a:rPr lang="en" sz="1200" b="0" dirty="0">
                <a:solidFill>
                  <a:schemeClr val="dk1"/>
                </a:solidFill>
                <a:latin typeface="Calibri"/>
                <a:ea typeface="Calibri"/>
                <a:cs typeface="Calibri"/>
                <a:sym typeface="Calibri"/>
              </a:rPr>
              <a:t>that they are going to finish determining the cascading consequences for the local sustainable food chain from </a:t>
            </a:r>
            <a:r>
              <a:rPr lang="en" sz="1200" b="0" i="1" dirty="0">
                <a:solidFill>
                  <a:schemeClr val="dk1"/>
                </a:solidFill>
                <a:latin typeface="Calibri"/>
                <a:ea typeface="Calibri"/>
                <a:cs typeface="Calibri"/>
                <a:sym typeface="Calibri"/>
              </a:rPr>
              <a:t>The Omnivore’s Dilemma </a:t>
            </a:r>
            <a:r>
              <a:rPr lang="en" sz="1200" b="0" dirty="0">
                <a:solidFill>
                  <a:schemeClr val="dk1"/>
                </a:solidFill>
                <a:latin typeface="Calibri"/>
                <a:ea typeface="Calibri"/>
                <a:cs typeface="Calibri"/>
                <a:sym typeface="Calibri"/>
              </a:rPr>
              <a:t>in order to use a structured decision-making process to answer the guiding question: “Which of Michael Pollan’s four food chains would best feed all the people in the United States?” </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0" dirty="0">
                <a:solidFill>
                  <a:schemeClr val="dk1"/>
                </a:solidFill>
                <a:latin typeface="Calibri"/>
                <a:ea typeface="Calibri"/>
                <a:cs typeface="Calibri"/>
                <a:sym typeface="Calibri"/>
              </a:rPr>
              <a:t>Support for Any Students Who Need It: None.</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41" name="Google Shape;241;g4712425340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422663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4712425340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18-</a:t>
            </a:r>
            <a:r>
              <a:rPr lang="en" sz="1200" b="1" dirty="0" smtClean="0">
                <a:solidFill>
                  <a:schemeClr val="dk1"/>
                </a:solidFill>
                <a:latin typeface="Calibri"/>
                <a:ea typeface="Calibri"/>
                <a:cs typeface="Calibri"/>
                <a:sym typeface="Calibri"/>
              </a:rPr>
              <a:t>20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Research Teams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Research Teams Create Local Sustainable Cascading Consequences Chart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lesson is very similar to Lesson 5, although in order to gradually release students to work more independently, in this lesson there is no teacher modeling. Teams go straight into creating their</a:t>
            </a:r>
            <a:r>
              <a:rPr lang="en" sz="1200" b="1" dirty="0">
                <a:solidFill>
                  <a:schemeClr val="dk1"/>
                </a:solidFill>
                <a:latin typeface="Calibri"/>
                <a:ea typeface="Calibri"/>
                <a:cs typeface="Calibri"/>
                <a:sym typeface="Calibri"/>
              </a:rPr>
              <a:t> team Cascading Consequences charts</a:t>
            </a:r>
            <a:r>
              <a:rPr lang="en" sz="1200" dirty="0">
                <a:solidFill>
                  <a:schemeClr val="dk1"/>
                </a:solidFill>
                <a:latin typeface="Calibri"/>
                <a:ea typeface="Calibri"/>
                <a:cs typeface="Calibri"/>
                <a:sym typeface="Calibri"/>
              </a:rPr>
              <a:t>; however, if you have students or teams struggling with this process, consider creating a mini lesson to address the problems and/or reteaching the skill to a group of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You’ll need chart paper and four different colored markers for each research team.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also need their </a:t>
            </a:r>
            <a:r>
              <a:rPr lang="en" sz="1200" b="1" dirty="0">
                <a:solidFill>
                  <a:schemeClr val="dk1"/>
                </a:solidFill>
                <a:latin typeface="Calibri"/>
                <a:ea typeface="Calibri"/>
                <a:cs typeface="Calibri"/>
                <a:sym typeface="Calibri"/>
              </a:rPr>
              <a:t>Consequences Conversation task cards </a:t>
            </a:r>
            <a:r>
              <a:rPr lang="en" sz="1200" b="0" dirty="0">
                <a:solidFill>
                  <a:schemeClr val="dk1"/>
                </a:solidFill>
                <a:latin typeface="Calibri"/>
                <a:ea typeface="Calibri"/>
                <a:cs typeface="Calibri"/>
                <a:sym typeface="Calibri"/>
              </a:rPr>
              <a:t>(from Lesson 5).</a:t>
            </a:r>
            <a:endParaRPr sz="1200" b="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one piece of chart paper and four different colored markers to each research team.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take out and review their </a:t>
            </a:r>
            <a:r>
              <a:rPr lang="en" sz="1200" b="1" dirty="0">
                <a:solidFill>
                  <a:schemeClr val="dk1"/>
                </a:solidFill>
                <a:latin typeface="Calibri"/>
                <a:ea typeface="Calibri"/>
                <a:cs typeface="Calibri"/>
                <a:sym typeface="Calibri"/>
              </a:rPr>
              <a:t>Consequences Conversation task cards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to their research team about a star (one thing from the card that the team did well) from Lesson 7, when they added to their </a:t>
            </a:r>
            <a:r>
              <a:rPr lang="en" sz="1200" b="1" dirty="0">
                <a:solidFill>
                  <a:schemeClr val="dk1"/>
                </a:solidFill>
                <a:latin typeface="Calibri"/>
                <a:ea typeface="Calibri"/>
                <a:cs typeface="Calibri"/>
                <a:sym typeface="Calibri"/>
              </a:rPr>
              <a:t>team Industrial Organic Food Chain Cascading Consequences chart.</a:t>
            </a:r>
            <a:r>
              <a:rPr lang="en" sz="1200" dirty="0">
                <a:solidFill>
                  <a:schemeClr val="dk1"/>
                </a:solidFill>
                <a:latin typeface="Calibri"/>
                <a:ea typeface="Calibri"/>
                <a:cs typeface="Calibri"/>
                <a:sym typeface="Calibri"/>
              </a:rPr>
              <a:t> Also have them talk about a step (one area for improvement).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each team to share out their star and step.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a:t>
            </a:r>
            <a:r>
              <a:rPr lang="en" sz="1200" i="1" dirty="0">
                <a:solidFill>
                  <a:schemeClr val="dk1"/>
                </a:solidFill>
                <a:latin typeface="Calibri"/>
                <a:ea typeface="Calibri"/>
                <a:cs typeface="Calibri"/>
                <a:sym typeface="Calibri"/>
              </a:rPr>
              <a:t>“It is important that teams follow the process outlined on the task card because: 1) it ensures that all students’ voices are heard; 2) it pushes students to share their thinking about why; and 3) the markers allow you to quickly observe the contributions of each team member.”</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a:t>
            </a:r>
            <a:r>
              <a:rPr lang="en" sz="1200" i="1" dirty="0">
                <a:solidFill>
                  <a:schemeClr val="dk1"/>
                </a:solidFill>
                <a:latin typeface="Calibri"/>
                <a:ea typeface="Calibri"/>
                <a:cs typeface="Calibri"/>
                <a:sym typeface="Calibri"/>
              </a:rPr>
              <a:t>“There are multiple ways to create a </a:t>
            </a:r>
            <a:r>
              <a:rPr lang="en" sz="1200" b="1" i="1" dirty="0">
                <a:solidFill>
                  <a:schemeClr val="dk1"/>
                </a:solidFill>
                <a:latin typeface="Calibri"/>
                <a:ea typeface="Calibri"/>
                <a:cs typeface="Calibri"/>
                <a:sym typeface="Calibri"/>
              </a:rPr>
              <a:t>Cascading Consequences chart</a:t>
            </a:r>
            <a:r>
              <a:rPr lang="en" sz="1200" i="1" dirty="0">
                <a:solidFill>
                  <a:schemeClr val="dk1"/>
                </a:solidFill>
                <a:latin typeface="Calibri"/>
                <a:ea typeface="Calibri"/>
                <a:cs typeface="Calibri"/>
                <a:sym typeface="Calibri"/>
              </a:rPr>
              <a:t> from a text. It is OK if each research team’s chart is slightly different as long as you can argue why you placed things where you did.” </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work, circulate to observe and assist teams.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“Are you following the model by taking turns, discussing where consequences should go and why, and actively and respectfully listening?”</a:t>
            </a:r>
            <a:endParaRPr sz="1200" i="1"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“Why did you place this consequence where you did?” </a:t>
            </a:r>
            <a:endParaRPr sz="1200" i="1"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do you know this is a consequence of this?”</a:t>
            </a: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the </a:t>
            </a:r>
            <a:r>
              <a:rPr lang="en" sz="1200" b="1" dirty="0">
                <a:solidFill>
                  <a:schemeClr val="dk1"/>
                </a:solidFill>
                <a:latin typeface="Calibri"/>
                <a:ea typeface="Calibri"/>
                <a:cs typeface="Calibri"/>
                <a:sym typeface="Calibri"/>
              </a:rPr>
              <a:t>Local Sustainable Food Chain Cascading Consequences chart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a:t>
            </a:r>
            <a:r>
              <a:rPr lang="en" sz="1200" dirty="0">
                <a:solidFill>
                  <a:schemeClr val="dk1"/>
                </a:solidFill>
                <a:latin typeface="Calibri"/>
                <a:ea typeface="Calibri"/>
                <a:cs typeface="Calibri"/>
                <a:sym typeface="Calibri"/>
              </a:rPr>
              <a:t> in the supporting materials for one way to create a </a:t>
            </a:r>
            <a:r>
              <a:rPr lang="en" sz="1200" b="1" dirty="0">
                <a:solidFill>
                  <a:schemeClr val="dk1"/>
                </a:solidFill>
                <a:latin typeface="Calibri"/>
                <a:ea typeface="Calibri"/>
                <a:cs typeface="Calibri"/>
                <a:sym typeface="Calibri"/>
              </a:rPr>
              <a:t>Cascading Consequences chart </a:t>
            </a:r>
            <a:r>
              <a:rPr lang="en" sz="1200" dirty="0">
                <a:solidFill>
                  <a:schemeClr val="dk1"/>
                </a:solidFill>
                <a:latin typeface="Calibri"/>
                <a:ea typeface="Calibri"/>
                <a:cs typeface="Calibri"/>
                <a:sym typeface="Calibri"/>
              </a:rPr>
              <a:t>from these text excerpts; remember, it is NOT the only way.</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are having a hard time identifying the consequences in the text, consider giving them a list of consequences that they can use to participate in creating the </a:t>
            </a:r>
            <a:r>
              <a:rPr lang="en" sz="1200" b="1" dirty="0">
                <a:solidFill>
                  <a:schemeClr val="dk1"/>
                </a:solidFill>
                <a:latin typeface="Calibri"/>
                <a:ea typeface="Calibri"/>
                <a:cs typeface="Calibri"/>
                <a:sym typeface="Calibri"/>
              </a:rPr>
              <a:t>team Cascading Consequences chart.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are struggling with this process, consider creating a mini lesson to address the problems, and/or reteaching the skill to a group of students.</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50" name="Google Shape;250;g4712425340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990154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g4712425340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10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Research Teams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Team Share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may consider reminding students of your expectations for movement: walk to the other team’s chart, talk in quiet voices, etc. Model these if necessary.</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 purpose of creating </a:t>
            </a:r>
            <a:r>
              <a:rPr lang="en" sz="1200" b="1" dirty="0">
                <a:solidFill>
                  <a:schemeClr val="dk1"/>
                </a:solidFill>
                <a:latin typeface="Calibri"/>
                <a:ea typeface="Calibri"/>
                <a:cs typeface="Calibri"/>
                <a:sym typeface="Calibri"/>
              </a:rPr>
              <a:t>Cascading Consequences charts</a:t>
            </a:r>
            <a:r>
              <a:rPr lang="en" sz="1200" dirty="0">
                <a:solidFill>
                  <a:schemeClr val="dk1"/>
                </a:solidFill>
                <a:latin typeface="Calibri"/>
                <a:ea typeface="Calibri"/>
                <a:cs typeface="Calibri"/>
                <a:sym typeface="Calibri"/>
              </a:rPr>
              <a:t> is to help them figure out which food chain they think would be best for feeding all the people in the United States.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now get to borrow ideas from other teams.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numbered 2 through </a:t>
            </a:r>
            <a:r>
              <a:rPr lang="en-US" sz="1200" dirty="0" smtClean="0">
                <a:solidFill>
                  <a:schemeClr val="dk1"/>
                </a:solidFill>
                <a:latin typeface="Calibri"/>
                <a:ea typeface="Calibri"/>
                <a:cs typeface="Calibri"/>
                <a:sym typeface="Calibri"/>
              </a:rPr>
              <a:t>4 </a:t>
            </a:r>
            <a:r>
              <a:rPr lang="en" sz="1200" dirty="0" smtClean="0">
                <a:solidFill>
                  <a:schemeClr val="dk1"/>
                </a:solidFill>
                <a:latin typeface="Calibri"/>
                <a:ea typeface="Calibri"/>
                <a:cs typeface="Calibri"/>
                <a:sym typeface="Calibri"/>
              </a:rPr>
              <a:t>that </a:t>
            </a:r>
            <a:r>
              <a:rPr lang="en" sz="1200" dirty="0">
                <a:solidFill>
                  <a:schemeClr val="dk1"/>
                </a:solidFill>
                <a:latin typeface="Calibri"/>
                <a:ea typeface="Calibri"/>
                <a:cs typeface="Calibri"/>
                <a:sym typeface="Calibri"/>
              </a:rPr>
              <a:t>they might ask clarifying questions such as:  </a:t>
            </a:r>
            <a:r>
              <a:rPr lang="en" sz="1200" i="1" dirty="0">
                <a:solidFill>
                  <a:schemeClr val="dk1"/>
                </a:solidFill>
                <a:latin typeface="Calibri"/>
                <a:ea typeface="Calibri"/>
                <a:cs typeface="Calibri"/>
                <a:sym typeface="Calibri"/>
              </a:rPr>
              <a:t>“Why do you have ‘food tastes better’ coming from the box that says, ‘people eat foods in season?’ I was thinking ‘food tastes better’ could come from the ‘no pesticides box’ instead.”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in asking and answering questions. Some students may find this challenging and require additional support.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all students to return to their team charts to add/revise their cascading consequences if they saw something new or significant on the other charts they visited.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ask appropriate clarifying questions such as the example provided.</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modeling one type of conversation that might take place during the Team Share time.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58" name="Google Shape;258;g4712425340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005438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4712425340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Research Team/Individual</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  Exit Ticket: Developing a Supporting Research Question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1 of 2.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focus question and research question (both posted in the classroom</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 purpose of the research they are doing is to gather evidence to be able to answer this question orally at the end of Unit 2 and in writing in Unit 3.</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take out their </a:t>
            </a:r>
            <a:r>
              <a:rPr lang="en" sz="1200" b="1" dirty="0">
                <a:solidFill>
                  <a:schemeClr val="dk1"/>
                </a:solidFill>
                <a:latin typeface="Calibri"/>
                <a:ea typeface="Calibri"/>
                <a:cs typeface="Calibri"/>
                <a:sym typeface="Calibri"/>
              </a:rPr>
              <a:t>researcher’s roadmap</a:t>
            </a:r>
            <a:r>
              <a:rPr lang="en" sz="1200" dirty="0">
                <a:solidFill>
                  <a:schemeClr val="dk1"/>
                </a:solidFill>
                <a:latin typeface="Calibri"/>
                <a:ea typeface="Calibri"/>
                <a:cs typeface="Calibri"/>
                <a:sym typeface="Calibri"/>
              </a:rPr>
              <a:t> (from Lesson 2) and briefly tell a partner where we are on the roadmap for the new food chain, local sustainable.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 next step is to develop a supporting research question, which they will use in class tomorrow to further research the consequences of the local sustainable food chain.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 research teams to look at the boxes that were initialed and discuss whether there are any other consequences that they feel would be more important to research than those that were initialed. If so, students may volunteer to research those instead. Emphasize that each student in the team should have chosen a different consequence to research.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each choose a different consequence from the chart for further research.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64" name="Google Shape;264;g4712425340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013137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3"/>
        <p:cNvGrpSpPr/>
        <p:nvPr/>
      </p:nvGrpSpPr>
      <p:grpSpPr>
        <a:xfrm>
          <a:off x="0" y="0"/>
          <a:ext cx="0" cy="0"/>
          <a:chOff x="0" y="0"/>
          <a:chExt cx="0" cy="0"/>
        </a:xfrm>
      </p:grpSpPr>
      <p:sp>
        <p:nvSpPr>
          <p:cNvPr id="144" name="Google Shape;144;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1" name="Google Shape;151;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9" name="Google Shape;15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1" name="Google Shape;16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4" name="Google Shape;164;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5" name="Google Shape;165;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6" name="Google Shape;166;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7" name="Google Shape;167;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1"/>
        <p:cNvGrpSpPr/>
        <p:nvPr/>
      </p:nvGrpSpPr>
      <p:grpSpPr>
        <a:xfrm>
          <a:off x="0" y="0"/>
          <a:ext cx="0" cy="0"/>
          <a:chOff x="0" y="0"/>
          <a:chExt cx="0" cy="0"/>
        </a:xfrm>
      </p:grpSpPr>
      <p:sp>
        <p:nvSpPr>
          <p:cNvPr id="172" name="Google Shape;172;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6"/>
        <p:cNvGrpSpPr/>
        <p:nvPr/>
      </p:nvGrpSpPr>
      <p:grpSpPr>
        <a:xfrm>
          <a:off x="0" y="0"/>
          <a:ext cx="0" cy="0"/>
          <a:chOff x="0" y="0"/>
          <a:chExt cx="0" cy="0"/>
        </a:xfrm>
      </p:grpSpPr>
      <p:sp>
        <p:nvSpPr>
          <p:cNvPr id="177" name="Google Shape;177;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8" name="Google Shape;178;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2" name="Google Shape;182;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3" name="Google Shape;183;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4" name="Google Shape;18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7"/>
        <p:cNvGrpSpPr/>
        <p:nvPr/>
      </p:nvGrpSpPr>
      <p:grpSpPr>
        <a:xfrm>
          <a:off x="0" y="0"/>
          <a:ext cx="0" cy="0"/>
          <a:chOff x="0" y="0"/>
          <a:chExt cx="0" cy="0"/>
        </a:xfrm>
      </p:grpSpPr>
      <p:sp>
        <p:nvSpPr>
          <p:cNvPr id="188" name="Google Shape;18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9" name="Google Shape;189;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0" name="Google Shape;190;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2: Lesson 8</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1" name="Google Shape;211;p3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600">
                <a:latin typeface="Century Gothic"/>
                <a:ea typeface="Century Gothic"/>
                <a:cs typeface="Century Gothic"/>
                <a:sym typeface="Century Gothic"/>
              </a:rPr>
              <a:t>This lesson will take approximately 50-55 minutes to complete. </a:t>
            </a:r>
            <a:endParaRPr sz="160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60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a:latin typeface="Century Gothic"/>
                <a:ea typeface="Century Gothic"/>
                <a:cs typeface="Century Gothic"/>
                <a:sym typeface="Century Gothic"/>
              </a:rPr>
              <a:t>The purpose of today’s lesson is to:</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a:latin typeface="Century Gothic"/>
                <a:ea typeface="Century Gothic"/>
                <a:cs typeface="Century Gothic"/>
                <a:sym typeface="Century Gothic"/>
              </a:rPr>
              <a:t>Focus on the local sustainable food chain in the first of three lessons. This lesson gradually releases students to work more independently; in this lesson there is no teacher modeling.</a:t>
            </a:r>
            <a:br>
              <a:rPr lang="en" sz="1600">
                <a:latin typeface="Century Gothic"/>
                <a:ea typeface="Century Gothic"/>
                <a:cs typeface="Century Gothic"/>
                <a:sym typeface="Century Gothic"/>
              </a:rPr>
            </a:br>
            <a:endParaRPr sz="160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a:latin typeface="Century Gothic"/>
                <a:ea typeface="Century Gothic"/>
                <a:cs typeface="Century Gothic"/>
                <a:sym typeface="Century Gothic"/>
              </a:rPr>
              <a:t>The Learning Targets for students today are:</a:t>
            </a:r>
            <a:endParaRPr sz="160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AutoNum type="arabicPeriod"/>
            </a:pPr>
            <a:r>
              <a:rPr lang="en" sz="1600">
                <a:latin typeface="Century Gothic"/>
                <a:ea typeface="Century Gothic"/>
                <a:cs typeface="Century Gothic"/>
                <a:sym typeface="Century Gothic"/>
              </a:rPr>
              <a:t>I can determine the cascading consequences of the local sustainable food chain using </a:t>
            </a:r>
            <a:r>
              <a:rPr lang="en" sz="1600" i="1">
                <a:latin typeface="Century Gothic"/>
                <a:ea typeface="Century Gothic"/>
                <a:cs typeface="Century Gothic"/>
                <a:sym typeface="Century Gothic"/>
              </a:rPr>
              <a:t>The Omnivore’s Dilemma</a:t>
            </a:r>
            <a:r>
              <a:rPr lang="en" sz="1600">
                <a:latin typeface="Century Gothic"/>
                <a:ea typeface="Century Gothic"/>
                <a:cs typeface="Century Gothic"/>
                <a:sym typeface="Century Gothic"/>
              </a:rPr>
              <a:t>.</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a:latin typeface="Century Gothic"/>
                <a:ea typeface="Century Gothic"/>
                <a:cs typeface="Century Gothic"/>
                <a:sym typeface="Century Gothic"/>
              </a:rPr>
              <a:t>I can develop a supporting research question to help me focus my research.</a:t>
            </a:r>
            <a:br>
              <a:rPr lang="en" sz="1600">
                <a:latin typeface="Century Gothic"/>
                <a:ea typeface="Century Gothic"/>
                <a:cs typeface="Century Gothic"/>
                <a:sym typeface="Century Gothic"/>
              </a:rPr>
            </a:br>
            <a:r>
              <a:rPr lang="en" sz="1600">
                <a:latin typeface="Century Gothic"/>
                <a:ea typeface="Century Gothic"/>
                <a:cs typeface="Century Gothic"/>
                <a:sym typeface="Century Gothic"/>
              </a:rPr>
              <a:t/>
            </a:r>
            <a:br>
              <a:rPr lang="en" sz="1600">
                <a:latin typeface="Century Gothic"/>
                <a:ea typeface="Century Gothic"/>
                <a:cs typeface="Century Gothic"/>
                <a:sym typeface="Century Gothic"/>
              </a:rPr>
            </a:br>
            <a:endParaRPr sz="160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4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Develop a Supporting Research Question</a:t>
            </a:r>
            <a:endParaRPr sz="3300" i="0" u="none" strike="noStrike" cap="none">
              <a:solidFill>
                <a:schemeClr val="dk1"/>
              </a:solidFill>
              <a:latin typeface="Century Gothic"/>
              <a:ea typeface="Century Gothic"/>
              <a:cs typeface="Century Gothic"/>
              <a:sym typeface="Century Gothic"/>
            </a:endParaRPr>
          </a:p>
        </p:txBody>
      </p:sp>
      <p:sp>
        <p:nvSpPr>
          <p:cNvPr id="273" name="Google Shape;273;p46"/>
          <p:cNvSpPr txBox="1">
            <a:spLocks noGrp="1"/>
          </p:cNvSpPr>
          <p:nvPr>
            <p:ph type="body" idx="1"/>
          </p:nvPr>
        </p:nvSpPr>
        <p:spPr>
          <a:xfrm>
            <a:off x="369650" y="1369225"/>
            <a:ext cx="42021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a:latin typeface="Century Gothic"/>
                <a:ea typeface="Century Gothic"/>
                <a:cs typeface="Century Gothic"/>
                <a:sym typeface="Century Gothic"/>
              </a:rPr>
              <a:t>Now, complete your exit ticket by writing your research topic from the box on the </a:t>
            </a:r>
            <a:r>
              <a:rPr lang="en" sz="2400" b="1">
                <a:latin typeface="Century Gothic"/>
                <a:ea typeface="Century Gothic"/>
                <a:cs typeface="Century Gothic"/>
                <a:sym typeface="Century Gothic"/>
              </a:rPr>
              <a:t>Cascading Consequences chart</a:t>
            </a:r>
            <a:r>
              <a:rPr lang="en" sz="2400">
                <a:latin typeface="Century Gothic"/>
                <a:ea typeface="Century Gothic"/>
                <a:cs typeface="Century Gothic"/>
                <a:sym typeface="Century Gothic"/>
              </a:rPr>
              <a:t> and drafting a supporting research question. </a:t>
            </a:r>
            <a:endParaRPr sz="2400">
              <a:latin typeface="Century Gothic"/>
              <a:ea typeface="Century Gothic"/>
              <a:cs typeface="Century Gothic"/>
              <a:sym typeface="Century Gothic"/>
            </a:endParaRPr>
          </a:p>
        </p:txBody>
      </p:sp>
      <p:pic>
        <p:nvPicPr>
          <p:cNvPr id="274" name="Google Shape;274;p46"/>
          <p:cNvPicPr preferRelativeResize="0"/>
          <p:nvPr/>
        </p:nvPicPr>
        <p:blipFill>
          <a:blip r:embed="rId3">
            <a:alphaModFix/>
          </a:blip>
          <a:stretch>
            <a:fillRect/>
          </a:stretch>
        </p:blipFill>
        <p:spPr>
          <a:xfrm>
            <a:off x="8515350" y="4441592"/>
            <a:ext cx="555171" cy="440829"/>
          </a:xfrm>
          <a:prstGeom prst="rect">
            <a:avLst/>
          </a:prstGeom>
          <a:noFill/>
          <a:ln>
            <a:noFill/>
          </a:ln>
        </p:spPr>
      </p:pic>
      <p:pic>
        <p:nvPicPr>
          <p:cNvPr id="275" name="Google Shape;275;p46"/>
          <p:cNvPicPr preferRelativeResize="0"/>
          <p:nvPr/>
        </p:nvPicPr>
        <p:blipFill>
          <a:blip r:embed="rId4">
            <a:alphaModFix/>
          </a:blip>
          <a:stretch>
            <a:fillRect/>
          </a:stretch>
        </p:blipFill>
        <p:spPr>
          <a:xfrm>
            <a:off x="4450400" y="1420444"/>
            <a:ext cx="4064952" cy="290140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4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281" name="Google Shape;281;p4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a:latin typeface="Century Gothic"/>
                <a:ea typeface="Century Gothic"/>
                <a:cs typeface="Century Gothic"/>
                <a:sym typeface="Century Gothic"/>
              </a:rPr>
              <a:t>In your </a:t>
            </a:r>
            <a:r>
              <a:rPr lang="en" sz="2400" b="1">
                <a:latin typeface="Century Gothic"/>
                <a:ea typeface="Century Gothic"/>
                <a:cs typeface="Century Gothic"/>
                <a:sym typeface="Century Gothic"/>
              </a:rPr>
              <a:t>researcher’s notebook</a:t>
            </a:r>
            <a:r>
              <a:rPr lang="en" sz="2400">
                <a:latin typeface="Century Gothic"/>
                <a:ea typeface="Century Gothic"/>
                <a:cs typeface="Century Gothic"/>
                <a:sym typeface="Century Gothic"/>
              </a:rPr>
              <a:t>, record some search terms you might use in an internet search engine to find articles that will help to answer your research question.</a:t>
            </a:r>
            <a:endParaRPr sz="2400">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p4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288" name="Google Shape;288;p4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289" name="Google Shape;289;p48"/>
          <p:cNvGraphicFramePr/>
          <p:nvPr/>
        </p:nvGraphicFramePr>
        <p:xfrm>
          <a:off x="577216" y="1385887"/>
          <a:ext cx="7989600" cy="3230175"/>
        </p:xfrm>
        <a:graphic>
          <a:graphicData uri="http://schemas.openxmlformats.org/drawingml/2006/table">
            <a:tbl>
              <a:tblPr firstRow="1" bandRow="1">
                <a:noFill/>
                <a:tableStyleId>{B7ED97B8-3F66-469E-A5E9-CF8218765CC9}</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2: Lesson 8</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7" name="Google Shape;217;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8: </a:t>
            </a:r>
            <a:endParaRPr sz="1800" i="1"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Materials and classroom preparation</a:t>
            </a:r>
            <a:endParaRPr sz="1800" dirty="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b="1" dirty="0">
                <a:latin typeface="Century Gothic"/>
                <a:ea typeface="Century Gothic"/>
                <a:cs typeface="Century Gothic"/>
                <a:sym typeface="Century Gothic"/>
              </a:rPr>
              <a:t>Local Sustainable Food Chain Cascading Consequences chart (for teacher reference)</a:t>
            </a:r>
            <a:endParaRPr sz="1800" b="1"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Exit Ticket: Developing a Supporting Research Question: Consequences of Local Sustainable Food Chain (one per student)</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Chart paper (one per research team)</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Markers (four different colors per research team)</a:t>
            </a:r>
            <a:endParaRPr sz="18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2: Lesson 8</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23" name="Google Shape;223;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8: </a:t>
            </a:r>
            <a:endParaRPr sz="1800" i="1"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Reading and protocols to read in preparation:</a:t>
            </a:r>
            <a:endParaRPr sz="1800" dirty="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dirty="0">
                <a:latin typeface="Century Gothic"/>
                <a:ea typeface="Century Gothic"/>
                <a:cs typeface="Century Gothic"/>
                <a:sym typeface="Century Gothic"/>
              </a:rPr>
              <a:t>Review: </a:t>
            </a:r>
            <a:r>
              <a:rPr lang="en" sz="1800" b="1" dirty="0">
                <a:latin typeface="Century Gothic"/>
                <a:ea typeface="Century Gothic"/>
                <a:cs typeface="Century Gothic"/>
                <a:sym typeface="Century Gothic"/>
              </a:rPr>
              <a:t>Local Sustainable Food Chain Cascading Consequences char</a:t>
            </a:r>
            <a:r>
              <a:rPr lang="en" sz="1800" dirty="0">
                <a:latin typeface="Century Gothic"/>
                <a:ea typeface="Century Gothic"/>
                <a:cs typeface="Century Gothic"/>
                <a:sym typeface="Century Gothic"/>
              </a:rPr>
              <a:t>t </a:t>
            </a:r>
            <a:r>
              <a:rPr lang="en" sz="1800" b="1" dirty="0">
                <a:latin typeface="Century Gothic"/>
                <a:ea typeface="Century Gothic"/>
                <a:cs typeface="Century Gothic"/>
                <a:sym typeface="Century Gothic"/>
              </a:rPr>
              <a:t>(for teacher reference) </a:t>
            </a:r>
            <a:r>
              <a:rPr lang="en" sz="1800" dirty="0">
                <a:latin typeface="Century Gothic"/>
                <a:ea typeface="Century Gothic"/>
                <a:cs typeface="Century Gothic"/>
                <a:sym typeface="Century Gothic"/>
              </a:rPr>
              <a:t>to help you guide students while you are circulating during Work Time.</a:t>
            </a:r>
            <a:endParaRPr sz="1800" dirty="0">
              <a:latin typeface="Century Gothic"/>
              <a:ea typeface="Century Gothic"/>
              <a:cs typeface="Century Gothic"/>
              <a:sym typeface="Century Gothic"/>
            </a:endParaRPr>
          </a:p>
          <a:p>
            <a:pPr marL="457200" lvl="0" indent="0" algn="l" rtl="0">
              <a:spcBef>
                <a:spcPts val="1000"/>
              </a:spcBef>
              <a:spcAft>
                <a:spcPts val="0"/>
              </a:spcAft>
              <a:buNone/>
            </a:pPr>
            <a:endParaRPr sz="18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7"/>
        <p:cNvGrpSpPr/>
        <p:nvPr/>
      </p:nvGrpSpPr>
      <p:grpSpPr>
        <a:xfrm>
          <a:off x="0" y="0"/>
          <a:ext cx="0" cy="0"/>
          <a:chOff x="0" y="0"/>
          <a:chExt cx="0" cy="0"/>
        </a:xfrm>
      </p:grpSpPr>
      <p:pic>
        <p:nvPicPr>
          <p:cNvPr id="228" name="Google Shape;228;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9" name="Google Shape;229;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0" name="Google Shape;230;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4: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2: Lesson 8</a:t>
            </a:r>
            <a:endParaRPr sz="3000" b="0" i="0" u="none" strike="noStrike" cap="none">
              <a:solidFill>
                <a:srgbClr val="404040"/>
              </a:solidFill>
              <a:latin typeface="Calibri"/>
              <a:ea typeface="Calibri"/>
              <a:cs typeface="Calibri"/>
              <a:sym typeface="Calibri"/>
            </a:endParaRPr>
          </a:p>
        </p:txBody>
      </p:sp>
      <p:pic>
        <p:nvPicPr>
          <p:cNvPr id="231" name="Google Shape;231;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32" name="Google Shape;232;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38" name="Google Shape;238;p4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In today’s lesson, you’ll begin the first of three lessons focusing on the local sustainable food chain. This work continues to prepare you to answer the focus question, “Which of Michael Pollan’s four food chains would best feed all the people in the United States?” for the </a:t>
            </a:r>
            <a:r>
              <a:rPr lang="en" sz="1800" b="1" dirty="0">
                <a:latin typeface="Century Gothic"/>
                <a:ea typeface="Century Gothic"/>
                <a:cs typeface="Century Gothic"/>
                <a:sym typeface="Century Gothic"/>
              </a:rPr>
              <a:t>End-of-Unit 2 and 3 assessments</a:t>
            </a:r>
            <a:r>
              <a:rPr lang="en" sz="1800" dirty="0">
                <a:latin typeface="Century Gothic"/>
                <a:ea typeface="Century Gothic"/>
                <a:cs typeface="Century Gothic"/>
                <a:sym typeface="Century Gothic"/>
              </a:rPr>
              <a:t>.</a:t>
            </a:r>
            <a:br>
              <a:rPr lang="en" sz="1800" dirty="0">
                <a:latin typeface="Century Gothic"/>
                <a:ea typeface="Century Gothic"/>
                <a:cs typeface="Century Gothic"/>
                <a:sym typeface="Century Gothic"/>
              </a:rPr>
            </a:b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Here’s what you’ll do today: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Work with your research team to create a </a:t>
            </a:r>
            <a:r>
              <a:rPr lang="en" sz="1800" b="1" dirty="0">
                <a:latin typeface="Century Gothic"/>
                <a:ea typeface="Century Gothic"/>
                <a:cs typeface="Century Gothic"/>
                <a:sym typeface="Century Gothic"/>
              </a:rPr>
              <a:t>team Cascading Consequences chart</a:t>
            </a:r>
            <a:r>
              <a:rPr lang="en" sz="1800" dirty="0">
                <a:latin typeface="Century Gothic"/>
                <a:ea typeface="Century Gothic"/>
                <a:cs typeface="Century Gothic"/>
                <a:sym typeface="Century Gothic"/>
              </a:rPr>
              <a:t> for the local sustainable food chain</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Choose a consequence from the chart for further research</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Develop a supporting research question for one of the consequences</a:t>
            </a:r>
            <a:br>
              <a:rPr lang="en" sz="1800" dirty="0">
                <a:latin typeface="Century Gothic"/>
                <a:ea typeface="Century Gothic"/>
                <a:cs typeface="Century Gothic"/>
                <a:sym typeface="Century Gothic"/>
              </a:rPr>
            </a:br>
            <a:endParaRPr sz="18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pic>
        <p:nvPicPr>
          <p:cNvPr id="247" name="Google Shape;247;p42"/>
          <p:cNvPicPr preferRelativeResize="0"/>
          <p:nvPr/>
        </p:nvPicPr>
        <p:blipFill>
          <a:blip r:embed="rId3">
            <a:alphaModFix/>
          </a:blip>
          <a:stretch>
            <a:fillRect/>
          </a:stretch>
        </p:blipFill>
        <p:spPr>
          <a:xfrm>
            <a:off x="7260667" y="4368267"/>
            <a:ext cx="636341" cy="629880"/>
          </a:xfrm>
          <a:prstGeom prst="rect">
            <a:avLst/>
          </a:prstGeom>
          <a:noFill/>
          <a:ln>
            <a:noFill/>
          </a:ln>
        </p:spPr>
      </p:pic>
      <p:sp>
        <p:nvSpPr>
          <p:cNvPr id="243" name="Google Shape;243;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Let’s Review Our Learning Targets</a:t>
            </a:r>
            <a:endParaRPr sz="3300" b="0" i="0" u="none" strike="noStrike" cap="none">
              <a:solidFill>
                <a:schemeClr val="dk1"/>
              </a:solidFill>
              <a:latin typeface="Calibri"/>
              <a:ea typeface="Calibri"/>
              <a:cs typeface="Calibri"/>
              <a:sym typeface="Calibri"/>
            </a:endParaRPr>
          </a:p>
        </p:txBody>
      </p:sp>
      <p:sp>
        <p:nvSpPr>
          <p:cNvPr id="244" name="Google Shape;244;p4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61950" algn="l" rtl="0">
              <a:spcBef>
                <a:spcPts val="800"/>
              </a:spcBef>
              <a:spcAft>
                <a:spcPts val="0"/>
              </a:spcAft>
              <a:buSzPts val="2100"/>
              <a:buAutoNum type="arabicPeriod"/>
            </a:pPr>
            <a:r>
              <a:rPr lang="en" sz="2400" dirty="0">
                <a:latin typeface="Century Gothic"/>
                <a:ea typeface="Century Gothic"/>
                <a:cs typeface="Century Gothic"/>
                <a:sym typeface="Century Gothic"/>
              </a:rPr>
              <a:t>I can </a:t>
            </a:r>
            <a:r>
              <a:rPr lang="en" sz="2400" i="1" dirty="0">
                <a:latin typeface="Century Gothic"/>
                <a:ea typeface="Century Gothic"/>
                <a:cs typeface="Century Gothic"/>
                <a:sym typeface="Century Gothic"/>
              </a:rPr>
              <a:t>determine the cascading consequences </a:t>
            </a:r>
            <a:r>
              <a:rPr lang="en" sz="2400" dirty="0">
                <a:latin typeface="Century Gothic"/>
                <a:ea typeface="Century Gothic"/>
                <a:cs typeface="Century Gothic"/>
                <a:sym typeface="Century Gothic"/>
              </a:rPr>
              <a:t>of the local sustainable food chain using </a:t>
            </a:r>
            <a:r>
              <a:rPr lang="en" sz="2400" i="1" dirty="0">
                <a:latin typeface="Century Gothic"/>
                <a:ea typeface="Century Gothic"/>
                <a:cs typeface="Century Gothic"/>
                <a:sym typeface="Century Gothic"/>
              </a:rPr>
              <a:t>The Omnivore’s Dilemma.</a:t>
            </a:r>
            <a:endParaRPr sz="2400" i="1" dirty="0">
              <a:latin typeface="Century Gothic"/>
              <a:ea typeface="Century Gothic"/>
              <a:cs typeface="Century Gothic"/>
              <a:sym typeface="Century Gothic"/>
            </a:endParaRPr>
          </a:p>
          <a:p>
            <a:pPr marL="457200" lvl="0" indent="-361950" algn="l" rtl="0">
              <a:spcBef>
                <a:spcPts val="0"/>
              </a:spcBef>
              <a:spcAft>
                <a:spcPts val="0"/>
              </a:spcAft>
              <a:buSzPts val="2100"/>
              <a:buAutoNum type="arabicPeriod"/>
            </a:pPr>
            <a:r>
              <a:rPr lang="en" sz="2400" dirty="0">
                <a:latin typeface="Century Gothic"/>
                <a:ea typeface="Century Gothic"/>
                <a:cs typeface="Century Gothic"/>
                <a:sym typeface="Century Gothic"/>
              </a:rPr>
              <a:t>I can d</a:t>
            </a:r>
            <a:r>
              <a:rPr lang="en" sz="2400" i="1" dirty="0">
                <a:latin typeface="Century Gothic"/>
                <a:ea typeface="Century Gothic"/>
                <a:cs typeface="Century Gothic"/>
                <a:sym typeface="Century Gothic"/>
              </a:rPr>
              <a:t>evelop a supporting research question</a:t>
            </a:r>
            <a:r>
              <a:rPr lang="en" sz="2400" dirty="0">
                <a:latin typeface="Century Gothic"/>
                <a:ea typeface="Century Gothic"/>
                <a:cs typeface="Century Gothic"/>
                <a:sym typeface="Century Gothic"/>
              </a:rPr>
              <a:t> to help me focus my research.</a:t>
            </a:r>
            <a:r>
              <a:rPr lang="en" dirty="0"/>
              <a:t/>
            </a:r>
            <a:br>
              <a:rPr lang="en" dirty="0"/>
            </a:br>
            <a:endParaRPr dirty="0"/>
          </a:p>
        </p:txBody>
      </p:sp>
      <p:pic>
        <p:nvPicPr>
          <p:cNvPr id="245" name="Google Shape;245;p42"/>
          <p:cNvPicPr preferRelativeResize="0"/>
          <p:nvPr/>
        </p:nvPicPr>
        <p:blipFill>
          <a:blip r:embed="rId4">
            <a:alphaModFix/>
          </a:blip>
          <a:stretch>
            <a:fillRect/>
          </a:stretch>
        </p:blipFill>
        <p:spPr>
          <a:xfrm>
            <a:off x="8305800" y="4335778"/>
            <a:ext cx="749125" cy="593681"/>
          </a:xfrm>
          <a:prstGeom prst="rect">
            <a:avLst/>
          </a:prstGeom>
          <a:noFill/>
          <a:ln>
            <a:noFill/>
          </a:ln>
        </p:spPr>
      </p:pic>
      <p:pic>
        <p:nvPicPr>
          <p:cNvPr id="246" name="Google Shape;246;p42"/>
          <p:cNvPicPr preferRelativeResize="0"/>
          <p:nvPr/>
        </p:nvPicPr>
        <p:blipFill>
          <a:blip r:embed="rId5">
            <a:alphaModFix/>
          </a:blip>
          <a:stretch>
            <a:fillRect/>
          </a:stretch>
        </p:blipFill>
        <p:spPr>
          <a:xfrm>
            <a:off x="7772792" y="4423442"/>
            <a:ext cx="548604" cy="51953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dirty="0">
                <a:latin typeface="Century Gothic"/>
                <a:ea typeface="Century Gothic"/>
                <a:cs typeface="Century Gothic"/>
                <a:sym typeface="Century Gothic"/>
              </a:rPr>
              <a:t>Let’s Create a </a:t>
            </a:r>
            <a:r>
              <a:rPr lang="en" b="1" dirty="0">
                <a:latin typeface="Century Gothic"/>
                <a:ea typeface="Century Gothic"/>
                <a:cs typeface="Century Gothic"/>
                <a:sym typeface="Century Gothic"/>
              </a:rPr>
              <a:t>Team Cascading Consequences Chart</a:t>
            </a:r>
            <a:endParaRPr sz="3300" b="1" i="0" u="none" strike="noStrike" cap="none" dirty="0">
              <a:solidFill>
                <a:schemeClr val="dk1"/>
              </a:solidFill>
              <a:latin typeface="Century Gothic"/>
              <a:ea typeface="Century Gothic"/>
              <a:cs typeface="Century Gothic"/>
              <a:sym typeface="Century Gothic"/>
            </a:endParaRPr>
          </a:p>
        </p:txBody>
      </p:sp>
      <p:sp>
        <p:nvSpPr>
          <p:cNvPr id="253" name="Google Shape;253;p43"/>
          <p:cNvSpPr txBox="1">
            <a:spLocks noGrp="1"/>
          </p:cNvSpPr>
          <p:nvPr>
            <p:ph type="body" idx="1"/>
          </p:nvPr>
        </p:nvSpPr>
        <p:spPr>
          <a:xfrm>
            <a:off x="100300" y="1369225"/>
            <a:ext cx="35049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2000" dirty="0">
                <a:latin typeface="Century Gothic"/>
                <a:ea typeface="Century Gothic"/>
                <a:cs typeface="Century Gothic"/>
                <a:sym typeface="Century Gothic"/>
              </a:rPr>
              <a:t>Take out your </a:t>
            </a:r>
            <a:r>
              <a:rPr lang="en" sz="2000" b="1" dirty="0">
                <a:latin typeface="Century Gothic"/>
                <a:ea typeface="Century Gothic"/>
                <a:cs typeface="Century Gothic"/>
                <a:sym typeface="Century Gothic"/>
              </a:rPr>
              <a:t>Local Sustainable Food Chain Cascading Consequences chart</a:t>
            </a:r>
            <a:r>
              <a:rPr lang="en" sz="2000" dirty="0">
                <a:latin typeface="Century Gothic"/>
                <a:ea typeface="Century Gothic"/>
                <a:cs typeface="Century Gothic"/>
                <a:sym typeface="Century Gothic"/>
              </a:rPr>
              <a:t>.</a:t>
            </a:r>
            <a:endParaRPr sz="2000" dirty="0">
              <a:latin typeface="Century Gothic"/>
              <a:ea typeface="Century Gothic"/>
              <a:cs typeface="Century Gothic"/>
              <a:sym typeface="Century Gothic"/>
            </a:endParaRPr>
          </a:p>
          <a:p>
            <a:pPr marL="0" lvl="0" indent="0" algn="l" rtl="0">
              <a:spcBef>
                <a:spcPts val="800"/>
              </a:spcBef>
              <a:spcAft>
                <a:spcPts val="0"/>
              </a:spcAft>
              <a:buClr>
                <a:schemeClr val="dk1"/>
              </a:buClr>
              <a:buSzPts val="1100"/>
              <a:buFont typeface="Arial"/>
              <a:buNone/>
            </a:pPr>
            <a:r>
              <a:rPr lang="en" sz="2000" dirty="0">
                <a:latin typeface="Century Gothic"/>
                <a:ea typeface="Century Gothic"/>
                <a:cs typeface="Century Gothic"/>
                <a:sym typeface="Century Gothic"/>
              </a:rPr>
              <a:t>You will use it to build your </a:t>
            </a:r>
            <a:r>
              <a:rPr lang="en" sz="2000" b="1" dirty="0">
                <a:latin typeface="Century Gothic"/>
                <a:ea typeface="Century Gothic"/>
                <a:cs typeface="Century Gothic"/>
                <a:sym typeface="Century Gothic"/>
              </a:rPr>
              <a:t>team</a:t>
            </a:r>
            <a:r>
              <a:rPr lang="en" sz="2000" dirty="0">
                <a:latin typeface="Century Gothic"/>
                <a:ea typeface="Century Gothic"/>
                <a:cs typeface="Century Gothic"/>
                <a:sym typeface="Century Gothic"/>
              </a:rPr>
              <a:t> </a:t>
            </a:r>
            <a:r>
              <a:rPr lang="en" sz="2000" b="1" dirty="0">
                <a:latin typeface="Century Gothic"/>
                <a:ea typeface="Century Gothic"/>
                <a:cs typeface="Century Gothic"/>
                <a:sym typeface="Century Gothic"/>
              </a:rPr>
              <a:t>Local Sustainable Food Chain Cascading Consequences chart.</a:t>
            </a:r>
            <a:endParaRPr sz="2000" b="1" dirty="0">
              <a:latin typeface="Century Gothic"/>
              <a:ea typeface="Century Gothic"/>
              <a:cs typeface="Century Gothic"/>
              <a:sym typeface="Century Gothic"/>
            </a:endParaRPr>
          </a:p>
        </p:txBody>
      </p:sp>
      <p:pic>
        <p:nvPicPr>
          <p:cNvPr id="254" name="Google Shape;254;p43"/>
          <p:cNvPicPr preferRelativeResize="0"/>
          <p:nvPr/>
        </p:nvPicPr>
        <p:blipFill>
          <a:blip r:embed="rId3">
            <a:alphaModFix/>
          </a:blip>
          <a:stretch>
            <a:fillRect/>
          </a:stretch>
        </p:blipFill>
        <p:spPr>
          <a:xfrm>
            <a:off x="3605209" y="1369225"/>
            <a:ext cx="4798415" cy="3263400"/>
          </a:xfrm>
          <a:prstGeom prst="rect">
            <a:avLst/>
          </a:prstGeom>
          <a:noFill/>
          <a:ln>
            <a:noFill/>
          </a:ln>
        </p:spPr>
      </p:pic>
      <p:pic>
        <p:nvPicPr>
          <p:cNvPr id="255" name="Google Shape;255;p43"/>
          <p:cNvPicPr preferRelativeResize="0"/>
          <p:nvPr/>
        </p:nvPicPr>
        <p:blipFill>
          <a:blip r:embed="rId4">
            <a:alphaModFix/>
          </a:blip>
          <a:stretch>
            <a:fillRect/>
          </a:stretch>
        </p:blipFill>
        <p:spPr>
          <a:xfrm>
            <a:off x="8468940" y="4441375"/>
            <a:ext cx="572426" cy="45306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p4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Share Ideas</a:t>
            </a:r>
            <a:endParaRPr sz="3300" i="0" u="none" strike="noStrike" cap="none">
              <a:solidFill>
                <a:schemeClr val="dk1"/>
              </a:solidFill>
              <a:latin typeface="Century Gothic"/>
              <a:ea typeface="Century Gothic"/>
              <a:cs typeface="Century Gothic"/>
              <a:sym typeface="Century Gothic"/>
            </a:endParaRPr>
          </a:p>
        </p:txBody>
      </p:sp>
      <p:sp>
        <p:nvSpPr>
          <p:cNvPr id="261" name="Google Shape;261;p44"/>
          <p:cNvSpPr txBox="1">
            <a:spLocks noGrp="1"/>
          </p:cNvSpPr>
          <p:nvPr>
            <p:ph type="body" idx="1"/>
          </p:nvPr>
        </p:nvSpPr>
        <p:spPr>
          <a:xfrm>
            <a:off x="628650" y="1119850"/>
            <a:ext cx="7886700" cy="34773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600">
                <a:latin typeface="Century Gothic"/>
                <a:ea typeface="Century Gothic"/>
                <a:cs typeface="Century Gothic"/>
                <a:sym typeface="Century Gothic"/>
              </a:rPr>
              <a:t>First, assign each team member a number, one through four. </a:t>
            </a:r>
            <a:endParaRPr sz="1600">
              <a:latin typeface="Century Gothic"/>
              <a:ea typeface="Century Gothic"/>
              <a:cs typeface="Century Gothic"/>
              <a:sym typeface="Century Gothic"/>
            </a:endParaRPr>
          </a:p>
          <a:p>
            <a:pPr marL="0" lvl="0" indent="0" algn="l" rtl="0">
              <a:spcBef>
                <a:spcPts val="800"/>
              </a:spcBef>
              <a:spcAft>
                <a:spcPts val="0"/>
              </a:spcAft>
              <a:buClr>
                <a:schemeClr val="dk1"/>
              </a:buClr>
              <a:buSzPts val="1100"/>
              <a:buFont typeface="Arial"/>
              <a:buNone/>
            </a:pPr>
            <a:r>
              <a:rPr lang="en" sz="1600">
                <a:latin typeface="Century Gothic"/>
                <a:ea typeface="Century Gothic"/>
                <a:cs typeface="Century Gothic"/>
                <a:sym typeface="Century Gothic"/>
              </a:rPr>
              <a:t>Then follow these steps: </a:t>
            </a:r>
            <a:endParaRPr sz="16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600">
                <a:latin typeface="Century Gothic"/>
                <a:ea typeface="Century Gothic"/>
                <a:cs typeface="Century Gothic"/>
                <a:sym typeface="Century Gothic"/>
              </a:rPr>
              <a:t>Number 1: </a:t>
            </a:r>
            <a:endParaRPr sz="160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entury Gothic"/>
              <a:buChar char="●"/>
            </a:pPr>
            <a:r>
              <a:rPr lang="en" sz="1600">
                <a:latin typeface="Century Gothic"/>
                <a:ea typeface="Century Gothic"/>
                <a:cs typeface="Century Gothic"/>
                <a:sym typeface="Century Gothic"/>
              </a:rPr>
              <a:t>Stay at your team’s </a:t>
            </a:r>
            <a:r>
              <a:rPr lang="en" sz="1600" b="1">
                <a:latin typeface="Century Gothic"/>
                <a:ea typeface="Century Gothic"/>
                <a:cs typeface="Century Gothic"/>
                <a:sym typeface="Century Gothic"/>
              </a:rPr>
              <a:t>Cascading Consequences chart</a:t>
            </a:r>
            <a:r>
              <a:rPr lang="en" sz="1600">
                <a:latin typeface="Century Gothic"/>
                <a:ea typeface="Century Gothic"/>
                <a:cs typeface="Century Gothic"/>
                <a:sym typeface="Century Gothic"/>
              </a:rPr>
              <a:t> to answer questions from other group members.</a:t>
            </a:r>
            <a:endParaRPr sz="16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6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600">
                <a:latin typeface="Century Gothic"/>
                <a:ea typeface="Century Gothic"/>
                <a:cs typeface="Century Gothic"/>
                <a:sym typeface="Century Gothic"/>
              </a:rPr>
              <a:t>Numbers 2-4:</a:t>
            </a:r>
            <a:endParaRPr sz="160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entury Gothic"/>
              <a:buChar char="●"/>
            </a:pPr>
            <a:r>
              <a:rPr lang="en" sz="1600">
                <a:latin typeface="Century Gothic"/>
                <a:ea typeface="Century Gothic"/>
                <a:cs typeface="Century Gothic"/>
                <a:sym typeface="Century Gothic"/>
              </a:rPr>
              <a:t>Travel to another chart and look for any differences compared to your own chart. </a:t>
            </a:r>
            <a:endParaRPr sz="160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entury Gothic"/>
              <a:buChar char="●"/>
            </a:pPr>
            <a:r>
              <a:rPr lang="en" sz="1600">
                <a:latin typeface="Century Gothic"/>
                <a:ea typeface="Century Gothic"/>
                <a:cs typeface="Century Gothic"/>
                <a:sym typeface="Century Gothic"/>
              </a:rPr>
              <a:t>Ask clarifying questions in order to understand why the team placed certain consequences where they did. </a:t>
            </a:r>
            <a:endParaRPr sz="160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entury Gothic"/>
              <a:buChar char="●"/>
            </a:pPr>
            <a:r>
              <a:rPr lang="en" sz="1600">
                <a:latin typeface="Century Gothic"/>
                <a:ea typeface="Century Gothic"/>
                <a:cs typeface="Century Gothic"/>
                <a:sym typeface="Century Gothic"/>
              </a:rPr>
              <a:t>Return to your own team with one difference and an explanation of why the other team made the decision they did.</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4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Choose a Consequence to Research</a:t>
            </a:r>
            <a:endParaRPr sz="3300" i="0" u="none" strike="noStrike" cap="none">
              <a:solidFill>
                <a:schemeClr val="dk1"/>
              </a:solidFill>
              <a:latin typeface="Century Gothic"/>
              <a:ea typeface="Century Gothic"/>
              <a:cs typeface="Century Gothic"/>
              <a:sym typeface="Century Gothic"/>
            </a:endParaRPr>
          </a:p>
        </p:txBody>
      </p:sp>
      <p:sp>
        <p:nvSpPr>
          <p:cNvPr id="267" name="Google Shape;267;p4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spcBef>
                <a:spcPts val="800"/>
              </a:spcBef>
              <a:spcAft>
                <a:spcPts val="0"/>
              </a:spcAft>
              <a:buSzPts val="2400"/>
              <a:buFont typeface="Century Gothic"/>
              <a:buChar char="●"/>
            </a:pPr>
            <a:r>
              <a:rPr lang="en" sz="2400" dirty="0">
                <a:latin typeface="Century Gothic"/>
                <a:ea typeface="Century Gothic"/>
                <a:cs typeface="Century Gothic"/>
                <a:sym typeface="Century Gothic"/>
              </a:rPr>
              <a:t>Choose one consequence from the chart which you would like to further research.</a:t>
            </a:r>
            <a:br>
              <a:rPr lang="en" sz="2400" dirty="0">
                <a:latin typeface="Century Gothic"/>
                <a:ea typeface="Century Gothic"/>
                <a:cs typeface="Century Gothic"/>
                <a:sym typeface="Century Gothic"/>
              </a:rPr>
            </a:b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dirty="0">
                <a:latin typeface="Century Gothic"/>
                <a:ea typeface="Century Gothic"/>
                <a:cs typeface="Century Gothic"/>
                <a:sym typeface="Century Gothic"/>
              </a:rPr>
              <a:t>Write your initials next to it on your </a:t>
            </a:r>
            <a:r>
              <a:rPr lang="en" sz="2400" b="1" dirty="0">
                <a:latin typeface="Century Gothic"/>
                <a:ea typeface="Century Gothic"/>
                <a:cs typeface="Century Gothic"/>
                <a:sym typeface="Century Gothic"/>
              </a:rPr>
              <a:t>team</a:t>
            </a:r>
            <a:r>
              <a:rPr lang="en" sz="2400" dirty="0">
                <a:latin typeface="Century Gothic"/>
                <a:ea typeface="Century Gothic"/>
                <a:cs typeface="Century Gothic"/>
                <a:sym typeface="Century Gothic"/>
              </a:rPr>
              <a:t> </a:t>
            </a:r>
            <a:r>
              <a:rPr lang="en" sz="2400" b="1" dirty="0">
                <a:latin typeface="Century Gothic"/>
                <a:ea typeface="Century Gothic"/>
                <a:cs typeface="Century Gothic"/>
                <a:sym typeface="Century Gothic"/>
              </a:rPr>
              <a:t>Cascading Consequences chart</a:t>
            </a:r>
            <a:r>
              <a:rPr lang="en" sz="2400" dirty="0">
                <a:latin typeface="Century Gothic"/>
                <a:ea typeface="Century Gothic"/>
                <a:cs typeface="Century Gothic"/>
                <a:sym typeface="Century Gothic"/>
              </a:rPr>
              <a:t>.</a:t>
            </a:r>
            <a:br>
              <a:rPr lang="en" sz="2400" dirty="0">
                <a:latin typeface="Century Gothic"/>
                <a:ea typeface="Century Gothic"/>
                <a:cs typeface="Century Gothic"/>
                <a:sym typeface="Century Gothic"/>
              </a:rPr>
            </a:b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dirty="0">
                <a:latin typeface="Century Gothic"/>
                <a:ea typeface="Century Gothic"/>
                <a:cs typeface="Century Gothic"/>
                <a:sym typeface="Century Gothic"/>
              </a:rPr>
              <a:t>Each member of the research team should choose a different consequence.</a:t>
            </a:r>
            <a:endParaRPr sz="2400" dirty="0">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9BEBBF0-C366-4369-BB11-675BBB47B34C}"/>
</file>

<file path=customXml/itemProps2.xml><?xml version="1.0" encoding="utf-8"?>
<ds:datastoreItem xmlns:ds="http://schemas.openxmlformats.org/officeDocument/2006/customXml" ds:itemID="{1B1D93A6-7D80-4549-AA0E-FACB2DFD3EA1}"/>
</file>

<file path=customXml/itemProps3.xml><?xml version="1.0" encoding="utf-8"?>
<ds:datastoreItem xmlns:ds="http://schemas.openxmlformats.org/officeDocument/2006/customXml" ds:itemID="{79A1AE7E-758B-4A15-8C45-39E377C91BFC}"/>
</file>

<file path=docProps/app.xml><?xml version="1.0" encoding="utf-8"?>
<Properties xmlns="http://schemas.openxmlformats.org/officeDocument/2006/extended-properties" xmlns:vt="http://schemas.openxmlformats.org/officeDocument/2006/docPropsVTypes">
  <TotalTime>9</TotalTime>
  <Words>1767</Words>
  <Application>Microsoft Macintosh PowerPoint</Application>
  <PresentationFormat>On-screen Show (16:9)</PresentationFormat>
  <Paragraphs>235</Paragraphs>
  <Slides>12</Slides>
  <Notes>12</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12</vt:i4>
      </vt:variant>
    </vt:vector>
  </HeadingPairs>
  <TitlesOfParts>
    <vt:vector size="18" baseType="lpstr">
      <vt:lpstr>Calibri</vt:lpstr>
      <vt:lpstr>Century Gothic</vt:lpstr>
      <vt:lpstr>Overlock</vt:lpstr>
      <vt:lpstr>Simple Light</vt:lpstr>
      <vt:lpstr>Office Theme</vt:lpstr>
      <vt:lpstr>Office Theme</vt:lpstr>
      <vt:lpstr>  Grade 8: Module 4: Unit 2: Lesson 8 Teacher slide, before teaching. </vt:lpstr>
      <vt:lpstr>  Grade 8: Module 4: Unit 2: Lesson 8 Teacher slide, before teaching. </vt:lpstr>
      <vt:lpstr>  Grade 8: Module 4: Unit 2: Lesson 8 Teacher slide, before teaching. </vt:lpstr>
      <vt:lpstr>Grade 8: Module 4:  Unit 2: Lesson 8</vt:lpstr>
      <vt:lpstr>Hello, Students!</vt:lpstr>
      <vt:lpstr>Let’s Review Our Learning Targets</vt:lpstr>
      <vt:lpstr>Let’s Create a Team Cascading Consequences Chart</vt:lpstr>
      <vt:lpstr>Let’s Share Ideas</vt:lpstr>
      <vt:lpstr>Let’s Choose a Consequence to Research</vt:lpstr>
      <vt:lpstr>Let’s Develop a Supporting Research Question</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4: Unit 2: Lesson 8 Teacher slide, before teaching. </dc:title>
  <dc:creator>nbravo</dc:creator>
  <cp:lastModifiedBy>Alexander Specht</cp:lastModifiedBy>
  <cp:revision>3</cp:revision>
  <dcterms:modified xsi:type="dcterms:W3CDTF">2018-12-16T20:49:21Z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