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29.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167111D-EFBE-42CD-B197-A65B4FD1C9D5}">
  <a:tblStyle styleId="{8167111D-EFBE-42CD-B197-A65B4FD1C9D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688" autoAdjust="0"/>
  </p:normalViewPr>
  <p:slideViewPr>
    <p:cSldViewPr snapToGrid="0">
      <p:cViewPr varScale="1">
        <p:scale>
          <a:sx n="86" d="100"/>
          <a:sy n="86" d="100"/>
        </p:scale>
        <p:origin x="67" y="130"/>
      </p:cViewPr>
      <p:guideLst>
        <p:guide orient="horz" pos="1620"/>
        <p:guide pos="2880"/>
      </p:guideLst>
    </p:cSldViewPr>
  </p:slideViewPr>
  <p:notesTextViewPr>
    <p:cViewPr>
      <p:scale>
        <a:sx n="1" d="1"/>
        <a:sy n="1" d="1"/>
      </p:scale>
      <p:origin x="0" y="-45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3759143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includes two instructional practices: Word Parts “un-” and “re-”, and Interactive Writing: Writing a silly sentence with words spelled with “-k,” “-ck,” and “-ic.”</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will engage in the Word Parts instructional practice and notice that prefixes change the meaning of the base word. They begin to understand that identifying these word parts when they are added to a base word helps them to more easily decode and understand an unknown word.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Interactive Writing, students first brainstorm a list of words spelled with “-k,” “-ck,” and “-ic,” write them on their whiteboards, then check with the larger group to ensure correct spelling. Then, the teacher and class work together to compose and write a silly sentence using some of the words. Because these words are familiar, spellings should be accurate, not invented. Encourage students to recall the specific graphemes (letters) that represent those phonemes in the word. The goal is for students to develop automaticity with the correct spelling and pronunciation of each word.</a:t>
            </a:r>
            <a:endParaRPr sz="1200" dirty="0">
              <a:latin typeface="Calibri"/>
              <a:ea typeface="Calibri"/>
              <a:cs typeface="Calibri"/>
              <a:sym typeface="Calibri"/>
            </a:endParaRPr>
          </a:p>
        </p:txBody>
      </p:sp>
    </p:spTree>
    <p:extLst>
      <p:ext uri="{BB962C8B-B14F-4D97-AF65-F5344CB8AC3E}">
        <p14:creationId xmlns:p14="http://schemas.microsoft.com/office/powerpoint/2010/main" val="1731338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Spelling Pattern Cards: “-k,” “-ck,” </a:t>
            </a:r>
            <a:r>
              <a:rPr lang="en-US" sz="1200" dirty="0">
                <a:solidFill>
                  <a:schemeClr val="dk1"/>
                </a:solidFill>
                <a:latin typeface="Calibri"/>
                <a:ea typeface="Calibri"/>
                <a:cs typeface="Calibri"/>
                <a:sym typeface="Calibri"/>
              </a:rPr>
              <a:t>and </a:t>
            </a:r>
            <a:r>
              <a:rPr lang="en" sz="1200" dirty="0">
                <a:solidFill>
                  <a:schemeClr val="dk1"/>
                </a:solidFill>
                <a:latin typeface="Calibri"/>
                <a:ea typeface="Calibri"/>
                <a:cs typeface="Calibri"/>
                <a:sym typeface="Calibri"/>
              </a:rPr>
              <a:t>“-ic.”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will use the words we know to make a silly sentence. We will use the words that have the /k/ sound spelled with ‘-k,’ ‘-ck,’ and ‘-ic.’ Let’s think of words we can use!”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remind us how we know to use ‘-k,’ ‘-ck,’ or ‘-ic’ when writing words with the /k/ sounds?”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“-k” after a long vowel sound, “-k” after an r-controlled vowel, “-k” after the consonants “l,” “n,” and “s,” “-ck” after a short vowel sound, “-ic” at the end of multisyllabic words)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share a word that is spelled with ‘-k,’ ‘-ck,’ or ‘-ic’?”</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word under the appropriate spelling pattern and repeats the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magic has the /k/ sound spelled with (-ic). Now it’s time to use your whiteboards to record the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After we make our list, we will write a silly sentence together. The sentence has to have as many words with these vowel patterns as we can add. If we want our sentence to be really silly, we want to have lots of words to choose from. So, we are going to work together to think of as many words as we can. You can now think of as many of these words as you can and write them on your whiteboard.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partner to write words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 If a student spells a word incorrectly, teacher guides him or her to correct the mistake.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 generated words to spelling pattern table posted or written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until several words (or an adequate number to generate sentence) are reviewed for correctness.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follow along by circling words on their whiteboards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“Wow! Look at all the words we’ve listed that have these spelling patterns! Now we are ready to write a silly sentence. I think we should use a word or two from our work with Word Parts and a few high-frequency words to write our sentence, too. I will use the Interactive Word Wall to find some more words for our sentence.”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 silly sentence makes us laugh because we use words that don’t usually go together, it gives us a funny picture in our head, or sounds really silly.”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Offer students an example of a silly sentence using words from the spelling pattern table and high-frequency words from the Word Wall. (For example: “The strange black duck was unable to quack in public because her pink beak was shaped like a cork.”)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(19)</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will write an thirteen word sentence together. Let’s start with the first word, which is a high-frequency word that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write our first word, ‘the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with students to take turns interactively writing the sentence, stopping to review punctuation rules as needed and/or as an opportunity is presented.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read our silly sentence we came up with from the words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spelling patterns “-k,” “-ck,” and “-ic.”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to double the consonant if the first syllable is a short vowel sound.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658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45bc75fa5f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45bc75fa5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10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Spelling Pattern Table for Teacher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Project for students to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comparing their list with the master list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copy of list for students to reference throughout lesson.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7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4a9a1e3a5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g4a9a1e3a5d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327" name="Google Shape;327;g4a9a1e3a5d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8" name="Google Shape;328;g4a9a1e3a5d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13733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18431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solidFill>
                  <a:schemeClr val="dk1"/>
                </a:solidFill>
                <a:highlight>
                  <a:schemeClr val="lt1"/>
                </a:highlight>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649253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8" name="Google Shape;348;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a:t>
            </a:r>
            <a:r>
              <a:rPr lang="en" sz="1200" dirty="0">
                <a:solidFill>
                  <a:schemeClr val="dk1"/>
                </a:solidFill>
                <a:latin typeface="Calibri"/>
                <a:ea typeface="Calibri"/>
                <a:cs typeface="Calibri"/>
                <a:sym typeface="Calibri"/>
              </a:rPr>
              <a:t>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a:t>
            </a:r>
            <a:r>
              <a:rPr lang="en" sz="1200" dirty="0">
                <a:solidFill>
                  <a:schemeClr val="dk1"/>
                </a:solidFill>
                <a:latin typeface="Calibri"/>
                <a:ea typeface="Calibri"/>
                <a:cs typeface="Calibri"/>
                <a:sym typeface="Calibri"/>
              </a:rPr>
              <a:t>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5305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4a772d5e48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4a772d5e48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15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r>
              <a:rPr lang="en" sz="1200">
                <a:latin typeface="Calibri"/>
                <a:ea typeface="Calibri"/>
                <a:cs typeface="Calibri"/>
                <a:sym typeface="Calibri"/>
              </a:rPr>
              <a:t>: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Tree>
    <p:extLst>
      <p:ext uri="{BB962C8B-B14F-4D97-AF65-F5344CB8AC3E}">
        <p14:creationId xmlns:p14="http://schemas.microsoft.com/office/powerpoint/2010/main" val="4146827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(or generate with students), such as “The strange black duck was unable to quack in public because her pink beak was shaped like a cork.” “Don’t you think we should replay the game in the park down by the creek where the grass isn’t too thick?”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cut apart Word Parts Cards: “happy,” “able,” “like,” “even,” “play,” “place,” “turn,” “sell,” “un,” “re” (and have tape or magnets ready to affix cards to the Word Parts T-chart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prepare on index cards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list posted on board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projected on slide with animation).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enlarge Word Parts T-chart or draw on board or project slide.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wo-column chart with headings: Prefix and Base Word) (one for teacher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Spelling Pattern Cards: “-k,” “-ck,” “-ic” (for teacher display)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4130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watch the video on the Interactive Writing Instructional Practice.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199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whether they can identify word parts correctly.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whether they can correctly spell words with the spelling patterns: “-k,” “-ck,” and “-ic,” and high-frequency words from this cycle.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 interact, interactive, pattern, prefix, proficient</a:t>
            </a:r>
            <a:endParaRPr sz="1200" dirty="0">
              <a:latin typeface="Calibri"/>
              <a:ea typeface="Calibri"/>
              <a:cs typeface="Calibri"/>
              <a:sym typeface="Calibri"/>
            </a:endParaRPr>
          </a:p>
        </p:txBody>
      </p:sp>
    </p:spTree>
    <p:extLst>
      <p:ext uri="{BB962C8B-B14F-4D97-AF65-F5344CB8AC3E}">
        <p14:creationId xmlns:p14="http://schemas.microsoft.com/office/powerpoint/2010/main" val="3746968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“build a new word using parts.”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7956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a:t>
            </a:r>
            <a:r>
              <a:rPr lang="en" sz="1200" dirty="0">
                <a:solidFill>
                  <a:schemeClr val="dk1"/>
                </a:solidFill>
                <a:latin typeface="Calibri"/>
                <a:ea typeface="Calibri"/>
                <a:cs typeface="Calibri"/>
                <a:sym typeface="Calibri"/>
              </a:rPr>
              <a:t>Explain that they are going to be grouping words by spelling patterns.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3680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 Word parts are animated to appear on click, following order of table and the 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familiar with Word Parts instructional practice, including suffixes and base words, consider skipping or conducting a very brief review of which parts are suffixes and which are base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Parts Cards randomly on the board: “happy,” “able,” “like,” “even,” “play,” “place,” “turn,” “sell,” “un-,” “re-”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“Let’s read these together: ‘happy,’ ‘able,’ ‘like,’ ‘even,’ ‘play,’ ‘place,’ ‘turn,’ ‘sell,’ ‘un-,’ ‘re-.’”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 parts?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Some are base words; some are prefixes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have base words and prefixes here.”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define ‘base word’ for us?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word that has meaning on its own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what is a prefix?”</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word part added to the beginning of a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a prefix is a word part that is added to the beginning of a word and often changes the meaning.”</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 prefix be a word on its own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No; it is a word part that must be added to a base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 T-chart (or point to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sort these into the correct column: Base Word or Prefix. The first word part is ‘happy.’”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Is this a base word or a prefix?”</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base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“happy” to the Base Word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for sorting the remaining words and parts into T-chart as “prefix” or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let’s make some new words with these word parts. We can do this by choosing one base word and one prefix. I’ll show you by choosing the base word ‘happy’ and add the prefix ‘un-.’”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When I put these together, what new word did I make?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unhappy”)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what does ‘unhappy’ mean?</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opposite of happy; not happy; sad)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“Exactly. We have changed the meaning by adding the prefix ‘un.’”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“Now who else would like to make a new word with these word parts?”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 volunteer to make new word with a base word and a prefix and to read word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 to define the word and explain how the meaning changed.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as time allows to create more words.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students writing words on whiteboards and holding up/showing words as they are written for a choral/signal response to quickly assess student performance with skill.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become familiar with the routines and the definitions of prefix, base word, and suffix, consider skipping steps 3–7.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extra practice making words, consider offering clues to words they could make with the base words and prefixes available.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6154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3703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a:t>
            </a:r>
            <a:r>
              <a:rPr lang="en-US" sz="1200" dirty="0">
                <a:latin typeface="Calibri" panose="020F0502020204030204" pitchFamily="34" charset="0"/>
                <a:sym typeface="Calibri"/>
              </a:rPr>
              <a:t>will </a:t>
            </a:r>
            <a:r>
              <a:rPr lang="en" sz="1200" dirty="0">
                <a:latin typeface="Calibri" panose="020F0502020204030204" pitchFamily="34" charset="0"/>
                <a:sym typeface="Calibri"/>
              </a:rPr>
              <a:t>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5767416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4"/>
        <p:cNvGrpSpPr/>
        <p:nvPr/>
      </p:nvGrpSpPr>
      <p:grpSpPr>
        <a:xfrm>
          <a:off x="0" y="0"/>
          <a:ext cx="0" cy="0"/>
          <a:chOff x="0" y="0"/>
          <a:chExt cx="0" cy="0"/>
        </a:xfrm>
      </p:grpSpPr>
      <p:sp>
        <p:nvSpPr>
          <p:cNvPr id="145" name="Google Shape;145;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6" name="Google Shape;146;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0" name="Google Shape;150;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1" name="Google Shape;151;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2" name="Google Shape;152;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3"/>
        <p:cNvGrpSpPr/>
        <p:nvPr/>
      </p:nvGrpSpPr>
      <p:grpSpPr>
        <a:xfrm>
          <a:off x="0" y="0"/>
          <a:ext cx="0" cy="0"/>
          <a:chOff x="0" y="0"/>
          <a:chExt cx="0" cy="0"/>
        </a:xfrm>
      </p:grpSpPr>
      <p:sp>
        <p:nvSpPr>
          <p:cNvPr id="154" name="Google Shape;154;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5" name="Google Shape;155;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56" name="Google Shape;15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9"/>
        <p:cNvGrpSpPr/>
        <p:nvPr/>
      </p:nvGrpSpPr>
      <p:grpSpPr>
        <a:xfrm>
          <a:off x="0" y="0"/>
          <a:ext cx="0" cy="0"/>
          <a:chOff x="0" y="0"/>
          <a:chExt cx="0" cy="0"/>
        </a:xfrm>
      </p:grpSpPr>
      <p:sp>
        <p:nvSpPr>
          <p:cNvPr id="160" name="Google Shape;16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2" name="Google Shape;16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5"/>
        <p:cNvGrpSpPr/>
        <p:nvPr/>
      </p:nvGrpSpPr>
      <p:grpSpPr>
        <a:xfrm>
          <a:off x="0" y="0"/>
          <a:ext cx="0" cy="0"/>
          <a:chOff x="0" y="0"/>
          <a:chExt cx="0" cy="0"/>
        </a:xfrm>
      </p:grpSpPr>
      <p:sp>
        <p:nvSpPr>
          <p:cNvPr id="166" name="Google Shape;16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4" name="Google Shape;17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7" name="Google Shape;17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8" name="Google Shape;17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1"/>
        <p:cNvGrpSpPr/>
        <p:nvPr/>
      </p:nvGrpSpPr>
      <p:grpSpPr>
        <a:xfrm>
          <a:off x="0" y="0"/>
          <a:ext cx="0" cy="0"/>
          <a:chOff x="0" y="0"/>
          <a:chExt cx="0" cy="0"/>
        </a:xfrm>
      </p:grpSpPr>
      <p:sp>
        <p:nvSpPr>
          <p:cNvPr id="182" name="Google Shape;18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6"/>
        <p:cNvGrpSpPr/>
        <p:nvPr/>
      </p:nvGrpSpPr>
      <p:grpSpPr>
        <a:xfrm>
          <a:off x="0" y="0"/>
          <a:ext cx="0" cy="0"/>
          <a:chOff x="0" y="0"/>
          <a:chExt cx="0" cy="0"/>
        </a:xfrm>
      </p:grpSpPr>
      <p:sp>
        <p:nvSpPr>
          <p:cNvPr id="187" name="Google Shape;18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2" name="Google Shape;19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9" name="Google Shape;19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4"/>
        <p:cNvGrpSpPr/>
        <p:nvPr/>
      </p:nvGrpSpPr>
      <p:grpSpPr>
        <a:xfrm>
          <a:off x="0" y="0"/>
          <a:ext cx="0" cy="0"/>
          <a:chOff x="0" y="0"/>
          <a:chExt cx="0" cy="0"/>
        </a:xfrm>
      </p:grpSpPr>
      <p:sp>
        <p:nvSpPr>
          <p:cNvPr id="205" name="Google Shape;20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6" name="Google Shape;20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2" name="Google Shape;21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6"/>
        <p:cNvGrpSpPr/>
        <p:nvPr/>
      </p:nvGrpSpPr>
      <p:grpSpPr>
        <a:xfrm>
          <a:off x="0" y="0"/>
          <a:ext cx="0" cy="0"/>
          <a:chOff x="0" y="0"/>
          <a:chExt cx="0" cy="0"/>
        </a:xfrm>
      </p:grpSpPr>
      <p:sp>
        <p:nvSpPr>
          <p:cNvPr id="217" name="Google Shape;21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8" name="Google Shape;218;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3.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7" name="Google Shape;137;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1" name="Google Shape;141;p26"/>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2" name="Google Shape;142;p26"/>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3" name="Google Shape;143;p26"/>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279940"/>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15: Lesson 73</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25" name="Google Shape;225;p39"/>
          <p:cNvSpPr txBox="1">
            <a:spLocks noGrp="1"/>
          </p:cNvSpPr>
          <p:nvPr>
            <p:ph type="body" idx="1"/>
          </p:nvPr>
        </p:nvSpPr>
        <p:spPr>
          <a:xfrm>
            <a:off x="311700" y="1098736"/>
            <a:ext cx="8520600" cy="3658321"/>
          </a:xfrm>
          <a:prstGeom prst="rect">
            <a:avLst/>
          </a:prstGeom>
        </p:spPr>
        <p:txBody>
          <a:bodyPr spcFirstLastPara="1" wrap="square" lIns="68575" tIns="34275" rIns="68575" bIns="34275" anchor="t" anchorCtr="0">
            <a:noAutofit/>
          </a:bodyPr>
          <a:lstStyle/>
          <a:p>
            <a:pPr marL="0" lvl="0" indent="0" algn="l" rtl="0">
              <a:lnSpc>
                <a:spcPct val="70000"/>
              </a:lnSpc>
              <a:spcBef>
                <a:spcPts val="1000"/>
              </a:spcBef>
              <a:spcAft>
                <a:spcPts val="0"/>
              </a:spcAft>
              <a:buClr>
                <a:schemeClr val="dk1"/>
              </a:buClr>
              <a:buSzPts val="1100"/>
              <a:buFont typeface="Arial"/>
              <a:buNone/>
            </a:pPr>
            <a:r>
              <a:rPr lang="en" sz="1700" dirty="0">
                <a:solidFill>
                  <a:schemeClr val="dk1"/>
                </a:solidFill>
              </a:rPr>
              <a:t>This lesson </a:t>
            </a:r>
            <a:r>
              <a:rPr lang="en" sz="1700" dirty="0"/>
              <a:t>includes two instructional practices: Word Parts “un-” and “re-,” and Interactive Writing: Writing a silly sentence with words with spelling patterns “-k,” “-ck,” and “-ic.” Students notice that prefixes change the meaning of the base word. They begin to understand that identifying these word parts when they are added to a base word helps them to more easily decode and understand an unknown word. During Interactive Writing, students brainstorm and write a list of words spelled with “-k,” “-ck,” and “-ic,” then check correct spelling with whole group. The class works together to compose and write a silly sentence using some of the words. Because these words are familiar, spellings should be accurate, not invented.</a:t>
            </a:r>
            <a:endParaRPr sz="1700" dirty="0"/>
          </a:p>
          <a:p>
            <a:pPr marL="0" lvl="0" indent="0" algn="l" rtl="0">
              <a:lnSpc>
                <a:spcPct val="70000"/>
              </a:lnSpc>
              <a:spcBef>
                <a:spcPts val="1000"/>
              </a:spcBef>
              <a:spcAft>
                <a:spcPts val="0"/>
              </a:spcAft>
              <a:buClr>
                <a:schemeClr val="dk1"/>
              </a:buClr>
              <a:buSzPts val="1100"/>
              <a:buFont typeface="Arial"/>
              <a:buNone/>
            </a:pPr>
            <a:r>
              <a:rPr lang="en" sz="1600" b="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lnSpc>
                <a:spcPct val="100000"/>
              </a:lnSpc>
              <a:spcBef>
                <a:spcPts val="0"/>
              </a:spcBef>
              <a:spcAft>
                <a:spcPts val="0"/>
              </a:spcAft>
              <a:buClr>
                <a:schemeClr val="dk1"/>
              </a:buClr>
              <a:buSzPts val="1700"/>
              <a:buFont typeface="Arial"/>
              <a:buChar char="●"/>
            </a:pPr>
            <a:r>
              <a:rPr lang="en" sz="1700" dirty="0"/>
              <a:t>Using spelling patterns for words spelled with “-k,” “-ck,” “-ic,” and prefixes “un-,” and “re-.” </a:t>
            </a:r>
            <a:endParaRPr sz="1700" dirty="0"/>
          </a:p>
          <a:p>
            <a:pPr marL="457200" lvl="0" indent="-336550" algn="l" rtl="0">
              <a:lnSpc>
                <a:spcPct val="100000"/>
              </a:lnSpc>
              <a:spcBef>
                <a:spcPts val="0"/>
              </a:spcBef>
              <a:spcAft>
                <a:spcPts val="0"/>
              </a:spcAft>
              <a:buClr>
                <a:schemeClr val="dk1"/>
              </a:buClr>
              <a:buSzPts val="1700"/>
              <a:buFont typeface="Arial"/>
              <a:buChar char="●"/>
            </a:pPr>
            <a:r>
              <a:rPr lang="en" sz="1700" dirty="0"/>
              <a:t>Words dictated in a sentence</a:t>
            </a:r>
            <a:endParaRPr sz="1700" dirty="0"/>
          </a:p>
          <a:p>
            <a:pPr marL="457200" lvl="0" indent="-336550" algn="l" rtl="0">
              <a:lnSpc>
                <a:spcPct val="100000"/>
              </a:lnSpc>
              <a:spcBef>
                <a:spcPts val="0"/>
              </a:spcBef>
              <a:spcAft>
                <a:spcPts val="0"/>
              </a:spcAft>
              <a:buClr>
                <a:schemeClr val="dk1"/>
              </a:buClr>
              <a:buSzPts val="1700"/>
              <a:buFont typeface="Arial"/>
              <a:buChar char="●"/>
            </a:pPr>
            <a:r>
              <a:rPr lang="en" sz="1700" dirty="0"/>
              <a:t>Sentence construction and writing</a:t>
            </a:r>
            <a:endParaRPr sz="1700" dirty="0"/>
          </a:p>
          <a:p>
            <a:pPr marL="0" lvl="0" indent="0" algn="l" rtl="0">
              <a:lnSpc>
                <a:spcPct val="90000"/>
              </a:lnSpc>
              <a:spcBef>
                <a:spcPts val="8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315" name="Google Shape;315;p48"/>
          <p:cNvSpPr txBox="1"/>
          <p:nvPr/>
        </p:nvSpPr>
        <p:spPr>
          <a:xfrm>
            <a:off x="311700" y="702025"/>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316" name="Google Shape;316;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317" name="Google Shape;317;p48"/>
          <p:cNvPicPr preferRelativeResize="0"/>
          <p:nvPr/>
        </p:nvPicPr>
        <p:blipFill>
          <a:blip r:embed="rId4">
            <a:alphaModFix/>
          </a:blip>
          <a:stretch>
            <a:fillRect/>
          </a:stretch>
        </p:blipFill>
        <p:spPr>
          <a:xfrm rot="-1428840">
            <a:off x="4414022" y="350487"/>
            <a:ext cx="1756430" cy="1276925"/>
          </a:xfrm>
          <a:prstGeom prst="rect">
            <a:avLst/>
          </a:prstGeom>
          <a:noFill/>
          <a:ln>
            <a:noFill/>
          </a:ln>
        </p:spPr>
      </p:pic>
      <p:pic>
        <p:nvPicPr>
          <p:cNvPr id="318" name="Google Shape;318;p48"/>
          <p:cNvPicPr preferRelativeResize="0"/>
          <p:nvPr/>
        </p:nvPicPr>
        <p:blipFill rotWithShape="1">
          <a:blip r:embed="rId5">
            <a:alphaModFix/>
          </a:blip>
          <a:srcRect l="20551" t="24605" r="27193" b="45300"/>
          <a:stretch/>
        </p:blipFill>
        <p:spPr>
          <a:xfrm>
            <a:off x="193501" y="2790975"/>
            <a:ext cx="5798298" cy="18773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graphicFrame>
        <p:nvGraphicFramePr>
          <p:cNvPr id="323" name="Google Shape;323;p49"/>
          <p:cNvGraphicFramePr/>
          <p:nvPr>
            <p:extLst>
              <p:ext uri="{D42A27DB-BD31-4B8C-83A1-F6EECF244321}">
                <p14:modId xmlns:p14="http://schemas.microsoft.com/office/powerpoint/2010/main" val="3825418991"/>
              </p:ext>
            </p:extLst>
          </p:nvPr>
        </p:nvGraphicFramePr>
        <p:xfrm>
          <a:off x="874550" y="294425"/>
          <a:ext cx="7239000" cy="4435560"/>
        </p:xfrm>
        <a:graphic>
          <a:graphicData uri="http://schemas.openxmlformats.org/drawingml/2006/table">
            <a:tbl>
              <a:tblPr>
                <a:noFill/>
                <a:tableStyleId>{8167111D-EFBE-42CD-B197-A65B4FD1C9D5}</a:tableStyleId>
              </a:tblPr>
              <a:tblGrid>
                <a:gridCol w="2413000">
                  <a:extLst>
                    <a:ext uri="{9D8B030D-6E8A-4147-A177-3AD203B41FA5}">
                      <a16:colId xmlns:a16="http://schemas.microsoft.com/office/drawing/2014/main" val="20000"/>
                    </a:ext>
                  </a:extLst>
                </a:gridCol>
                <a:gridCol w="2413000">
                  <a:extLst>
                    <a:ext uri="{9D8B030D-6E8A-4147-A177-3AD203B41FA5}">
                      <a16:colId xmlns:a16="http://schemas.microsoft.com/office/drawing/2014/main" val="20001"/>
                    </a:ext>
                  </a:extLst>
                </a:gridCol>
                <a:gridCol w="2413000">
                  <a:extLst>
                    <a:ext uri="{9D8B030D-6E8A-4147-A177-3AD203B41FA5}">
                      <a16:colId xmlns:a16="http://schemas.microsoft.com/office/drawing/2014/main" val="20002"/>
                    </a:ext>
                  </a:extLst>
                </a:gridCol>
              </a:tblGrid>
              <a:tr h="510850">
                <a:tc>
                  <a:txBody>
                    <a:bodyPr/>
                    <a:lstStyle/>
                    <a:p>
                      <a:pPr marL="0" lvl="0" indent="0" algn="ctr" rtl="0">
                        <a:spcBef>
                          <a:spcPts val="0"/>
                        </a:spcBef>
                        <a:spcAft>
                          <a:spcPts val="0"/>
                        </a:spcAft>
                        <a:buNone/>
                      </a:pPr>
                      <a:r>
                        <a:rPr lang="en" sz="2400" dirty="0">
                          <a:latin typeface="Century Gothic"/>
                          <a:ea typeface="Century Gothic"/>
                          <a:cs typeface="Century Gothic"/>
                          <a:sym typeface="Century Gothic"/>
                        </a:rPr>
                        <a:t>-k</a:t>
                      </a:r>
                      <a:endParaRPr sz="2400"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-ck</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-ic</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86950">
                <a:tc>
                  <a:txBody>
                    <a:bodyPr/>
                    <a:lstStyle/>
                    <a:p>
                      <a:pPr marL="0" lvl="0" indent="0" algn="ctr" rtl="0">
                        <a:spcBef>
                          <a:spcPts val="0"/>
                        </a:spcBef>
                        <a:spcAft>
                          <a:spcPts val="0"/>
                        </a:spcAft>
                        <a:buClr>
                          <a:schemeClr val="dk1"/>
                        </a:buClr>
                        <a:buSzPts val="1100"/>
                        <a:buFont typeface="Arial"/>
                        <a:buNone/>
                      </a:pPr>
                      <a:endParaRPr sz="2400" dirty="0">
                        <a:solidFill>
                          <a:schemeClr val="dk1"/>
                        </a:solidFill>
                      </a:endParaRPr>
                    </a:p>
                    <a:p>
                      <a:pPr marL="0" lvl="0" indent="0" algn="ctr" rtl="0">
                        <a:spcBef>
                          <a:spcPts val="0"/>
                        </a:spcBef>
                        <a:spcAft>
                          <a:spcPts val="0"/>
                        </a:spcAft>
                        <a:buNone/>
                      </a:pPr>
                      <a:r>
                        <a:rPr lang="en" sz="2400" dirty="0">
                          <a:latin typeface="Century Gothic"/>
                          <a:ea typeface="Century Gothic"/>
                          <a:cs typeface="Century Gothic"/>
                          <a:sym typeface="Century Gothic"/>
                        </a:rPr>
                        <a:t>beak</a:t>
                      </a:r>
                      <a:endParaRPr sz="2400" dirty="0">
                        <a:latin typeface="Century Gothic"/>
                        <a:ea typeface="Century Gothic"/>
                        <a:cs typeface="Century Gothic"/>
                        <a:sym typeface="Century Gothic"/>
                      </a:endParaRPr>
                    </a:p>
                    <a:p>
                      <a:pPr marL="0" lvl="0" indent="0" algn="ctr" rtl="0">
                        <a:spcBef>
                          <a:spcPts val="0"/>
                        </a:spcBef>
                        <a:spcAft>
                          <a:spcPts val="0"/>
                        </a:spcAft>
                        <a:buNone/>
                      </a:pPr>
                      <a:r>
                        <a:rPr lang="en" sz="2400" dirty="0">
                          <a:latin typeface="Century Gothic"/>
                          <a:ea typeface="Century Gothic"/>
                          <a:cs typeface="Century Gothic"/>
                          <a:sym typeface="Century Gothic"/>
                        </a:rPr>
                        <a:t>clerk</a:t>
                      </a:r>
                      <a:endParaRPr sz="2400" dirty="0">
                        <a:latin typeface="Century Gothic"/>
                        <a:ea typeface="Century Gothic"/>
                        <a:cs typeface="Century Gothic"/>
                        <a:sym typeface="Century Gothic"/>
                      </a:endParaRPr>
                    </a:p>
                    <a:p>
                      <a:pPr marL="0" lvl="0" indent="0" algn="ctr" rtl="0">
                        <a:spcBef>
                          <a:spcPts val="0"/>
                        </a:spcBef>
                        <a:spcAft>
                          <a:spcPts val="0"/>
                        </a:spcAft>
                        <a:buNone/>
                      </a:pPr>
                      <a:r>
                        <a:rPr lang="en" sz="2400" dirty="0">
                          <a:latin typeface="Century Gothic"/>
                          <a:ea typeface="Century Gothic"/>
                          <a:cs typeface="Century Gothic"/>
                          <a:sym typeface="Century Gothic"/>
                        </a:rPr>
                        <a:t>croak</a:t>
                      </a:r>
                      <a:endParaRPr sz="2400" dirty="0">
                        <a:latin typeface="Century Gothic"/>
                        <a:ea typeface="Century Gothic"/>
                        <a:cs typeface="Century Gothic"/>
                        <a:sym typeface="Century Gothic"/>
                      </a:endParaRPr>
                    </a:p>
                    <a:p>
                      <a:pPr marL="0" lvl="0" indent="0" algn="ctr" rtl="0">
                        <a:spcBef>
                          <a:spcPts val="0"/>
                        </a:spcBef>
                        <a:spcAft>
                          <a:spcPts val="0"/>
                        </a:spcAft>
                        <a:buNone/>
                      </a:pPr>
                      <a:r>
                        <a:rPr lang="en" sz="2400" dirty="0">
                          <a:latin typeface="Century Gothic"/>
                          <a:ea typeface="Century Gothic"/>
                          <a:cs typeface="Century Gothic"/>
                          <a:sym typeface="Century Gothic"/>
                        </a:rPr>
                        <a:t>desk</a:t>
                      </a:r>
                      <a:endParaRPr sz="2400" dirty="0">
                        <a:latin typeface="Century Gothic"/>
                        <a:ea typeface="Century Gothic"/>
                        <a:cs typeface="Century Gothic"/>
                        <a:sym typeface="Century Gothic"/>
                      </a:endParaRPr>
                    </a:p>
                    <a:p>
                      <a:pPr marL="0" lvl="0" indent="0" algn="ctr" rtl="0">
                        <a:spcBef>
                          <a:spcPts val="0"/>
                        </a:spcBef>
                        <a:spcAft>
                          <a:spcPts val="0"/>
                        </a:spcAft>
                        <a:buNone/>
                      </a:pPr>
                      <a:r>
                        <a:rPr lang="en" sz="2400" dirty="0">
                          <a:latin typeface="Century Gothic"/>
                          <a:ea typeface="Century Gothic"/>
                          <a:cs typeface="Century Gothic"/>
                          <a:sym typeface="Century Gothic"/>
                        </a:rPr>
                        <a:t>pink</a:t>
                      </a:r>
                      <a:endParaRPr sz="2400" dirty="0">
                        <a:latin typeface="Century Gothic"/>
                        <a:ea typeface="Century Gothic"/>
                        <a:cs typeface="Century Gothic"/>
                        <a:sym typeface="Century Gothic"/>
                      </a:endParaRPr>
                    </a:p>
                    <a:p>
                      <a:pPr marL="0" lvl="0" indent="0" algn="ctr" rtl="0">
                        <a:spcBef>
                          <a:spcPts val="0"/>
                        </a:spcBef>
                        <a:spcAft>
                          <a:spcPts val="0"/>
                        </a:spcAft>
                        <a:buNone/>
                      </a:pPr>
                      <a:r>
                        <a:rPr lang="en" sz="2400" dirty="0">
                          <a:latin typeface="Century Gothic"/>
                          <a:ea typeface="Century Gothic"/>
                          <a:cs typeface="Century Gothic"/>
                          <a:sym typeface="Century Gothic"/>
                        </a:rPr>
                        <a:t>spark</a:t>
                      </a:r>
                      <a:endParaRPr sz="2400" dirty="0">
                        <a:latin typeface="Century Gothic"/>
                        <a:ea typeface="Century Gothic"/>
                        <a:cs typeface="Century Gothic"/>
                        <a:sym typeface="Century Gothic"/>
                      </a:endParaRPr>
                    </a:p>
                    <a:p>
                      <a:pPr marL="0" lvl="0" indent="0" algn="ctr" rtl="0">
                        <a:spcBef>
                          <a:spcPts val="0"/>
                        </a:spcBef>
                        <a:spcAft>
                          <a:spcPts val="0"/>
                        </a:spcAft>
                        <a:buNone/>
                      </a:pPr>
                      <a:r>
                        <a:rPr lang="en" sz="2400" dirty="0">
                          <a:latin typeface="Century Gothic"/>
                          <a:ea typeface="Century Gothic"/>
                          <a:cs typeface="Century Gothic"/>
                          <a:sym typeface="Century Gothic"/>
                        </a:rPr>
                        <a:t>speak</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dirty="0"/>
                    </a:p>
                    <a:p>
                      <a:pPr marL="0" lvl="0" indent="0" algn="l" rtl="0">
                        <a:spcBef>
                          <a:spcPts val="0"/>
                        </a:spcBef>
                        <a:spcAft>
                          <a:spcPts val="0"/>
                        </a:spcAft>
                        <a:buNone/>
                      </a:pPr>
                      <a:endParaRPr dirty="0"/>
                    </a:p>
                  </a:txBody>
                  <a:tcPr marL="91425" marR="91425" marT="91425" marB="91425"/>
                </a:tc>
                <a:tc>
                  <a:txBody>
                    <a:bodyPr/>
                    <a:lstStyle/>
                    <a:p>
                      <a:pPr marL="0" lvl="0" indent="0" algn="ctr" rtl="0">
                        <a:spcBef>
                          <a:spcPts val="0"/>
                        </a:spcBef>
                        <a:spcAft>
                          <a:spcPts val="0"/>
                        </a:spcAft>
                        <a:buNone/>
                      </a:pPr>
                      <a:endParaRPr sz="2400">
                        <a:solidFill>
                          <a:schemeClr val="dk1"/>
                        </a:solidFill>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bucket</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chicken</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rock</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rocket</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stack</a:t>
                      </a: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2400">
                        <a:solidFill>
                          <a:schemeClr val="dk1"/>
                        </a:solidFill>
                      </a:endParaRPr>
                    </a:p>
                    <a:p>
                      <a:pPr marL="0" lvl="0" indent="0" algn="ctr" rtl="0">
                        <a:spcBef>
                          <a:spcPts val="0"/>
                        </a:spcBef>
                        <a:spcAft>
                          <a:spcPts val="0"/>
                        </a:spcAft>
                        <a:buNone/>
                      </a:pPr>
                      <a:endParaRPr sz="2400">
                        <a:solidFill>
                          <a:schemeClr val="dk1"/>
                        </a:solidFill>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clinic</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comic</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magic</a:t>
                      </a:r>
                      <a:endParaRPr sz="240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5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31" name="Google Shape;331;p50"/>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“What can I do today that will help create a classroom community where all of us can ‘grow and flourish’ as readers and writers and ‘become proficient’ readers and writers?”</a:t>
            </a:r>
            <a:endParaRPr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332" name="Google Shape;332;p50"/>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38" name="Google Shape;338;p5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44" name="Google Shape;344;p52"/>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dirty="0">
                <a:solidFill>
                  <a:schemeClr val="dk1"/>
                </a:solidFill>
              </a:rPr>
              <a:t>I can</a:t>
            </a:r>
            <a:r>
              <a:rPr lang="en" sz="2600" dirty="0"/>
              <a:t> create and write a silly sentence using words with “-k,” “-ck,” </a:t>
            </a:r>
            <a:r>
              <a:rPr lang="en-US" sz="2600" dirty="0"/>
              <a:t>and </a:t>
            </a:r>
            <a:r>
              <a:rPr lang="en" sz="2600" dirty="0"/>
              <a:t>“-ic,” prefixes “un-” and “re-,” and high-frequency words.</a:t>
            </a:r>
            <a:endParaRPr sz="2600" dirty="0"/>
          </a:p>
          <a:p>
            <a:pPr marL="457200" lvl="0" indent="-393700" algn="l" rtl="0">
              <a:lnSpc>
                <a:spcPct val="100000"/>
              </a:lnSpc>
              <a:spcBef>
                <a:spcPts val="10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1000"/>
              </a:spcBef>
              <a:spcAft>
                <a:spcPts val="500"/>
              </a:spcAft>
              <a:buNone/>
            </a:pPr>
            <a:endParaRPr sz="2000" dirty="0"/>
          </a:p>
        </p:txBody>
      </p:sp>
      <p:pic>
        <p:nvPicPr>
          <p:cNvPr id="345" name="Google Shape;345;p52"/>
          <p:cNvPicPr preferRelativeResize="0"/>
          <p:nvPr/>
        </p:nvPicPr>
        <p:blipFill>
          <a:blip r:embed="rId3">
            <a:alphaModFix/>
          </a:blip>
          <a:stretch>
            <a:fillRect/>
          </a:stretch>
        </p:blipFill>
        <p:spPr>
          <a:xfrm>
            <a:off x="8280043" y="4279950"/>
            <a:ext cx="853071" cy="61881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graphicFrame>
        <p:nvGraphicFramePr>
          <p:cNvPr id="350" name="Google Shape;350;p53"/>
          <p:cNvGraphicFramePr/>
          <p:nvPr>
            <p:extLst>
              <p:ext uri="{D42A27DB-BD31-4B8C-83A1-F6EECF244321}">
                <p14:modId xmlns:p14="http://schemas.microsoft.com/office/powerpoint/2010/main" val="2537301964"/>
              </p:ext>
            </p:extLst>
          </p:nvPr>
        </p:nvGraphicFramePr>
        <p:xfrm>
          <a:off x="0" y="0"/>
          <a:ext cx="9144000" cy="5143500"/>
        </p:xfrm>
        <a:graphic>
          <a:graphicData uri="http://schemas.openxmlformats.org/drawingml/2006/table">
            <a:tbl>
              <a:tblPr>
                <a:noFill/>
                <a:tableStyleId>{8167111D-EFBE-42CD-B197-A65B4FD1C9D5}</a:tableStyleId>
              </a:tblPr>
              <a:tblGrid>
                <a:gridCol w="3038700">
                  <a:extLst>
                    <a:ext uri="{9D8B030D-6E8A-4147-A177-3AD203B41FA5}">
                      <a16:colId xmlns:a16="http://schemas.microsoft.com/office/drawing/2014/main" val="20000"/>
                    </a:ext>
                  </a:extLst>
                </a:gridCol>
                <a:gridCol w="3050000">
                  <a:extLst>
                    <a:ext uri="{9D8B030D-6E8A-4147-A177-3AD203B41FA5}">
                      <a16:colId xmlns:a16="http://schemas.microsoft.com/office/drawing/2014/main" val="20001"/>
                    </a:ext>
                  </a:extLst>
                </a:gridCol>
                <a:gridCol w="3055300">
                  <a:extLst>
                    <a:ext uri="{9D8B030D-6E8A-4147-A177-3AD203B41FA5}">
                      <a16:colId xmlns:a16="http://schemas.microsoft.com/office/drawing/2014/main" val="20002"/>
                    </a:ext>
                  </a:extLst>
                </a:gridCol>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Create another silly sentence with a group.</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Use words with the spelling patterns “-k, -ck, -ic”</a:t>
                      </a:r>
                      <a:r>
                        <a:rPr lang="en" baseline="0" dirty="0">
                          <a:solidFill>
                            <a:schemeClr val="dk1"/>
                          </a:solidFill>
                          <a:latin typeface="Century Gothic"/>
                          <a:ea typeface="Century Gothic"/>
                          <a:cs typeface="Century Gothic"/>
                          <a:sym typeface="Century Gothic"/>
                        </a:rPr>
                        <a:t> </a:t>
                      </a:r>
                      <a:r>
                        <a:rPr lang="en" dirty="0">
                          <a:solidFill>
                            <a:schemeClr val="dk1"/>
                          </a:solidFill>
                          <a:latin typeface="Century Gothic"/>
                          <a:ea typeface="Century Gothic"/>
                          <a:cs typeface="Century Gothic"/>
                          <a:sym typeface="Century Gothic"/>
                        </a:rPr>
                        <a:t>and high-frequency words.</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We’ll 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We will write our sentence together, check for spelling, capitalization and punctuation, and make corrections as needed.</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We will read our silly sentence together. If we come to a word we don’t know, we’ll use our Reader’s Toolbox.</a:t>
                      </a:r>
                      <a:br>
                        <a:rPr lang="en" dirty="0">
                          <a:solidFill>
                            <a:schemeClr val="dk1"/>
                          </a:solidFill>
                          <a:latin typeface="Century Gothic"/>
                          <a:ea typeface="Century Gothic"/>
                          <a:cs typeface="Century Gothic"/>
                          <a:sym typeface="Century Gothic"/>
                        </a:rPr>
                      </a:b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Use words with the spelling patterns “-k, -ck, -ic” and high-frequency words.</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Share your sentence with another writing pair </a:t>
                      </a:r>
                      <a:r>
                        <a:rPr lang="en-US" dirty="0">
                          <a:solidFill>
                            <a:schemeClr val="dk1"/>
                          </a:solidFill>
                          <a:latin typeface="Century Gothic"/>
                          <a:ea typeface="Century Gothic"/>
                          <a:cs typeface="Century Gothic"/>
                          <a:sym typeface="Century Gothic"/>
                        </a:rPr>
                        <a:t>and</a:t>
                      </a:r>
                      <a:r>
                        <a:rPr lang="en" dirty="0">
                          <a:solidFill>
                            <a:schemeClr val="dk1"/>
                          </a:solidFill>
                          <a:latin typeface="Century Gothic"/>
                          <a:ea typeface="Century Gothic"/>
                          <a:cs typeface="Century Gothic"/>
                          <a:sym typeface="Century Gothic"/>
                        </a:rPr>
                        <a:t> refer to the Reader’s Toolbox if you need it.</a:t>
                      </a:r>
                      <a:endParaRPr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Use words with the spelling patterns “-k, -ck, -ic”  and high-frequency words. </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Check each other’s sentences and make any corrections needed. Refer to the Reader’s Toolbox if you need it.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700" dirty="0">
                        <a:solidFill>
                          <a:schemeClr val="dk1"/>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pic>
        <p:nvPicPr>
          <p:cNvPr id="351" name="Google Shape;351;p53"/>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52" name="Google Shape;352;p53"/>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4"/>
          <p:cNvSpPr txBox="1">
            <a:spLocks noGrp="1"/>
          </p:cNvSpPr>
          <p:nvPr>
            <p:ph type="title"/>
          </p:nvPr>
        </p:nvSpPr>
        <p:spPr>
          <a:xfrm>
            <a:off x="237950" y="11144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panose="020B0502020202020204" pitchFamily="34" charset="0"/>
                <a:ea typeface="Calibri"/>
                <a:cs typeface="Calibri"/>
                <a:sym typeface="Calibri"/>
              </a:rPr>
              <a:t>Reader’s Toolbox: </a:t>
            </a:r>
            <a:endParaRPr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 sz="3200" dirty="0">
                <a:latin typeface="Century Gothic" panose="020B0502020202020204" pitchFamily="34" charset="0"/>
                <a:ea typeface="Calibri"/>
                <a:cs typeface="Calibri"/>
                <a:sym typeface="Calibri"/>
              </a:rPr>
              <a:t>Use what you know!</a:t>
            </a:r>
            <a:r>
              <a:rPr lang="en" dirty="0">
                <a:latin typeface="Century Gothic" panose="020B0502020202020204" pitchFamily="34" charset="0"/>
              </a:rPr>
              <a:t> </a:t>
            </a:r>
            <a:endParaRPr dirty="0">
              <a:latin typeface="Century Gothic" panose="020B0502020202020204" pitchFamily="34" charset="0"/>
            </a:endParaRPr>
          </a:p>
          <a:p>
            <a:pPr marL="457200" lvl="0" indent="0" algn="l" rtl="0">
              <a:spcBef>
                <a:spcPts val="0"/>
              </a:spcBef>
              <a:spcAft>
                <a:spcPts val="0"/>
              </a:spcAft>
              <a:buNone/>
            </a:pPr>
            <a:endParaRPr dirty="0"/>
          </a:p>
        </p:txBody>
      </p:sp>
      <p:sp>
        <p:nvSpPr>
          <p:cNvPr id="358" name="Google Shape;358;p54"/>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59" name="Google Shape;359;p54"/>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60" name="Google Shape;360;p54"/>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61" name="Google Shape;361;p54"/>
          <p:cNvGraphicFramePr/>
          <p:nvPr>
            <p:extLst>
              <p:ext uri="{D42A27DB-BD31-4B8C-83A1-F6EECF244321}">
                <p14:modId xmlns:p14="http://schemas.microsoft.com/office/powerpoint/2010/main" val="3034474250"/>
              </p:ext>
            </p:extLst>
          </p:nvPr>
        </p:nvGraphicFramePr>
        <p:xfrm>
          <a:off x="4572000" y="19125"/>
          <a:ext cx="4328900" cy="4973105"/>
        </p:xfrm>
        <a:graphic>
          <a:graphicData uri="http://schemas.openxmlformats.org/drawingml/2006/table">
            <a:tbl>
              <a:tblPr>
                <a:noFill/>
                <a:tableStyleId>{8167111D-EFBE-42CD-B197-A65B4FD1C9D5}</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1204625">
                <a:tc>
                  <a:txBody>
                    <a:bodyPr/>
                    <a:lstStyle/>
                    <a:p>
                      <a:pPr marL="0" lvl="0" indent="0" algn="l" rtl="0">
                        <a:spcBef>
                          <a:spcPts val="0"/>
                        </a:spcBef>
                        <a:spcAft>
                          <a:spcPts val="0"/>
                        </a:spcAft>
                        <a:buNone/>
                      </a:pPr>
                      <a:r>
                        <a:rPr lang="en" sz="1300" dirty="0">
                          <a:latin typeface="Century Gothic" panose="020B0502020202020204" pitchFamily="34" charset="0"/>
                        </a:rPr>
                        <a:t>1.</a:t>
                      </a:r>
                      <a:endParaRPr sz="1300" dirty="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Sound out the word</a:t>
                      </a:r>
                      <a:r>
                        <a:rPr lang="en" sz="1300" dirty="0">
                          <a:latin typeface="Century Gothic" panose="020B0502020202020204" pitchFamily="34" charset="0"/>
                          <a:ea typeface="Calibri"/>
                          <a:cs typeface="Calibri"/>
                          <a:sym typeface="Calibri"/>
                        </a:rPr>
                        <a:t>: Say each letter sound or spelling then blend all the sounds together to read the word. If you don’t know all the letter sounds or spelling patterns, try the ones you know, then read the word again.</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0"/>
                  </a:ext>
                </a:extLst>
              </a:tr>
              <a:tr h="589250">
                <a:tc>
                  <a:txBody>
                    <a:bodyPr/>
                    <a:lstStyle/>
                    <a:p>
                      <a:pPr marL="0" lvl="0" indent="0" algn="l" rtl="0">
                        <a:spcBef>
                          <a:spcPts val="0"/>
                        </a:spcBef>
                        <a:spcAft>
                          <a:spcPts val="0"/>
                        </a:spcAft>
                        <a:buNone/>
                      </a:pPr>
                      <a:r>
                        <a:rPr lang="en" sz="1300">
                          <a:latin typeface="Century Gothic" panose="020B0502020202020204" pitchFamily="34" charset="0"/>
                        </a:rPr>
                        <a:t>2.</a:t>
                      </a:r>
                      <a:endParaRPr sz="13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a:latin typeface="Century Gothic" panose="020B0502020202020204" pitchFamily="34" charset="0"/>
                          <a:ea typeface="Calibri"/>
                          <a:cs typeface="Calibri"/>
                          <a:sym typeface="Calibri"/>
                        </a:rPr>
                        <a:t>Syllable Sleuth: </a:t>
                      </a:r>
                      <a:r>
                        <a:rPr lang="en" sz="1300">
                          <a:latin typeface="Century Gothic" panose="020B0502020202020204" pitchFamily="34" charset="0"/>
                          <a:ea typeface="Calibri"/>
                          <a:cs typeface="Calibri"/>
                          <a:sym typeface="Calibri"/>
                        </a:rPr>
                        <a:t>Break apart long words into syllables, then blend to read the word. </a:t>
                      </a:r>
                      <a:endParaRPr sz="130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1"/>
                  </a:ext>
                </a:extLst>
              </a:tr>
              <a:tr h="1204625">
                <a:tc>
                  <a:txBody>
                    <a:bodyPr/>
                    <a:lstStyle/>
                    <a:p>
                      <a:pPr marL="0" lvl="0" indent="0" algn="l" rtl="0">
                        <a:spcBef>
                          <a:spcPts val="0"/>
                        </a:spcBef>
                        <a:spcAft>
                          <a:spcPts val="0"/>
                        </a:spcAft>
                        <a:buNone/>
                      </a:pPr>
                      <a:r>
                        <a:rPr lang="en" sz="1300">
                          <a:latin typeface="Century Gothic" panose="020B0502020202020204" pitchFamily="34" charset="0"/>
                        </a:rPr>
                        <a:t>3. </a:t>
                      </a:r>
                      <a:endParaRPr sz="13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Word Parts:</a:t>
                      </a:r>
                      <a:r>
                        <a:rPr lang="en" sz="1300" dirty="0">
                          <a:latin typeface="Century Gothic" panose="020B0502020202020204" pitchFamily="34" charset="0"/>
                          <a:ea typeface="Calibri"/>
                          <a:cs typeface="Calibri"/>
                          <a:sym typeface="Calibri"/>
                        </a:rPr>
                        <a:t> Does the word have suffixes or prefixes? Read the word parts first, then use what you know about spelling patterns to read the base word. Put the parts together to read the word.</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2"/>
                  </a:ext>
                </a:extLst>
              </a:tr>
              <a:tr h="794375">
                <a:tc>
                  <a:txBody>
                    <a:bodyPr/>
                    <a:lstStyle/>
                    <a:p>
                      <a:pPr marL="0" lvl="0" indent="0" algn="l" rtl="0">
                        <a:spcBef>
                          <a:spcPts val="0"/>
                        </a:spcBef>
                        <a:spcAft>
                          <a:spcPts val="0"/>
                        </a:spcAft>
                        <a:buNone/>
                      </a:pPr>
                      <a:r>
                        <a:rPr lang="en" sz="1300">
                          <a:latin typeface="Century Gothic" panose="020B0502020202020204" pitchFamily="34" charset="0"/>
                        </a:rPr>
                        <a:t>4.</a:t>
                      </a:r>
                      <a:endParaRPr sz="13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High-Frequency Words: </a:t>
                      </a:r>
                      <a:r>
                        <a:rPr lang="en" sz="1300" dirty="0">
                          <a:latin typeface="Century Gothic" panose="020B0502020202020204" pitchFamily="34" charset="0"/>
                          <a:ea typeface="Calibri"/>
                          <a:cs typeface="Calibri"/>
                          <a:sym typeface="Calibri"/>
                        </a:rPr>
                        <a:t>Read high-frequency words in a SNAP. Look to the Interactive Word Wall for help, then try to read the word.</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3"/>
                  </a:ext>
                </a:extLst>
              </a:tr>
              <a:tr h="999275">
                <a:tc>
                  <a:txBody>
                    <a:bodyPr/>
                    <a:lstStyle/>
                    <a:p>
                      <a:pPr marL="0" lvl="0" indent="0" algn="l" rtl="0">
                        <a:spcBef>
                          <a:spcPts val="0"/>
                        </a:spcBef>
                        <a:spcAft>
                          <a:spcPts val="0"/>
                        </a:spcAft>
                        <a:buNone/>
                      </a:pPr>
                      <a:r>
                        <a:rPr lang="en" sz="1300">
                          <a:latin typeface="Century Gothic" panose="020B0502020202020204" pitchFamily="34" charset="0"/>
                        </a:rPr>
                        <a:t>5. </a:t>
                      </a:r>
                      <a:endParaRPr sz="130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Read it Again:</a:t>
                      </a:r>
                      <a:r>
                        <a:rPr lang="en" sz="1300" dirty="0">
                          <a:latin typeface="Century Gothic" panose="020B0502020202020204" pitchFamily="34" charset="0"/>
                          <a:ea typeface="Calibri"/>
                          <a:cs typeface="Calibri"/>
                          <a:sym typeface="Calibri"/>
                        </a:rPr>
                        <a:t> Try to read the word again when it does not make sense. For example, try a different vowel sound. Then read the word again.</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4"/>
                  </a:ext>
                </a:extLst>
              </a:tr>
            </a:tbl>
          </a:graphicData>
        </a:graphic>
      </p:graphicFrame>
      <p:pic>
        <p:nvPicPr>
          <p:cNvPr id="362" name="Google Shape;362;p54"/>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63" name="Google Shape;363;p54"/>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64" name="Google Shape;364;p54"/>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65" name="Google Shape;365;p54"/>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66" name="Google Shape;366;p54"/>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7</a:t>
            </a:r>
            <a:r>
              <a:rPr lang="en" b="1" dirty="0">
                <a:solidFill>
                  <a:schemeClr val="dk1"/>
                </a:solidFill>
              </a:rPr>
              <a:t>3:</a:t>
            </a:r>
            <a:endParaRPr b="1" dirty="0">
              <a:solidFill>
                <a:schemeClr val="dk1"/>
              </a:solidFill>
            </a:endParaRPr>
          </a:p>
          <a:p>
            <a:pPr marL="0" lvl="0" indent="0" algn="l" rtl="0">
              <a:spcBef>
                <a:spcPts val="800"/>
              </a:spcBef>
              <a:spcAft>
                <a:spcPts val="0"/>
              </a:spcAft>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t>Word Parts, Word Cards, or Word List (see notes)</a:t>
            </a:r>
            <a:endParaRPr sz="1800" dirty="0"/>
          </a:p>
          <a:p>
            <a:pPr marL="457200" lvl="0" indent="-342900" algn="l" rtl="0">
              <a:spcBef>
                <a:spcPts val="1000"/>
              </a:spcBef>
              <a:spcAft>
                <a:spcPts val="0"/>
              </a:spcAft>
              <a:buClr>
                <a:schemeClr val="dk1"/>
              </a:buClr>
              <a:buSzPts val="1800"/>
              <a:buChar char="•"/>
            </a:pPr>
            <a:r>
              <a:rPr lang="en" sz="1800" dirty="0"/>
              <a:t>Word Parts T-chart (teacher display)</a:t>
            </a:r>
            <a:endParaRPr sz="1800" dirty="0"/>
          </a:p>
          <a:p>
            <a:pPr marL="457200" lvl="0" indent="-342900" algn="l" rtl="0">
              <a:spcBef>
                <a:spcPts val="1000"/>
              </a:spcBef>
              <a:spcAft>
                <a:spcPts val="0"/>
              </a:spcAft>
              <a:buClr>
                <a:schemeClr val="dk1"/>
              </a:buClr>
              <a:buSzPts val="1800"/>
              <a:buChar char="•"/>
            </a:pPr>
            <a:r>
              <a:rPr lang="en" sz="1800" dirty="0"/>
              <a:t>Silly sentence examples (optional)</a:t>
            </a:r>
            <a:endParaRPr sz="1800" dirty="0"/>
          </a:p>
          <a:p>
            <a:pPr marL="457200" lvl="0" indent="-342900" algn="l" rtl="0">
              <a:spcBef>
                <a:spcPts val="1000"/>
              </a:spcBef>
              <a:spcAft>
                <a:spcPts val="0"/>
              </a:spcAft>
              <a:buClr>
                <a:schemeClr val="dk1"/>
              </a:buClr>
              <a:buSzPts val="1800"/>
              <a:buChar char="•"/>
            </a:pPr>
            <a:r>
              <a:rPr lang="en" sz="1800" dirty="0"/>
              <a:t>Spelling Pattern Cards (see notes)</a:t>
            </a:r>
            <a:endParaRPr sz="1800" dirty="0"/>
          </a:p>
          <a:p>
            <a:pPr marL="0" lvl="0" indent="0" algn="l" rtl="0">
              <a:spcBef>
                <a:spcPts val="1000"/>
              </a:spcBef>
              <a:spcAft>
                <a:spcPts val="0"/>
              </a:spcAft>
              <a:buNone/>
            </a:pPr>
            <a:r>
              <a:rPr lang="en" sz="1800" b="1" dirty="0">
                <a:solidFill>
                  <a:schemeClr val="dk1"/>
                </a:solidFill>
              </a:rPr>
              <a:t>Materials to Gather from Previous Lessons:</a:t>
            </a:r>
            <a:endParaRPr sz="1800" dirty="0">
              <a:solidFill>
                <a:schemeClr val="dk1"/>
              </a:solidFill>
            </a:endParaRPr>
          </a:p>
          <a:p>
            <a:pPr marL="457200" lvl="0" indent="-342900" algn="l" rtl="0">
              <a:spcBef>
                <a:spcPts val="1000"/>
              </a:spcBef>
              <a:spcAft>
                <a:spcPts val="0"/>
              </a:spcAft>
              <a:buClr>
                <a:schemeClr val="dk1"/>
              </a:buClr>
              <a:buSzPts val="1800"/>
              <a:buChar char="•"/>
            </a:pPr>
            <a:r>
              <a:rPr lang="en" sz="1800" dirty="0"/>
              <a:t>Whiteboards, whiteboard markers, and erasers</a:t>
            </a:r>
            <a:endParaRPr sz="18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3: Part 1: Cycle 15: Lesson 73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dirty="0">
                <a:solidFill>
                  <a:schemeClr val="dk1"/>
                </a:solidFill>
              </a:rPr>
              <a:t>Preparing for Lesson </a:t>
            </a:r>
            <a:r>
              <a:rPr lang="en" sz="2300" b="1" dirty="0"/>
              <a:t>7</a:t>
            </a:r>
            <a:r>
              <a:rPr lang="en" sz="2300" b="1" dirty="0">
                <a:solidFill>
                  <a:schemeClr val="dk1"/>
                </a:solidFill>
              </a:rPr>
              <a:t>3:</a:t>
            </a:r>
            <a:endParaRPr sz="23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dirty="0">
                <a:solidFill>
                  <a:schemeClr val="dk1"/>
                </a:solidFill>
              </a:rPr>
              <a:t>Reading and protocols to read in preparation:</a:t>
            </a:r>
            <a:endParaRPr sz="1800" dirty="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dirty="0">
                <a:solidFill>
                  <a:schemeClr val="dk1"/>
                </a:solidFill>
              </a:rPr>
              <a:t>Handwriting Guidance Document (found in the K-2 Reading Foundations Skills Block Resource Manual)</a:t>
            </a:r>
            <a:endParaRPr sz="1800" dirty="0">
              <a:solidFill>
                <a:schemeClr val="dk1"/>
              </a:solidFill>
            </a:endParaRPr>
          </a:p>
          <a:p>
            <a:pPr marL="457200" lvl="0" indent="-342900" algn="l" rtl="0">
              <a:lnSpc>
                <a:spcPct val="120000"/>
              </a:lnSpc>
              <a:spcBef>
                <a:spcPts val="0"/>
              </a:spcBef>
              <a:spcAft>
                <a:spcPts val="0"/>
              </a:spcAft>
              <a:buSzPts val="1800"/>
              <a:buChar char="•"/>
            </a:pPr>
            <a:r>
              <a:rPr lang="en" sz="1800" dirty="0"/>
              <a:t>Review the Syllable Guidance Document (pages 27-29 in Skills Block Resource Manual)</a:t>
            </a:r>
            <a:endParaRPr sz="1800" dirty="0"/>
          </a:p>
          <a:p>
            <a:pPr marL="457200" lvl="0" indent="-342900" algn="l" rtl="0">
              <a:lnSpc>
                <a:spcPct val="120000"/>
              </a:lnSpc>
              <a:spcBef>
                <a:spcPts val="0"/>
              </a:spcBef>
              <a:spcAft>
                <a:spcPts val="0"/>
              </a:spcAft>
              <a:buSzPts val="1800"/>
              <a:buChar char="•"/>
            </a:pPr>
            <a:r>
              <a:rPr lang="en" sz="1800" dirty="0"/>
              <a:t>Review Independent and Small Group Work guidance (Skills Block Resource Manual)</a:t>
            </a:r>
            <a:endParaRPr sz="1800" dirty="0"/>
          </a:p>
          <a:p>
            <a:pPr marL="0" lvl="0" indent="0" algn="l" rtl="0">
              <a:lnSpc>
                <a:spcPct val="120000"/>
              </a:lnSpc>
              <a:spcBef>
                <a:spcPts val="800"/>
              </a:spcBef>
              <a:spcAft>
                <a:spcPts val="0"/>
              </a:spcAft>
              <a:buClr>
                <a:schemeClr val="dk1"/>
              </a:buClr>
              <a:buSzPts val="1100"/>
              <a:buFont typeface="Arial"/>
              <a:buNone/>
            </a:pPr>
            <a:r>
              <a:rPr lang="en" sz="1800" dirty="0">
                <a:solidFill>
                  <a:srgbClr val="333333"/>
                </a:solidFill>
                <a:highlight>
                  <a:srgbClr val="FFFFFF"/>
                </a:highlight>
              </a:rPr>
              <a:t>See the Video, “Interactive Writing”:</a:t>
            </a:r>
            <a:r>
              <a:rPr lang="en" sz="1800" dirty="0">
                <a:solidFill>
                  <a:srgbClr val="333333"/>
                </a:solidFill>
                <a:highlight>
                  <a:srgbClr val="FFFFFF"/>
                </a:highlight>
                <a:uFill>
                  <a:noFill/>
                </a:uFill>
                <a:hlinkClick r:id="rId3"/>
              </a:rPr>
              <a:t> </a:t>
            </a:r>
            <a:r>
              <a:rPr lang="en" sz="1800" u="sng" dirty="0">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3: Part 1: Cycle 15: Lesson 73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1: Cycle 15: Lesson 73</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2" name="Google Shape;252;p43"/>
          <p:cNvSpPr txBox="1">
            <a:spLocks noGrp="1"/>
          </p:cNvSpPr>
          <p:nvPr>
            <p:ph type="body" idx="1"/>
          </p:nvPr>
        </p:nvSpPr>
        <p:spPr>
          <a:xfrm>
            <a:off x="311700" y="334175"/>
            <a:ext cx="8520600" cy="4638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50000"/>
              </a:lnSpc>
              <a:spcBef>
                <a:spcPts val="1000"/>
              </a:spcBef>
              <a:spcAft>
                <a:spcPts val="0"/>
              </a:spcAft>
              <a:buNone/>
            </a:pPr>
            <a:r>
              <a:rPr lang="en" sz="2400" b="1">
                <a:solidFill>
                  <a:srgbClr val="FF0000"/>
                </a:solidFill>
              </a:rPr>
              <a:t>Teacher: </a:t>
            </a:r>
            <a:r>
              <a:rPr lang="en" sz="2400">
                <a:solidFill>
                  <a:srgbClr val="FF0000"/>
                </a:solidFill>
              </a:rPr>
              <a:t>“Can you build a word from scratch, a word from scratch, a word from scratch? Can you build a word from scratch using many parts?”</a:t>
            </a:r>
            <a:br>
              <a:rPr lang="en" sz="2400" b="1">
                <a:solidFill>
                  <a:srgbClr val="FF0000"/>
                </a:solidFill>
              </a:rPr>
            </a:br>
            <a:r>
              <a:rPr lang="en" sz="2400" b="1">
                <a:solidFill>
                  <a:srgbClr val="FF0000"/>
                </a:solidFill>
              </a:rPr>
              <a:t>Students: </a:t>
            </a:r>
            <a:r>
              <a:rPr lang="en" sz="2400">
                <a:solidFill>
                  <a:srgbClr val="FF0000"/>
                </a:solidFill>
              </a:rPr>
              <a:t>“Yes, we’ll build a brand new word, a brand new word, a brand new word.</a:t>
            </a:r>
            <a:r>
              <a:rPr lang="en" sz="2400" b="1">
                <a:solidFill>
                  <a:srgbClr val="FF0000"/>
                </a:solidFill>
              </a:rPr>
              <a:t> </a:t>
            </a:r>
            <a:r>
              <a:rPr lang="en" sz="2400">
                <a:solidFill>
                  <a:srgbClr val="FF0000"/>
                </a:solidFill>
              </a:rPr>
              <a:t>Yes, we’ll build a brand new word by using many parts.”</a:t>
            </a:r>
            <a:endParaRPr sz="24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a:t>I can make new words using base words and the prefixes “un” and “re.”</a:t>
            </a:r>
            <a:endParaRPr sz="2800"/>
          </a:p>
          <a:p>
            <a:pPr marL="0" lvl="0" indent="0" algn="l" rtl="0">
              <a:lnSpc>
                <a:spcPct val="90000"/>
              </a:lnSpc>
              <a:spcBef>
                <a:spcPts val="1000"/>
              </a:spcBef>
              <a:spcAft>
                <a:spcPts val="0"/>
              </a:spcAft>
              <a:buNone/>
            </a:pPr>
            <a:endParaRPr sz="2800"/>
          </a:p>
          <a:p>
            <a:pPr marL="457200" lvl="0" indent="-406400" algn="l" rtl="0">
              <a:lnSpc>
                <a:spcPct val="90000"/>
              </a:lnSpc>
              <a:spcBef>
                <a:spcPts val="1000"/>
              </a:spcBef>
              <a:spcAft>
                <a:spcPts val="1000"/>
              </a:spcAft>
              <a:buSzPts val="2800"/>
              <a:buChar char="•"/>
            </a:pPr>
            <a:r>
              <a:rPr lang="en" sz="2800"/>
              <a:t>I can use what I know about spelling patterns to read and write words. </a:t>
            </a:r>
            <a:endParaRPr sz="2800"/>
          </a:p>
        </p:txBody>
      </p:sp>
      <p:pic>
        <p:nvPicPr>
          <p:cNvPr id="259" name="Google Shape;259;p44"/>
          <p:cNvPicPr preferRelativeResize="0"/>
          <p:nvPr/>
        </p:nvPicPr>
        <p:blipFill>
          <a:blip r:embed="rId3">
            <a:alphaModFix/>
          </a:blip>
          <a:stretch>
            <a:fillRect/>
          </a:stretch>
        </p:blipFill>
        <p:spPr>
          <a:xfrm>
            <a:off x="8316687" y="4310741"/>
            <a:ext cx="770843" cy="61787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0" y="640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latin typeface="Century Gothic" panose="020B0502020202020204" pitchFamily="34" charset="0"/>
              </a:rPr>
              <a:t>Word Parts </a:t>
            </a:r>
            <a:endParaRPr sz="3000">
              <a:latin typeface="Century Gothic" panose="020B0502020202020204" pitchFamily="34" charset="0"/>
            </a:endParaRPr>
          </a:p>
        </p:txBody>
      </p:sp>
      <p:sp>
        <p:nvSpPr>
          <p:cNvPr id="265" name="Google Shape;265;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latin typeface="Century Gothic" panose="020B0502020202020204" pitchFamily="34" charset="0"/>
            </a:endParaRPr>
          </a:p>
          <a:p>
            <a:pPr marL="0" lvl="0" indent="0" algn="l" rtl="0">
              <a:spcBef>
                <a:spcPts val="800"/>
              </a:spcBef>
              <a:spcAft>
                <a:spcPts val="0"/>
              </a:spcAft>
              <a:buNone/>
            </a:pPr>
            <a:endParaRPr>
              <a:latin typeface="Century Gothic" panose="020B0502020202020204" pitchFamily="34" charset="0"/>
            </a:endParaRPr>
          </a:p>
        </p:txBody>
      </p:sp>
      <p:sp>
        <p:nvSpPr>
          <p:cNvPr id="266" name="Google Shape;266;p45"/>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latin typeface="Century Gothic" panose="020B0502020202020204" pitchFamily="34" charset="0"/>
            </a:endParaRPr>
          </a:p>
        </p:txBody>
      </p:sp>
      <p:sp>
        <p:nvSpPr>
          <p:cNvPr id="267" name="Google Shape;267;p4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panose="020B0502020202020204" pitchFamily="34" charset="0"/>
              <a:ea typeface="Century Gothic"/>
              <a:cs typeface="Century Gothic"/>
              <a:sym typeface="Century Gothic"/>
            </a:endParaRPr>
          </a:p>
        </p:txBody>
      </p:sp>
      <p:sp>
        <p:nvSpPr>
          <p:cNvPr id="268" name="Google Shape;268;p45"/>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entury Gothic" panose="020B0502020202020204" pitchFamily="34" charset="0"/>
              </a:rPr>
              <a:t> </a:t>
            </a:r>
            <a:endParaRPr>
              <a:latin typeface="Century Gothic" panose="020B0502020202020204" pitchFamily="34" charset="0"/>
            </a:endParaRPr>
          </a:p>
        </p:txBody>
      </p:sp>
      <p:sp>
        <p:nvSpPr>
          <p:cNvPr id="269" name="Google Shape;269;p45"/>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entury Gothic" panose="020B0502020202020204" pitchFamily="34" charset="0"/>
            </a:endParaRPr>
          </a:p>
        </p:txBody>
      </p:sp>
      <p:sp>
        <p:nvSpPr>
          <p:cNvPr id="270" name="Google Shape;270;p45"/>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panose="020B0502020202020204" pitchFamily="34" charset="0"/>
            </a:endParaRPr>
          </a:p>
          <a:p>
            <a:pPr marL="0" lvl="0" indent="0" algn="l" rtl="0">
              <a:spcBef>
                <a:spcPts val="0"/>
              </a:spcBef>
              <a:spcAft>
                <a:spcPts val="0"/>
              </a:spcAft>
              <a:buNone/>
            </a:pPr>
            <a:endParaRPr>
              <a:latin typeface="Century Gothic" panose="020B0502020202020204" pitchFamily="34" charset="0"/>
            </a:endParaRPr>
          </a:p>
        </p:txBody>
      </p:sp>
      <p:sp>
        <p:nvSpPr>
          <p:cNvPr id="271" name="Google Shape;271;p45"/>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panose="020B0502020202020204" pitchFamily="34" charset="0"/>
              <a:ea typeface="Century Gothic"/>
              <a:cs typeface="Century Gothic"/>
              <a:sym typeface="Century Gothic"/>
            </a:endParaRPr>
          </a:p>
        </p:txBody>
      </p:sp>
      <p:sp>
        <p:nvSpPr>
          <p:cNvPr id="272" name="Google Shape;272;p45"/>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panose="020B0502020202020204" pitchFamily="34" charset="0"/>
              <a:ea typeface="Century Gothic"/>
              <a:cs typeface="Century Gothic"/>
              <a:sym typeface="Century Gothic"/>
            </a:endParaRPr>
          </a:p>
        </p:txBody>
      </p:sp>
      <p:sp>
        <p:nvSpPr>
          <p:cNvPr id="273" name="Google Shape;273;p45"/>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Century Gothic" panose="020B0502020202020204" pitchFamily="34" charset="0"/>
            </a:endParaRPr>
          </a:p>
        </p:txBody>
      </p:sp>
      <p:sp>
        <p:nvSpPr>
          <p:cNvPr id="274" name="Google Shape;274;p4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panose="020B0502020202020204" pitchFamily="34" charset="0"/>
              <a:ea typeface="Century Gothic"/>
              <a:cs typeface="Century Gothic"/>
              <a:sym typeface="Century Gothic"/>
            </a:endParaRPr>
          </a:p>
        </p:txBody>
      </p:sp>
      <p:sp>
        <p:nvSpPr>
          <p:cNvPr id="275" name="Google Shape;275;p4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Century Gothic" panose="020B0502020202020204" pitchFamily="34" charset="0"/>
            </a:endParaRPr>
          </a:p>
        </p:txBody>
      </p:sp>
      <p:sp>
        <p:nvSpPr>
          <p:cNvPr id="276" name="Google Shape;276;p45"/>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panose="020B0502020202020204" pitchFamily="34" charset="0"/>
                <a:ea typeface="Century Gothic"/>
                <a:cs typeface="Century Gothic"/>
                <a:sym typeface="Century Gothic"/>
              </a:rPr>
              <a:t>              </a:t>
            </a:r>
            <a:endParaRPr>
              <a:latin typeface="Century Gothic" panose="020B0502020202020204" pitchFamily="34" charset="0"/>
            </a:endParaRPr>
          </a:p>
        </p:txBody>
      </p:sp>
      <p:sp>
        <p:nvSpPr>
          <p:cNvPr id="277" name="Google Shape;277;p45"/>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panose="020B0502020202020204" pitchFamily="34" charset="0"/>
              <a:ea typeface="Century Gothic"/>
              <a:cs typeface="Century Gothic"/>
              <a:sym typeface="Century Gothic"/>
            </a:endParaRPr>
          </a:p>
        </p:txBody>
      </p:sp>
      <p:sp>
        <p:nvSpPr>
          <p:cNvPr id="278" name="Google Shape;278;p45"/>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panose="020B0502020202020204" pitchFamily="34" charset="0"/>
              <a:ea typeface="Century Gothic"/>
              <a:cs typeface="Century Gothic"/>
              <a:sym typeface="Century Gothic"/>
            </a:endParaRPr>
          </a:p>
        </p:txBody>
      </p:sp>
      <p:sp>
        <p:nvSpPr>
          <p:cNvPr id="279" name="Google Shape;279;p45"/>
          <p:cNvSpPr txBox="1"/>
          <p:nvPr/>
        </p:nvSpPr>
        <p:spPr>
          <a:xfrm>
            <a:off x="4425800" y="146850"/>
            <a:ext cx="4597200" cy="469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chemeClr val="dk1"/>
                </a:solidFill>
                <a:latin typeface="Century Gothic" panose="020B0502020202020204" pitchFamily="34" charset="0"/>
                <a:ea typeface="Century Gothic"/>
                <a:cs typeface="Century Gothic"/>
                <a:sym typeface="Century Gothic"/>
              </a:rPr>
              <a:t>   		</a:t>
            </a:r>
            <a:r>
              <a:rPr lang="en" sz="2400">
                <a:solidFill>
                  <a:schemeClr val="dk1"/>
                </a:solidFill>
                <a:latin typeface="Century Gothic" panose="020B0502020202020204" pitchFamily="34" charset="0"/>
                <a:ea typeface="Century Gothic"/>
                <a:cs typeface="Century Gothic"/>
                <a:sym typeface="Century Gothic"/>
              </a:rPr>
              <a:t>	</a:t>
            </a:r>
            <a:endParaRPr sz="2400" b="1" u="sng">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r>
              <a:rPr lang="en" sz="3000">
                <a:latin typeface="Century Gothic" panose="020B0502020202020204" pitchFamily="34" charset="0"/>
                <a:ea typeface="Century Gothic"/>
                <a:cs typeface="Century Gothic"/>
                <a:sym typeface="Century Gothic"/>
              </a:rPr>
              <a:t>					</a:t>
            </a:r>
            <a:endParaRPr sz="3000">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r>
              <a:rPr lang="en" sz="3000">
                <a:latin typeface="Century Gothic" panose="020B0502020202020204" pitchFamily="34" charset="0"/>
                <a:ea typeface="Century Gothic"/>
                <a:cs typeface="Century Gothic"/>
                <a:sym typeface="Century Gothic"/>
              </a:rPr>
              <a:t>					</a:t>
            </a:r>
            <a:endParaRPr sz="3000">
              <a:latin typeface="Century Gothic" panose="020B0502020202020204" pitchFamily="34" charset="0"/>
              <a:ea typeface="Century Gothic"/>
              <a:cs typeface="Century Gothic"/>
              <a:sym typeface="Century Gothic"/>
            </a:endParaRPr>
          </a:p>
        </p:txBody>
      </p:sp>
      <p:graphicFrame>
        <p:nvGraphicFramePr>
          <p:cNvPr id="280" name="Google Shape;280;p45"/>
          <p:cNvGraphicFramePr/>
          <p:nvPr>
            <p:extLst>
              <p:ext uri="{D42A27DB-BD31-4B8C-83A1-F6EECF244321}">
                <p14:modId xmlns:p14="http://schemas.microsoft.com/office/powerpoint/2010/main" val="2146025903"/>
              </p:ext>
            </p:extLst>
          </p:nvPr>
        </p:nvGraphicFramePr>
        <p:xfrm>
          <a:off x="859775" y="713950"/>
          <a:ext cx="3791000" cy="1554390"/>
        </p:xfrm>
        <a:graphic>
          <a:graphicData uri="http://schemas.openxmlformats.org/drawingml/2006/table">
            <a:tbl>
              <a:tblPr>
                <a:noFill/>
                <a:tableStyleId>{8167111D-EFBE-42CD-B197-A65B4FD1C9D5}</a:tableStyleId>
              </a:tblPr>
              <a:tblGrid>
                <a:gridCol w="1121300">
                  <a:extLst>
                    <a:ext uri="{9D8B030D-6E8A-4147-A177-3AD203B41FA5}">
                      <a16:colId xmlns:a16="http://schemas.microsoft.com/office/drawing/2014/main" val="20000"/>
                    </a:ext>
                  </a:extLst>
                </a:gridCol>
                <a:gridCol w="932000">
                  <a:extLst>
                    <a:ext uri="{9D8B030D-6E8A-4147-A177-3AD203B41FA5}">
                      <a16:colId xmlns:a16="http://schemas.microsoft.com/office/drawing/2014/main" val="20001"/>
                    </a:ext>
                  </a:extLst>
                </a:gridCol>
                <a:gridCol w="789950">
                  <a:extLst>
                    <a:ext uri="{9D8B030D-6E8A-4147-A177-3AD203B41FA5}">
                      <a16:colId xmlns:a16="http://schemas.microsoft.com/office/drawing/2014/main" val="20002"/>
                    </a:ext>
                  </a:extLst>
                </a:gridCol>
                <a:gridCol w="947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happy</a:t>
                      </a:r>
                      <a:endParaRPr sz="22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able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like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sell</a:t>
                      </a:r>
                      <a:endParaRPr sz="2200" b="1">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un-</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even</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play</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2200" b="1">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place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re-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turn</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2200" b="1">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bl>
          </a:graphicData>
        </a:graphic>
      </p:graphicFrame>
      <p:sp>
        <p:nvSpPr>
          <p:cNvPr id="281" name="Google Shape;281;p45"/>
          <p:cNvSpPr txBox="1"/>
          <p:nvPr/>
        </p:nvSpPr>
        <p:spPr>
          <a:xfrm>
            <a:off x="258125" y="2463700"/>
            <a:ext cx="4597200" cy="231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entury Gothic" panose="020B0502020202020204" pitchFamily="34" charset="0"/>
            </a:endParaRPr>
          </a:p>
        </p:txBody>
      </p:sp>
      <p:graphicFrame>
        <p:nvGraphicFramePr>
          <p:cNvPr id="282" name="Google Shape;282;p45"/>
          <p:cNvGraphicFramePr/>
          <p:nvPr>
            <p:extLst>
              <p:ext uri="{D42A27DB-BD31-4B8C-83A1-F6EECF244321}">
                <p14:modId xmlns:p14="http://schemas.microsoft.com/office/powerpoint/2010/main" val="3355066913"/>
              </p:ext>
            </p:extLst>
          </p:nvPr>
        </p:nvGraphicFramePr>
        <p:xfrm>
          <a:off x="799200" y="2463668"/>
          <a:ext cx="3894825" cy="2285870"/>
        </p:xfrm>
        <a:graphic>
          <a:graphicData uri="http://schemas.openxmlformats.org/drawingml/2006/table">
            <a:tbl>
              <a:tblPr>
                <a:noFill/>
                <a:tableStyleId>{8167111D-EFBE-42CD-B197-A65B4FD1C9D5}</a:tableStyleId>
              </a:tblPr>
              <a:tblGrid>
                <a:gridCol w="1298275">
                  <a:extLst>
                    <a:ext uri="{9D8B030D-6E8A-4147-A177-3AD203B41FA5}">
                      <a16:colId xmlns:a16="http://schemas.microsoft.com/office/drawing/2014/main" val="20000"/>
                    </a:ext>
                  </a:extLst>
                </a:gridCol>
                <a:gridCol w="1298275">
                  <a:extLst>
                    <a:ext uri="{9D8B030D-6E8A-4147-A177-3AD203B41FA5}">
                      <a16:colId xmlns:a16="http://schemas.microsoft.com/office/drawing/2014/main" val="20001"/>
                    </a:ext>
                  </a:extLst>
                </a:gridCol>
                <a:gridCol w="1298275">
                  <a:extLst>
                    <a:ext uri="{9D8B030D-6E8A-4147-A177-3AD203B41FA5}">
                      <a16:colId xmlns:a16="http://schemas.microsoft.com/office/drawing/2014/main" val="20002"/>
                    </a:ext>
                  </a:extLst>
                </a:gridCol>
              </a:tblGrid>
              <a:tr h="33692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Base</a:t>
                      </a:r>
                      <a:endParaRPr sz="18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Prefix</a:t>
                      </a:r>
                      <a:endParaRPr sz="18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Word</a:t>
                      </a:r>
                      <a:endParaRPr sz="1800" b="1">
                        <a:latin typeface="Century Gothic"/>
                        <a:ea typeface="Century Gothic"/>
                        <a:cs typeface="Century Gothic"/>
                        <a:sym typeface="Century Gothic"/>
                      </a:endParaRPr>
                    </a:p>
                  </a:txBody>
                  <a:tcPr marL="91425" marR="91425" marT="91425" marB="91425">
                    <a:solidFill>
                      <a:srgbClr val="EFEFEF"/>
                    </a:solidFill>
                  </a:tcPr>
                </a:tc>
                <a:extLst>
                  <a:ext uri="{0D108BD9-81ED-4DB2-BD59-A6C34878D82A}">
                    <a16:rowId xmlns:a16="http://schemas.microsoft.com/office/drawing/2014/main" val="10000"/>
                  </a:ext>
                </a:extLst>
              </a:tr>
              <a:tr h="457175">
                <a:tc>
                  <a:txBody>
                    <a:bodyPr/>
                    <a:lstStyle/>
                    <a:p>
                      <a:pPr marL="0" lvl="0" indent="0" algn="l" rtl="0">
                        <a:spcBef>
                          <a:spcPts val="0"/>
                        </a:spcBef>
                        <a:spcAft>
                          <a:spcPts val="0"/>
                        </a:spcAft>
                        <a:buNone/>
                      </a:pPr>
                      <a:endParaRPr sz="18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8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800" b="1">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r h="457175">
                <a:tc>
                  <a:txBody>
                    <a:bodyPr/>
                    <a:lstStyle/>
                    <a:p>
                      <a:pPr marL="0" lvl="0" indent="0" algn="l" rtl="0">
                        <a:spcBef>
                          <a:spcPts val="0"/>
                        </a:spcBef>
                        <a:spcAft>
                          <a:spcPts val="0"/>
                        </a:spcAft>
                        <a:buNone/>
                      </a:pPr>
                      <a:endParaRPr sz="1800" b="1">
                        <a:latin typeface="Calibri"/>
                        <a:ea typeface="Calibri"/>
                        <a:cs typeface="Calibri"/>
                        <a:sym typeface="Calibri"/>
                      </a:endParaRPr>
                    </a:p>
                  </a:txBody>
                  <a:tcPr marL="91425" marR="91425" marT="91425" marB="91425"/>
                </a:tc>
                <a:tc>
                  <a:txBody>
                    <a:bodyPr/>
                    <a:lstStyle/>
                    <a:p>
                      <a:pPr marL="0" lvl="0" indent="0" algn="l" rtl="0">
                        <a:spcBef>
                          <a:spcPts val="0"/>
                        </a:spcBef>
                        <a:spcAft>
                          <a:spcPts val="0"/>
                        </a:spcAft>
                        <a:buNone/>
                      </a:pPr>
                      <a:endParaRPr sz="1800" b="1">
                        <a:latin typeface="Calibri"/>
                        <a:ea typeface="Calibri"/>
                        <a:cs typeface="Calibri"/>
                        <a:sym typeface="Calibri"/>
                      </a:endParaRPr>
                    </a:p>
                  </a:txBody>
                  <a:tcPr marL="91425" marR="91425" marT="91425" marB="91425"/>
                </a:tc>
                <a:tc>
                  <a:txBody>
                    <a:bodyPr/>
                    <a:lstStyle/>
                    <a:p>
                      <a:pPr marL="0" lvl="0" indent="0" algn="l" rtl="0">
                        <a:spcBef>
                          <a:spcPts val="0"/>
                        </a:spcBef>
                        <a:spcAft>
                          <a:spcPts val="0"/>
                        </a:spcAft>
                        <a:buNone/>
                      </a:pPr>
                      <a:endParaRPr sz="1800" b="1">
                        <a:latin typeface="Calibri"/>
                        <a:ea typeface="Calibri"/>
                        <a:cs typeface="Calibri"/>
                        <a:sym typeface="Calibri"/>
                      </a:endParaRPr>
                    </a:p>
                  </a:txBody>
                  <a:tcPr marL="91425" marR="91425" marT="91425" marB="91425"/>
                </a:tc>
                <a:extLst>
                  <a:ext uri="{0D108BD9-81ED-4DB2-BD59-A6C34878D82A}">
                    <a16:rowId xmlns:a16="http://schemas.microsoft.com/office/drawing/2014/main" val="10002"/>
                  </a:ext>
                </a:extLst>
              </a:tr>
              <a:tr h="45717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sz="1800" b="1">
                        <a:latin typeface="Calibri"/>
                        <a:ea typeface="Calibri"/>
                        <a:cs typeface="Calibri"/>
                        <a:sym typeface="Calibri"/>
                      </a:endParaRPr>
                    </a:p>
                  </a:txBody>
                  <a:tcPr marL="91425" marR="91425" marT="91425" marB="91425"/>
                </a:tc>
                <a:extLst>
                  <a:ext uri="{0D108BD9-81ED-4DB2-BD59-A6C34878D82A}">
                    <a16:rowId xmlns:a16="http://schemas.microsoft.com/office/drawing/2014/main" val="10003"/>
                  </a:ext>
                </a:extLst>
              </a:tr>
              <a:tr h="457175">
                <a:tc>
                  <a:txBody>
                    <a:bodyPr/>
                    <a:lstStyle/>
                    <a:p>
                      <a:pPr marL="0" lvl="0" indent="0" algn="l" rtl="0">
                        <a:spcBef>
                          <a:spcPts val="0"/>
                        </a:spcBef>
                        <a:spcAft>
                          <a:spcPts val="0"/>
                        </a:spcAft>
                        <a:buNone/>
                      </a:pPr>
                      <a:endParaRPr sz="1800" b="1">
                        <a:latin typeface="Calibri"/>
                        <a:ea typeface="Calibri"/>
                        <a:cs typeface="Calibri"/>
                        <a:sym typeface="Calibri"/>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4"/>
                  </a:ext>
                </a:extLst>
              </a:tr>
            </a:tbl>
          </a:graphicData>
        </a:graphic>
      </p:graphicFrame>
      <p:graphicFrame>
        <p:nvGraphicFramePr>
          <p:cNvPr id="283" name="Google Shape;283;p45"/>
          <p:cNvGraphicFramePr/>
          <p:nvPr>
            <p:extLst>
              <p:ext uri="{D42A27DB-BD31-4B8C-83A1-F6EECF244321}">
                <p14:modId xmlns:p14="http://schemas.microsoft.com/office/powerpoint/2010/main" val="3657431539"/>
              </p:ext>
            </p:extLst>
          </p:nvPr>
        </p:nvGraphicFramePr>
        <p:xfrm>
          <a:off x="5112225" y="241488"/>
          <a:ext cx="3837650" cy="4258000"/>
        </p:xfrm>
        <a:graphic>
          <a:graphicData uri="http://schemas.openxmlformats.org/drawingml/2006/table">
            <a:tbl>
              <a:tblPr>
                <a:noFill/>
                <a:tableStyleId>{8167111D-EFBE-42CD-B197-A65B4FD1C9D5}</a:tableStyleId>
              </a:tblPr>
              <a:tblGrid>
                <a:gridCol w="1918825">
                  <a:extLst>
                    <a:ext uri="{9D8B030D-6E8A-4147-A177-3AD203B41FA5}">
                      <a16:colId xmlns:a16="http://schemas.microsoft.com/office/drawing/2014/main" val="20000"/>
                    </a:ext>
                  </a:extLst>
                </a:gridCol>
                <a:gridCol w="1918825">
                  <a:extLst>
                    <a:ext uri="{9D8B030D-6E8A-4147-A177-3AD203B41FA5}">
                      <a16:colId xmlns:a16="http://schemas.microsoft.com/office/drawing/2014/main" val="20001"/>
                    </a:ext>
                  </a:extLst>
                </a:gridCol>
              </a:tblGrid>
              <a:tr h="640250">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Prefix</a:t>
                      </a:r>
                      <a:endParaRPr sz="24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Base Word</a:t>
                      </a:r>
                      <a:endParaRPr sz="2400" b="1">
                        <a:latin typeface="Century Gothic"/>
                        <a:ea typeface="Century Gothic"/>
                        <a:cs typeface="Century Gothic"/>
                        <a:sym typeface="Century Gothic"/>
                      </a:endParaRPr>
                    </a:p>
                  </a:txBody>
                  <a:tcPr marL="91425" marR="91425" marT="91425" marB="91425">
                    <a:solidFill>
                      <a:srgbClr val="EFEFEF"/>
                    </a:solidFill>
                  </a:tcPr>
                </a:tc>
                <a:extLst>
                  <a:ext uri="{0D108BD9-81ED-4DB2-BD59-A6C34878D82A}">
                    <a16:rowId xmlns:a16="http://schemas.microsoft.com/office/drawing/2014/main" val="10000"/>
                  </a:ext>
                </a:extLst>
              </a:tr>
              <a:tr h="3617750">
                <a:tc>
                  <a:txBody>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
        <p:nvSpPr>
          <p:cNvPr id="284" name="Google Shape;284;p45"/>
          <p:cNvSpPr txBox="1"/>
          <p:nvPr/>
        </p:nvSpPr>
        <p:spPr>
          <a:xfrm>
            <a:off x="7166527" y="846375"/>
            <a:ext cx="131195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ea typeface="Calibri"/>
                <a:cs typeface="Calibri"/>
                <a:sym typeface="Calibri"/>
              </a:rPr>
              <a:t>happy</a:t>
            </a:r>
            <a:endParaRPr dirty="0">
              <a:latin typeface="Century Gothic" panose="020B0502020202020204" pitchFamily="34" charset="0"/>
            </a:endParaRPr>
          </a:p>
        </p:txBody>
      </p:sp>
      <p:sp>
        <p:nvSpPr>
          <p:cNvPr id="285" name="Google Shape;285;p45"/>
          <p:cNvSpPr txBox="1"/>
          <p:nvPr/>
        </p:nvSpPr>
        <p:spPr>
          <a:xfrm>
            <a:off x="5369750" y="836475"/>
            <a:ext cx="1026000" cy="59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panose="020B0502020202020204" pitchFamily="34" charset="0"/>
                <a:ea typeface="Calibri"/>
                <a:cs typeface="Calibri"/>
                <a:sym typeface="Calibri"/>
              </a:rPr>
              <a:t>un-</a:t>
            </a:r>
            <a:endParaRPr sz="220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None/>
            </a:pPr>
            <a:endParaRPr>
              <a:latin typeface="Century Gothic" panose="020B0502020202020204" pitchFamily="34" charset="0"/>
            </a:endParaRPr>
          </a:p>
        </p:txBody>
      </p:sp>
      <p:sp>
        <p:nvSpPr>
          <p:cNvPr id="286" name="Google Shape;286;p45"/>
          <p:cNvSpPr txBox="1"/>
          <p:nvPr/>
        </p:nvSpPr>
        <p:spPr>
          <a:xfrm>
            <a:off x="5324600" y="1265063"/>
            <a:ext cx="11163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panose="020B0502020202020204" pitchFamily="34" charset="0"/>
                <a:ea typeface="Calibri"/>
                <a:cs typeface="Calibri"/>
                <a:sym typeface="Calibri"/>
              </a:rPr>
              <a:t>re-</a:t>
            </a:r>
            <a:endParaRPr>
              <a:latin typeface="Century Gothic" panose="020B0502020202020204" pitchFamily="34" charset="0"/>
            </a:endParaRPr>
          </a:p>
        </p:txBody>
      </p:sp>
      <p:sp>
        <p:nvSpPr>
          <p:cNvPr id="287" name="Google Shape;287;p45"/>
          <p:cNvSpPr txBox="1"/>
          <p:nvPr/>
        </p:nvSpPr>
        <p:spPr>
          <a:xfrm>
            <a:off x="7289825" y="1204425"/>
            <a:ext cx="11163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dirty="0">
                <a:solidFill>
                  <a:schemeClr val="dk1"/>
                </a:solidFill>
                <a:latin typeface="Century Gothic" panose="020B0502020202020204" pitchFamily="34" charset="0"/>
                <a:ea typeface="Calibri"/>
                <a:cs typeface="Calibri"/>
                <a:sym typeface="Calibri"/>
              </a:rPr>
              <a:t>able</a:t>
            </a:r>
            <a:endParaRPr sz="2400" b="1" dirty="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None/>
            </a:pPr>
            <a:endParaRPr dirty="0">
              <a:latin typeface="Century Gothic" panose="020B0502020202020204" pitchFamily="34" charset="0"/>
            </a:endParaRPr>
          </a:p>
        </p:txBody>
      </p:sp>
      <p:sp>
        <p:nvSpPr>
          <p:cNvPr id="288" name="Google Shape;288;p45"/>
          <p:cNvSpPr txBox="1"/>
          <p:nvPr/>
        </p:nvSpPr>
        <p:spPr>
          <a:xfrm>
            <a:off x="7334975" y="1629960"/>
            <a:ext cx="10260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chemeClr val="dk1"/>
                </a:solidFill>
                <a:latin typeface="Century Gothic" panose="020B0502020202020204" pitchFamily="34" charset="0"/>
                <a:ea typeface="Calibri"/>
                <a:cs typeface="Calibri"/>
                <a:sym typeface="Calibri"/>
              </a:rPr>
              <a:t>like</a:t>
            </a:r>
            <a:endParaRPr sz="2400" b="1">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endParaRPr sz="2400" b="1">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endParaRPr>
              <a:solidFill>
                <a:schemeClr val="dk1"/>
              </a:solidFill>
              <a:latin typeface="Century Gothic" panose="020B0502020202020204" pitchFamily="34" charset="0"/>
            </a:endParaRPr>
          </a:p>
          <a:p>
            <a:pPr marL="0" lvl="0" indent="0" algn="l" rtl="0">
              <a:spcBef>
                <a:spcPts val="0"/>
              </a:spcBef>
              <a:spcAft>
                <a:spcPts val="0"/>
              </a:spcAft>
              <a:buNone/>
            </a:pPr>
            <a:endParaRPr>
              <a:latin typeface="Century Gothic" panose="020B0502020202020204" pitchFamily="34" charset="0"/>
            </a:endParaRPr>
          </a:p>
        </p:txBody>
      </p:sp>
      <p:sp>
        <p:nvSpPr>
          <p:cNvPr id="289" name="Google Shape;289;p45"/>
          <p:cNvSpPr txBox="1"/>
          <p:nvPr/>
        </p:nvSpPr>
        <p:spPr>
          <a:xfrm>
            <a:off x="7289825" y="1941788"/>
            <a:ext cx="11163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chemeClr val="dk1"/>
                </a:solidFill>
                <a:latin typeface="Century Gothic" panose="020B0502020202020204" pitchFamily="34" charset="0"/>
                <a:ea typeface="Calibri"/>
                <a:cs typeface="Calibri"/>
                <a:sym typeface="Calibri"/>
              </a:rPr>
              <a:t>sell</a:t>
            </a:r>
            <a:endParaRPr sz="2400" b="1">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endParaRPr>
              <a:latin typeface="Century Gothic" panose="020B0502020202020204" pitchFamily="34" charset="0"/>
            </a:endParaRPr>
          </a:p>
        </p:txBody>
      </p:sp>
      <p:sp>
        <p:nvSpPr>
          <p:cNvPr id="290" name="Google Shape;290;p45"/>
          <p:cNvSpPr txBox="1"/>
          <p:nvPr/>
        </p:nvSpPr>
        <p:spPr>
          <a:xfrm>
            <a:off x="7289825" y="2276738"/>
            <a:ext cx="12822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chemeClr val="dk1"/>
                </a:solidFill>
                <a:latin typeface="Century Gothic" panose="020B0502020202020204" pitchFamily="34" charset="0"/>
                <a:ea typeface="Calibri"/>
                <a:cs typeface="Calibri"/>
                <a:sym typeface="Calibri"/>
              </a:rPr>
              <a:t>even</a:t>
            </a:r>
            <a:endParaRPr sz="2400" b="1">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endParaRPr>
              <a:latin typeface="Century Gothic" panose="020B0502020202020204" pitchFamily="34" charset="0"/>
            </a:endParaRPr>
          </a:p>
        </p:txBody>
      </p:sp>
      <p:sp>
        <p:nvSpPr>
          <p:cNvPr id="291" name="Google Shape;291;p45"/>
          <p:cNvSpPr txBox="1"/>
          <p:nvPr/>
        </p:nvSpPr>
        <p:spPr>
          <a:xfrm>
            <a:off x="7334975" y="2580538"/>
            <a:ext cx="10260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chemeClr val="dk1"/>
                </a:solidFill>
                <a:latin typeface="Century Gothic" panose="020B0502020202020204" pitchFamily="34" charset="0"/>
                <a:ea typeface="Calibri"/>
                <a:cs typeface="Calibri"/>
                <a:sym typeface="Calibri"/>
              </a:rPr>
              <a:t>play</a:t>
            </a:r>
            <a:endParaRPr sz="2400" b="1">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endParaRPr>
              <a:latin typeface="Century Gothic" panose="020B0502020202020204" pitchFamily="34" charset="0"/>
            </a:endParaRPr>
          </a:p>
        </p:txBody>
      </p:sp>
      <p:sp>
        <p:nvSpPr>
          <p:cNvPr id="292" name="Google Shape;292;p45"/>
          <p:cNvSpPr txBox="1"/>
          <p:nvPr/>
        </p:nvSpPr>
        <p:spPr>
          <a:xfrm>
            <a:off x="7274900" y="2942613"/>
            <a:ext cx="114645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chemeClr val="dk1"/>
                </a:solidFill>
                <a:latin typeface="Century Gothic" panose="020B0502020202020204" pitchFamily="34" charset="0"/>
                <a:ea typeface="Calibri"/>
                <a:cs typeface="Calibri"/>
                <a:sym typeface="Calibri"/>
              </a:rPr>
              <a:t>place</a:t>
            </a:r>
            <a:endParaRPr sz="2400" b="1">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endParaRPr>
              <a:latin typeface="Century Gothic" panose="020B0502020202020204" pitchFamily="34" charset="0"/>
            </a:endParaRPr>
          </a:p>
        </p:txBody>
      </p:sp>
      <p:sp>
        <p:nvSpPr>
          <p:cNvPr id="293" name="Google Shape;293;p45"/>
          <p:cNvSpPr txBox="1"/>
          <p:nvPr/>
        </p:nvSpPr>
        <p:spPr>
          <a:xfrm>
            <a:off x="7296650" y="3336888"/>
            <a:ext cx="9078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chemeClr val="dk1"/>
                </a:solidFill>
                <a:latin typeface="Century Gothic" panose="020B0502020202020204" pitchFamily="34" charset="0"/>
                <a:ea typeface="Calibri"/>
                <a:cs typeface="Calibri"/>
                <a:sym typeface="Calibri"/>
              </a:rPr>
              <a:t>turn</a:t>
            </a:r>
            <a:endParaRPr>
              <a:latin typeface="Century Gothic" panose="020B0502020202020204" pitchFamily="34" charset="0"/>
            </a:endParaRPr>
          </a:p>
        </p:txBody>
      </p:sp>
      <p:sp>
        <p:nvSpPr>
          <p:cNvPr id="294" name="Google Shape;294;p45"/>
          <p:cNvSpPr txBox="1"/>
          <p:nvPr/>
        </p:nvSpPr>
        <p:spPr>
          <a:xfrm>
            <a:off x="799199" y="2933613"/>
            <a:ext cx="1055975"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panose="020B0502020202020204" pitchFamily="34" charset="0"/>
                <a:ea typeface="Calibri"/>
                <a:cs typeface="Calibri"/>
                <a:sym typeface="Calibri"/>
              </a:rPr>
              <a:t>happy</a:t>
            </a:r>
            <a:endParaRPr dirty="0">
              <a:latin typeface="Century Gothic" panose="020B0502020202020204" pitchFamily="34" charset="0"/>
            </a:endParaRPr>
          </a:p>
        </p:txBody>
      </p:sp>
      <p:sp>
        <p:nvSpPr>
          <p:cNvPr id="295" name="Google Shape;295;p45"/>
          <p:cNvSpPr txBox="1"/>
          <p:nvPr/>
        </p:nvSpPr>
        <p:spPr>
          <a:xfrm>
            <a:off x="2260775" y="2933625"/>
            <a:ext cx="591900" cy="36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panose="020B0502020202020204" pitchFamily="34" charset="0"/>
                <a:ea typeface="Calibri"/>
                <a:cs typeface="Calibri"/>
                <a:sym typeface="Calibri"/>
              </a:rPr>
              <a:t>un-</a:t>
            </a:r>
            <a:endParaRPr>
              <a:latin typeface="Century Gothic" panose="020B0502020202020204" pitchFamily="34" charset="0"/>
            </a:endParaRPr>
          </a:p>
        </p:txBody>
      </p:sp>
      <p:sp>
        <p:nvSpPr>
          <p:cNvPr id="296" name="Google Shape;296;p45"/>
          <p:cNvSpPr txBox="1"/>
          <p:nvPr/>
        </p:nvSpPr>
        <p:spPr>
          <a:xfrm>
            <a:off x="3469437" y="2987900"/>
            <a:ext cx="1105337"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600" b="1" dirty="0">
                <a:solidFill>
                  <a:schemeClr val="dk1"/>
                </a:solidFill>
                <a:latin typeface="Century Gothic" panose="020B0502020202020204" pitchFamily="34" charset="0"/>
                <a:ea typeface="Century Gothic"/>
                <a:cs typeface="Century Gothic"/>
                <a:sym typeface="Century Gothic"/>
              </a:rPr>
              <a:t>unhappy</a:t>
            </a:r>
            <a:endParaRPr sz="1600" b="1" dirty="0">
              <a:solidFill>
                <a:schemeClr val="dk1"/>
              </a:solidFill>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endParaRPr sz="1600" dirty="0">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9"/>
                                        </p:tgtEl>
                                        <p:attrNameLst>
                                          <p:attrName>style.visibility</p:attrName>
                                        </p:attrNameLst>
                                      </p:cBhvr>
                                      <p:to>
                                        <p:strVal val="visible"/>
                                      </p:to>
                                    </p:set>
                                    <p:animEffect transition="in" filter="fade">
                                      <p:cBhvr>
                                        <p:cTn id="7" dur="1000"/>
                                        <p:tgtEl>
                                          <p:spTgt spid="2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0"/>
                                        </p:tgtEl>
                                        <p:attrNameLst>
                                          <p:attrName>style.visibility</p:attrName>
                                        </p:attrNameLst>
                                      </p:cBhvr>
                                      <p:to>
                                        <p:strVal val="visible"/>
                                      </p:to>
                                    </p:set>
                                    <p:animEffect transition="in" filter="fade">
                                      <p:cBhvr>
                                        <p:cTn id="12" dur="1000"/>
                                        <p:tgtEl>
                                          <p:spTgt spid="28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3"/>
                                        </p:tgtEl>
                                        <p:attrNameLst>
                                          <p:attrName>style.visibility</p:attrName>
                                        </p:attrNameLst>
                                      </p:cBhvr>
                                      <p:to>
                                        <p:strVal val="visible"/>
                                      </p:to>
                                    </p:set>
                                    <p:animEffect transition="in" filter="fade">
                                      <p:cBhvr>
                                        <p:cTn id="17" dur="1000"/>
                                        <p:tgtEl>
                                          <p:spTgt spid="28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4"/>
                                        </p:tgtEl>
                                        <p:attrNameLst>
                                          <p:attrName>style.visibility</p:attrName>
                                        </p:attrNameLst>
                                      </p:cBhvr>
                                      <p:to>
                                        <p:strVal val="visible"/>
                                      </p:to>
                                    </p:set>
                                    <p:animEffect transition="in" filter="fade">
                                      <p:cBhvr>
                                        <p:cTn id="22" dur="1000"/>
                                        <p:tgtEl>
                                          <p:spTgt spid="28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7"/>
                                        </p:tgtEl>
                                        <p:attrNameLst>
                                          <p:attrName>style.visibility</p:attrName>
                                        </p:attrNameLst>
                                      </p:cBhvr>
                                      <p:to>
                                        <p:strVal val="visible"/>
                                      </p:to>
                                    </p:set>
                                    <p:animEffect transition="in" filter="fade">
                                      <p:cBhvr>
                                        <p:cTn id="27" dur="1000"/>
                                        <p:tgtEl>
                                          <p:spTgt spid="28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8"/>
                                        </p:tgtEl>
                                        <p:attrNameLst>
                                          <p:attrName>style.visibility</p:attrName>
                                        </p:attrNameLst>
                                      </p:cBhvr>
                                      <p:to>
                                        <p:strVal val="visible"/>
                                      </p:to>
                                    </p:set>
                                    <p:animEffect transition="in" filter="fade">
                                      <p:cBhvr>
                                        <p:cTn id="32" dur="1000"/>
                                        <p:tgtEl>
                                          <p:spTgt spid="28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89"/>
                                        </p:tgtEl>
                                        <p:attrNameLst>
                                          <p:attrName>style.visibility</p:attrName>
                                        </p:attrNameLst>
                                      </p:cBhvr>
                                      <p:to>
                                        <p:strVal val="visible"/>
                                      </p:to>
                                    </p:set>
                                    <p:animEffect transition="in" filter="fade">
                                      <p:cBhvr>
                                        <p:cTn id="37" dur="1000"/>
                                        <p:tgtEl>
                                          <p:spTgt spid="28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5"/>
                                        </p:tgtEl>
                                        <p:attrNameLst>
                                          <p:attrName>style.visibility</p:attrName>
                                        </p:attrNameLst>
                                      </p:cBhvr>
                                      <p:to>
                                        <p:strVal val="visible"/>
                                      </p:to>
                                    </p:set>
                                    <p:animEffect transition="in" filter="fade">
                                      <p:cBhvr>
                                        <p:cTn id="42" dur="1000"/>
                                        <p:tgtEl>
                                          <p:spTgt spid="28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90"/>
                                        </p:tgtEl>
                                        <p:attrNameLst>
                                          <p:attrName>style.visibility</p:attrName>
                                        </p:attrNameLst>
                                      </p:cBhvr>
                                      <p:to>
                                        <p:strVal val="visible"/>
                                      </p:to>
                                    </p:set>
                                    <p:animEffect transition="in" filter="fade">
                                      <p:cBhvr>
                                        <p:cTn id="47" dur="1000"/>
                                        <p:tgtEl>
                                          <p:spTgt spid="29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91"/>
                                        </p:tgtEl>
                                        <p:attrNameLst>
                                          <p:attrName>style.visibility</p:attrName>
                                        </p:attrNameLst>
                                      </p:cBhvr>
                                      <p:to>
                                        <p:strVal val="visible"/>
                                      </p:to>
                                    </p:set>
                                    <p:animEffect transition="in" filter="fade">
                                      <p:cBhvr>
                                        <p:cTn id="52" dur="1000"/>
                                        <p:tgtEl>
                                          <p:spTgt spid="29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92"/>
                                        </p:tgtEl>
                                        <p:attrNameLst>
                                          <p:attrName>style.visibility</p:attrName>
                                        </p:attrNameLst>
                                      </p:cBhvr>
                                      <p:to>
                                        <p:strVal val="visible"/>
                                      </p:to>
                                    </p:set>
                                    <p:animEffect transition="in" filter="fade">
                                      <p:cBhvr>
                                        <p:cTn id="57" dur="1000"/>
                                        <p:tgtEl>
                                          <p:spTgt spid="29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86"/>
                                        </p:tgtEl>
                                        <p:attrNameLst>
                                          <p:attrName>style.visibility</p:attrName>
                                        </p:attrNameLst>
                                      </p:cBhvr>
                                      <p:to>
                                        <p:strVal val="visible"/>
                                      </p:to>
                                    </p:set>
                                    <p:animEffect transition="in" filter="fade">
                                      <p:cBhvr>
                                        <p:cTn id="62" dur="1000"/>
                                        <p:tgtEl>
                                          <p:spTgt spid="28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93"/>
                                        </p:tgtEl>
                                        <p:attrNameLst>
                                          <p:attrName>style.visibility</p:attrName>
                                        </p:attrNameLst>
                                      </p:cBhvr>
                                      <p:to>
                                        <p:strVal val="visible"/>
                                      </p:to>
                                    </p:set>
                                    <p:animEffect transition="in" filter="fade">
                                      <p:cBhvr>
                                        <p:cTn id="67" dur="1000"/>
                                        <p:tgtEl>
                                          <p:spTgt spid="293"/>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82"/>
                                        </p:tgtEl>
                                        <p:attrNameLst>
                                          <p:attrName>style.visibility</p:attrName>
                                        </p:attrNameLst>
                                      </p:cBhvr>
                                      <p:to>
                                        <p:strVal val="visible"/>
                                      </p:to>
                                    </p:set>
                                    <p:animEffect transition="in" filter="fade">
                                      <p:cBhvr>
                                        <p:cTn id="72" dur="1000"/>
                                        <p:tgtEl>
                                          <p:spTgt spid="28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94"/>
                                        </p:tgtEl>
                                        <p:attrNameLst>
                                          <p:attrName>style.visibility</p:attrName>
                                        </p:attrNameLst>
                                      </p:cBhvr>
                                      <p:to>
                                        <p:strVal val="visible"/>
                                      </p:to>
                                    </p:set>
                                    <p:animEffect transition="in" filter="fade">
                                      <p:cBhvr>
                                        <p:cTn id="77" dur="1000"/>
                                        <p:tgtEl>
                                          <p:spTgt spid="294"/>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95"/>
                                        </p:tgtEl>
                                        <p:attrNameLst>
                                          <p:attrName>style.visibility</p:attrName>
                                        </p:attrNameLst>
                                      </p:cBhvr>
                                      <p:to>
                                        <p:strVal val="visible"/>
                                      </p:to>
                                    </p:set>
                                    <p:animEffect transition="in" filter="fade">
                                      <p:cBhvr>
                                        <p:cTn id="82" dur="1000"/>
                                        <p:tgtEl>
                                          <p:spTgt spid="29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96"/>
                                        </p:tgtEl>
                                        <p:attrNameLst>
                                          <p:attrName>style.visibility</p:attrName>
                                        </p:attrNameLst>
                                      </p:cBhvr>
                                      <p:to>
                                        <p:strVal val="visible"/>
                                      </p:to>
                                    </p:set>
                                    <p:animEffect transition="in" filter="fade">
                                      <p:cBhvr>
                                        <p:cTn id="87" dur="1000"/>
                                        <p:tgtEl>
                                          <p:spTgt spid="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02" name="Google Shape;302;p4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rPr>
              <a:t>Teacher</a:t>
            </a:r>
            <a:r>
              <a:rPr lang="en" sz="2200" dirty="0">
                <a:solidFill>
                  <a:srgbClr val="FF0000"/>
                </a:solidFill>
              </a:rPr>
              <a:t>: “Do you know the words we’ll write, the words we’ll write, the words we’ll write? Do you know the words we’ll write on our boards today?” </a:t>
            </a:r>
            <a:endParaRPr sz="2200" dirty="0">
              <a:solidFill>
                <a:srgbClr val="FF0000"/>
              </a:solidFill>
            </a:endParaRPr>
          </a:p>
          <a:p>
            <a:pPr marL="0" lvl="0" indent="0" algn="l" rtl="0">
              <a:lnSpc>
                <a:spcPct val="150000"/>
              </a:lnSpc>
              <a:spcBef>
                <a:spcPts val="1000"/>
              </a:spcBef>
              <a:spcAft>
                <a:spcPts val="0"/>
              </a:spcAft>
              <a:buNone/>
            </a:pPr>
            <a:r>
              <a:rPr lang="en" sz="2200" b="1" dirty="0">
                <a:solidFill>
                  <a:srgbClr val="FF0000"/>
                </a:solidFill>
              </a:rPr>
              <a:t>Students</a:t>
            </a:r>
            <a:r>
              <a:rPr lang="en" sz="2200" dirty="0">
                <a:solidFill>
                  <a:srgbClr val="FF0000"/>
                </a:solidFill>
              </a:rPr>
              <a:t>: “Yes,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08" name="Google Shape;308;p47"/>
          <p:cNvSpPr txBox="1">
            <a:spLocks noGrp="1"/>
          </p:cNvSpPr>
          <p:nvPr>
            <p:ph type="body" idx="1"/>
          </p:nvPr>
        </p:nvSpPr>
        <p:spPr>
          <a:xfrm>
            <a:off x="239650" y="9651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silly sentence with “-k,” “-ck,” </a:t>
            </a:r>
            <a:r>
              <a:rPr lang="en-US" sz="2400" dirty="0"/>
              <a:t>and </a:t>
            </a:r>
            <a:r>
              <a:rPr lang="en" sz="2400" dirty="0"/>
              <a:t>“-ic,” prefixes “un-” and “re-,” and high-frequency words.</a:t>
            </a:r>
            <a:endParaRPr sz="2400" dirty="0"/>
          </a:p>
          <a:p>
            <a:pPr marL="457200" lvl="0" indent="-381000" algn="l" rtl="0">
              <a:lnSpc>
                <a:spcPct val="115000"/>
              </a:lnSpc>
              <a:spcBef>
                <a:spcPts val="0"/>
              </a:spcBef>
              <a:spcAft>
                <a:spcPts val="0"/>
              </a:spcAft>
              <a:buSzPts val="2400"/>
              <a:buChar char="•"/>
            </a:pPr>
            <a:r>
              <a:rPr lang="en" sz="2400" dirty="0"/>
              <a:t>I can use what I know about spelling patterns to correctly spell words.</a:t>
            </a:r>
            <a:endParaRPr sz="2400" dirty="0"/>
          </a:p>
          <a:p>
            <a:pPr marL="457200" lvl="0" indent="-381000" algn="l" rtl="0">
              <a:lnSpc>
                <a:spcPct val="115000"/>
              </a:lnSpc>
              <a:spcBef>
                <a:spcPts val="0"/>
              </a:spcBef>
              <a:spcAft>
                <a:spcPts val="0"/>
              </a:spcAft>
              <a:buSzPts val="2400"/>
              <a:buChar char="•"/>
            </a:pPr>
            <a:r>
              <a:rPr lang="en" sz="2400" dirty="0"/>
              <a:t>I can write a sentence with correct spacing, capitalization, and punctuation.</a:t>
            </a:r>
            <a:endParaRPr sz="2400" dirty="0"/>
          </a:p>
          <a:p>
            <a:pPr marL="0" lvl="0" indent="0" algn="l" rtl="0">
              <a:lnSpc>
                <a:spcPct val="115000"/>
              </a:lnSpc>
              <a:spcBef>
                <a:spcPts val="800"/>
              </a:spcBef>
              <a:spcAft>
                <a:spcPts val="500"/>
              </a:spcAft>
              <a:buNone/>
            </a:pPr>
            <a:endParaRPr sz="2000" dirty="0"/>
          </a:p>
        </p:txBody>
      </p:sp>
      <p:pic>
        <p:nvPicPr>
          <p:cNvPr id="309" name="Google Shape;309;p47"/>
          <p:cNvPicPr preferRelativeResize="0"/>
          <p:nvPr/>
        </p:nvPicPr>
        <p:blipFill>
          <a:blip r:embed="rId3">
            <a:alphaModFix/>
          </a:blip>
          <a:stretch>
            <a:fillRect/>
          </a:stretch>
        </p:blipFill>
        <p:spPr>
          <a:xfrm>
            <a:off x="8301814" y="4288971"/>
            <a:ext cx="820414" cy="640589"/>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B7EB8E7-408C-448B-A2FA-734ED3BCAE59}"/>
</file>

<file path=customXml/itemProps2.xml><?xml version="1.0" encoding="utf-8"?>
<ds:datastoreItem xmlns:ds="http://schemas.openxmlformats.org/officeDocument/2006/customXml" ds:itemID="{BA06B589-F387-411F-ADAF-A6504D77DEDD}"/>
</file>

<file path=customXml/itemProps3.xml><?xml version="1.0" encoding="utf-8"?>
<ds:datastoreItem xmlns:ds="http://schemas.openxmlformats.org/officeDocument/2006/customXml" ds:itemID="{6BCFE3DB-80D4-4474-8BDD-D54DFBF11BDF}"/>
</file>

<file path=docProps/app.xml><?xml version="1.0" encoding="utf-8"?>
<Properties xmlns="http://schemas.openxmlformats.org/officeDocument/2006/extended-properties" xmlns:vt="http://schemas.openxmlformats.org/officeDocument/2006/docPropsVTypes">
  <TotalTime>31</TotalTime>
  <Words>4797</Words>
  <Application>Microsoft Office PowerPoint</Application>
  <PresentationFormat>On-screen Show (16:9)</PresentationFormat>
  <Paragraphs>409</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Century Gothic</vt:lpstr>
      <vt:lpstr>Arial</vt:lpstr>
      <vt:lpstr>Calibri</vt:lpstr>
      <vt:lpstr>Office Theme</vt:lpstr>
      <vt:lpstr>Simple Light</vt:lpstr>
      <vt:lpstr>Office Theme</vt:lpstr>
      <vt:lpstr>Grade 2: Module 3: Part 1: Cycle 15: Lesson 73 Teacher slide, before teaching.</vt:lpstr>
      <vt:lpstr>Grade 2: Module 3: Part 1: Cycle 15: Lesson 73 Teacher slide, before teaching.</vt:lpstr>
      <vt:lpstr>Grade 2: Module 3: Part 1: Cycle 15: Lesson 73 Teacher slide, before teaching.</vt:lpstr>
      <vt:lpstr>PowerPoint Presentation</vt:lpstr>
      <vt:lpstr>Transition Song</vt:lpstr>
      <vt:lpstr>Opening: Learning Targets</vt:lpstr>
      <vt:lpstr>Word Parts </vt:lpstr>
      <vt:lpstr>Transition Song</vt:lpstr>
      <vt:lpstr>Work Time: Learning Targets</vt:lpstr>
      <vt:lpstr>Interactive Writing</vt:lpstr>
      <vt:lpstr>PowerPoint Presentation</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15: Lesson 73 Teacher slide, before teaching.</dc:title>
  <dc:creator>nbravo</dc:creator>
  <cp:lastModifiedBy>me@briannadasilva.com</cp:lastModifiedBy>
  <cp:revision>6</cp:revision>
  <dcterms:modified xsi:type="dcterms:W3CDTF">2019-01-02T17:05:54Z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