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0.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slideLayouts/slideLayout13.xml" ContentType="application/vnd.openxmlformats-officedocument.presentationml.slideLayout+xml"/>
  <Override PartName="/ppt/notesSlides/notesSlide5.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1"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entury Gothic" panose="020B050202020202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91E793D-4D0E-4B6E-933E-0B76D96B71AB}">
  <a:tblStyle styleId="{391E793D-4D0E-4B6E-933E-0B76D96B71AB}"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6088" autoAdjust="0"/>
  </p:normalViewPr>
  <p:slideViewPr>
    <p:cSldViewPr snapToGrid="0" snapToObjects="1">
      <p:cViewPr varScale="1">
        <p:scale>
          <a:sx n="45" d="100"/>
          <a:sy n="45" d="100"/>
        </p:scale>
        <p:origin x="840" y="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855101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engageny.org/resource/launching-independent-reading-in-grades-6-8-sample-plan/file/5731"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 name="Google Shape;10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en-US" dirty="0"/>
              <a:t>The purpose of today’s lesson is to celebrate students turning in their final performance task, and to support them in writing a review of their independent reading book.</a:t>
            </a:r>
            <a:endParaRPr dirty="0"/>
          </a:p>
          <a:p>
            <a:pPr marL="457200" lvl="0" indent="-317500" algn="l" rtl="0">
              <a:spcBef>
                <a:spcPts val="0"/>
              </a:spcBef>
              <a:spcAft>
                <a:spcPts val="0"/>
              </a:spcAft>
              <a:buSzPts val="1400"/>
              <a:buChar char="•"/>
            </a:pPr>
            <a:r>
              <a:rPr lang="en-US" dirty="0"/>
              <a:t>Consider how students might share their work with a larger audience, and be prepared to remind students of that opportunity in this lesson.</a:t>
            </a:r>
            <a:endParaRPr dirty="0"/>
          </a:p>
          <a:p>
            <a:pPr marL="457200" lvl="0" indent="-317500" algn="l" rtl="0">
              <a:spcBef>
                <a:spcPts val="0"/>
              </a:spcBef>
              <a:spcAft>
                <a:spcPts val="0"/>
              </a:spcAft>
              <a:buSzPts val="1400"/>
              <a:buChar char="•"/>
            </a:pPr>
            <a:r>
              <a:rPr lang="en-US" dirty="0"/>
              <a:t>The module reflection that students do is intended to support their personal and civic growth; it is not intended as an assessment of literacy skills. </a:t>
            </a:r>
            <a:endParaRPr dirty="0"/>
          </a:p>
          <a:p>
            <a:pPr marL="457200" lvl="0" indent="-317500" algn="l" rtl="0">
              <a:spcBef>
                <a:spcPts val="0"/>
              </a:spcBef>
              <a:spcAft>
                <a:spcPts val="0"/>
              </a:spcAft>
              <a:buSzPts val="1400"/>
              <a:buChar char="•"/>
            </a:pPr>
            <a:r>
              <a:rPr lang="en-US" dirty="0"/>
              <a:t>Decide in which form students will publish their book review, and create a model in that form (please note: a sample review based on the </a:t>
            </a:r>
            <a:r>
              <a:rPr lang="en-US" u="sng" dirty="0">
                <a:solidFill>
                  <a:schemeClr val="hlink"/>
                </a:solidFill>
                <a:hlinkClick r:id="rId3"/>
              </a:rPr>
              <a:t>Engage NY </a:t>
            </a:r>
            <a:r>
              <a:rPr lang="en-US" u="sng" dirty="0" smtClean="0">
                <a:solidFill>
                  <a:schemeClr val="hlink"/>
                </a:solidFill>
                <a:hlinkClick r:id="rId3"/>
              </a:rPr>
              <a:t>template</a:t>
            </a:r>
            <a:r>
              <a:rPr lang="en-US" u="sng" dirty="0" smtClean="0">
                <a:solidFill>
                  <a:schemeClr val="hlink"/>
                </a:solidFill>
              </a:rPr>
              <a:t> (https://www.engageny.org/resource/launching-independent-reading-in-grades-6-8-sample-plan/file/5731)</a:t>
            </a:r>
            <a:r>
              <a:rPr lang="en-US" dirty="0" smtClean="0"/>
              <a:t> </a:t>
            </a:r>
            <a:r>
              <a:rPr lang="en-US" dirty="0"/>
              <a:t>is provided for you on Slide 9, so please feel free to use that model rather than creating one of your own. If you do not wish to use the template provided, you might need to alter Slide 9). </a:t>
            </a:r>
            <a:endParaRPr dirty="0"/>
          </a:p>
          <a:p>
            <a:pPr marL="457200" lvl="0" indent="-317500" algn="l" rtl="0">
              <a:spcBef>
                <a:spcPts val="0"/>
              </a:spcBef>
              <a:spcAft>
                <a:spcPts val="0"/>
              </a:spcAft>
              <a:buSzPts val="1400"/>
              <a:buChar char="•"/>
            </a:pPr>
            <a:r>
              <a:rPr lang="en-US" dirty="0"/>
              <a:t>Decide in advance whether you will follow up the book reviews with book talks.</a:t>
            </a:r>
            <a:endParaRPr dirty="0"/>
          </a:p>
        </p:txBody>
      </p:sp>
    </p:spTree>
    <p:extLst>
      <p:ext uri="{BB962C8B-B14F-4D97-AF65-F5344CB8AC3E}">
        <p14:creationId xmlns:p14="http://schemas.microsoft.com/office/powerpoint/2010/main" val="1250942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426cae4f9b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426cae4f9b_0_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25-30 minutes for this activity (17-20 minutes, this slide)</a:t>
            </a:r>
            <a:endParaRPr dirty="0"/>
          </a:p>
          <a:p>
            <a:pPr marL="0" lvl="0" indent="0" algn="l" rtl="0">
              <a:spcBef>
                <a:spcPts val="0"/>
              </a:spcBef>
              <a:spcAft>
                <a:spcPts val="0"/>
              </a:spcAft>
              <a:buClr>
                <a:schemeClr val="dk1"/>
              </a:buClr>
              <a:buSzPts val="1100"/>
              <a:buFont typeface="Arial"/>
              <a:buNone/>
            </a:pPr>
            <a:r>
              <a:rPr lang="en-US" b="1" dirty="0"/>
              <a:t>Student Grouping: Whole Group, </a:t>
            </a:r>
            <a:r>
              <a:rPr lang="en-US" b="1" dirty="0" smtClean="0"/>
              <a:t>Individual</a:t>
            </a:r>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b="1" dirty="0"/>
              <a:t>Slide 2 of 2</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b="1" dirty="0"/>
              <a:t>Work Time B. Writing a Book Review, continued   </a:t>
            </a:r>
            <a:endParaRPr b="1"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This is the last of two slides related to this activity.</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Tell students that now they will write a review for their independent reading book. Pass out the </a:t>
            </a:r>
            <a:r>
              <a:rPr lang="en-US" b="1" dirty="0"/>
              <a:t>Engage NY Reader’s Review worksheet. </a:t>
            </a:r>
            <a:endParaRPr dirty="0"/>
          </a:p>
          <a:p>
            <a:pPr marL="457200" lvl="0" indent="-304800" algn="l" rtl="0">
              <a:spcBef>
                <a:spcPts val="0"/>
              </a:spcBef>
              <a:spcAft>
                <a:spcPts val="0"/>
              </a:spcAft>
              <a:buClr>
                <a:schemeClr val="dk1"/>
              </a:buClr>
              <a:buSzPts val="1200"/>
              <a:buFont typeface="Calibri"/>
              <a:buAutoNum type="arabicPeriod"/>
            </a:pPr>
            <a:r>
              <a:rPr lang="en-US" dirty="0"/>
              <a:t>Give students the remainder of the time to work individually. Confer with students as needed. Depending on your class and the format of the book review, some students may need to complete their reviews for homework.</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All students will be engaged in writing their book review.</a:t>
            </a:r>
            <a:endParaRPr b="1"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a:t>
            </a:r>
            <a:endParaRPr dirty="0"/>
          </a:p>
          <a:p>
            <a:pPr marL="457200" lvl="0" indent="-304800" algn="l" rtl="0">
              <a:spcBef>
                <a:spcPts val="0"/>
              </a:spcBef>
              <a:spcAft>
                <a:spcPts val="0"/>
              </a:spcAft>
              <a:buClr>
                <a:schemeClr val="dk1"/>
              </a:buClr>
              <a:buSzPts val="1200"/>
              <a:buFont typeface="Calibri"/>
              <a:buChar char="●"/>
            </a:pPr>
            <a:r>
              <a:rPr lang="en-US" dirty="0"/>
              <a:t>Some students might need extra scaffolding with the suggestions under each section of the </a:t>
            </a:r>
            <a:r>
              <a:rPr lang="en-US" b="1" dirty="0"/>
              <a:t>Reader’s Review worksheet. </a:t>
            </a:r>
            <a:r>
              <a:rPr lang="en-US" dirty="0"/>
              <a:t>For example, it might be helpful for them to make separate notes about plot, character, setting, and theme, or to choose one of the suggestions for the author’s craft and style to focus on.</a:t>
            </a:r>
            <a:endParaRPr dirty="0"/>
          </a:p>
          <a:p>
            <a:pPr marL="457200" lvl="0" indent="-317500" algn="l" rtl="0">
              <a:spcBef>
                <a:spcPts val="0"/>
              </a:spcBef>
              <a:spcAft>
                <a:spcPts val="0"/>
              </a:spcAft>
              <a:buClr>
                <a:schemeClr val="dk1"/>
              </a:buClr>
              <a:buSzPts val="1400"/>
              <a:buChar char="●"/>
            </a:pPr>
            <a:r>
              <a:rPr lang="en-US" dirty="0"/>
              <a:t>It’s easy for students to spend too much time and space on summary. Consider helping individual students with this task or providing a sentence frame, such as: “&lt;Book title&gt; by &lt;Book author&gt; is set in &lt;time and place&gt; and tells the story of &lt;main character&gt;, who &lt;short description of character’s situation&gt;.”</a:t>
            </a:r>
            <a:endParaRPr dirty="0"/>
          </a:p>
        </p:txBody>
      </p:sp>
      <p:sp>
        <p:nvSpPr>
          <p:cNvPr id="175" name="Google Shape;175;g426cae4f9b_0_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1448940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426cae4f9b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426cae4f9b_0_2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5-7 minutes</a:t>
            </a:r>
            <a:endParaRPr dirty="0"/>
          </a:p>
          <a:p>
            <a:pPr marL="0" lvl="0" indent="0" algn="l" rtl="0">
              <a:spcBef>
                <a:spcPts val="0"/>
              </a:spcBef>
              <a:spcAft>
                <a:spcPts val="0"/>
              </a:spcAft>
              <a:buClr>
                <a:schemeClr val="dk1"/>
              </a:buClr>
              <a:buSzPts val="1100"/>
              <a:buFont typeface="Arial"/>
              <a:buNone/>
            </a:pPr>
            <a:r>
              <a:rPr lang="en-US" b="1" dirty="0"/>
              <a:t>Student Grouping: Whole Group, Individual</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b="1" dirty="0"/>
              <a:t>Closing and Assessment A. Goal Setting for Independent Reading    </a:t>
            </a:r>
            <a:endParaRPr b="1"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Reflecting on their past goal will allow students to more effectively establish a new one.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Use whichever routine you have established to have students check in to see if they met their last independent reading goal and to set a new goal.</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should direct their attention towards the slide, then engage in your chosen method for setting their new goal.</a:t>
            </a:r>
            <a:endParaRPr b="1"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a:t>
            </a:r>
            <a:r>
              <a:rPr lang="en-US" dirty="0" smtClean="0"/>
              <a:t>:</a:t>
            </a:r>
            <a:r>
              <a:rPr lang="en-US" baseline="0" dirty="0"/>
              <a:t> </a:t>
            </a:r>
            <a:r>
              <a:rPr lang="en-US" dirty="0" smtClean="0"/>
              <a:t>None</a:t>
            </a:r>
            <a:endParaRPr dirty="0"/>
          </a:p>
        </p:txBody>
      </p:sp>
      <p:sp>
        <p:nvSpPr>
          <p:cNvPr id="184" name="Google Shape;184;g426cae4f9b_0_2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3041551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4185ce1115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4185ce1115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b="1" dirty="0" smtClean="0"/>
              <a:t>Homework</a:t>
            </a:r>
            <a:endParaRPr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200"/>
              <a:buFont typeface="Calibri"/>
              <a:buNone/>
            </a:pPr>
            <a:r>
              <a:rPr lang="en-US" dirty="0"/>
              <a:t>Teaching Notes: </a:t>
            </a:r>
            <a:endParaRPr dirty="0"/>
          </a:p>
          <a:p>
            <a:pPr marL="457200" marR="0" lvl="0" indent="-317500" algn="l" rtl="0">
              <a:lnSpc>
                <a:spcPct val="100000"/>
              </a:lnSpc>
              <a:spcBef>
                <a:spcPts val="0"/>
              </a:spcBef>
              <a:spcAft>
                <a:spcPts val="0"/>
              </a:spcAft>
              <a:buClr>
                <a:schemeClr val="dk1"/>
              </a:buClr>
              <a:buSzPts val="1400"/>
              <a:buFont typeface="Calibri"/>
              <a:buChar char="●"/>
            </a:pPr>
            <a:r>
              <a:rPr lang="en-US" dirty="0"/>
              <a:t>Save students’ </a:t>
            </a:r>
            <a:r>
              <a:rPr lang="en-US" b="1" dirty="0"/>
              <a:t>Writing Improvement Trackers </a:t>
            </a:r>
            <a:r>
              <a:rPr lang="en-US" dirty="0"/>
              <a:t>to refer to again in Module 3.</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Read the slide aloud.</a:t>
            </a:r>
            <a:endParaRPr dirty="0"/>
          </a:p>
          <a:p>
            <a:pPr marL="628650" lvl="1"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will direct their attention to the slide.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US" dirty="0"/>
              <a:t>Support for Any Students Who Need It</a:t>
            </a:r>
            <a:r>
              <a:rPr lang="en-US"/>
              <a:t>: </a:t>
            </a:r>
            <a:r>
              <a:rPr lang="en-US" smtClean="0"/>
              <a:t>None</a:t>
            </a:r>
            <a:endParaRPr dirty="0"/>
          </a:p>
        </p:txBody>
      </p:sp>
      <p:sp>
        <p:nvSpPr>
          <p:cNvPr id="192" name="Google Shape;192;g4185ce1115_0_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3307325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will vary, but 30-40 minutes </a:t>
            </a:r>
            <a:endParaRPr/>
          </a:p>
          <a:p>
            <a:pPr marL="0" lvl="0" indent="0" algn="l" rtl="0">
              <a:spcBef>
                <a:spcPts val="0"/>
              </a:spcBef>
              <a:spcAft>
                <a:spcPts val="0"/>
              </a:spcAft>
              <a:buClr>
                <a:schemeClr val="dk1"/>
              </a:buClr>
              <a:buSzPts val="1100"/>
              <a:buFont typeface="Arial"/>
              <a:buNone/>
            </a:pPr>
            <a:r>
              <a:rPr lang="en-US" b="1"/>
              <a:t>Grouping: Small Groups</a:t>
            </a:r>
            <a:endParaRPr b="1"/>
          </a:p>
          <a:p>
            <a:pPr marL="0" lvl="0" indent="0" algn="l" rtl="0">
              <a:spcBef>
                <a:spcPts val="0"/>
              </a:spcBef>
              <a:spcAft>
                <a:spcPts val="0"/>
              </a:spcAft>
              <a:buClr>
                <a:schemeClr val="dk1"/>
              </a:buClr>
              <a:buSzPts val="1100"/>
              <a:buFont typeface="Arial"/>
              <a:buNone/>
            </a:pPr>
            <a:endParaRPr b="1"/>
          </a:p>
          <a:p>
            <a:pPr marL="0" lvl="0" indent="0" algn="l" rtl="0">
              <a:spcBef>
                <a:spcPts val="0"/>
              </a:spcBef>
              <a:spcAft>
                <a:spcPts val="0"/>
              </a:spcAft>
              <a:buClr>
                <a:schemeClr val="dk1"/>
              </a:buClr>
              <a:buSzPts val="1100"/>
              <a:buFont typeface="Arial"/>
              <a:buNone/>
            </a:pPr>
            <a:r>
              <a:rPr lang="en-US"/>
              <a:t>Teaching Notes:</a:t>
            </a:r>
            <a:endParaRPr/>
          </a:p>
          <a:p>
            <a:pPr marL="457200" lvl="0" indent="-304800" algn="l"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always have:</a:t>
            </a:r>
            <a:endParaRPr/>
          </a:p>
          <a:p>
            <a:pPr marL="457200" lvl="0" indent="-304800" algn="l"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algn="l"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algn="l"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cycle in as needed:</a:t>
            </a:r>
            <a:endParaRPr/>
          </a:p>
          <a:p>
            <a:pPr marL="457200" lvl="0" indent="-304800" algn="l" rtl="0">
              <a:spcBef>
                <a:spcPts val="0"/>
              </a:spcBef>
              <a:spcAft>
                <a:spcPts val="0"/>
              </a:spcAft>
              <a:buClr>
                <a:schemeClr val="dk1"/>
              </a:buClr>
              <a:buSzPts val="1200"/>
              <a:buFont typeface="Calibri"/>
              <a:buChar char="●"/>
            </a:pPr>
            <a:r>
              <a:rPr lang="en-US"/>
              <a:t>Language Enrichments and ELL support activities.</a:t>
            </a:r>
            <a:endParaRPr/>
          </a:p>
          <a:p>
            <a:pPr marL="457200" lvl="0" indent="-304800" algn="l"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200" name="Google Shape;200;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1914705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108" name="Google Shape;10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8032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dirty="0"/>
          </a:p>
          <a:p>
            <a:pPr marL="457200" lvl="0" indent="-304800" algn="l" rtl="0">
              <a:spcBef>
                <a:spcPts val="0"/>
              </a:spcBef>
              <a:spcAft>
                <a:spcPts val="0"/>
              </a:spcAft>
              <a:buClr>
                <a:schemeClr val="dk1"/>
              </a:buClr>
              <a:buSzPts val="1200"/>
              <a:buFont typeface="Calibri"/>
              <a:buChar char="●"/>
            </a:pPr>
            <a:r>
              <a:rPr lang="en-US" dirty="0"/>
              <a:t>Model book review (one per student and one to display; teacher-created; see Teaching Note on Slide 1)</a:t>
            </a:r>
            <a:endParaRPr dirty="0"/>
          </a:p>
          <a:p>
            <a:pPr marL="457200" lvl="0" indent="-304800" algn="l" rtl="0">
              <a:spcBef>
                <a:spcPts val="0"/>
              </a:spcBef>
              <a:spcAft>
                <a:spcPts val="0"/>
              </a:spcAft>
              <a:buClr>
                <a:schemeClr val="dk1"/>
              </a:buClr>
              <a:buSzPts val="1200"/>
              <a:buFont typeface="Calibri"/>
              <a:buChar char="●"/>
            </a:pPr>
            <a:r>
              <a:rPr lang="en-US" b="1" dirty="0"/>
              <a:t>Reader’s Review worksheet</a:t>
            </a:r>
            <a:r>
              <a:rPr lang="en-US" dirty="0"/>
              <a:t> (one per student; from separate stand-alone document on </a:t>
            </a:r>
            <a:r>
              <a:rPr lang="en-US" dirty="0" err="1"/>
              <a:t>EngageNY.org</a:t>
            </a:r>
            <a:r>
              <a:rPr lang="en-US" dirty="0"/>
              <a:t>: </a:t>
            </a:r>
            <a:r>
              <a:rPr lang="en-US" b="1" dirty="0"/>
              <a:t>Launching Independent Reading in Grades 6-8: Sample Plan</a:t>
            </a:r>
            <a:r>
              <a:rPr lang="en-US" dirty="0"/>
              <a:t>)</a:t>
            </a:r>
            <a:endParaRPr dirty="0"/>
          </a:p>
          <a:p>
            <a:pPr marL="457200" marR="0" lvl="1"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lvl="0" indent="0" algn="l" rtl="0">
              <a:spcBef>
                <a:spcPts val="0"/>
              </a:spcBef>
              <a:spcAft>
                <a:spcPts val="0"/>
              </a:spcAft>
              <a:buNone/>
            </a:pPr>
            <a:r>
              <a:rPr lang="en-US" dirty="0"/>
              <a:t>Materials to Gather from Previous Lessons:</a:t>
            </a:r>
            <a:endParaRPr dirty="0"/>
          </a:p>
          <a:p>
            <a:pPr marL="457200" lvl="0" indent="-304800" algn="l" rtl="0">
              <a:spcBef>
                <a:spcPts val="0"/>
              </a:spcBef>
              <a:spcAft>
                <a:spcPts val="0"/>
              </a:spcAft>
              <a:buClr>
                <a:schemeClr val="dk1"/>
              </a:buClr>
              <a:buSzPts val="1200"/>
              <a:buFont typeface="Calibri"/>
              <a:buChar char="●"/>
            </a:pPr>
            <a:r>
              <a:rPr lang="en-US" dirty="0"/>
              <a:t>Sticky notes (one per student)</a:t>
            </a:r>
            <a:endParaRPr dirty="0"/>
          </a:p>
          <a:p>
            <a:pPr marL="457200" lvl="0" indent="-304800" algn="l" rtl="0">
              <a:spcBef>
                <a:spcPts val="0"/>
              </a:spcBef>
              <a:spcAft>
                <a:spcPts val="0"/>
              </a:spcAft>
              <a:buClr>
                <a:schemeClr val="dk1"/>
              </a:buClr>
              <a:buSzPts val="1200"/>
              <a:buFont typeface="Calibri"/>
              <a:buChar char="●"/>
            </a:pPr>
            <a:r>
              <a:rPr lang="en-US" dirty="0"/>
              <a:t>Student essays and rubrics on </a:t>
            </a:r>
            <a:r>
              <a:rPr lang="en-US" i="1" dirty="0" err="1"/>
              <a:t>Lyddie</a:t>
            </a:r>
            <a:r>
              <a:rPr lang="en-US" dirty="0"/>
              <a:t>(from Unit 1)</a:t>
            </a:r>
            <a:endParaRPr dirty="0"/>
          </a:p>
          <a:p>
            <a:pPr marL="457200" lvl="0" indent="-304800" algn="l" rtl="0">
              <a:spcBef>
                <a:spcPts val="0"/>
              </a:spcBef>
              <a:spcAft>
                <a:spcPts val="0"/>
              </a:spcAft>
              <a:buClr>
                <a:schemeClr val="dk1"/>
              </a:buClr>
              <a:buSzPts val="1200"/>
              <a:buFont typeface="Calibri"/>
              <a:buChar char="●"/>
            </a:pPr>
            <a:r>
              <a:rPr lang="en-US" b="1" dirty="0"/>
              <a:t>Writing Improvement Trackers </a:t>
            </a:r>
            <a:r>
              <a:rPr lang="en-US" dirty="0"/>
              <a:t>(from Unit 1, Lesson 16; one per student)</a:t>
            </a:r>
            <a:endParaRPr dirty="0"/>
          </a:p>
          <a:p>
            <a:pPr marL="457200" lvl="0" indent="-304800" algn="l" rtl="0">
              <a:spcBef>
                <a:spcPts val="0"/>
              </a:spcBef>
              <a:spcAft>
                <a:spcPts val="0"/>
              </a:spcAft>
              <a:buClr>
                <a:schemeClr val="dk1"/>
              </a:buClr>
              <a:buSzPts val="1200"/>
              <a:buFont typeface="Calibri"/>
              <a:buChar char="●"/>
            </a:pPr>
            <a:r>
              <a:rPr lang="en-US" b="1" dirty="0"/>
              <a:t>Working Conditions Reflection  </a:t>
            </a:r>
            <a:r>
              <a:rPr lang="en-US" dirty="0"/>
              <a:t>(one per student)</a:t>
            </a:r>
            <a:endParaRPr dirty="0"/>
          </a:p>
          <a:p>
            <a:pPr marL="457200" lvl="0" indent="-304800" algn="l" rtl="0">
              <a:spcBef>
                <a:spcPts val="0"/>
              </a:spcBef>
              <a:spcAft>
                <a:spcPts val="0"/>
              </a:spcAft>
              <a:buClr>
                <a:schemeClr val="dk1"/>
              </a:buClr>
              <a:buSzPts val="1200"/>
              <a:buFont typeface="Calibri"/>
              <a:buChar char="●"/>
            </a:pPr>
            <a:r>
              <a:rPr lang="en-US" b="1" dirty="0"/>
              <a:t>Working Conditions anchor chart  </a:t>
            </a:r>
            <a:r>
              <a:rPr lang="en-US" dirty="0"/>
              <a:t>(begun in Unit 1, Lesson 1)</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Review these protocols before teaching</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Consider what technology, if any, you will need to use when students write their book reviews (on Slide 10). Make arrangements for computers as needed, or arrange to provide paper if students are handwriting.</a:t>
            </a:r>
            <a:endParaRPr dirty="0"/>
          </a:p>
          <a:p>
            <a:pPr marL="457200" marR="0" lvl="0" indent="-317500" algn="l" rtl="0">
              <a:lnSpc>
                <a:spcPct val="100000"/>
              </a:lnSpc>
              <a:spcBef>
                <a:spcPts val="0"/>
              </a:spcBef>
              <a:spcAft>
                <a:spcPts val="0"/>
              </a:spcAft>
              <a:buSzPts val="1400"/>
              <a:buChar char="●"/>
            </a:pPr>
            <a:r>
              <a:rPr lang="en-US" dirty="0"/>
              <a:t>Slide 11 contains brief instructions to have students set a new independent reading goal. Be sure to consider and solidify your method for having them reflect on and set goals.</a:t>
            </a:r>
            <a:endParaRPr dirty="0"/>
          </a:p>
        </p:txBody>
      </p:sp>
      <p:sp>
        <p:nvSpPr>
          <p:cNvPr id="115" name="Google Shape;11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5714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42b59a5466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121" name="Google Shape;121;g42b59a5466_0_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331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This lesson provides time for reflection, both on students’ performance task and on their independent reading experience.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17500" algn="l" rtl="0">
              <a:lnSpc>
                <a:spcPct val="100000"/>
              </a:lnSpc>
              <a:spcBef>
                <a:spcPts val="0"/>
              </a:spcBef>
              <a:spcAft>
                <a:spcPts val="0"/>
              </a:spcAft>
              <a:buSzPts val="1400"/>
              <a:buChar char="●"/>
            </a:pPr>
            <a:r>
              <a:rPr lang="en-US" dirty="0"/>
              <a:t>Students should direct their attention to the slide.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31" name="Google Shape;13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6009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10-15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Celebrating Final Performance Task  </a:t>
            </a:r>
            <a:r>
              <a:rPr lang="en-US" b="1" i="0" u="none" strike="noStrike" cap="none" dirty="0">
                <a:solidFill>
                  <a:schemeClr val="dk1"/>
                </a:solidFill>
              </a:rPr>
              <a:t>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Ask students to display or get out their final brochures (if they are electronic, this may not be feasible). </a:t>
            </a:r>
            <a:endParaRPr dirty="0"/>
          </a:p>
          <a:p>
            <a:pPr marL="457200" marR="0" lvl="0" indent="-304800" algn="l" rtl="0">
              <a:lnSpc>
                <a:spcPct val="100000"/>
              </a:lnSpc>
              <a:spcBef>
                <a:spcPts val="0"/>
              </a:spcBef>
              <a:spcAft>
                <a:spcPts val="0"/>
              </a:spcAft>
              <a:buSzPts val="1200"/>
              <a:buFont typeface="Calibri"/>
              <a:buAutoNum type="arabicPeriod"/>
            </a:pPr>
            <a:r>
              <a:rPr lang="en-US" dirty="0"/>
              <a:t>Give each student a </a:t>
            </a:r>
            <a:r>
              <a:rPr lang="en-US" b="0" dirty="0"/>
              <a:t>sticky note </a:t>
            </a:r>
            <a:r>
              <a:rPr lang="en-US" dirty="0"/>
              <a:t>and ask them to write and complete the bold sentence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Ask several students to share out. Celebrate students’ grasp of the issues, use of evidence, effective voice, and creative layout. Point out that by researching carefully, they developed expertise on a relevant subject and shared it effectively.</a:t>
            </a:r>
            <a:endParaRPr dirty="0"/>
          </a:p>
          <a:p>
            <a:pPr marL="457200" marR="0" lvl="0" indent="-304800" algn="l" rtl="0">
              <a:lnSpc>
                <a:spcPct val="100000"/>
              </a:lnSpc>
              <a:spcBef>
                <a:spcPts val="0"/>
              </a:spcBef>
              <a:spcAft>
                <a:spcPts val="0"/>
              </a:spcAft>
              <a:buSzPts val="1200"/>
              <a:buFont typeface="Calibri"/>
              <a:buAutoNum type="arabicPeriod"/>
            </a:pPr>
            <a:r>
              <a:rPr lang="en-US" dirty="0"/>
              <a:t>Consider posting their sticky notes on a bulletin board or flip chart to create a class narrative about high-quality work.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All students should be engaged in writing on their sticky notes. </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400"/>
              <a:buFont typeface="Arial"/>
              <a:buNone/>
            </a:pPr>
            <a:r>
              <a:rPr lang="en-US" dirty="0"/>
              <a:t>Support for Any Students Who Need It: </a:t>
            </a:r>
            <a:endParaRPr dirty="0"/>
          </a:p>
          <a:p>
            <a:pPr marL="457200" lvl="0" indent="-304800" algn="l" rtl="0">
              <a:spcBef>
                <a:spcPts val="0"/>
              </a:spcBef>
              <a:spcAft>
                <a:spcPts val="0"/>
              </a:spcAft>
              <a:buSzPts val="1200"/>
              <a:buFont typeface="Calibri"/>
              <a:buChar char="●"/>
            </a:pPr>
            <a:r>
              <a:rPr lang="en-US" dirty="0"/>
              <a:t>Students might benefit from a few tips on things they did with their brochures that would communicate effectively and engage their audience. For example, perhaps elements of their layout and design or phrasing of facts and titles were particularly helpful.</a:t>
            </a:r>
            <a:endParaRPr dirty="0"/>
          </a:p>
        </p:txBody>
      </p:sp>
      <p:sp>
        <p:nvSpPr>
          <p:cNvPr id="139" name="Google Shape;13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8262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10-15 minutes for this activity (5-7 minutes, this slide)</a:t>
            </a:r>
            <a:endParaRPr dirty="0"/>
          </a:p>
          <a:p>
            <a:pPr marL="0" lvl="0" indent="0" algn="l" rtl="0">
              <a:spcBef>
                <a:spcPts val="0"/>
              </a:spcBef>
              <a:spcAft>
                <a:spcPts val="0"/>
              </a:spcAft>
              <a:buClr>
                <a:schemeClr val="dk1"/>
              </a:buClr>
              <a:buSzPts val="1200"/>
              <a:buFont typeface="Calibri"/>
              <a:buNone/>
            </a:pPr>
            <a:r>
              <a:rPr lang="en-US" b="1" dirty="0"/>
              <a:t>Student Grouping: Whole Group, </a:t>
            </a:r>
            <a:r>
              <a:rPr lang="en-US" b="1" dirty="0" smtClean="0"/>
              <a:t>Individual</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2</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A. Reflecting on the Module   </a:t>
            </a:r>
            <a:endParaRPr b="1"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first of two slides related to this activity.</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0" dirty="0"/>
              <a:t>student essays and rubrics on </a:t>
            </a:r>
            <a:r>
              <a:rPr lang="en-US" b="0" dirty="0" err="1"/>
              <a:t>Lyddie</a:t>
            </a:r>
            <a:r>
              <a:rPr lang="en-US" b="0" dirty="0"/>
              <a:t> </a:t>
            </a:r>
            <a:r>
              <a:rPr lang="en-US" dirty="0"/>
              <a:t>(from Unit 1), as well as students’ </a:t>
            </a:r>
            <a:r>
              <a:rPr lang="en-US" b="1" dirty="0"/>
              <a:t>Writing Improvement Trackers</a:t>
            </a:r>
            <a:r>
              <a:rPr lang="en-US" dirty="0"/>
              <a:t>. Ask students to reflect on their writing skills as they did before writing their essays on </a:t>
            </a:r>
            <a:r>
              <a:rPr lang="en-US" i="1" dirty="0" err="1"/>
              <a:t>Lyddie</a:t>
            </a:r>
            <a:r>
              <a:rPr lang="en-US" dirty="0"/>
              <a:t>.</a:t>
            </a:r>
            <a:endParaRPr dirty="0"/>
          </a:p>
          <a:p>
            <a:pPr marL="457200" lvl="0" indent="-304800" algn="l" rtl="0">
              <a:spcBef>
                <a:spcPts val="0"/>
              </a:spcBef>
              <a:spcAft>
                <a:spcPts val="0"/>
              </a:spcAft>
              <a:buSzPts val="1200"/>
              <a:buFont typeface="Times New Roman"/>
              <a:buAutoNum type="arabicPeriod"/>
            </a:pPr>
            <a:r>
              <a:rPr lang="en-US" dirty="0"/>
              <a:t>Collect the </a:t>
            </a:r>
            <a:r>
              <a:rPr lang="en-US" b="1" dirty="0"/>
              <a:t>Writing Improvement Trackers</a:t>
            </a:r>
            <a:r>
              <a:rPr lang="en-US" dirty="0"/>
              <a:t> and save them to refer to in Module 3.</a:t>
            </a:r>
            <a:endParaRPr dirty="0"/>
          </a:p>
          <a:p>
            <a:pPr marL="0" marR="0" lvl="0" indent="0" algn="l" rtl="0">
              <a:lnSpc>
                <a:spcPct val="100000"/>
              </a:lnSpc>
              <a:spcBef>
                <a:spcPts val="0"/>
              </a:spcBef>
              <a:spcAft>
                <a:spcPts val="0"/>
              </a:spcAft>
              <a:buClr>
                <a:schemeClr val="dk1"/>
              </a:buClr>
              <a:buSzPts val="12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All students will be engaged in adding information to their </a:t>
            </a:r>
            <a:r>
              <a:rPr lang="en-US" b="1" dirty="0"/>
              <a:t>Writing Improvement Trackers.</a:t>
            </a:r>
            <a:endParaRPr b="1"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a:t>Developing self-assessment and reflection supports all learners, but research shows it supports struggling learners most.</a:t>
            </a:r>
            <a:endParaRPr dirty="0"/>
          </a:p>
        </p:txBody>
      </p:sp>
      <p:sp>
        <p:nvSpPr>
          <p:cNvPr id="147" name="Google Shape;14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0243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85ce1115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4185ce1115_0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10-15 minutes for this activity (5-7 minutes, this slide)</a:t>
            </a:r>
            <a:endParaRPr dirty="0"/>
          </a:p>
          <a:p>
            <a:pPr marL="0" lvl="0" indent="0" algn="l" rtl="0">
              <a:spcBef>
                <a:spcPts val="0"/>
              </a:spcBef>
              <a:spcAft>
                <a:spcPts val="0"/>
              </a:spcAft>
              <a:buClr>
                <a:schemeClr val="dk1"/>
              </a:buClr>
              <a:buSzPts val="1200"/>
              <a:buFont typeface="Calibri"/>
              <a:buNone/>
            </a:pPr>
            <a:r>
              <a:rPr lang="en-US" b="1" dirty="0"/>
              <a:t>Student Grouping: Whole Group, </a:t>
            </a:r>
            <a:r>
              <a:rPr lang="en-US" b="1" dirty="0" smtClean="0"/>
              <a:t>Individual</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A. Reflecting on the Module, continued   </a:t>
            </a:r>
            <a:endParaRPr b="1"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This is the last of two slides related to this activity.</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Read the slide aloud. </a:t>
            </a:r>
            <a:endParaRPr dirty="0"/>
          </a:p>
          <a:p>
            <a:pPr marL="457200" lvl="0" indent="-304800" algn="l" rtl="0">
              <a:spcBef>
                <a:spcPts val="0"/>
              </a:spcBef>
              <a:spcAft>
                <a:spcPts val="0"/>
              </a:spcAft>
              <a:buClr>
                <a:schemeClr val="dk1"/>
              </a:buClr>
              <a:buSzPts val="1200"/>
              <a:buFont typeface="Calibri"/>
              <a:buAutoNum type="arabicPeriod"/>
            </a:pPr>
            <a:r>
              <a:rPr lang="en-US" dirty="0"/>
              <a:t>Assure students that the purpose of this reflection is not a test—it is just to give them time to think about what they have learned. You will check off that it is complete and thoughtful, but there are no right answers and this is not an assessment.</a:t>
            </a:r>
            <a:endParaRPr dirty="0"/>
          </a:p>
          <a:p>
            <a:pPr marL="457200" lvl="0" indent="-304800" algn="l" rtl="0">
              <a:spcBef>
                <a:spcPts val="0"/>
              </a:spcBef>
              <a:spcAft>
                <a:spcPts val="0"/>
              </a:spcAft>
              <a:buClr>
                <a:schemeClr val="dk1"/>
              </a:buClr>
              <a:buSzPts val="1200"/>
              <a:buFont typeface="Calibri"/>
              <a:buAutoNum type="arabicPeriod"/>
            </a:pPr>
            <a:r>
              <a:rPr lang="en-US" dirty="0"/>
              <a:t>If you would like, call on several students to share their answers.</a:t>
            </a:r>
            <a:endParaRPr dirty="0"/>
          </a:p>
          <a:p>
            <a:pPr marL="457200" lvl="0" indent="-304800" algn="l" rtl="0">
              <a:spcBef>
                <a:spcPts val="0"/>
              </a:spcBef>
              <a:spcAft>
                <a:spcPts val="0"/>
              </a:spcAft>
              <a:buClr>
                <a:schemeClr val="dk1"/>
              </a:buClr>
              <a:buSzPts val="1200"/>
              <a:buFont typeface="Calibri"/>
              <a:buAutoNum type="arabicPeriod"/>
            </a:pPr>
            <a:r>
              <a:rPr lang="en-US" dirty="0"/>
              <a:t>Collect the </a:t>
            </a:r>
            <a:r>
              <a:rPr lang="en-US" b="1" dirty="0"/>
              <a:t>Working Conditions Reflection.</a:t>
            </a:r>
            <a:endParaRPr b="1" dirty="0"/>
          </a:p>
          <a:p>
            <a:pPr marL="0" lvl="0" indent="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All students will be engaged in completing the </a:t>
            </a:r>
            <a:r>
              <a:rPr lang="en-US" b="1" dirty="0"/>
              <a:t>Working Conditions Reflection.</a:t>
            </a:r>
            <a:endParaRPr b="1"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a:t>
            </a:r>
            <a:endParaRPr dirty="0"/>
          </a:p>
          <a:p>
            <a:pPr marL="457200" lvl="0" indent="-304800" algn="l" rtl="0">
              <a:spcBef>
                <a:spcPts val="0"/>
              </a:spcBef>
              <a:spcAft>
                <a:spcPts val="0"/>
              </a:spcAft>
              <a:buClr>
                <a:schemeClr val="dk1"/>
              </a:buClr>
              <a:buSzPts val="1200"/>
              <a:buFont typeface="Calibri"/>
              <a:buChar char="●"/>
            </a:pPr>
            <a:r>
              <a:rPr lang="en-US" dirty="0"/>
              <a:t>Developing self-assessment and reflection supports all learners, but research shows it supports struggling learners most.</a:t>
            </a:r>
            <a:endParaRPr b="1" dirty="0"/>
          </a:p>
        </p:txBody>
      </p:sp>
      <p:sp>
        <p:nvSpPr>
          <p:cNvPr id="156" name="Google Shape;156;g4185ce1115_0_3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2255073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426cae4f9b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426cae4f9b_0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25-30 minutes for this activity (7-10 minutes, this slide)</a:t>
            </a:r>
            <a:endParaRPr dirty="0"/>
          </a:p>
          <a:p>
            <a:pPr marL="0" lvl="0" indent="0" algn="l" rtl="0">
              <a:spcBef>
                <a:spcPts val="0"/>
              </a:spcBef>
              <a:spcAft>
                <a:spcPts val="0"/>
              </a:spcAft>
              <a:buClr>
                <a:schemeClr val="dk1"/>
              </a:buClr>
              <a:buSzPts val="1100"/>
              <a:buFont typeface="Arial"/>
              <a:buNone/>
            </a:pPr>
            <a:r>
              <a:rPr lang="en-US" b="1" dirty="0"/>
              <a:t>Student Grouping: Whole Group, </a:t>
            </a:r>
            <a:r>
              <a:rPr lang="en-US" b="1" dirty="0" smtClean="0"/>
              <a:t>Individual</a:t>
            </a:r>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b="1" dirty="0"/>
              <a:t>Slide 1 of 2</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b="1" dirty="0"/>
              <a:t>Work Time B. Writing a Book Review   </a:t>
            </a:r>
            <a:endParaRPr b="1"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This is the first of two slides related to this activity.</a:t>
            </a:r>
            <a:endParaRPr dirty="0"/>
          </a:p>
          <a:p>
            <a:pPr marL="457200" lvl="0" indent="-304800" algn="l" rtl="0">
              <a:spcBef>
                <a:spcPts val="0"/>
              </a:spcBef>
              <a:spcAft>
                <a:spcPts val="0"/>
              </a:spcAft>
              <a:buClr>
                <a:schemeClr val="dk1"/>
              </a:buClr>
              <a:buSzPts val="1200"/>
              <a:buFont typeface="Calibri"/>
              <a:buChar char="●"/>
            </a:pPr>
            <a:r>
              <a:rPr lang="en-US" dirty="0"/>
              <a:t>If you do not want to use the </a:t>
            </a:r>
            <a:r>
              <a:rPr lang="en-US" b="1" dirty="0"/>
              <a:t>Engage NY Reader’s Review worksheet</a:t>
            </a:r>
            <a:r>
              <a:rPr lang="en-US" dirty="0"/>
              <a:t>, you might consider incorporating your own graphic organizer or a separate rubric you plan to use to assess the reviews.</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Congratulate students on their work with independent reading. If possible, share data about how many books students have read or how many of them met their reading goals.</a:t>
            </a:r>
            <a:endParaRPr dirty="0"/>
          </a:p>
          <a:p>
            <a:pPr marL="457200" lvl="0" indent="-304800" algn="l" rtl="0">
              <a:spcBef>
                <a:spcPts val="0"/>
              </a:spcBef>
              <a:spcAft>
                <a:spcPts val="0"/>
              </a:spcAft>
              <a:buClr>
                <a:schemeClr val="dk1"/>
              </a:buClr>
              <a:buSzPts val="1200"/>
              <a:buFont typeface="Calibri"/>
              <a:buAutoNum type="arabicPeriod"/>
            </a:pPr>
            <a:r>
              <a:rPr lang="en-US" dirty="0"/>
              <a:t>Tell students that they are experts in recommending their books to their classmates: They know the books and they know their classmates. Today you will begin a process that will eventually build a big collection of book recommendations, so that students can figure out what books they want to read by asking the experts: other teenagers who have read those books.</a:t>
            </a:r>
            <a:endParaRPr dirty="0"/>
          </a:p>
          <a:p>
            <a:pPr marL="457200" lvl="0" indent="-304800" algn="l" rtl="0">
              <a:spcBef>
                <a:spcPts val="0"/>
              </a:spcBef>
              <a:spcAft>
                <a:spcPts val="0"/>
              </a:spcAft>
              <a:buClr>
                <a:schemeClr val="dk1"/>
              </a:buClr>
              <a:buSzPts val="1200"/>
              <a:buFont typeface="Calibri"/>
              <a:buAutoNum type="arabicPeriod"/>
            </a:pPr>
            <a:r>
              <a:rPr lang="en-US" dirty="0"/>
              <a:t>Distribute and display the </a:t>
            </a:r>
            <a:r>
              <a:rPr lang="en-US" b="1" dirty="0"/>
              <a:t>model book review </a:t>
            </a:r>
            <a:r>
              <a:rPr lang="en-US" dirty="0"/>
              <a:t>in the form you have chosen for students to use to publish their book reviews. Read it aloud as students read silently. </a:t>
            </a:r>
            <a:endParaRPr dirty="0"/>
          </a:p>
          <a:p>
            <a:pPr marL="457200" lvl="0" indent="-304800" algn="l" rtl="0">
              <a:spcBef>
                <a:spcPts val="0"/>
              </a:spcBef>
              <a:spcAft>
                <a:spcPts val="0"/>
              </a:spcAft>
              <a:buClr>
                <a:schemeClr val="dk1"/>
              </a:buClr>
              <a:buSzPts val="1200"/>
              <a:buFont typeface="Calibri"/>
              <a:buAutoNum type="arabicPeriod"/>
            </a:pPr>
            <a:r>
              <a:rPr lang="en-US" dirty="0"/>
              <a:t>Ask:  </a:t>
            </a:r>
            <a:endParaRPr dirty="0"/>
          </a:p>
          <a:p>
            <a:pPr marL="914400" lvl="1" indent="-304800" algn="l" rtl="0">
              <a:spcBef>
                <a:spcPts val="0"/>
              </a:spcBef>
              <a:spcAft>
                <a:spcPts val="0"/>
              </a:spcAft>
              <a:buClr>
                <a:schemeClr val="dk1"/>
              </a:buClr>
              <a:buSzPts val="1200"/>
              <a:buFont typeface="Calibri"/>
              <a:buAutoNum type="alphaLcPeriod"/>
            </a:pPr>
            <a:r>
              <a:rPr lang="en-US" i="1" dirty="0"/>
              <a:t>“What do you notice about this?” </a:t>
            </a:r>
            <a:endParaRPr i="1" dirty="0"/>
          </a:p>
          <a:p>
            <a:pPr marL="914400" lvl="1" indent="-304800" algn="l" rtl="0">
              <a:spcBef>
                <a:spcPts val="0"/>
              </a:spcBef>
              <a:spcAft>
                <a:spcPts val="0"/>
              </a:spcAft>
              <a:buClr>
                <a:schemeClr val="dk1"/>
              </a:buClr>
              <a:buSzPts val="1200"/>
              <a:buFont typeface="Calibri"/>
              <a:buAutoNum type="alphaLcPeriod"/>
            </a:pPr>
            <a:r>
              <a:rPr lang="en-US" i="1" dirty="0"/>
              <a:t>“What did the reviewer say about the book? What didn’t she say?”</a:t>
            </a:r>
            <a:r>
              <a:rPr lang="en-US" dirty="0"/>
              <a:t>  </a:t>
            </a:r>
            <a:endParaRPr dirty="0"/>
          </a:p>
          <a:p>
            <a:pPr marL="457200" lvl="0" indent="-304800" algn="l" rtl="0">
              <a:spcBef>
                <a:spcPts val="0"/>
              </a:spcBef>
              <a:spcAft>
                <a:spcPts val="0"/>
              </a:spcAft>
              <a:buClr>
                <a:schemeClr val="dk1"/>
              </a:buClr>
              <a:buSzPts val="1200"/>
              <a:buFont typeface="Calibri"/>
              <a:buAutoNum type="arabicPeriod"/>
            </a:pPr>
            <a:r>
              <a:rPr lang="en-US" dirty="0"/>
              <a:t>Tell students that now they will write a review for their independent reading book. Pass out the </a:t>
            </a:r>
            <a:r>
              <a:rPr lang="en-US" b="1" dirty="0"/>
              <a:t>Engage NY Reader’s Review worksheet. </a:t>
            </a:r>
            <a:endParaRPr dirty="0"/>
          </a:p>
          <a:p>
            <a:pPr marL="457200" lvl="0" indent="-304800" algn="l" rtl="0">
              <a:spcBef>
                <a:spcPts val="0"/>
              </a:spcBef>
              <a:spcAft>
                <a:spcPts val="0"/>
              </a:spcAft>
              <a:buClr>
                <a:schemeClr val="dk1"/>
              </a:buClr>
              <a:buSzPts val="1200"/>
              <a:buFont typeface="Calibri"/>
              <a:buAutoNum type="arabicPeriod"/>
            </a:pPr>
            <a:r>
              <a:rPr lang="en-US" dirty="0"/>
              <a:t>Give students the remainder of the time to work individually. Confer with students as needed. Depending on your class and the format of the book review, some students may need to complete their reviews for homework.</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In Teacher Action Step 4, listen for students to say things like: </a:t>
            </a:r>
            <a:r>
              <a:rPr lang="en-US" b="0" dirty="0"/>
              <a:t>“I notice that this book review summarizes the book, then talks about interesting things the author did. Then the reviewer says what the book made her think about and what she would rate the book and why” or, “The reviewer said a little bit about what happened in the book, but didn’t go into a lot of detail about every character or plot event.”</a:t>
            </a:r>
            <a:endParaRPr b="0"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a:t>
            </a:r>
            <a:endParaRPr dirty="0"/>
          </a:p>
          <a:p>
            <a:pPr marL="457200" lvl="0" indent="-304800" algn="l" rtl="0">
              <a:spcBef>
                <a:spcPts val="0"/>
              </a:spcBef>
              <a:spcAft>
                <a:spcPts val="0"/>
              </a:spcAft>
              <a:buClr>
                <a:schemeClr val="dk1"/>
              </a:buClr>
              <a:buSzPts val="1200"/>
              <a:buFont typeface="Calibri"/>
              <a:buChar char="●"/>
            </a:pPr>
            <a:r>
              <a:rPr lang="en-US" dirty="0"/>
              <a:t>Consider adding a 1-min. </a:t>
            </a:r>
            <a:r>
              <a:rPr lang="en-US" b="0" dirty="0"/>
              <a:t>Turn and Talk </a:t>
            </a:r>
            <a:r>
              <a:rPr lang="en-US" dirty="0"/>
              <a:t>after Teacher Action Step 6, allowing students to briefly discuss their book with a partner prior to beginning the review.</a:t>
            </a:r>
            <a:endParaRPr dirty="0"/>
          </a:p>
          <a:p>
            <a:pPr marL="457200" lvl="0" indent="-304800" algn="l" rtl="0">
              <a:spcBef>
                <a:spcPts val="0"/>
              </a:spcBef>
              <a:spcAft>
                <a:spcPts val="0"/>
              </a:spcAft>
              <a:buClr>
                <a:schemeClr val="dk1"/>
              </a:buClr>
              <a:buSzPts val="1200"/>
              <a:buFont typeface="Calibri"/>
              <a:buChar char="●"/>
            </a:pPr>
            <a:r>
              <a:rPr lang="en-US" dirty="0"/>
              <a:t>Developing self-assessment and reflection supports all learners, but research shows it supports struggling learners most.</a:t>
            </a:r>
            <a:endParaRPr dirty="0"/>
          </a:p>
        </p:txBody>
      </p:sp>
      <p:sp>
        <p:nvSpPr>
          <p:cNvPr id="167" name="Google Shape;167;g426cae4f9b_0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27905034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92" name="Google Shape;92;p1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96" name="Google Shape;96;p14"/>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97" name="Google Shape;97;p14"/>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Font typeface="Century Gothic"/>
              <a:buNone/>
              <a:defRPr sz="1900">
                <a:latin typeface="Century Gothic"/>
                <a:ea typeface="Century Gothic"/>
                <a:cs typeface="Century Gothic"/>
                <a:sym typeface="Century Gothic"/>
              </a:defRPr>
            </a:lvl2pPr>
            <a:lvl3pPr lvl="2" rtl="0">
              <a:spcBef>
                <a:spcPts val="0"/>
              </a:spcBef>
              <a:spcAft>
                <a:spcPts val="0"/>
              </a:spcAft>
              <a:buSzPts val="1500"/>
              <a:buFont typeface="Century Gothic"/>
              <a:buNone/>
              <a:defRPr sz="1900">
                <a:latin typeface="Century Gothic"/>
                <a:ea typeface="Century Gothic"/>
                <a:cs typeface="Century Gothic"/>
                <a:sym typeface="Century Gothic"/>
              </a:defRPr>
            </a:lvl3pPr>
            <a:lvl4pPr lvl="3" rtl="0">
              <a:spcBef>
                <a:spcPts val="0"/>
              </a:spcBef>
              <a:spcAft>
                <a:spcPts val="0"/>
              </a:spcAft>
              <a:buSzPts val="1500"/>
              <a:buFont typeface="Century Gothic"/>
              <a:buNone/>
              <a:defRPr sz="1900">
                <a:latin typeface="Century Gothic"/>
                <a:ea typeface="Century Gothic"/>
                <a:cs typeface="Century Gothic"/>
                <a:sym typeface="Century Gothic"/>
              </a:defRPr>
            </a:lvl4pPr>
            <a:lvl5pPr lvl="4" rtl="0">
              <a:spcBef>
                <a:spcPts val="0"/>
              </a:spcBef>
              <a:spcAft>
                <a:spcPts val="0"/>
              </a:spcAft>
              <a:buSzPts val="1500"/>
              <a:buFont typeface="Century Gothic"/>
              <a:buNone/>
              <a:defRPr sz="1900">
                <a:latin typeface="Century Gothic"/>
                <a:ea typeface="Century Gothic"/>
                <a:cs typeface="Century Gothic"/>
                <a:sym typeface="Century Gothic"/>
              </a:defRPr>
            </a:lvl5pPr>
            <a:lvl6pPr lvl="5" rtl="0">
              <a:spcBef>
                <a:spcPts val="0"/>
              </a:spcBef>
              <a:spcAft>
                <a:spcPts val="0"/>
              </a:spcAft>
              <a:buSzPts val="1500"/>
              <a:buFont typeface="Century Gothic"/>
              <a:buNone/>
              <a:defRPr sz="1900">
                <a:latin typeface="Century Gothic"/>
                <a:ea typeface="Century Gothic"/>
                <a:cs typeface="Century Gothic"/>
                <a:sym typeface="Century Gothic"/>
              </a:defRPr>
            </a:lvl6pPr>
            <a:lvl7pPr lvl="6" rtl="0">
              <a:spcBef>
                <a:spcPts val="0"/>
              </a:spcBef>
              <a:spcAft>
                <a:spcPts val="0"/>
              </a:spcAft>
              <a:buSzPts val="1500"/>
              <a:buFont typeface="Century Gothic"/>
              <a:buNone/>
              <a:defRPr sz="1900">
                <a:latin typeface="Century Gothic"/>
                <a:ea typeface="Century Gothic"/>
                <a:cs typeface="Century Gothic"/>
                <a:sym typeface="Century Gothic"/>
              </a:defRPr>
            </a:lvl7pPr>
            <a:lvl8pPr lvl="7" rtl="0">
              <a:spcBef>
                <a:spcPts val="0"/>
              </a:spcBef>
              <a:spcAft>
                <a:spcPts val="0"/>
              </a:spcAft>
              <a:buSzPts val="1500"/>
              <a:buFont typeface="Century Gothic"/>
              <a:buNone/>
              <a:defRPr sz="1900">
                <a:latin typeface="Century Gothic"/>
                <a:ea typeface="Century Gothic"/>
                <a:cs typeface="Century Gothic"/>
                <a:sym typeface="Century Gothic"/>
              </a:defRPr>
            </a:lvl8pPr>
            <a:lvl9pPr lvl="8" rtl="0">
              <a:spcBef>
                <a:spcPts val="0"/>
              </a:spcBef>
              <a:spcAft>
                <a:spcPts val="0"/>
              </a:spcAft>
              <a:buSzPts val="1500"/>
              <a:buFont typeface="Century Gothic"/>
              <a:buNone/>
              <a:defRPr sz="1900">
                <a:latin typeface="Century Gothic"/>
                <a:ea typeface="Century Gothic"/>
                <a:cs typeface="Century Gothic"/>
                <a:sym typeface="Century Gothic"/>
              </a:defRPr>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engageny.org/resource/launching-independent-reading-in-grades-6-8-sample-plan/file/573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s://www.engageny.org/resource/the-importance-of-increasing-students-volume-of-readin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5"/>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10</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04" name="Google Shape;104;p15"/>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100000"/>
              </a:lnSpc>
              <a:spcBef>
                <a:spcPts val="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approximately 50-60 minutes to complete. </a:t>
            </a:r>
            <a:endParaRPr sz="2000" i="0" u="none" strike="noStrike" cap="none" dirty="0">
              <a:solidFill>
                <a:schemeClr val="dk1"/>
              </a:solidFill>
              <a:latin typeface="Century Gothic"/>
              <a:ea typeface="Century Gothic"/>
              <a:cs typeface="Century Gothic"/>
              <a:sym typeface="Century Gothic"/>
            </a:endParaRPr>
          </a:p>
          <a:p>
            <a:pPr marL="457200" lvl="0" indent="-355600" algn="l" rtl="0">
              <a:lnSpc>
                <a:spcPct val="10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The purpose of today’s lesson is to celebrate students turning in their final performance task, and to support them in writing a review of their independent reading book.</a:t>
            </a:r>
            <a:endParaRPr sz="2000"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None/>
            </a:pPr>
            <a:endParaRPr sz="2000"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sz="2000" b="1" i="0" u="none" strike="noStrike" cap="none" dirty="0">
                <a:solidFill>
                  <a:schemeClr val="dk1"/>
                </a:solidFill>
                <a:latin typeface="Century Gothic"/>
                <a:ea typeface="Century Gothic"/>
                <a:cs typeface="Century Gothic"/>
                <a:sym typeface="Century Gothic"/>
              </a:rPr>
              <a:t>The Learning Targets for students today </a:t>
            </a:r>
            <a:r>
              <a:rPr lang="en-US" sz="2000" b="1" dirty="0">
                <a:latin typeface="Century Gothic"/>
                <a:ea typeface="Century Gothic"/>
                <a:cs typeface="Century Gothic"/>
                <a:sym typeface="Century Gothic"/>
              </a:rPr>
              <a:t>are</a:t>
            </a:r>
            <a:r>
              <a:rPr lang="en-US" sz="2000" b="1" i="0" u="none" strike="noStrike" cap="none" dirty="0">
                <a:solidFill>
                  <a:schemeClr val="dk1"/>
                </a:solidFill>
                <a:latin typeface="Century Gothic"/>
                <a:ea typeface="Century Gothic"/>
                <a:cs typeface="Century Gothic"/>
                <a:sym typeface="Century Gothic"/>
              </a:rPr>
              <a:t>:</a:t>
            </a:r>
            <a:endParaRPr sz="2000" b="1" dirty="0">
              <a:latin typeface="Century Gothic"/>
              <a:ea typeface="Century Gothic"/>
              <a:cs typeface="Century Gothic"/>
              <a:sym typeface="Century Gothic"/>
            </a:endParaRPr>
          </a:p>
          <a:p>
            <a:pPr marL="457200" marR="0" lvl="0" indent="-355600" algn="l" rtl="0">
              <a:lnSpc>
                <a:spcPct val="10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“I can consider how what I learn in school affects my choices outside of school.”</a:t>
            </a:r>
            <a:endParaRPr sz="2000" dirty="0">
              <a:latin typeface="Century Gothic"/>
              <a:ea typeface="Century Gothic"/>
              <a:cs typeface="Century Gothic"/>
              <a:sym typeface="Century Gothic"/>
            </a:endParaRPr>
          </a:p>
          <a:p>
            <a:pPr marL="457200" marR="0" lvl="0" indent="-355600" algn="l" rtl="0">
              <a:lnSpc>
                <a:spcPct val="100000"/>
              </a:lnSpc>
              <a:spcBef>
                <a:spcPts val="1000"/>
              </a:spcBef>
              <a:spcAft>
                <a:spcPts val="1000"/>
              </a:spcAft>
              <a:buClr>
                <a:schemeClr val="dk1"/>
              </a:buClr>
              <a:buSzPts val="2000"/>
              <a:buFont typeface="Century Gothic"/>
              <a:buChar char="•"/>
            </a:pPr>
            <a:r>
              <a:rPr lang="en-US" sz="2000" dirty="0">
                <a:latin typeface="Century Gothic"/>
                <a:ea typeface="Century Gothic"/>
                <a:cs typeface="Century Gothic"/>
                <a:sym typeface="Century Gothic"/>
              </a:rPr>
              <a:t>“I can write a book review that helps my classmates decide whether to read a book.”</a:t>
            </a:r>
            <a:endParaRPr sz="2000" dirty="0">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4"/>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write a book review</a:t>
            </a:r>
            <a:endParaRPr sz="3200" b="1">
              <a:latin typeface="Century Gothic"/>
              <a:ea typeface="Century Gothic"/>
              <a:cs typeface="Century Gothic"/>
              <a:sym typeface="Century Gothic"/>
            </a:endParaRPr>
          </a:p>
        </p:txBody>
      </p:sp>
      <p:pic>
        <p:nvPicPr>
          <p:cNvPr id="178" name="Google Shape;178;p24"/>
          <p:cNvPicPr preferRelativeResize="0"/>
          <p:nvPr/>
        </p:nvPicPr>
        <p:blipFill>
          <a:blip r:embed="rId3">
            <a:alphaModFix/>
          </a:blip>
          <a:stretch>
            <a:fillRect/>
          </a:stretch>
        </p:blipFill>
        <p:spPr>
          <a:xfrm>
            <a:off x="10104400" y="454925"/>
            <a:ext cx="1599100" cy="1269800"/>
          </a:xfrm>
          <a:prstGeom prst="rect">
            <a:avLst/>
          </a:prstGeom>
          <a:noFill/>
          <a:ln>
            <a:noFill/>
          </a:ln>
        </p:spPr>
      </p:pic>
      <p:pic>
        <p:nvPicPr>
          <p:cNvPr id="179" name="Google Shape;179;p24"/>
          <p:cNvPicPr preferRelativeResize="0"/>
          <p:nvPr/>
        </p:nvPicPr>
        <p:blipFill>
          <a:blip r:embed="rId4">
            <a:alphaModFix/>
          </a:blip>
          <a:stretch>
            <a:fillRect/>
          </a:stretch>
        </p:blipFill>
        <p:spPr>
          <a:xfrm>
            <a:off x="6178901" y="1842074"/>
            <a:ext cx="4869056" cy="4233049"/>
          </a:xfrm>
          <a:prstGeom prst="rect">
            <a:avLst/>
          </a:prstGeom>
          <a:noFill/>
          <a:ln>
            <a:noFill/>
          </a:ln>
        </p:spPr>
      </p:pic>
      <p:sp>
        <p:nvSpPr>
          <p:cNvPr id="180" name="Google Shape;180;p24"/>
          <p:cNvSpPr txBox="1"/>
          <p:nvPr/>
        </p:nvSpPr>
        <p:spPr>
          <a:xfrm>
            <a:off x="772725" y="1835250"/>
            <a:ext cx="5406300" cy="466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Century Gothic"/>
                <a:ea typeface="Century Gothic"/>
                <a:cs typeface="Century Gothic"/>
                <a:sym typeface="Century Gothic"/>
              </a:rPr>
              <a:t>Now it is time to work on your own book review! Please use the </a:t>
            </a:r>
            <a:r>
              <a:rPr lang="en-US" sz="2400" b="1">
                <a:latin typeface="Century Gothic"/>
                <a:ea typeface="Century Gothic"/>
                <a:cs typeface="Century Gothic"/>
                <a:sym typeface="Century Gothic"/>
              </a:rPr>
              <a:t>Reader’s Review worksheet </a:t>
            </a:r>
            <a:r>
              <a:rPr lang="en-US" sz="2400">
                <a:latin typeface="Century Gothic"/>
                <a:ea typeface="Century Gothic"/>
                <a:cs typeface="Century Gothic"/>
                <a:sym typeface="Century Gothic"/>
              </a:rPr>
              <a:t>your teacher has given you to plan your review.</a:t>
            </a:r>
            <a:endParaRPr sz="2400">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5"/>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set a new goal for independent reading</a:t>
            </a:r>
            <a:endParaRPr sz="3200" b="1">
              <a:latin typeface="Century Gothic"/>
              <a:ea typeface="Century Gothic"/>
              <a:cs typeface="Century Gothic"/>
              <a:sym typeface="Century Gothic"/>
            </a:endParaRPr>
          </a:p>
        </p:txBody>
      </p:sp>
      <p:pic>
        <p:nvPicPr>
          <p:cNvPr id="187" name="Google Shape;187;p25"/>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188" name="Google Shape;188;p25"/>
          <p:cNvSpPr txBox="1"/>
          <p:nvPr/>
        </p:nvSpPr>
        <p:spPr>
          <a:xfrm>
            <a:off x="780150" y="1669150"/>
            <a:ext cx="9324300" cy="344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a:latin typeface="Century Gothic"/>
                <a:ea typeface="Century Gothic"/>
                <a:cs typeface="Century Gothic"/>
                <a:sym typeface="Century Gothic"/>
              </a:rPr>
              <a:t>Did you meet your last independent reading goal? Think about your progress, then work on setting a new goal.</a:t>
            </a:r>
            <a:endParaRPr sz="2200">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6"/>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Homework</a:t>
            </a:r>
            <a:endParaRPr sz="3200" b="1">
              <a:latin typeface="Century Gothic"/>
              <a:ea typeface="Century Gothic"/>
              <a:cs typeface="Century Gothic"/>
              <a:sym typeface="Century Gothic"/>
            </a:endParaRPr>
          </a:p>
        </p:txBody>
      </p:sp>
      <p:pic>
        <p:nvPicPr>
          <p:cNvPr id="195" name="Google Shape;195;p26"/>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196" name="Google Shape;196;p26"/>
          <p:cNvSpPr txBox="1"/>
          <p:nvPr/>
        </p:nvSpPr>
        <p:spPr>
          <a:xfrm>
            <a:off x="765050" y="1719075"/>
            <a:ext cx="10135500" cy="39867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entury Gothic"/>
              <a:buAutoNum type="alphaUcPeriod"/>
            </a:pPr>
            <a:r>
              <a:rPr lang="en-US" sz="2400">
                <a:solidFill>
                  <a:schemeClr val="dk1"/>
                </a:solidFill>
                <a:latin typeface="Century Gothic"/>
                <a:ea typeface="Century Gothic"/>
                <a:cs typeface="Century Gothic"/>
                <a:sym typeface="Century Gothic"/>
              </a:rPr>
              <a:t>Finish your book review.</a:t>
            </a:r>
            <a:endParaRPr sz="240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AutoNum type="alphaUcPeriod"/>
            </a:pPr>
            <a:r>
              <a:rPr lang="en-US" sz="2400">
                <a:solidFill>
                  <a:schemeClr val="dk1"/>
                </a:solidFill>
                <a:latin typeface="Century Gothic"/>
                <a:ea typeface="Century Gothic"/>
                <a:cs typeface="Century Gothic"/>
                <a:sym typeface="Century Gothic"/>
              </a:rPr>
              <a:t>Continue reading in your independent reading book for this unit.</a:t>
            </a:r>
            <a:endParaRPr sz="2400">
              <a:solidFill>
                <a:schemeClr val="dk1"/>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7"/>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03" name="Google Shape;203;p27"/>
          <p:cNvGraphicFramePr/>
          <p:nvPr/>
        </p:nvGraphicFramePr>
        <p:xfrm>
          <a:off x="781041" y="1555212"/>
          <a:ext cx="9569025" cy="4204775"/>
        </p:xfrm>
        <a:graphic>
          <a:graphicData uri="http://schemas.openxmlformats.org/drawingml/2006/table">
            <a:tbl>
              <a:tblPr firstRow="1" bandRow="1">
                <a:noFill/>
                <a:tableStyleId>{391E793D-4D0E-4B6E-933E-0B76D96B71AB}</a:tableStyleId>
              </a:tblPr>
              <a:tblGrid>
                <a:gridCol w="3352850">
                  <a:extLst>
                    <a:ext uri="{9D8B030D-6E8A-4147-A177-3AD203B41FA5}">
                      <a16:colId xmlns="" xmlns:a16="http://schemas.microsoft.com/office/drawing/2014/main" val="20000"/>
                    </a:ext>
                  </a:extLst>
                </a:gridCol>
                <a:gridCol w="3026500">
                  <a:extLst>
                    <a:ext uri="{9D8B030D-6E8A-4147-A177-3AD203B41FA5}">
                      <a16:colId xmlns="" xmlns:a16="http://schemas.microsoft.com/office/drawing/2014/main" val="20001"/>
                    </a:ext>
                  </a:extLst>
                </a:gridCol>
                <a:gridCol w="3189675">
                  <a:extLst>
                    <a:ext uri="{9D8B030D-6E8A-4147-A177-3AD203B41FA5}">
                      <a16:colId xmlns=""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6"/>
          <p:cNvSpPr txBox="1">
            <a:spLocks noGrp="1"/>
          </p:cNvSpPr>
          <p:nvPr>
            <p:ph type="subTitle" idx="1"/>
          </p:nvPr>
        </p:nvSpPr>
        <p:spPr>
          <a:xfrm>
            <a:off x="706850" y="1559875"/>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 One: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Read the </a:t>
            </a:r>
            <a:r>
              <a:rPr lang="en-US" b="1" dirty="0">
                <a:latin typeface="Century Gothic"/>
                <a:ea typeface="Century Gothic"/>
                <a:cs typeface="Century Gothic"/>
                <a:sym typeface="Century Gothic"/>
              </a:rPr>
              <a:t>Reader’s Review</a:t>
            </a:r>
            <a:r>
              <a:rPr lang="en-US" dirty="0">
                <a:latin typeface="Century Gothic"/>
                <a:ea typeface="Century Gothic"/>
                <a:cs typeface="Century Gothic"/>
                <a:sym typeface="Century Gothic"/>
              </a:rPr>
              <a:t> on page 14 of the Engage NY </a:t>
            </a:r>
            <a:r>
              <a:rPr lang="en-US" u="sng" dirty="0">
                <a:solidFill>
                  <a:schemeClr val="hlink"/>
                </a:solidFill>
                <a:latin typeface="Century Gothic"/>
                <a:ea typeface="Century Gothic"/>
                <a:cs typeface="Century Gothic"/>
                <a:sym typeface="Century Gothic"/>
                <a:hlinkClick r:id="rId3"/>
              </a:rPr>
              <a:t>Launching Independent Reading in Grades 6–8: Sample Plan</a:t>
            </a:r>
            <a:r>
              <a:rPr lang="en-US" dirty="0">
                <a:latin typeface="Century Gothic"/>
                <a:ea typeface="Century Gothic"/>
                <a:cs typeface="Century Gothic"/>
                <a:sym typeface="Century Gothic"/>
              </a:rPr>
              <a:t> document, as well as the Engage NY article </a:t>
            </a:r>
            <a:r>
              <a:rPr lang="en-US" u="sng" dirty="0">
                <a:solidFill>
                  <a:schemeClr val="hlink"/>
                </a:solidFill>
                <a:latin typeface="Century Gothic"/>
                <a:ea typeface="Century Gothic"/>
                <a:cs typeface="Century Gothic"/>
                <a:sym typeface="Century Gothic"/>
                <a:hlinkClick r:id="rId4"/>
              </a:rPr>
              <a:t>The Importance of Increasing the Volume of Reading</a:t>
            </a:r>
            <a:r>
              <a:rPr lang="en-US" dirty="0">
                <a:latin typeface="Century Gothic"/>
                <a:ea typeface="Century Gothic"/>
                <a:cs typeface="Century Gothic"/>
                <a:sym typeface="Century Gothic"/>
              </a:rPr>
              <a:t>, which together provide the rationale and practical guidance for a robust independent reading program.</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1000"/>
              </a:spcAft>
              <a:buSzPts val="2400"/>
              <a:buFont typeface="Century Gothic"/>
              <a:buAutoNum type="arabicPeriod"/>
            </a:pPr>
            <a:r>
              <a:rPr lang="en-US" dirty="0">
                <a:latin typeface="Century Gothic"/>
                <a:ea typeface="Century Gothic"/>
                <a:cs typeface="Century Gothic"/>
                <a:sym typeface="Century Gothic"/>
              </a:rPr>
              <a:t>Review and display the </a:t>
            </a:r>
            <a:r>
              <a:rPr lang="en-US" b="1" dirty="0">
                <a:latin typeface="Century Gothic"/>
                <a:ea typeface="Century Gothic"/>
                <a:cs typeface="Century Gothic"/>
                <a:sym typeface="Century Gothic"/>
              </a:rPr>
              <a:t>Working Conditions anchor chart </a:t>
            </a:r>
            <a:r>
              <a:rPr lang="en-US" dirty="0">
                <a:latin typeface="Century Gothic"/>
                <a:ea typeface="Century Gothic"/>
                <a:cs typeface="Century Gothic"/>
                <a:sym typeface="Century Gothic"/>
              </a:rPr>
              <a:t>begun in Unit 1, Lesson 1. A blank version is provided on Slide 8.</a:t>
            </a:r>
            <a:endParaRPr dirty="0">
              <a:latin typeface="Century Gothic"/>
              <a:ea typeface="Century Gothic"/>
              <a:cs typeface="Century Gothic"/>
              <a:sym typeface="Century Gothic"/>
            </a:endParaRPr>
          </a:p>
        </p:txBody>
      </p:sp>
      <p:sp>
        <p:nvSpPr>
          <p:cNvPr id="111" name="Google Shape;111;p16"/>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10</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7"/>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a:solidFill>
                  <a:schemeClr val="dk1"/>
                </a:solidFill>
                <a:latin typeface="Century Gothic"/>
                <a:ea typeface="Century Gothic"/>
                <a:cs typeface="Century Gothic"/>
                <a:sym typeface="Century Gothic"/>
              </a:rPr>
              <a:t>Preparing for Unit </a:t>
            </a:r>
            <a:r>
              <a:rPr lang="en-US" sz="2200" b="1">
                <a:latin typeface="Century Gothic"/>
                <a:ea typeface="Century Gothic"/>
                <a:cs typeface="Century Gothic"/>
                <a:sym typeface="Century Gothic"/>
              </a:rPr>
              <a:t>Three</a:t>
            </a:r>
            <a:r>
              <a:rPr lang="en-US" sz="2200" b="1" i="0" u="none" strike="noStrike" cap="none">
                <a:solidFill>
                  <a:schemeClr val="dk1"/>
                </a:solidFill>
                <a:latin typeface="Century Gothic"/>
                <a:ea typeface="Century Gothic"/>
                <a:cs typeface="Century Gothic"/>
                <a:sym typeface="Century Gothic"/>
              </a:rPr>
              <a:t>: </a:t>
            </a:r>
            <a:r>
              <a:rPr lang="en-US" sz="2200" i="1" u="none" strike="noStrike" cap="none">
                <a:solidFill>
                  <a:schemeClr val="dk1"/>
                </a:solidFill>
                <a:latin typeface="Century Gothic"/>
                <a:ea typeface="Century Gothic"/>
                <a:cs typeface="Century Gothic"/>
                <a:sym typeface="Century Gothic"/>
              </a:rPr>
              <a:t>Materials and Student Pairings</a:t>
            </a:r>
            <a:endParaRPr sz="2200"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sz="2000" i="1">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a:latin typeface="Century Gothic"/>
                <a:ea typeface="Century Gothic"/>
                <a:cs typeface="Century Gothic"/>
                <a:sym typeface="Century Gothic"/>
              </a:rPr>
              <a:t>Sticky notes (one per student)</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a:latin typeface="Century Gothic"/>
                <a:ea typeface="Century Gothic"/>
                <a:cs typeface="Century Gothic"/>
                <a:sym typeface="Century Gothic"/>
              </a:rPr>
              <a:t>Student essays and rubrics on </a:t>
            </a:r>
            <a:r>
              <a:rPr lang="en-US" sz="2200" i="1">
                <a:latin typeface="Century Gothic"/>
                <a:ea typeface="Century Gothic"/>
                <a:cs typeface="Century Gothic"/>
                <a:sym typeface="Century Gothic"/>
              </a:rPr>
              <a:t>Lyddie</a:t>
            </a:r>
            <a:r>
              <a:rPr lang="en-US" sz="2200">
                <a:latin typeface="Century Gothic"/>
                <a:ea typeface="Century Gothic"/>
                <a:cs typeface="Century Gothic"/>
                <a:sym typeface="Century Gothic"/>
              </a:rPr>
              <a:t>(from Unit 1)</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Writing Improvement Trackers </a:t>
            </a:r>
            <a:r>
              <a:rPr lang="en-US" sz="2200">
                <a:latin typeface="Century Gothic"/>
                <a:ea typeface="Century Gothic"/>
                <a:cs typeface="Century Gothic"/>
                <a:sym typeface="Century Gothic"/>
              </a:rPr>
              <a:t>(from Unit 1, Lesson 16; one per student)</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Working Conditions Reflection</a:t>
            </a:r>
            <a:r>
              <a:rPr lang="en-US" sz="2200">
                <a:latin typeface="Century Gothic"/>
                <a:ea typeface="Century Gothic"/>
                <a:cs typeface="Century Gothic"/>
                <a:sym typeface="Century Gothic"/>
              </a:rPr>
              <a:t> (one per student)</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Working Conditions anchor chart </a:t>
            </a:r>
            <a:r>
              <a:rPr lang="en-US" sz="2200">
                <a:latin typeface="Century Gothic"/>
                <a:ea typeface="Century Gothic"/>
                <a:cs typeface="Century Gothic"/>
                <a:sym typeface="Century Gothic"/>
              </a:rPr>
              <a:t>(begun in Unit 1, Lesson 1)</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Model book review</a:t>
            </a:r>
            <a:r>
              <a:rPr lang="en-US" sz="2200">
                <a:latin typeface="Century Gothic"/>
                <a:ea typeface="Century Gothic"/>
                <a:cs typeface="Century Gothic"/>
                <a:sym typeface="Century Gothic"/>
              </a:rPr>
              <a:t> (one per student and one to display; teacher-created; see Teaching Note on Slide 1)</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Reader’s Review worksheet </a:t>
            </a:r>
            <a:r>
              <a:rPr lang="en-US" sz="2200">
                <a:latin typeface="Century Gothic"/>
                <a:ea typeface="Century Gothic"/>
                <a:cs typeface="Century Gothic"/>
                <a:sym typeface="Century Gothic"/>
              </a:rPr>
              <a:t>(one per student; from separate stand-alone document on EngageNY.org: Launching Independent Reading in Grades 6-8: Sample Plan)</a:t>
            </a:r>
            <a:endParaRPr sz="220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3330" b="0" i="0" u="none" strike="noStrike" cap="none">
              <a:solidFill>
                <a:schemeClr val="dk1"/>
              </a:solidFill>
              <a:latin typeface="Overlock"/>
              <a:ea typeface="Overlock"/>
              <a:cs typeface="Overlock"/>
              <a:sym typeface="Overlock"/>
            </a:endParaRPr>
          </a:p>
          <a:p>
            <a:pPr marL="0" marR="0" lvl="0" indent="0" algn="l" rtl="0">
              <a:lnSpc>
                <a:spcPct val="90000"/>
              </a:lnSpc>
              <a:spcBef>
                <a:spcPts val="1000"/>
              </a:spcBef>
              <a:spcAft>
                <a:spcPts val="0"/>
              </a:spcAft>
              <a:buClr>
                <a:schemeClr val="dk1"/>
              </a:buClr>
              <a:buSzPts val="3330"/>
              <a:buFont typeface="Arial"/>
              <a:buNone/>
            </a:pPr>
            <a:endParaRPr sz="3330" b="0" i="0" u="none" strike="noStrike" cap="none">
              <a:solidFill>
                <a:schemeClr val="dk1"/>
              </a:solidFill>
              <a:latin typeface="Overlock"/>
              <a:ea typeface="Overlock"/>
              <a:cs typeface="Overlock"/>
              <a:sym typeface="Overlock"/>
            </a:endParaRPr>
          </a:p>
        </p:txBody>
      </p:sp>
      <p:sp>
        <p:nvSpPr>
          <p:cNvPr id="118" name="Google Shape;118;p17"/>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10</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2"/>
        <p:cNvGrpSpPr/>
        <p:nvPr/>
      </p:nvGrpSpPr>
      <p:grpSpPr>
        <a:xfrm>
          <a:off x="0" y="0"/>
          <a:ext cx="0" cy="0"/>
          <a:chOff x="0" y="0"/>
          <a:chExt cx="0" cy="0"/>
        </a:xfrm>
      </p:grpSpPr>
      <p:pic>
        <p:nvPicPr>
          <p:cNvPr id="123" name="Google Shape;123;p18"/>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124" name="Google Shape;124;p18"/>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125" name="Google Shape;125;p18"/>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2: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10</a:t>
            </a:r>
            <a:endParaRPr sz="4000" b="1">
              <a:solidFill>
                <a:srgbClr val="404040"/>
              </a:solidFill>
              <a:latin typeface="Century Gothic"/>
              <a:ea typeface="Century Gothic"/>
              <a:cs typeface="Century Gothic"/>
              <a:sym typeface="Century Gothic"/>
            </a:endParaRPr>
          </a:p>
        </p:txBody>
      </p:sp>
      <p:pic>
        <p:nvPicPr>
          <p:cNvPr id="126" name="Google Shape;126;p18"/>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127" name="Google Shape;127;p18"/>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34" name="Google Shape;134;p19"/>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Congratulations! You have completed an important project, synthesizing what you know about working conditions and presenting that information in a brochure. </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reflect on your final performance task</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1000"/>
              </a:spcAft>
              <a:buSzPts val="2400"/>
              <a:buFont typeface="Century Gothic"/>
              <a:buChar char="●"/>
            </a:pPr>
            <a:r>
              <a:rPr lang="en-US" dirty="0">
                <a:latin typeface="Century Gothic"/>
                <a:ea typeface="Century Gothic"/>
                <a:cs typeface="Century Gothic"/>
                <a:sym typeface="Century Gothic"/>
              </a:rPr>
              <a:t>write a review of your independent reading book</a:t>
            </a:r>
            <a:endParaRPr dirty="0">
              <a:latin typeface="Century Gothic"/>
              <a:ea typeface="Century Gothic"/>
              <a:cs typeface="Century Gothic"/>
              <a:sym typeface="Century Gothic"/>
            </a:endParaRPr>
          </a:p>
        </p:txBody>
      </p:sp>
      <p:pic>
        <p:nvPicPr>
          <p:cNvPr id="135" name="Google Shape;135;p19"/>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20"/>
          <p:cNvPicPr preferRelativeResize="0"/>
          <p:nvPr/>
        </p:nvPicPr>
        <p:blipFill>
          <a:blip r:embed="rId3">
            <a:alphaModFix/>
          </a:blip>
          <a:stretch>
            <a:fillRect/>
          </a:stretch>
        </p:blipFill>
        <p:spPr>
          <a:xfrm>
            <a:off x="10104400" y="125125"/>
            <a:ext cx="1599100" cy="1269800"/>
          </a:xfrm>
          <a:prstGeom prst="rect">
            <a:avLst/>
          </a:prstGeom>
          <a:noFill/>
          <a:ln>
            <a:noFill/>
          </a:ln>
        </p:spPr>
      </p:pic>
      <p:sp>
        <p:nvSpPr>
          <p:cNvPr id="142" name="Google Shape;142;p20"/>
          <p:cNvSpPr txBox="1"/>
          <p:nvPr/>
        </p:nvSpPr>
        <p:spPr>
          <a:xfrm>
            <a:off x="530350" y="402350"/>
            <a:ext cx="9787800" cy="71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a:latin typeface="Century Gothic"/>
                <a:ea typeface="Century Gothic"/>
                <a:cs typeface="Century Gothic"/>
                <a:sym typeface="Century Gothic"/>
              </a:rPr>
              <a:t>Let’s reflect on our final brochures</a:t>
            </a:r>
            <a:endParaRPr sz="3000"/>
          </a:p>
        </p:txBody>
      </p:sp>
      <p:sp>
        <p:nvSpPr>
          <p:cNvPr id="143" name="Google Shape;143;p20"/>
          <p:cNvSpPr txBox="1"/>
          <p:nvPr/>
        </p:nvSpPr>
        <p:spPr>
          <a:xfrm>
            <a:off x="530350" y="1699725"/>
            <a:ext cx="11173200" cy="215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a:latin typeface="Century Gothic"/>
                <a:ea typeface="Century Gothic"/>
                <a:cs typeface="Century Gothic"/>
                <a:sym typeface="Century Gothic"/>
              </a:rPr>
              <a:t>Your teacher will give you a sticky note. On the note, please write and complete this sentence:</a:t>
            </a:r>
            <a:endParaRPr sz="2200">
              <a:latin typeface="Century Gothic"/>
              <a:ea typeface="Century Gothic"/>
              <a:cs typeface="Century Gothic"/>
              <a:sym typeface="Century Gothic"/>
            </a:endParaRPr>
          </a:p>
          <a:p>
            <a:pPr marL="0" lvl="0" indent="0" algn="l" rtl="0">
              <a:spcBef>
                <a:spcPts val="0"/>
              </a:spcBef>
              <a:spcAft>
                <a:spcPts val="0"/>
              </a:spcAft>
              <a:buNone/>
            </a:pPr>
            <a:endParaRPr sz="2200">
              <a:latin typeface="Century Gothic"/>
              <a:ea typeface="Century Gothic"/>
              <a:cs typeface="Century Gothic"/>
              <a:sym typeface="Century Gothic"/>
            </a:endParaRPr>
          </a:p>
          <a:p>
            <a:pPr marL="0" lvl="0" indent="0" algn="l" rtl="0">
              <a:spcBef>
                <a:spcPts val="0"/>
              </a:spcBef>
              <a:spcAft>
                <a:spcPts val="0"/>
              </a:spcAft>
              <a:buNone/>
            </a:pPr>
            <a:r>
              <a:rPr lang="en-US" sz="2200" b="1">
                <a:latin typeface="Century Gothic"/>
                <a:ea typeface="Century Gothic"/>
                <a:cs typeface="Century Gothic"/>
                <a:sym typeface="Century Gothic"/>
              </a:rPr>
              <a:t>In my brochure, I engaged my audience and communicated effectively by...</a:t>
            </a:r>
            <a:endParaRPr sz="2200" b="1">
              <a:latin typeface="Century Gothic"/>
              <a:ea typeface="Century Gothic"/>
              <a:cs typeface="Century Gothic"/>
              <a:sym typeface="Century Gothic"/>
            </a:endParaRPr>
          </a:p>
          <a:p>
            <a:pPr marL="0" lvl="0" indent="0" algn="l" rtl="0">
              <a:spcBef>
                <a:spcPts val="0"/>
              </a:spcBef>
              <a:spcAft>
                <a:spcPts val="0"/>
              </a:spcAft>
              <a:buNone/>
            </a:pPr>
            <a:endParaRPr sz="2000" b="1">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663150" y="683525"/>
            <a:ext cx="9441300" cy="715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000" b="1">
                <a:latin typeface="Century Gothic"/>
                <a:ea typeface="Century Gothic"/>
                <a:cs typeface="Century Gothic"/>
                <a:sym typeface="Century Gothic"/>
              </a:rPr>
              <a:t>Let’s reflect on our essays</a:t>
            </a:r>
            <a:endParaRPr sz="3000" b="1" u="none" strike="noStrike" cap="none">
              <a:solidFill>
                <a:schemeClr val="dk1"/>
              </a:solidFill>
              <a:latin typeface="Century Gothic"/>
              <a:ea typeface="Century Gothic"/>
              <a:cs typeface="Century Gothic"/>
              <a:sym typeface="Century Gothic"/>
            </a:endParaRPr>
          </a:p>
        </p:txBody>
      </p:sp>
      <p:pic>
        <p:nvPicPr>
          <p:cNvPr id="150" name="Google Shape;150;p21"/>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151" name="Google Shape;151;p21"/>
          <p:cNvSpPr txBox="1"/>
          <p:nvPr/>
        </p:nvSpPr>
        <p:spPr>
          <a:xfrm>
            <a:off x="663150" y="1708400"/>
            <a:ext cx="6071400" cy="435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dirty="0">
                <a:latin typeface="Century Gothic"/>
                <a:ea typeface="Century Gothic"/>
                <a:cs typeface="Century Gothic"/>
                <a:sym typeface="Century Gothic"/>
              </a:rPr>
              <a:t>Congratulations on your work and your accomplishments in reading and writing over the course of this module! You will now take a few minutes to consider what you’ll take away from this module about writing and working conditions. </a:t>
            </a:r>
            <a:endParaRPr sz="2200" dirty="0">
              <a:latin typeface="Century Gothic"/>
              <a:ea typeface="Century Gothic"/>
              <a:cs typeface="Century Gothic"/>
              <a:sym typeface="Century Gothic"/>
            </a:endParaRPr>
          </a:p>
          <a:p>
            <a:pPr marL="0" lvl="0" indent="0" algn="l" rtl="0">
              <a:spcBef>
                <a:spcPts val="0"/>
              </a:spcBef>
              <a:spcAft>
                <a:spcPts val="0"/>
              </a:spcAft>
              <a:buNone/>
            </a:pPr>
            <a:endParaRPr sz="2200" dirty="0">
              <a:latin typeface="Century Gothic"/>
              <a:ea typeface="Century Gothic"/>
              <a:cs typeface="Century Gothic"/>
              <a:sym typeface="Century Gothic"/>
            </a:endParaRPr>
          </a:p>
          <a:p>
            <a:pPr marL="0" lvl="0" indent="0" algn="l" rtl="0">
              <a:spcBef>
                <a:spcPts val="0"/>
              </a:spcBef>
              <a:spcAft>
                <a:spcPts val="0"/>
              </a:spcAft>
              <a:buNone/>
            </a:pPr>
            <a:r>
              <a:rPr lang="en-US" sz="2200" dirty="0">
                <a:latin typeface="Century Gothic"/>
                <a:ea typeface="Century Gothic"/>
                <a:cs typeface="Century Gothic"/>
                <a:sym typeface="Century Gothic"/>
              </a:rPr>
              <a:t>Referring to your</a:t>
            </a:r>
            <a:r>
              <a:rPr lang="en-US" sz="2200" b="1" dirty="0">
                <a:latin typeface="Century Gothic"/>
                <a:ea typeface="Century Gothic"/>
                <a:cs typeface="Century Gothic"/>
                <a:sym typeface="Century Gothic"/>
              </a:rPr>
              <a:t> </a:t>
            </a:r>
            <a:r>
              <a:rPr lang="en-US" sz="2200" b="1" i="1" dirty="0" err="1">
                <a:latin typeface="Century Gothic"/>
                <a:ea typeface="Century Gothic"/>
                <a:cs typeface="Century Gothic"/>
                <a:sym typeface="Century Gothic"/>
              </a:rPr>
              <a:t>Lyddie</a:t>
            </a:r>
            <a:r>
              <a:rPr lang="en-US" sz="2200" b="1" i="1" dirty="0">
                <a:latin typeface="Century Gothic"/>
                <a:ea typeface="Century Gothic"/>
                <a:cs typeface="Century Gothic"/>
                <a:sym typeface="Century Gothic"/>
              </a:rPr>
              <a:t> </a:t>
            </a:r>
            <a:r>
              <a:rPr lang="en-US" sz="2200" b="1" dirty="0">
                <a:latin typeface="Century Gothic"/>
                <a:ea typeface="Century Gothic"/>
                <a:cs typeface="Century Gothic"/>
                <a:sym typeface="Century Gothic"/>
              </a:rPr>
              <a:t>essay</a:t>
            </a:r>
            <a:r>
              <a:rPr lang="en-US" sz="2200" dirty="0">
                <a:latin typeface="Century Gothic"/>
                <a:ea typeface="Century Gothic"/>
                <a:cs typeface="Century Gothic"/>
                <a:sym typeface="Century Gothic"/>
              </a:rPr>
              <a:t> and </a:t>
            </a:r>
            <a:r>
              <a:rPr lang="en-US" sz="2200" b="1" dirty="0">
                <a:latin typeface="Century Gothic"/>
                <a:ea typeface="Century Gothic"/>
                <a:cs typeface="Century Gothic"/>
                <a:sym typeface="Century Gothic"/>
              </a:rPr>
              <a:t>rubric</a:t>
            </a:r>
            <a:r>
              <a:rPr lang="en-US" sz="2200" dirty="0">
                <a:latin typeface="Century Gothic"/>
                <a:ea typeface="Century Gothic"/>
                <a:cs typeface="Century Gothic"/>
                <a:sym typeface="Century Gothic"/>
              </a:rPr>
              <a:t>, as well as your </a:t>
            </a:r>
            <a:r>
              <a:rPr lang="en-US" sz="2200" b="1" dirty="0">
                <a:latin typeface="Century Gothic"/>
                <a:ea typeface="Century Gothic"/>
                <a:cs typeface="Century Gothic"/>
                <a:sym typeface="Century Gothic"/>
              </a:rPr>
              <a:t>Writing Improvement Tracker, </a:t>
            </a:r>
            <a:r>
              <a:rPr lang="en-US" sz="2200" dirty="0">
                <a:latin typeface="Century Gothic"/>
                <a:ea typeface="Century Gothic"/>
                <a:cs typeface="Century Gothic"/>
                <a:sym typeface="Century Gothic"/>
              </a:rPr>
              <a:t>please reflect on your writing skills as you did before writing your essay on </a:t>
            </a:r>
            <a:r>
              <a:rPr lang="en-US" sz="2200" i="1" dirty="0" err="1">
                <a:latin typeface="Century Gothic"/>
                <a:ea typeface="Century Gothic"/>
                <a:cs typeface="Century Gothic"/>
                <a:sym typeface="Century Gothic"/>
              </a:rPr>
              <a:t>Lyddie</a:t>
            </a:r>
            <a:r>
              <a:rPr lang="en-US" sz="2200" i="1" dirty="0">
                <a:latin typeface="Century Gothic"/>
                <a:ea typeface="Century Gothic"/>
                <a:cs typeface="Century Gothic"/>
                <a:sym typeface="Century Gothic"/>
              </a:rPr>
              <a:t>.</a:t>
            </a:r>
            <a:endParaRPr sz="2200" i="1" dirty="0">
              <a:latin typeface="Century Gothic"/>
              <a:ea typeface="Century Gothic"/>
              <a:cs typeface="Century Gothic"/>
              <a:sym typeface="Century Gothic"/>
            </a:endParaRPr>
          </a:p>
        </p:txBody>
      </p:sp>
      <p:pic>
        <p:nvPicPr>
          <p:cNvPr id="152" name="Google Shape;152;p21"/>
          <p:cNvPicPr preferRelativeResize="0"/>
          <p:nvPr/>
        </p:nvPicPr>
        <p:blipFill>
          <a:blip r:embed="rId4">
            <a:alphaModFix/>
          </a:blip>
          <a:stretch>
            <a:fillRect/>
          </a:stretch>
        </p:blipFill>
        <p:spPr>
          <a:xfrm>
            <a:off x="6886951" y="1800925"/>
            <a:ext cx="4311318" cy="4449563"/>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reflect on our learning about working conditions</a:t>
            </a:r>
            <a:endParaRPr sz="3200" b="1">
              <a:latin typeface="Century Gothic"/>
              <a:ea typeface="Century Gothic"/>
              <a:cs typeface="Century Gothic"/>
              <a:sym typeface="Century Gothic"/>
            </a:endParaRPr>
          </a:p>
        </p:txBody>
      </p:sp>
      <p:pic>
        <p:nvPicPr>
          <p:cNvPr id="159" name="Google Shape;159;p22"/>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160" name="Google Shape;160;p22"/>
          <p:cNvSpPr txBox="1"/>
          <p:nvPr/>
        </p:nvSpPr>
        <p:spPr>
          <a:xfrm>
            <a:off x="786375" y="1938525"/>
            <a:ext cx="5923500" cy="126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dirty="0">
                <a:latin typeface="Century Gothic"/>
                <a:ea typeface="Century Gothic"/>
                <a:cs typeface="Century Gothic"/>
                <a:sym typeface="Century Gothic"/>
              </a:rPr>
              <a:t>Refer to the </a:t>
            </a:r>
            <a:r>
              <a:rPr lang="en-US" sz="2000" b="1" dirty="0">
                <a:latin typeface="Century Gothic"/>
                <a:ea typeface="Century Gothic"/>
                <a:cs typeface="Century Gothic"/>
                <a:sym typeface="Century Gothic"/>
              </a:rPr>
              <a:t>Working Conditions anchor chart</a:t>
            </a:r>
            <a:r>
              <a:rPr lang="en-US" sz="2000" dirty="0">
                <a:latin typeface="Century Gothic"/>
                <a:ea typeface="Century Gothic"/>
                <a:cs typeface="Century Gothic"/>
                <a:sym typeface="Century Gothic"/>
              </a:rPr>
              <a:t> we discussed in Units 1-2 and answer the questions on your </a:t>
            </a:r>
            <a:r>
              <a:rPr lang="en-US" sz="2000" b="1" dirty="0">
                <a:latin typeface="Century Gothic"/>
                <a:ea typeface="Century Gothic"/>
                <a:cs typeface="Century Gothic"/>
                <a:sym typeface="Century Gothic"/>
              </a:rPr>
              <a:t>Working Conditions Reflection. </a:t>
            </a:r>
            <a:endParaRPr sz="20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000" b="1" dirty="0">
              <a:solidFill>
                <a:schemeClr val="dk1"/>
              </a:solidFill>
              <a:latin typeface="Century Gothic"/>
              <a:ea typeface="Century Gothic"/>
              <a:cs typeface="Century Gothic"/>
              <a:sym typeface="Century Gothic"/>
            </a:endParaRPr>
          </a:p>
        </p:txBody>
      </p:sp>
      <p:pic>
        <p:nvPicPr>
          <p:cNvPr id="161" name="Google Shape;161;p22"/>
          <p:cNvPicPr preferRelativeResize="0"/>
          <p:nvPr/>
        </p:nvPicPr>
        <p:blipFill>
          <a:blip r:embed="rId4">
            <a:alphaModFix/>
          </a:blip>
          <a:stretch>
            <a:fillRect/>
          </a:stretch>
        </p:blipFill>
        <p:spPr>
          <a:xfrm>
            <a:off x="7370164" y="1871525"/>
            <a:ext cx="3531189" cy="3156078"/>
          </a:xfrm>
          <a:prstGeom prst="rect">
            <a:avLst/>
          </a:prstGeom>
          <a:noFill/>
          <a:ln>
            <a:noFill/>
          </a:ln>
        </p:spPr>
      </p:pic>
      <p:pic>
        <p:nvPicPr>
          <p:cNvPr id="162" name="Google Shape;162;p22"/>
          <p:cNvPicPr preferRelativeResize="0"/>
          <p:nvPr/>
        </p:nvPicPr>
        <p:blipFill>
          <a:blip r:embed="rId5">
            <a:alphaModFix/>
          </a:blip>
          <a:stretch>
            <a:fillRect/>
          </a:stretch>
        </p:blipFill>
        <p:spPr>
          <a:xfrm>
            <a:off x="7370164" y="5174403"/>
            <a:ext cx="3776720" cy="690629"/>
          </a:xfrm>
          <a:prstGeom prst="rect">
            <a:avLst/>
          </a:prstGeom>
          <a:noFill/>
          <a:ln>
            <a:noFill/>
          </a:ln>
        </p:spPr>
      </p:pic>
      <p:pic>
        <p:nvPicPr>
          <p:cNvPr id="163" name="Google Shape;163;p22"/>
          <p:cNvPicPr preferRelativeResize="0"/>
          <p:nvPr/>
        </p:nvPicPr>
        <p:blipFill>
          <a:blip r:embed="rId6">
            <a:alphaModFix/>
          </a:blip>
          <a:stretch>
            <a:fillRect/>
          </a:stretch>
        </p:blipFill>
        <p:spPr>
          <a:xfrm>
            <a:off x="2375541" y="3054132"/>
            <a:ext cx="3446634" cy="3192374"/>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3"/>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look at a model book review</a:t>
            </a:r>
            <a:endParaRPr sz="3200" b="1">
              <a:latin typeface="Century Gothic"/>
              <a:ea typeface="Century Gothic"/>
              <a:cs typeface="Century Gothic"/>
              <a:sym typeface="Century Gothic"/>
            </a:endParaRPr>
          </a:p>
        </p:txBody>
      </p:sp>
      <p:pic>
        <p:nvPicPr>
          <p:cNvPr id="170" name="Google Shape;170;p23"/>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171" name="Google Shape;171;p23"/>
          <p:cNvSpPr txBox="1"/>
          <p:nvPr/>
        </p:nvSpPr>
        <p:spPr>
          <a:xfrm>
            <a:off x="715850" y="1338125"/>
            <a:ext cx="9388500" cy="517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700" i="1" dirty="0">
                <a:latin typeface="Century Gothic"/>
                <a:ea typeface="Century Gothic"/>
                <a:cs typeface="Century Gothic"/>
                <a:sym typeface="Century Gothic"/>
              </a:rPr>
              <a:t>This model book review follows the format of the </a:t>
            </a:r>
            <a:r>
              <a:rPr lang="en-US" sz="1700" b="1" i="1" dirty="0">
                <a:latin typeface="Century Gothic"/>
                <a:ea typeface="Century Gothic"/>
                <a:cs typeface="Century Gothic"/>
                <a:sym typeface="Century Gothic"/>
              </a:rPr>
              <a:t>Reader’s Review worksheet </a:t>
            </a:r>
            <a:r>
              <a:rPr lang="en-US" sz="1700" i="1" dirty="0">
                <a:latin typeface="Century Gothic"/>
                <a:ea typeface="Century Gothic"/>
                <a:cs typeface="Century Gothic"/>
                <a:sym typeface="Century Gothic"/>
              </a:rPr>
              <a:t>your teacher will give you soon.</a:t>
            </a:r>
            <a:endParaRPr sz="1700" i="1" dirty="0">
              <a:latin typeface="Century Gothic"/>
              <a:ea typeface="Century Gothic"/>
              <a:cs typeface="Century Gothic"/>
              <a:sym typeface="Century Gothic"/>
            </a:endParaRPr>
          </a:p>
          <a:p>
            <a:pPr marL="0" lvl="0" indent="0" algn="l" rtl="0">
              <a:spcBef>
                <a:spcPts val="0"/>
              </a:spcBef>
              <a:spcAft>
                <a:spcPts val="0"/>
              </a:spcAft>
              <a:buNone/>
            </a:pPr>
            <a:endParaRPr sz="1700" i="1" dirty="0">
              <a:latin typeface="Century Gothic"/>
              <a:ea typeface="Century Gothic"/>
              <a:cs typeface="Century Gothic"/>
              <a:sym typeface="Century Gothic"/>
            </a:endParaRPr>
          </a:p>
          <a:p>
            <a:pPr marL="0" lvl="0" indent="457200" algn="l" rtl="0">
              <a:spcBef>
                <a:spcPts val="0"/>
              </a:spcBef>
              <a:spcAft>
                <a:spcPts val="0"/>
              </a:spcAft>
              <a:buNone/>
            </a:pPr>
            <a:r>
              <a:rPr lang="en-US" sz="1700" dirty="0">
                <a:latin typeface="Century Gothic"/>
                <a:ea typeface="Century Gothic"/>
                <a:cs typeface="Century Gothic"/>
                <a:sym typeface="Century Gothic"/>
              </a:rPr>
              <a:t>I read </a:t>
            </a:r>
            <a:r>
              <a:rPr lang="en-US" sz="1700" i="1" dirty="0" err="1">
                <a:latin typeface="Century Gothic"/>
                <a:ea typeface="Century Gothic"/>
                <a:cs typeface="Century Gothic"/>
                <a:sym typeface="Century Gothic"/>
              </a:rPr>
              <a:t>Lyddie</a:t>
            </a:r>
            <a:r>
              <a:rPr lang="en-US" sz="1700" i="1" dirty="0">
                <a:latin typeface="Century Gothic"/>
                <a:ea typeface="Century Gothic"/>
                <a:cs typeface="Century Gothic"/>
                <a:sym typeface="Century Gothic"/>
              </a:rPr>
              <a:t> </a:t>
            </a:r>
            <a:r>
              <a:rPr lang="en-US" sz="1700" dirty="0">
                <a:latin typeface="Century Gothic"/>
                <a:ea typeface="Century Gothic"/>
                <a:cs typeface="Century Gothic"/>
                <a:sym typeface="Century Gothic"/>
              </a:rPr>
              <a:t>by Katherine Paterson. In this text, set in New England </a:t>
            </a:r>
            <a:r>
              <a:rPr lang="en-US" sz="1700" dirty="0">
                <a:solidFill>
                  <a:schemeClr val="dk1"/>
                </a:solidFill>
                <a:latin typeface="Century Gothic"/>
                <a:ea typeface="Century Gothic"/>
                <a:cs typeface="Century Gothic"/>
                <a:sym typeface="Century Gothic"/>
              </a:rPr>
              <a:t>in the mid-nineteenth century, </a:t>
            </a:r>
            <a:r>
              <a:rPr lang="en-US" sz="1700" dirty="0">
                <a:latin typeface="Century Gothic"/>
                <a:ea typeface="Century Gothic"/>
                <a:cs typeface="Century Gothic"/>
                <a:sym typeface="Century Gothic"/>
              </a:rPr>
              <a:t>a young girl named </a:t>
            </a:r>
            <a:r>
              <a:rPr lang="en-US" sz="1700" dirty="0" err="1">
                <a:latin typeface="Century Gothic"/>
                <a:ea typeface="Century Gothic"/>
                <a:cs typeface="Century Gothic"/>
                <a:sym typeface="Century Gothic"/>
              </a:rPr>
              <a:t>Lyddie</a:t>
            </a:r>
            <a:r>
              <a:rPr lang="en-US" sz="1700" dirty="0">
                <a:latin typeface="Century Gothic"/>
                <a:ea typeface="Century Gothic"/>
                <a:cs typeface="Century Gothic"/>
                <a:sym typeface="Century Gothic"/>
              </a:rPr>
              <a:t> and her brother Charlie must leave home and work in separate places to try and pay off debt in hopes of saving their family farm.</a:t>
            </a:r>
            <a:endParaRPr sz="1700" dirty="0">
              <a:latin typeface="Century Gothic"/>
              <a:ea typeface="Century Gothic"/>
              <a:cs typeface="Century Gothic"/>
              <a:sym typeface="Century Gothic"/>
            </a:endParaRPr>
          </a:p>
          <a:p>
            <a:pPr marL="0" lvl="0" indent="457200" algn="l" rtl="0">
              <a:spcBef>
                <a:spcPts val="0"/>
              </a:spcBef>
              <a:spcAft>
                <a:spcPts val="0"/>
              </a:spcAft>
              <a:buNone/>
            </a:pPr>
            <a:r>
              <a:rPr lang="en-US" sz="1700" dirty="0">
                <a:latin typeface="Century Gothic"/>
                <a:ea typeface="Century Gothic"/>
                <a:cs typeface="Century Gothic"/>
                <a:sym typeface="Century Gothic"/>
              </a:rPr>
              <a:t>I noticed that the author structured the book by opening with a metaphor of a bear threatening </a:t>
            </a:r>
            <a:r>
              <a:rPr lang="en-US" sz="1700" dirty="0" err="1">
                <a:latin typeface="Century Gothic"/>
                <a:ea typeface="Century Gothic"/>
                <a:cs typeface="Century Gothic"/>
                <a:sym typeface="Century Gothic"/>
              </a:rPr>
              <a:t>Lyddie’s</a:t>
            </a:r>
            <a:r>
              <a:rPr lang="en-US" sz="1700" dirty="0">
                <a:latin typeface="Century Gothic"/>
                <a:ea typeface="Century Gothic"/>
                <a:cs typeface="Century Gothic"/>
                <a:sym typeface="Century Gothic"/>
              </a:rPr>
              <a:t> family early in the story. The bear represented how </a:t>
            </a:r>
            <a:r>
              <a:rPr lang="en-US" sz="1700" dirty="0" err="1">
                <a:latin typeface="Century Gothic"/>
                <a:ea typeface="Century Gothic"/>
                <a:cs typeface="Century Gothic"/>
                <a:sym typeface="Century Gothic"/>
              </a:rPr>
              <a:t>Lyddie</a:t>
            </a:r>
            <a:r>
              <a:rPr lang="en-US" sz="1700" dirty="0">
                <a:latin typeface="Century Gothic"/>
                <a:ea typeface="Century Gothic"/>
                <a:cs typeface="Century Gothic"/>
                <a:sym typeface="Century Gothic"/>
              </a:rPr>
              <a:t> had to stand up to all kinds of challenges by living alone and working at a very hard  job. At the end of the book, </a:t>
            </a:r>
            <a:r>
              <a:rPr lang="en-US" sz="1700" dirty="0" err="1">
                <a:latin typeface="Century Gothic"/>
                <a:ea typeface="Century Gothic"/>
                <a:cs typeface="Century Gothic"/>
                <a:sym typeface="Century Gothic"/>
              </a:rPr>
              <a:t>Lyddie</a:t>
            </a:r>
            <a:r>
              <a:rPr lang="en-US" sz="1700" dirty="0">
                <a:latin typeface="Century Gothic"/>
                <a:ea typeface="Century Gothic"/>
                <a:cs typeface="Century Gothic"/>
                <a:sym typeface="Century Gothic"/>
              </a:rPr>
              <a:t> reflected on the bear again.</a:t>
            </a:r>
            <a:endParaRPr sz="1700" dirty="0">
              <a:latin typeface="Century Gothic"/>
              <a:ea typeface="Century Gothic"/>
              <a:cs typeface="Century Gothic"/>
              <a:sym typeface="Century Gothic"/>
            </a:endParaRPr>
          </a:p>
          <a:p>
            <a:pPr marL="0" lvl="0" indent="457200" algn="l" rtl="0">
              <a:spcBef>
                <a:spcPts val="0"/>
              </a:spcBef>
              <a:spcAft>
                <a:spcPts val="0"/>
              </a:spcAft>
              <a:buNone/>
            </a:pPr>
            <a:r>
              <a:rPr lang="en-US" sz="1700" dirty="0">
                <a:latin typeface="Century Gothic"/>
                <a:ea typeface="Century Gothic"/>
                <a:cs typeface="Century Gothic"/>
                <a:sym typeface="Century Gothic"/>
              </a:rPr>
              <a:t>Reading this book made me think about how working conditions affect quality of life. </a:t>
            </a:r>
            <a:r>
              <a:rPr lang="en-US" sz="1700" dirty="0" err="1">
                <a:latin typeface="Century Gothic"/>
                <a:ea typeface="Century Gothic"/>
                <a:cs typeface="Century Gothic"/>
                <a:sym typeface="Century Gothic"/>
              </a:rPr>
              <a:t>Lyddie</a:t>
            </a:r>
            <a:r>
              <a:rPr lang="en-US" sz="1700" dirty="0">
                <a:latin typeface="Century Gothic"/>
                <a:ea typeface="Century Gothic"/>
                <a:cs typeface="Century Gothic"/>
                <a:sym typeface="Century Gothic"/>
              </a:rPr>
              <a:t> had such a hard time working that it eventually made her sick. It isn’t sustainable to treat workers poorly. Many of the rules made for workers in the nineteenth century helped with that, but we still have a long way to go.</a:t>
            </a:r>
            <a:endParaRPr sz="1700" dirty="0">
              <a:latin typeface="Century Gothic"/>
              <a:ea typeface="Century Gothic"/>
              <a:cs typeface="Century Gothic"/>
              <a:sym typeface="Century Gothic"/>
            </a:endParaRPr>
          </a:p>
          <a:p>
            <a:pPr marL="0" lvl="0" indent="457200" algn="l" rtl="0">
              <a:spcBef>
                <a:spcPts val="0"/>
              </a:spcBef>
              <a:spcAft>
                <a:spcPts val="0"/>
              </a:spcAft>
              <a:buNone/>
            </a:pPr>
            <a:r>
              <a:rPr lang="en-US" sz="1700" dirty="0">
                <a:latin typeface="Century Gothic"/>
                <a:ea typeface="Century Gothic"/>
                <a:cs typeface="Century Gothic"/>
                <a:sym typeface="Century Gothic"/>
              </a:rPr>
              <a:t>I would give this book 4 stars because I really cared about </a:t>
            </a:r>
            <a:r>
              <a:rPr lang="en-US" sz="1700" dirty="0" err="1">
                <a:latin typeface="Century Gothic"/>
                <a:ea typeface="Century Gothic"/>
                <a:cs typeface="Century Gothic"/>
                <a:sym typeface="Century Gothic"/>
              </a:rPr>
              <a:t>Lyddie</a:t>
            </a:r>
            <a:r>
              <a:rPr lang="en-US" sz="1700" dirty="0">
                <a:latin typeface="Century Gothic"/>
                <a:ea typeface="Century Gothic"/>
                <a:cs typeface="Century Gothic"/>
                <a:sym typeface="Century Gothic"/>
              </a:rPr>
              <a:t> and admired her strength. I also learned a lot about the importance of treating workers well, both in history and today.</a:t>
            </a:r>
            <a:endParaRPr sz="1700" dirty="0">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A72F83D-9355-4844-8DDB-F9DAEECD9695}"/>
</file>

<file path=customXml/itemProps2.xml><?xml version="1.0" encoding="utf-8"?>
<ds:datastoreItem xmlns:ds="http://schemas.openxmlformats.org/officeDocument/2006/customXml" ds:itemID="{9AC2B025-AA3E-4082-8FD9-21990F589855}"/>
</file>

<file path=customXml/itemProps3.xml><?xml version="1.0" encoding="utf-8"?>
<ds:datastoreItem xmlns:ds="http://schemas.openxmlformats.org/officeDocument/2006/customXml" ds:itemID="{547725DD-1059-4AE4-A705-BE3AF6277761}"/>
</file>

<file path=docProps/app.xml><?xml version="1.0" encoding="utf-8"?>
<Properties xmlns="http://schemas.openxmlformats.org/officeDocument/2006/extended-properties" xmlns:vt="http://schemas.openxmlformats.org/officeDocument/2006/docPropsVTypes">
  <TotalTime>17</TotalTime>
  <Words>2906</Words>
  <Application>Microsoft Office PowerPoint</Application>
  <PresentationFormat>Widescreen</PresentationFormat>
  <Paragraphs>259</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Overlock</vt:lpstr>
      <vt:lpstr>Arial</vt:lpstr>
      <vt:lpstr>Calibri</vt:lpstr>
      <vt:lpstr>Century Gothic</vt:lpstr>
      <vt:lpstr>Times New Roman</vt:lpstr>
      <vt:lpstr>Office Theme</vt:lpstr>
      <vt:lpstr>Grade 7: Module 2: Unit 3: Lesson 10 Teacher slide, before teaching.</vt:lpstr>
      <vt:lpstr>Grade 7: Module 2: Unit 3: Lesson 10 Teacher slide, before teaching.</vt:lpstr>
      <vt:lpstr>Grade 7: Module 2: Unit 3: Lesson 10 Teacher slide, before teaching.</vt:lpstr>
      <vt:lpstr>Grade 7: Module 2:  Unit 3: Lesson 10</vt:lpstr>
      <vt:lpstr>Hello, students!</vt:lpstr>
      <vt:lpstr>PowerPoint Presentation</vt:lpstr>
      <vt:lpstr>Let’s reflect on our essays</vt:lpstr>
      <vt:lpstr>Let’s reflect on our learning about working conditions</vt:lpstr>
      <vt:lpstr>Let’s look at a model book review</vt:lpstr>
      <vt:lpstr>Let’s write a book review</vt:lpstr>
      <vt:lpstr>Let’s set a new goal for independent reading</vt:lpstr>
      <vt:lpstr>Homework</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3: Lesson 10 Teacher slide, before teaching.</dc:title>
  <cp:lastModifiedBy>Nicole Bravo</cp:lastModifiedBy>
  <cp:revision>5</cp:revision>
  <dcterms:modified xsi:type="dcterms:W3CDTF">2018-09-29T21:16:42Z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