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6E0B40-3F0D-4A86-A35C-BD9B8AA56A89}" v="21" dt="2018-09-12T15:52:59.722"/>
  </p1510:revLst>
</p1510:revInfo>
</file>

<file path=ppt/tableStyles.xml><?xml version="1.0" encoding="utf-8"?>
<a:tblStyleLst xmlns:a="http://schemas.openxmlformats.org/drawingml/2006/main" def="{103AEC86-2859-4642-BEB2-FB09AD5970A6}">
  <a:tblStyle styleId="{103AEC86-2859-4642-BEB2-FB09AD5970A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4164" autoAdjust="0"/>
  </p:normalViewPr>
  <p:slideViewPr>
    <p:cSldViewPr snapToGrid="0">
      <p:cViewPr varScale="1">
        <p:scale>
          <a:sx n="74" d="100"/>
          <a:sy n="74" d="100"/>
        </p:scale>
        <p:origin x="2664"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AD6E0B40-3F0D-4A86-A35C-BD9B8AA56A89}"/>
    <pc:docChg chg="modSld modMainMaster">
      <pc:chgData name="Natalie Ivey" userId="2c81a4b0-7596-4a42-b4da-e7aac4dfeff9" providerId="ADAL" clId="{AD6E0B40-3F0D-4A86-A35C-BD9B8AA56A89}" dt="2018-09-12T15:52:59.722" v="20" actId="1076"/>
      <pc:docMkLst>
        <pc:docMk/>
      </pc:docMkLst>
      <pc:sldChg chg="addSp modSp">
        <pc:chgData name="Natalie Ivey" userId="2c81a4b0-7596-4a42-b4da-e7aac4dfeff9" providerId="ADAL" clId="{AD6E0B40-3F0D-4A86-A35C-BD9B8AA56A89}" dt="2018-09-12T15:52:59.722" v="20" actId="1076"/>
        <pc:sldMkLst>
          <pc:docMk/>
          <pc:sldMk cId="0" sldId="259"/>
        </pc:sldMkLst>
        <pc:picChg chg="add mod">
          <ac:chgData name="Natalie Ivey" userId="2c81a4b0-7596-4a42-b4da-e7aac4dfeff9" providerId="ADAL" clId="{AD6E0B40-3F0D-4A86-A35C-BD9B8AA56A89}" dt="2018-09-12T15:52:59.722" v="20" actId="1076"/>
          <ac:picMkLst>
            <pc:docMk/>
            <pc:sldMk cId="0" sldId="259"/>
            <ac:picMk id="3" creationId="{B2481D70-23B7-4A0B-9D4D-B505EDA78E53}"/>
          </ac:picMkLst>
        </pc:picChg>
      </pc:sldChg>
      <pc:sldMasterChg chg="addSp modSp">
        <pc:chgData name="Natalie Ivey" userId="2c81a4b0-7596-4a42-b4da-e7aac4dfeff9" providerId="ADAL" clId="{AD6E0B40-3F0D-4A86-A35C-BD9B8AA56A89}" dt="2018-09-12T15:51:54.281" v="6" actId="1076"/>
        <pc:sldMasterMkLst>
          <pc:docMk/>
          <pc:sldMasterMk cId="0" sldId="2147483670"/>
        </pc:sldMasterMkLst>
        <pc:picChg chg="add mod">
          <ac:chgData name="Natalie Ivey" userId="2c81a4b0-7596-4a42-b4da-e7aac4dfeff9" providerId="ADAL" clId="{AD6E0B40-3F0D-4A86-A35C-BD9B8AA56A89}" dt="2018-09-12T15:51:28.226" v="1" actId="1076"/>
          <ac:picMkLst>
            <pc:docMk/>
            <pc:sldMasterMk cId="0" sldId="2147483670"/>
            <ac:picMk id="3" creationId="{561AC297-4C2E-4667-A404-D0C008868D8F}"/>
          </ac:picMkLst>
        </pc:picChg>
        <pc:picChg chg="add mod">
          <ac:chgData name="Natalie Ivey" userId="2c81a4b0-7596-4a42-b4da-e7aac4dfeff9" providerId="ADAL" clId="{AD6E0B40-3F0D-4A86-A35C-BD9B8AA56A89}" dt="2018-09-12T15:51:45.186" v="4" actId="1076"/>
          <ac:picMkLst>
            <pc:docMk/>
            <pc:sldMasterMk cId="0" sldId="2147483670"/>
            <ac:picMk id="5" creationId="{24EABB00-04C0-40B8-8BAE-B7DAFDB7FB3D}"/>
          </ac:picMkLst>
        </pc:picChg>
        <pc:picChg chg="add mod">
          <ac:chgData name="Natalie Ivey" userId="2c81a4b0-7596-4a42-b4da-e7aac4dfeff9" providerId="ADAL" clId="{AD6E0B40-3F0D-4A86-A35C-BD9B8AA56A89}" dt="2018-09-12T15:51:54.281" v="6" actId="1076"/>
          <ac:picMkLst>
            <pc:docMk/>
            <pc:sldMasterMk cId="0" sldId="2147483670"/>
            <ac:picMk id="10" creationId="{2EBD9594-73A8-419C-A4AD-1957396ABB40}"/>
          </ac:picMkLst>
        </pc:picChg>
      </pc:sldMasterChg>
      <pc:sldMasterChg chg="addSp modSp">
        <pc:chgData name="Natalie Ivey" userId="2c81a4b0-7596-4a42-b4da-e7aac4dfeff9" providerId="ADAL" clId="{AD6E0B40-3F0D-4A86-A35C-BD9B8AA56A89}" dt="2018-09-12T15:52:34.435" v="15" actId="1076"/>
        <pc:sldMasterMkLst>
          <pc:docMk/>
          <pc:sldMasterMk cId="0" sldId="2147483671"/>
        </pc:sldMasterMkLst>
        <pc:picChg chg="add mod">
          <ac:chgData name="Natalie Ivey" userId="2c81a4b0-7596-4a42-b4da-e7aac4dfeff9" providerId="ADAL" clId="{AD6E0B40-3F0D-4A86-A35C-BD9B8AA56A89}" dt="2018-09-12T15:52:09.259" v="8" actId="1076"/>
          <ac:picMkLst>
            <pc:docMk/>
            <pc:sldMasterMk cId="0" sldId="2147483671"/>
            <ac:picMk id="3" creationId="{D6346DC6-BCAB-42D4-8D72-AF1C53D04CF6}"/>
          </ac:picMkLst>
        </pc:picChg>
        <pc:picChg chg="add mod">
          <ac:chgData name="Natalie Ivey" userId="2c81a4b0-7596-4a42-b4da-e7aac4dfeff9" providerId="ADAL" clId="{AD6E0B40-3F0D-4A86-A35C-BD9B8AA56A89}" dt="2018-09-12T15:52:25.395" v="13" actId="1076"/>
          <ac:picMkLst>
            <pc:docMk/>
            <pc:sldMasterMk cId="0" sldId="2147483671"/>
            <ac:picMk id="5" creationId="{9C7507FF-38FE-474A-A3E4-145164EC6B6E}"/>
          </ac:picMkLst>
        </pc:picChg>
        <pc:picChg chg="add mod">
          <ac:chgData name="Natalie Ivey" userId="2c81a4b0-7596-4a42-b4da-e7aac4dfeff9" providerId="ADAL" clId="{AD6E0B40-3F0D-4A86-A35C-BD9B8AA56A89}" dt="2018-09-12T15:52:34.435" v="15" actId="1076"/>
          <ac:picMkLst>
            <pc:docMk/>
            <pc:sldMasterMk cId="0" sldId="2147483671"/>
            <ac:picMk id="7" creationId="{AC3C81DB-37A5-451B-A8F1-19103D9835C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2615900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926477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37932117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e37932117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7722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37932117_0_7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g3e37932117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191" name="Google Shape;191;g3e37932117_0_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387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Module Resources and downloads can be found at:  </a:t>
            </a:r>
            <a:r>
              <a:rPr lang="en" sz="1200" u="sng" dirty="0">
                <a:solidFill>
                  <a:schemeClr val="hlink"/>
                </a:solidFill>
                <a:latin typeface="Calibri"/>
                <a:ea typeface="Calibri"/>
                <a:cs typeface="Calibri"/>
                <a:sym typeface="Calibri"/>
                <a:hlinkClick r:id="rId3"/>
              </a:rPr>
              <a:t>http://curriculum.eleducation.org/curriculum/ela/grade-4/module-1/unit-3/lesson-2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(blank and lined; one piece of each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yellow, and green objects (one of each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Poems (begun in Lesson 1; added to during Work Time A;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Unit 2, Lesson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finish early, encourage them to write a second poem or to add illustrations to their first poems.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4549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Light / Green Light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6532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70341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0122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select volunteers to read parts of the prompt aloud for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units, they considered the questions: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inspired Jack to write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inspired your expert group’s poet to write poetry?”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change in focus for the unit to being about what inspires them to write poetry with the question: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inspires you to write poetry?”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this lesson, students will be working on creating the work products required by the performance task.</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and student responses to questions throughout the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discussing the work products for this unit, consider showing examples to help students visualize your expectations for the unit. </a:t>
            </a:r>
            <a:endParaRPr dirty="0"/>
          </a:p>
        </p:txBody>
      </p:sp>
    </p:spTree>
    <p:extLst>
      <p:ext uri="{BB962C8B-B14F-4D97-AF65-F5344CB8AC3E}">
        <p14:creationId xmlns:p14="http://schemas.microsoft.com/office/powerpoint/2010/main" val="2136320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Direct students’ attention to the posted learning target and select a volunteer to read it aloud: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 “I can write a poem inspired by something meaningful to me.” </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tried out a couple of topics and started to write their own poems. Remind them that it is important they write about something meaningful to them as this will make the poem easier to write.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begin to feel confident about the item they have chosen, or be on the path to finding an item.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rephrasing the learning target with simpler synonyms such as </a:t>
            </a:r>
            <a:r>
              <a:rPr lang="en" sz="1200" i="1" dirty="0">
                <a:solidFill>
                  <a:schemeClr val="dk1"/>
                </a:solidFill>
                <a:latin typeface="Calibri"/>
                <a:ea typeface="Calibri"/>
                <a:cs typeface="Calibri"/>
                <a:sym typeface="Calibri"/>
              </a:rPr>
              <a:t>important</a:t>
            </a:r>
            <a:r>
              <a:rPr lang="en" sz="1200" dirty="0">
                <a:solidFill>
                  <a:schemeClr val="dk1"/>
                </a:solidFill>
                <a:latin typeface="Calibri"/>
                <a:ea typeface="Calibri"/>
                <a:cs typeface="Calibri"/>
                <a:sym typeface="Calibri"/>
              </a:rPr>
              <a:t> instead of </a:t>
            </a:r>
            <a:r>
              <a:rPr lang="en" sz="1200" i="1" dirty="0">
                <a:solidFill>
                  <a:schemeClr val="dk1"/>
                </a:solidFill>
                <a:latin typeface="Calibri"/>
                <a:ea typeface="Calibri"/>
                <a:cs typeface="Calibri"/>
                <a:sym typeface="Calibri"/>
              </a:rPr>
              <a:t>meaningful</a:t>
            </a:r>
            <a:r>
              <a:rPr lang="en" sz="1200" dirty="0">
                <a:solidFill>
                  <a:schemeClr val="dk1"/>
                </a:solidFill>
                <a:latin typeface="Calibri"/>
                <a:ea typeface="Calibri"/>
                <a:cs typeface="Calibri"/>
                <a:sym typeface="Calibri"/>
              </a:rPr>
              <a:t>, sketch the meaning, or draw an icon next to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Reassure students that it is okay to pick another topic if they realized that their previous topic was not that meaningful for them.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4040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45-50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want to prepare a place in your room where students can go to discuss their poems quietly.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More revisions will be made to this poem in the upcoming Mid-Module 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finish writing their poems in this lesson, and revise their poems for the Mid-Unit 3 Assessment in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When you write your poem, should you write in formal or informal English? Why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(Informal because writing in formal English means following the rules of writing, which poetry does not have to do.) </a:t>
            </a:r>
            <a:r>
              <a:rPr lang="en" sz="1200" dirty="0">
                <a:solidFill>
                  <a:schemeClr val="dk1"/>
                </a:solidFill>
                <a:latin typeface="Calibri"/>
                <a:ea typeface="Calibri"/>
                <a:cs typeface="Calibri"/>
                <a:sym typeface="Calibri"/>
              </a:rPr>
              <a:t>Remind students of the comparison they did between the poetry of</a:t>
            </a:r>
            <a:r>
              <a:rPr lang="en" sz="1200" i="1" dirty="0">
                <a:solidFill>
                  <a:schemeClr val="dk1"/>
                </a:solidFill>
                <a:latin typeface="Calibri"/>
                <a:ea typeface="Calibri"/>
                <a:cs typeface="Calibri"/>
                <a:sym typeface="Calibri"/>
              </a:rPr>
              <a:t> Love That Dog</a:t>
            </a:r>
            <a:r>
              <a:rPr lang="en" sz="1200" dirty="0">
                <a:solidFill>
                  <a:schemeClr val="dk1"/>
                </a:solidFill>
                <a:latin typeface="Calibri"/>
                <a:ea typeface="Calibri"/>
                <a:cs typeface="Calibri"/>
                <a:sym typeface="Calibri"/>
              </a:rPr>
              <a:t> and a narrative journal entry in Unit 1.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difference between formal and informal English in writing?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(Writing in formal English means following the rules, such as writing in complete sentences and using punctuation correctly. When you write informally, you don’t have to follow those rules.)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Allocate an area of the room for discussion. Tell students if they need to discuss something about their poems while they are working or need a thought partner, they are to come to this area of the room to discuss ideas. Ensure students understand that discussion needs to be quiet in this area of the room so as not to distract students working in other areas of the room.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Ethical People anchor chart </a:t>
            </a:r>
            <a:r>
              <a:rPr lang="en" sz="1200" dirty="0">
                <a:solidFill>
                  <a:schemeClr val="dk1"/>
                </a:solidFill>
                <a:latin typeface="Calibri"/>
                <a:ea typeface="Calibri"/>
                <a:cs typeface="Calibri"/>
                <a:sym typeface="Calibri"/>
              </a:rPr>
              <a:t>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students that these poems will be personal to students because they are inspired by things that are meaningful to them, so they need to remember to practice listening and discussing respectfully. Remind students of the “What does it look like?” and “What does it sound like?” columns to guide their actions in the discussion area of the 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poems and distribute more paper. Remind students that they can choose whichever paper works best for their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Effective Learners anchor chart </a:t>
            </a:r>
            <a:r>
              <a:rPr lang="en" sz="1200" dirty="0">
                <a:solidFill>
                  <a:schemeClr val="dk1"/>
                </a:solidFill>
                <a:latin typeface="Calibri"/>
                <a:ea typeface="Calibri"/>
                <a:cs typeface="Calibri"/>
                <a:sym typeface="Calibri"/>
              </a:rPr>
              <a:t>and remind them specifically of perseverance. Remind students that because they will be writing their poems independently, they will need to persevere. Remind them of the “What does it look like?” and “What does it sound like?” columns.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writing their poems. Emphasize that this first draft does not need to look good—they may need to make multiple drafts before it is finished, and that they will create a final draft for their Mid-Unit 3 Assessment in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who need help writing. If a student goes to the discussion area and there are no other students joining, be available to be a thought partner so the student can return to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red, yellow, and green objects.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show how close they are to meeting the first learning target. Remind them that they used this protocol in Unit 2. Review what each color represents (red = stuck or not ready; yellow = needs support soon; green = ready)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Walk around and monitor students to ensure they have chosen a topic they are comfortable with</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notes of common mistakes you may be seeing among the students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to the rules of formal, complete sentences on the </a:t>
            </a:r>
            <a:r>
              <a:rPr lang="en" sz="1200" b="1" dirty="0">
                <a:solidFill>
                  <a:schemeClr val="dk1"/>
                </a:solidFill>
                <a:latin typeface="Calibri"/>
                <a:ea typeface="Calibri"/>
                <a:cs typeface="Calibri"/>
                <a:sym typeface="Calibri"/>
              </a:rPr>
              <a:t>Writing Complete Sentences anchor chart </a:t>
            </a:r>
            <a:r>
              <a:rPr lang="en" sz="1200" dirty="0">
                <a:solidFill>
                  <a:schemeClr val="dk1"/>
                </a:solidFill>
                <a:latin typeface="Calibri"/>
                <a:ea typeface="Calibri"/>
                <a:cs typeface="Calibri"/>
                <a:sym typeface="Calibri"/>
              </a:rPr>
              <a:t>from Unit 2. Tell them that fragments and run-ons are often used in poetry, and sometimes in fiction writing, but they are not okay in formal informative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models of different types of poems that students could use as models (e.g., free verse, rhyming, acrostic, haiku, etc.). Discuss the characteristics of each and how they convey meaning.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built-in breaks where they can have a choice of activity, such as getting water or stretching. Over time, students will build stamina and won’t need as many frequent breaks.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373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remind them of what respect looks and sounds like.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now have the opportunity to talk about the inspiration for their poem with a partner. Give students 30 seconds to consider whether they feel comfortable doing this. If students do not wish to share, they should keep working on their poem individually.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those students wishing to share with a partner to turn to an elbow partner and to label themselves A and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question and read it aloud for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inspired you to write poetry, and where can you see evidence of this in your poem?”</a:t>
            </a:r>
            <a:r>
              <a:rPr lang="en" sz="1200" dirty="0">
                <a:solidFill>
                  <a:schemeClr val="dk1"/>
                </a:solidFill>
                <a:latin typeface="Calibri"/>
                <a:ea typeface="Calibri"/>
                <a:cs typeface="Calibri"/>
                <a:sym typeface="Calibri"/>
              </a:rPr>
              <a:t> — Give students 30 seconds to look at their poems and to think. — Invite partner B to share first. — After 1 minute, invite partner A to share. — Select volunteers to share their responses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using the red, yellow, and green objects to self-assess against how well they persevered and showed respect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discussions - Students should be able to tell their partner what inspired them to write poetry and the evidence of that in their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861931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61AC297-4C2E-4667-A404-D0C008868D8F}"/>
              </a:ext>
            </a:extLst>
          </p:cNvPr>
          <p:cNvPicPr>
            <a:picLocks noChangeAspect="1"/>
          </p:cNvPicPr>
          <p:nvPr userDrawn="1"/>
        </p:nvPicPr>
        <p:blipFill>
          <a:blip r:embed="rId13"/>
          <a:stretch>
            <a:fillRect/>
          </a:stretch>
        </p:blipFill>
        <p:spPr>
          <a:xfrm>
            <a:off x="8350685" y="4930382"/>
            <a:ext cx="762000" cy="142875"/>
          </a:xfrm>
          <a:prstGeom prst="rect">
            <a:avLst/>
          </a:prstGeom>
        </p:spPr>
      </p:pic>
      <p:pic>
        <p:nvPicPr>
          <p:cNvPr id="5" name="Picture 4">
            <a:extLst>
              <a:ext uri="{FF2B5EF4-FFF2-40B4-BE49-F238E27FC236}">
                <a16:creationId xmlns:a16="http://schemas.microsoft.com/office/drawing/2014/main" id="{24EABB00-04C0-40B8-8BAE-B7DAFDB7FB3D}"/>
              </a:ext>
            </a:extLst>
          </p:cNvPr>
          <p:cNvPicPr>
            <a:picLocks noChangeAspect="1"/>
          </p:cNvPicPr>
          <p:nvPr userDrawn="1"/>
        </p:nvPicPr>
        <p:blipFill>
          <a:blip r:embed="rId14"/>
          <a:stretch>
            <a:fillRect/>
          </a:stretch>
        </p:blipFill>
        <p:spPr>
          <a:xfrm>
            <a:off x="4246479" y="4600966"/>
            <a:ext cx="651041" cy="542534"/>
          </a:xfrm>
          <a:prstGeom prst="rect">
            <a:avLst/>
          </a:prstGeom>
        </p:spPr>
      </p:pic>
      <p:pic>
        <p:nvPicPr>
          <p:cNvPr id="10" name="Picture 9">
            <a:extLst>
              <a:ext uri="{FF2B5EF4-FFF2-40B4-BE49-F238E27FC236}">
                <a16:creationId xmlns:a16="http://schemas.microsoft.com/office/drawing/2014/main" id="{2EBD9594-73A8-419C-A4AD-1957396ABB40}"/>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6346DC6-BCAB-42D4-8D72-AF1C53D04CF6}"/>
              </a:ext>
            </a:extLst>
          </p:cNvPr>
          <p:cNvPicPr>
            <a:picLocks noChangeAspect="1"/>
          </p:cNvPicPr>
          <p:nvPr userDrawn="1"/>
        </p:nvPicPr>
        <p:blipFill>
          <a:blip r:embed="rId13"/>
          <a:stretch>
            <a:fillRect/>
          </a:stretch>
        </p:blipFill>
        <p:spPr>
          <a:xfrm>
            <a:off x="7955071" y="4969725"/>
            <a:ext cx="762000" cy="142875"/>
          </a:xfrm>
          <a:prstGeom prst="rect">
            <a:avLst/>
          </a:prstGeom>
        </p:spPr>
      </p:pic>
      <p:pic>
        <p:nvPicPr>
          <p:cNvPr id="5" name="Picture 4">
            <a:extLst>
              <a:ext uri="{FF2B5EF4-FFF2-40B4-BE49-F238E27FC236}">
                <a16:creationId xmlns:a16="http://schemas.microsoft.com/office/drawing/2014/main" id="{9C7507FF-38FE-474A-A3E4-145164EC6B6E}"/>
              </a:ext>
            </a:extLst>
          </p:cNvPr>
          <p:cNvPicPr>
            <a:picLocks noChangeAspect="1"/>
          </p:cNvPicPr>
          <p:nvPr userDrawn="1"/>
        </p:nvPicPr>
        <p:blipFill>
          <a:blip r:embed="rId14"/>
          <a:stretch>
            <a:fillRect/>
          </a:stretch>
        </p:blipFill>
        <p:spPr>
          <a:xfrm>
            <a:off x="4302429" y="4694216"/>
            <a:ext cx="539141" cy="449284"/>
          </a:xfrm>
          <a:prstGeom prst="rect">
            <a:avLst/>
          </a:prstGeom>
        </p:spPr>
      </p:pic>
      <p:pic>
        <p:nvPicPr>
          <p:cNvPr id="7" name="Picture 6">
            <a:extLst>
              <a:ext uri="{FF2B5EF4-FFF2-40B4-BE49-F238E27FC236}">
                <a16:creationId xmlns:a16="http://schemas.microsoft.com/office/drawing/2014/main" id="{AC3C81DB-37A5-451B-A8F1-19103D9835CB}"/>
              </a:ext>
            </a:extLst>
          </p:cNvPr>
          <p:cNvPicPr>
            <a:picLocks noChangeAspect="1"/>
          </p:cNvPicPr>
          <p:nvPr userDrawn="1"/>
        </p:nvPicPr>
        <p:blipFill>
          <a:blip r:embed="rId15"/>
          <a:stretch>
            <a:fillRect/>
          </a:stretch>
        </p:blipFill>
        <p:spPr>
          <a:xfrm>
            <a:off x="25093" y="45578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lesson, students continue to consider the question “What inspires me to write poetry?” as they write their own poetry inspired by something meaningful to them.</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 for students today is:</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 I can write a poem inspired by something meaningful to me.</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187" name="Google Shape;187;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t>Accountable Research Reading. Select a prompt and respond in the front of your independent reading journal. </a:t>
            </a:r>
            <a:endParaRPr sz="2400" dirty="0"/>
          </a:p>
          <a:p>
            <a:pPr marL="0" lvl="0" indent="0" rtl="0">
              <a:spcBef>
                <a:spcPts val="0"/>
              </a:spcBef>
              <a:spcAft>
                <a:spcPts val="0"/>
              </a:spcAft>
              <a:buNone/>
            </a:pP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194" name="Google Shape;194;p35"/>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195" name="Google Shape;195;p35"/>
          <p:cNvGraphicFramePr/>
          <p:nvPr/>
        </p:nvGraphicFramePr>
        <p:xfrm>
          <a:off x="773775" y="3463850"/>
          <a:ext cx="7239000" cy="1471550"/>
        </p:xfrm>
        <a:graphic>
          <a:graphicData uri="http://schemas.openxmlformats.org/drawingml/2006/table">
            <a:tbl>
              <a:tblPr>
                <a:noFill/>
                <a:tableStyleId>{103AEC86-2859-4642-BEB2-FB09AD5970A6}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2:</a:t>
            </a:r>
            <a:endParaRPr i="1" dirty="0">
              <a:solidFill>
                <a:schemeClr val="dk1"/>
              </a:solidFill>
            </a:endParaRPr>
          </a:p>
          <a:p>
            <a:pPr marL="0" lvl="0" indent="0" rtl="0">
              <a:spcBef>
                <a:spcPts val="0"/>
              </a:spcBef>
              <a:spcAft>
                <a:spcPts val="0"/>
              </a:spcAft>
              <a:buClr>
                <a:schemeClr val="dk1"/>
              </a:buClr>
              <a:buSzPts val="1100"/>
              <a:buFont typeface="Arial"/>
              <a:buNone/>
            </a:pPr>
            <a:r>
              <a:rPr lang="en" sz="1700" dirty="0">
                <a:solidFill>
                  <a:schemeClr val="dk1"/>
                </a:solidFill>
              </a:rPr>
              <a:t>New Materials to Prepare in Advance: </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dirty="0">
                <a:solidFill>
                  <a:schemeClr val="dk1"/>
                </a:solidFill>
              </a:rPr>
              <a:t>Paper (blank and lined; one piece of each per student)</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dirty="0">
                <a:solidFill>
                  <a:schemeClr val="dk1"/>
                </a:solidFill>
              </a:rPr>
              <a:t>Red, yellow, and green objects (one of each per student)</a:t>
            </a:r>
            <a:endParaRPr sz="1700" dirty="0">
              <a:solidFill>
                <a:schemeClr val="dk1"/>
              </a:solidFill>
            </a:endParaRPr>
          </a:p>
          <a:p>
            <a:pPr marL="0" lvl="0" indent="0" rtl="0">
              <a:spcBef>
                <a:spcPts val="0"/>
              </a:spcBef>
              <a:spcAft>
                <a:spcPts val="0"/>
              </a:spcAft>
              <a:buClr>
                <a:schemeClr val="dk1"/>
              </a:buClr>
              <a:buSzPts val="1100"/>
              <a:buFont typeface="Arial"/>
              <a:buNone/>
            </a:pPr>
            <a:endParaRPr sz="1700" dirty="0">
              <a:solidFill>
                <a:schemeClr val="dk1"/>
              </a:solidFill>
            </a:endParaRPr>
          </a:p>
          <a:p>
            <a:pPr marL="0" lvl="0" indent="0" rtl="0">
              <a:spcBef>
                <a:spcPts val="0"/>
              </a:spcBef>
              <a:spcAft>
                <a:spcPts val="0"/>
              </a:spcAft>
              <a:buClr>
                <a:schemeClr val="dk1"/>
              </a:buClr>
              <a:buSzPts val="1100"/>
              <a:buFont typeface="Arial"/>
              <a:buNone/>
            </a:pPr>
            <a:r>
              <a:rPr lang="en" sz="1700" dirty="0">
                <a:solidFill>
                  <a:schemeClr val="dk1"/>
                </a:solidFill>
              </a:rPr>
              <a:t>Materials to Gather from Previous Lessons:</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b="1" dirty="0">
                <a:solidFill>
                  <a:schemeClr val="dk1"/>
                </a:solidFill>
              </a:rPr>
              <a:t>Performance Task anchor chart </a:t>
            </a:r>
            <a:r>
              <a:rPr lang="en" sz="1700" dirty="0">
                <a:solidFill>
                  <a:schemeClr val="dk1"/>
                </a:solidFill>
              </a:rPr>
              <a:t>(begun in Unit 1, Lesson 1)</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b="1" dirty="0">
                <a:solidFill>
                  <a:schemeClr val="dk1"/>
                </a:solidFill>
              </a:rPr>
              <a:t>Working to Become Ethical People anchor chart </a:t>
            </a:r>
            <a:r>
              <a:rPr lang="en" sz="1700" dirty="0">
                <a:solidFill>
                  <a:schemeClr val="dk1"/>
                </a:solidFill>
              </a:rPr>
              <a:t>(begun in Unit 1, Lesson 2)</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dirty="0">
                <a:solidFill>
                  <a:schemeClr val="dk1"/>
                </a:solidFill>
              </a:rPr>
              <a:t>Poems (begun in Lesson 1; added to during Work Time A; one per student)</a:t>
            </a:r>
            <a:endParaRPr sz="1700" dirty="0">
              <a:solidFill>
                <a:schemeClr val="dk1"/>
              </a:solidFill>
            </a:endParaRPr>
          </a:p>
          <a:p>
            <a:pPr marL="457200" lvl="0" indent="-336550" rtl="0">
              <a:spcBef>
                <a:spcPts val="0"/>
              </a:spcBef>
              <a:spcAft>
                <a:spcPts val="0"/>
              </a:spcAft>
              <a:buClr>
                <a:schemeClr val="dk1"/>
              </a:buClr>
              <a:buSzPts val="1700"/>
              <a:buFont typeface="Century Gothic"/>
              <a:buChar char="●"/>
            </a:pPr>
            <a:r>
              <a:rPr lang="en" sz="1700" b="1" dirty="0">
                <a:solidFill>
                  <a:schemeClr val="dk1"/>
                </a:solidFill>
              </a:rPr>
              <a:t>Working to Become Effective Learners anchor chart </a:t>
            </a:r>
            <a:r>
              <a:rPr lang="en" sz="1700" dirty="0">
                <a:solidFill>
                  <a:schemeClr val="dk1"/>
                </a:solidFill>
              </a:rPr>
              <a:t>(begun in Unit 2, Lesson 1)</a:t>
            </a:r>
            <a:endParaRPr sz="17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2:</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 through the protocol for: Red Light / Green Light</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B2481D70-23B7-4A0B-9D4D-B505EDA78E53}"/>
              </a:ext>
            </a:extLst>
          </p:cNvPr>
          <p:cNvPicPr>
            <a:picLocks noChangeAspect="1"/>
          </p:cNvPicPr>
          <p:nvPr/>
        </p:nvPicPr>
        <p:blipFill>
          <a:blip r:embed="rId3"/>
          <a:stretch>
            <a:fillRect/>
          </a:stretch>
        </p:blipFill>
        <p:spPr>
          <a:xfrm>
            <a:off x="3536125" y="261357"/>
            <a:ext cx="2071749" cy="95216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699" y="1302667"/>
            <a:ext cx="8208899"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t>What are we learning and doing today?</a:t>
            </a:r>
            <a:endParaRPr sz="2400" dirty="0"/>
          </a:p>
          <a:p>
            <a:pPr marL="0" lvl="0" indent="0" rtl="0">
              <a:lnSpc>
                <a:spcPct val="100000"/>
              </a:lnSpc>
              <a:spcBef>
                <a:spcPts val="0"/>
              </a:spcBef>
              <a:spcAft>
                <a:spcPts val="0"/>
              </a:spcAft>
              <a:buNone/>
            </a:pPr>
            <a:endParaRPr dirty="0"/>
          </a:p>
          <a:p>
            <a:pPr marL="457200" lvl="0" indent="-381000" rtl="0">
              <a:lnSpc>
                <a:spcPct val="100000"/>
              </a:lnSpc>
              <a:spcBef>
                <a:spcPts val="0"/>
              </a:spcBef>
              <a:spcAft>
                <a:spcPts val="0"/>
              </a:spcAft>
              <a:buSzPts val="2400"/>
              <a:buChar char="●"/>
            </a:pPr>
            <a:r>
              <a:rPr lang="en" sz="2400" dirty="0"/>
              <a:t>Today we will begin to write our very own first poem.</a:t>
            </a:r>
            <a:endParaRPr sz="2400"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Engaging the Reader: Revisiting the Performance Task</a:t>
            </a:r>
            <a:endParaRPr/>
          </a:p>
        </p:txBody>
      </p:sp>
      <p:sp>
        <p:nvSpPr>
          <p:cNvPr id="160" name="Google Shape;160;p30"/>
          <p:cNvSpPr txBox="1">
            <a:spLocks noGrp="1"/>
          </p:cNvSpPr>
          <p:nvPr>
            <p:ph type="body" idx="1"/>
          </p:nvPr>
        </p:nvSpPr>
        <p:spPr>
          <a:xfrm>
            <a:off x="311700" y="1658611"/>
            <a:ext cx="8520600" cy="3073500"/>
          </a:xfrm>
          <a:prstGeom prst="rect">
            <a:avLst/>
          </a:prstGeom>
        </p:spPr>
        <p:txBody>
          <a:bodyPr spcFirstLastPara="1" wrap="square" lIns="91425" tIns="91425" rIns="91425" bIns="91425" anchor="t" anchorCtr="0">
            <a:noAutofit/>
          </a:bodyPr>
          <a:lstStyle/>
          <a:p>
            <a:pPr marL="457200" lvl="0" indent="-361950" rtl="0">
              <a:spcBef>
                <a:spcPts val="0"/>
              </a:spcBef>
              <a:spcAft>
                <a:spcPts val="0"/>
              </a:spcAft>
              <a:buClr>
                <a:schemeClr val="dk1"/>
              </a:buClr>
              <a:buSzPts val="2100"/>
              <a:buAutoNum type="arabicPeriod"/>
            </a:pPr>
            <a:r>
              <a:rPr lang="en" sz="2100" dirty="0">
                <a:solidFill>
                  <a:schemeClr val="dk1"/>
                </a:solidFill>
              </a:rPr>
              <a:t>What inspired Jack to write poetry?</a:t>
            </a:r>
          </a:p>
          <a:p>
            <a:pPr marL="457200" lvl="0" indent="-361950" rtl="0">
              <a:spcBef>
                <a:spcPts val="0"/>
              </a:spcBef>
              <a:spcAft>
                <a:spcPts val="0"/>
              </a:spcAft>
              <a:buClr>
                <a:schemeClr val="dk1"/>
              </a:buClr>
              <a:buSzPts val="2100"/>
              <a:buAutoNum type="arabicPeriod"/>
            </a:pPr>
            <a:endParaRPr lang="en" sz="2100" dirty="0">
              <a:solidFill>
                <a:schemeClr val="dk1"/>
              </a:solidFill>
            </a:endParaRPr>
          </a:p>
          <a:p>
            <a:pPr marL="457200" lvl="0" indent="-361950" rtl="0">
              <a:spcBef>
                <a:spcPts val="0"/>
              </a:spcBef>
              <a:spcAft>
                <a:spcPts val="0"/>
              </a:spcAft>
              <a:buClr>
                <a:schemeClr val="dk1"/>
              </a:buClr>
              <a:buSzPts val="2100"/>
              <a:buAutoNum type="arabicPeriod"/>
            </a:pPr>
            <a:r>
              <a:rPr lang="en" sz="2100" dirty="0">
                <a:solidFill>
                  <a:schemeClr val="dk1"/>
                </a:solidFill>
              </a:rPr>
              <a:t>What inspired your expert group’s poet to write poetry?</a:t>
            </a:r>
          </a:p>
          <a:p>
            <a:pPr marL="457200" lvl="0" indent="-361950" rtl="0">
              <a:spcBef>
                <a:spcPts val="0"/>
              </a:spcBef>
              <a:spcAft>
                <a:spcPts val="0"/>
              </a:spcAft>
              <a:buClr>
                <a:schemeClr val="dk1"/>
              </a:buClr>
              <a:buSzPts val="2100"/>
              <a:buAutoNum type="arabicPeriod"/>
            </a:pPr>
            <a:endParaRPr lang="en" sz="2100" dirty="0">
              <a:solidFill>
                <a:schemeClr val="dk1"/>
              </a:solidFill>
            </a:endParaRPr>
          </a:p>
          <a:p>
            <a:pPr marL="457200" lvl="0" indent="-361950" rtl="0">
              <a:spcBef>
                <a:spcPts val="0"/>
              </a:spcBef>
              <a:spcAft>
                <a:spcPts val="0"/>
              </a:spcAft>
              <a:buClr>
                <a:schemeClr val="dk1"/>
              </a:buClr>
              <a:buSzPts val="2100"/>
              <a:buAutoNum type="arabicPeriod"/>
            </a:pPr>
            <a:r>
              <a:rPr lang="en" sz="2100" dirty="0">
                <a:solidFill>
                  <a:schemeClr val="dk1"/>
                </a:solidFill>
              </a:rPr>
              <a:t>What inspires you to write poetry?</a:t>
            </a:r>
            <a:endParaRPr sz="2100" dirty="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Learning Targets</a:t>
            </a:r>
            <a:endParaRPr/>
          </a:p>
        </p:txBody>
      </p:sp>
      <p:sp>
        <p:nvSpPr>
          <p:cNvPr id="166" name="Google Shape;166;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write a poem inspired by something meaningful to me.</a:t>
            </a:r>
            <a:endParaRPr sz="2400" dirty="0"/>
          </a:p>
        </p:txBody>
      </p:sp>
      <p:pic>
        <p:nvPicPr>
          <p:cNvPr id="167" name="Google Shape;167;p31"/>
          <p:cNvPicPr preferRelativeResize="0"/>
          <p:nvPr/>
        </p:nvPicPr>
        <p:blipFill>
          <a:blip r:embed="rId3">
            <a:alphaModFix/>
          </a:blip>
          <a:stretch>
            <a:fillRect/>
          </a:stretch>
        </p:blipFill>
        <p:spPr>
          <a:xfrm>
            <a:off x="8096607" y="4376056"/>
            <a:ext cx="735693" cy="559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Poetry</a:t>
            </a:r>
            <a:endParaRPr/>
          </a:p>
        </p:txBody>
      </p:sp>
      <p:sp>
        <p:nvSpPr>
          <p:cNvPr id="173" name="Google Shape;173;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AutoNum type="arabicPeriod"/>
            </a:pPr>
            <a:r>
              <a:rPr lang="en" sz="2400" dirty="0"/>
              <a:t>When you write your poem, should you write in formal or informal English?  Why?</a:t>
            </a:r>
          </a:p>
          <a:p>
            <a:pPr marL="457200" lvl="0" indent="-381000">
              <a:spcBef>
                <a:spcPts val="0"/>
              </a:spcBef>
              <a:spcAft>
                <a:spcPts val="0"/>
              </a:spcAft>
              <a:buSzPts val="2400"/>
              <a:buAutoNum type="arabicPeriod"/>
            </a:pPr>
            <a:endParaRPr lang="en" sz="2400" dirty="0"/>
          </a:p>
          <a:p>
            <a:pPr marL="457200" lvl="0" indent="-381000">
              <a:spcBef>
                <a:spcPts val="0"/>
              </a:spcBef>
              <a:spcAft>
                <a:spcPts val="0"/>
              </a:spcAft>
              <a:buSzPts val="2400"/>
              <a:buAutoNum type="arabicPeriod"/>
            </a:pPr>
            <a:r>
              <a:rPr lang="en" sz="2400" dirty="0"/>
              <a:t>Begin to write your poems, but please understand that you may have to make multiple drafts in order for you to produce your best work and that is OK!</a:t>
            </a:r>
            <a:endParaRPr sz="2400" dirty="0"/>
          </a:p>
        </p:txBody>
      </p:sp>
      <p:pic>
        <p:nvPicPr>
          <p:cNvPr id="174" name="Google Shape;174;p32"/>
          <p:cNvPicPr preferRelativeResize="0"/>
          <p:nvPr/>
        </p:nvPicPr>
        <p:blipFill>
          <a:blip r:embed="rId3">
            <a:alphaModFix/>
          </a:blip>
          <a:stretch>
            <a:fillRect/>
          </a:stretch>
        </p:blipFill>
        <p:spPr>
          <a:xfrm rot="5400000">
            <a:off x="8323913" y="4484839"/>
            <a:ext cx="693366" cy="32340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Partner Share</a:t>
            </a:r>
            <a:endParaRPr/>
          </a:p>
        </p:txBody>
      </p:sp>
      <p:sp>
        <p:nvSpPr>
          <p:cNvPr id="180" name="Google Shape;180;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solidFill>
                  <a:schemeClr val="dk1"/>
                </a:solidFill>
              </a:rPr>
              <a:t>What inspired you to write poetry, and where can you see evidence of this in your poem?</a:t>
            </a:r>
            <a:endParaRPr sz="2400">
              <a:solidFill>
                <a:schemeClr val="dk1"/>
              </a:solidFill>
            </a:endParaRPr>
          </a:p>
          <a:p>
            <a:pPr marL="0" lvl="0" indent="0" rtl="0">
              <a:spcBef>
                <a:spcPts val="0"/>
              </a:spcBef>
              <a:spcAft>
                <a:spcPts val="0"/>
              </a:spcAft>
              <a:buNone/>
            </a:pPr>
            <a:endParaRPr/>
          </a:p>
        </p:txBody>
      </p:sp>
      <p:pic>
        <p:nvPicPr>
          <p:cNvPr id="5" name="Google Shape;174;p32"/>
          <p:cNvPicPr preferRelativeResize="0"/>
          <p:nvPr/>
        </p:nvPicPr>
        <p:blipFill>
          <a:blip r:embed="rId3">
            <a:alphaModFix/>
          </a:blip>
          <a:stretch>
            <a:fillRect/>
          </a:stretch>
        </p:blipFill>
        <p:spPr>
          <a:xfrm rot="5400000">
            <a:off x="8323913" y="4484839"/>
            <a:ext cx="693366" cy="32340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EB60DD-FEAC-44CE-B30F-86B8B0BFCF53}">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a1502afc-75e6-4a80-976c-76583f90c737"/>
    <ds:schemaRef ds:uri="http://www.w3.org/XML/1998/namespace"/>
  </ds:schemaRefs>
</ds:datastoreItem>
</file>

<file path=customXml/itemProps2.xml><?xml version="1.0" encoding="utf-8"?>
<ds:datastoreItem xmlns:ds="http://schemas.openxmlformats.org/officeDocument/2006/customXml" ds:itemID="{A7FD49CE-F53C-4CA7-A7E9-881FDD507411}">
  <ds:schemaRefs>
    <ds:schemaRef ds:uri="http://schemas.microsoft.com/sharepoint/v3/contenttype/forms"/>
  </ds:schemaRefs>
</ds:datastoreItem>
</file>

<file path=customXml/itemProps3.xml><?xml version="1.0" encoding="utf-8"?>
<ds:datastoreItem xmlns:ds="http://schemas.openxmlformats.org/officeDocument/2006/customXml" ds:itemID="{39FCB1DA-F5D2-45BE-ACF4-EAFADC73AA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2257</Words>
  <Application>Microsoft Office PowerPoint</Application>
  <PresentationFormat>On-screen Show (16:9)</PresentationFormat>
  <Paragraphs>183</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Century Gothic</vt:lpstr>
      <vt:lpstr>Calibri</vt:lpstr>
      <vt:lpstr>Overlock</vt:lpstr>
      <vt:lpstr>Arial</vt:lpstr>
      <vt:lpstr>Simple Light</vt:lpstr>
      <vt:lpstr>Office Theme</vt:lpstr>
      <vt:lpstr>Grade 4: Module 1: Unit 3: Lesson 2 Teacher slide, before teaching.</vt:lpstr>
      <vt:lpstr>Grade 4: Module 1: Unit 3: Lesson 2 Teacher slide, before teaching.</vt:lpstr>
      <vt:lpstr>Grade 4: Module 1: Unit 3: Lesson 2 Teacher slide, before teaching.</vt:lpstr>
      <vt:lpstr>PowerPoint Presentation</vt:lpstr>
      <vt:lpstr>Hello, Students!</vt:lpstr>
      <vt:lpstr>Engaging the Reader: Revisiting the Performance Task</vt:lpstr>
      <vt:lpstr>Reviewing Learning Targets</vt:lpstr>
      <vt:lpstr>Writing Poetry</vt:lpstr>
      <vt:lpstr>Partner Share</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2 Teacher slide, before teaching.</dc:title>
  <dc:creator>nbravo</dc:creator>
  <cp:lastModifiedBy>Natalie Ivey</cp:lastModifiedBy>
  <cp:revision>4</cp:revision>
  <dcterms:modified xsi:type="dcterms:W3CDTF">2018-09-12T15:53:12Z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