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6"/>
  </p:notesMasterIdLst>
  <p:sldIdLst>
    <p:sldId id="256" r:id="rId2"/>
    <p:sldId id="257" r:id="rId3"/>
    <p:sldId id="258" r:id="rId4"/>
    <p:sldId id="259" r:id="rId5"/>
    <p:sldId id="260" r:id="rId6"/>
    <p:sldId id="263" r:id="rId7"/>
    <p:sldId id="264" r:id="rId8"/>
    <p:sldId id="265" r:id="rId9"/>
    <p:sldId id="266" r:id="rId10"/>
    <p:sldId id="267" r:id="rId11"/>
    <p:sldId id="268" r:id="rId12"/>
    <p:sldId id="269" r:id="rId13"/>
    <p:sldId id="270" r:id="rId14"/>
    <p:sldId id="271"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5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4D8F180-6594-4CA6-882E-9FF795220D7B}">
  <a:tblStyle styleId="{E4D8F180-6594-4CA6-882E-9FF795220D7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890" autoAdjust="0"/>
  </p:normalViewPr>
  <p:slideViewPr>
    <p:cSldViewPr snapToGrid="0">
      <p:cViewPr varScale="1">
        <p:scale>
          <a:sx n="108" d="100"/>
          <a:sy n="108" d="100"/>
        </p:scale>
        <p:origin x="-1112" y="-104"/>
      </p:cViewPr>
      <p:guideLst>
        <p:guide orient="horz" pos="1620"/>
        <p:guide pos="259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esProps" Target="presProps.xml"/><Relationship Id="rId8" Type="http://schemas.openxmlformats.org/officeDocument/2006/relationships/slide" Target="slides/slide7.xml"/><Relationship Id="rId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printerSettings" Target="printerSettings/printerSettings1.bin"/><Relationship Id="rId7" Type="http://schemas.openxmlformats.org/officeDocument/2006/relationships/slide" Target="slides/slide6.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3.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9" Type="http://schemas.openxmlformats.org/officeDocument/2006/relationships/slide" Target="slides/slide8.xml"/><Relationship Id="rId14" Type="http://schemas.openxmlformats.org/officeDocument/2006/relationships/slide" Target="slides/slide13.xml"/><Relationship Id="rId4" Type="http://schemas.openxmlformats.org/officeDocument/2006/relationships/slide" Target="slides/slide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93181789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curriculum.eleducation.org/sites/default/files/g4m4u1_all-block_110517_1.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1/lesson-8"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are introduced to the topic, “Responding to Inequality: Ratifying the 19th Amendment,” and begin reading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by 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chapter of </a:t>
            </a:r>
            <a:r>
              <a:rPr lang="en" sz="1200" i="1" u="none" strike="noStrike" cap="none" dirty="0">
                <a:solidFill>
                  <a:srgbClr val="000000"/>
                </a:solidFill>
                <a:latin typeface="Calibri"/>
                <a:ea typeface="Calibri"/>
                <a:cs typeface="Calibri"/>
                <a:sym typeface="Calibri"/>
              </a:rPr>
              <a:t>The Hope Chest</a:t>
            </a:r>
            <a:r>
              <a:rPr lang="en" sz="1200" i="0" u="none" strike="noStrike" cap="none" dirty="0">
                <a:solidFill>
                  <a:srgbClr val="000000"/>
                </a:solidFill>
                <a:latin typeface="Calibri"/>
                <a:ea typeface="Calibri"/>
                <a:cs typeface="Calibri"/>
                <a:sym typeface="Calibri"/>
              </a:rPr>
              <a:t> and compare art inspired by the chapter to details in the text. They also read aloud a new excerpt for fluency.</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9650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30-32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solidFill>
                  <a:schemeClr val="dk1"/>
                </a:solidFill>
                <a:latin typeface="Calibri"/>
                <a:ea typeface="Calibri"/>
                <a:cs typeface="Calibri"/>
                <a:sym typeface="Calibri"/>
              </a:rPr>
              <a:t>Questions about a Text: An Excerpt of “The Suffragists: From Tea-Parties to Prison.”</a:t>
            </a:r>
            <a:r>
              <a:rPr lang="en" sz="1200" dirty="0">
                <a:latin typeface="Calibri"/>
                <a:ea typeface="Calibri"/>
                <a:cs typeface="Calibri"/>
                <a:sym typeface="Calibri"/>
              </a:rPr>
              <a:t>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Answering Questions about a Text: An Excerpt of “The Suffragists: From Tea-Parties to Prison.”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are going to work in triads to reread the text in order to answer the questions. Focus students on the dotted line and the words “stop here” on their handout. Tell them to stop working when they reach this line. They will discuss the remaining questions as a class.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of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the </a:t>
            </a:r>
            <a:r>
              <a:rPr lang="en" sz="1200" b="1" dirty="0">
                <a:latin typeface="Calibri"/>
                <a:ea typeface="Calibri"/>
                <a:cs typeface="Calibri"/>
                <a:sym typeface="Calibri"/>
              </a:rPr>
              <a:t>Strategies to Answer Selected Response Questions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Close Reading Note-catcher:“Ten Suffragists Arrested while Picketing at the White House”</a:t>
            </a:r>
            <a:r>
              <a:rPr lang="en" sz="1200" dirty="0">
                <a:latin typeface="Calibri"/>
                <a:ea typeface="Calibri"/>
                <a:cs typeface="Calibri"/>
                <a:sym typeface="Calibri"/>
              </a:rPr>
              <a:t> from the previous lesson, because they will need this text.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in rereading the excerpt of “The Suffragists: From Tea-Parties to Prison</a:t>
            </a:r>
            <a:r>
              <a:rPr lang="en" sz="1200" dirty="0" smtClean="0">
                <a:latin typeface="Calibri"/>
                <a:ea typeface="Calibri"/>
                <a:cs typeface="Calibri"/>
                <a:sym typeface="Calibri"/>
              </a:rPr>
              <a:t>”</a:t>
            </a:r>
            <a:r>
              <a:rPr lang="en-US" sz="1200" dirty="0" smtClean="0">
                <a:latin typeface="Calibri"/>
                <a:ea typeface="Calibri"/>
                <a:cs typeface="Calibri"/>
                <a:sym typeface="Calibri"/>
              </a:rPr>
              <a:t> </a:t>
            </a:r>
            <a:r>
              <a:rPr lang="en" sz="1200" dirty="0" smtClean="0">
                <a:latin typeface="Calibri"/>
                <a:ea typeface="Calibri"/>
                <a:cs typeface="Calibri"/>
                <a:sym typeface="Calibri"/>
              </a:rPr>
              <a:t>and </a:t>
            </a:r>
            <a:r>
              <a:rPr lang="en" sz="1200" dirty="0">
                <a:latin typeface="Calibri"/>
                <a:ea typeface="Calibri"/>
                <a:cs typeface="Calibri"/>
                <a:sym typeface="Calibri"/>
              </a:rPr>
              <a:t>answering the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5 minutes remain, refocus whole group and use total participation techniques to select students to share out their answers. Refer to </a:t>
            </a:r>
            <a:r>
              <a:rPr lang="en" sz="1200" b="1" dirty="0">
                <a:latin typeface="Calibri"/>
                <a:ea typeface="Calibri"/>
                <a:cs typeface="Calibri"/>
                <a:sym typeface="Calibri"/>
              </a:rPr>
              <a:t>Answering Questions about a Text: An Excerpt of “The Suffragists: From Tea-Parties to Prison” (example, for teacher reference)</a:t>
            </a:r>
            <a:r>
              <a:rPr lang="en" sz="1200" dirty="0">
                <a:latin typeface="Calibri"/>
                <a:ea typeface="Calibri"/>
                <a:cs typeface="Calibri"/>
                <a:sym typeface="Calibri"/>
              </a:rPr>
              <a:t> and invite students to revise their answers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first learning target.</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While students are working, look-for participation from all members of the triad.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(Reading Questions First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read the questions on the Close Reading note-catcher before reading the text. Encourage them to then think about the questions as they read the text, and to take brief notes in the margin of the note-catcher as they encounter information that will help them answer the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(Reading Text Twice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Encourage students to read the text at least twice before answering the questions on the note-catcher.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For ELLs: (Language Dive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or after Work Time A, guide students through Day 2 of a two-day Language Dive. Refer to Day 1 of </a:t>
            </a:r>
            <a:r>
              <a:rPr lang="en" sz="1200" b="1" dirty="0">
                <a:latin typeface="Calibri"/>
                <a:ea typeface="Calibri"/>
                <a:cs typeface="Calibri"/>
                <a:sym typeface="Calibri"/>
              </a:rPr>
              <a:t>Language Dive Guide:“Ten Suffragists Arrested while Picketing at the White House,” Questions We Can Ask during a Language Dive anchor chart,</a:t>
            </a:r>
            <a:r>
              <a:rPr lang="en" sz="1200" dirty="0">
                <a:latin typeface="Calibri"/>
                <a:ea typeface="Calibri"/>
                <a:cs typeface="Calibri"/>
                <a:sym typeface="Calibri"/>
              </a:rPr>
              <a:t> and </a:t>
            </a:r>
            <a:r>
              <a:rPr lang="en" sz="1200" b="1" dirty="0">
                <a:latin typeface="Calibri"/>
                <a:ea typeface="Calibri"/>
                <a:cs typeface="Calibri"/>
                <a:sym typeface="Calibri"/>
              </a:rPr>
              <a:t>Language Dive Chunk Chart: “Ten Suffragists Arrested while Picketing at the White House.”</a:t>
            </a:r>
            <a:r>
              <a:rPr lang="en" sz="1200" dirty="0">
                <a:latin typeface="Calibri"/>
                <a:ea typeface="Calibri"/>
                <a:cs typeface="Calibri"/>
                <a:sym typeface="Calibri"/>
              </a:rPr>
              <a:t> Distribute and display </a:t>
            </a:r>
            <a:r>
              <a:rPr lang="en" sz="1200" b="1" dirty="0">
                <a:latin typeface="Calibri"/>
                <a:ea typeface="Calibri"/>
                <a:cs typeface="Calibri"/>
                <a:sym typeface="Calibri"/>
              </a:rPr>
              <a:t>Language Dive Sentence Strip Chunks: “Ten Suffragists Arrested while Picketing at the White House”</a:t>
            </a:r>
            <a:r>
              <a:rPr lang="en" sz="1200" dirty="0">
                <a:latin typeface="Calibri"/>
                <a:ea typeface="Calibri"/>
                <a:cs typeface="Calibri"/>
                <a:sym typeface="Calibri"/>
              </a:rPr>
              <a:t> and </a:t>
            </a:r>
            <a:r>
              <a:rPr lang="en" sz="1200" b="1" dirty="0">
                <a:latin typeface="Calibri"/>
                <a:ea typeface="Calibri"/>
                <a:cs typeface="Calibri"/>
                <a:sym typeface="Calibri"/>
              </a:rPr>
              <a:t>Language Dive Note-catcher: “Ten Suffragists Arrested while Picketing at the White House.”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73" name="Google Shape;17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92791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20-2</a:t>
            </a:r>
            <a:r>
              <a:rPr lang="en" sz="1200" b="1" dirty="0">
                <a:latin typeface="Calibri"/>
                <a:ea typeface="Calibri"/>
                <a:cs typeface="Calibri"/>
                <a:sym typeface="Calibri"/>
              </a:rPr>
              <a:t>2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Think-Triad-Share questions are on the student-facing slide, each question will appear using an animation.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Firsthand and Secondhand Accounts anchor chart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i="1" dirty="0">
                <a:latin typeface="Calibri"/>
                <a:ea typeface="Calibri"/>
                <a:cs typeface="Calibri"/>
                <a:sym typeface="Calibri"/>
              </a:rPr>
              <a:t>“Is this a firsthand or secondhand account? How do you know?” </a:t>
            </a:r>
            <a:r>
              <a:rPr lang="en" sz="1200" b="1" dirty="0">
                <a:latin typeface="Calibri"/>
                <a:ea typeface="Calibri"/>
                <a:cs typeface="Calibri"/>
                <a:sym typeface="Calibri"/>
              </a:rPr>
              <a:t>(firsthand because it’s an interview with someone who was there, and there are</a:t>
            </a:r>
            <a:r>
              <a:rPr lang="en" sz="1200" b="1" i="1" dirty="0">
                <a:latin typeface="Calibri"/>
                <a:ea typeface="Calibri"/>
                <a:cs typeface="Calibri"/>
                <a:sym typeface="Calibri"/>
              </a:rPr>
              <a:t> I</a:t>
            </a:r>
            <a:r>
              <a:rPr lang="en" sz="1200" b="1" dirty="0">
                <a:latin typeface="Calibri"/>
                <a:ea typeface="Calibri"/>
                <a:cs typeface="Calibri"/>
                <a:sym typeface="Calibri"/>
              </a:rPr>
              <a:t>, </a:t>
            </a:r>
            <a:r>
              <a:rPr lang="en" sz="1200" b="1" i="1" dirty="0">
                <a:latin typeface="Calibri"/>
                <a:ea typeface="Calibri"/>
                <a:cs typeface="Calibri"/>
                <a:sym typeface="Calibri"/>
              </a:rPr>
              <a:t>me</a:t>
            </a:r>
            <a:r>
              <a:rPr lang="en" sz="1200" b="1" dirty="0">
                <a:latin typeface="Calibri"/>
                <a:ea typeface="Calibri"/>
                <a:cs typeface="Calibri"/>
                <a:sym typeface="Calibri"/>
              </a:rPr>
              <a:t>, and </a:t>
            </a:r>
            <a:r>
              <a:rPr lang="en" sz="1200" b="1" i="1" dirty="0">
                <a:latin typeface="Calibri"/>
                <a:ea typeface="Calibri"/>
                <a:cs typeface="Calibri"/>
                <a:sym typeface="Calibri"/>
              </a:rPr>
              <a:t>we</a:t>
            </a:r>
            <a:r>
              <a:rPr lang="en" sz="1200" b="1" dirty="0">
                <a:latin typeface="Calibri"/>
                <a:ea typeface="Calibri"/>
                <a:cs typeface="Calibri"/>
                <a:sym typeface="Calibri"/>
              </a:rPr>
              <a:t> pronouns)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find examples that indicate it is a firsthand account in the text and add them under the “Examples from text” subheading. Refer to </a:t>
            </a:r>
            <a:r>
              <a:rPr lang="en" sz="1200" b="1" dirty="0">
                <a:latin typeface="Calibri"/>
                <a:ea typeface="Calibri"/>
                <a:cs typeface="Calibri"/>
                <a:sym typeface="Calibri"/>
              </a:rPr>
              <a:t>Firsthand and Secondhand Accounts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continue to refer to their “Ten Suffragists Arrested while Picketing at the White House” text from the previous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i="1" dirty="0">
                <a:latin typeface="Calibri"/>
                <a:ea typeface="Calibri"/>
                <a:cs typeface="Calibri"/>
                <a:sym typeface="Calibri"/>
              </a:rPr>
              <a:t>“What do you learn from the firsthand account that you don’t learn from the secondhand account?” </a:t>
            </a:r>
            <a:r>
              <a:rPr lang="en" sz="1200" b="1" dirty="0">
                <a:latin typeface="Calibri"/>
                <a:ea typeface="Calibri"/>
                <a:cs typeface="Calibri"/>
                <a:sym typeface="Calibri"/>
              </a:rPr>
              <a:t>(how someone involved was affected by the event and felt about it)</a:t>
            </a:r>
            <a:endParaRPr sz="1200" b="1"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i="1" dirty="0">
                <a:latin typeface="Calibri"/>
                <a:ea typeface="Calibri"/>
                <a:cs typeface="Calibri"/>
                <a:sym typeface="Calibri"/>
              </a:rPr>
              <a:t>“What do you learn from the secondhand account that you don’t learn from the firsthand?”</a:t>
            </a:r>
            <a:r>
              <a:rPr lang="en" sz="1200" b="1" dirty="0">
                <a:latin typeface="Calibri"/>
                <a:ea typeface="Calibri"/>
                <a:cs typeface="Calibri"/>
                <a:sym typeface="Calibri"/>
              </a:rPr>
              <a:t> (more general facts across time, such as how the signs became more demanding and how signs were made specifically to get the attention of the Russian envoys)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work in triads to answer the final questions below the line on their handouts.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support students in rereading the text and answering the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5 minutes remain, refocus whole group and use total participation techniques to select students to share out their answers. Continue to refer to </a:t>
            </a:r>
            <a:r>
              <a:rPr lang="en" sz="1200" b="1" dirty="0">
                <a:latin typeface="Calibri"/>
                <a:ea typeface="Calibri"/>
                <a:cs typeface="Calibri"/>
                <a:sym typeface="Calibri"/>
              </a:rPr>
              <a:t>Answering Questions about a Text: “The Suffragists: From Tea-Parties to Prison” (example, for teacher reference)</a:t>
            </a:r>
            <a:r>
              <a:rPr lang="en" sz="1200" dirty="0">
                <a:latin typeface="Calibri"/>
                <a:ea typeface="Calibri"/>
                <a:cs typeface="Calibri"/>
                <a:sym typeface="Calibri"/>
              </a:rPr>
              <a:t> and invite students to revise their answers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a checking for understanding technique (e.g., Red Light, Green Light or Thumb-O-Meter) for students to self-assess against the second learning target and how well they did with showing respect, empathy, and compassion.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(Modeling and Thinking Aloud: Comparing and Contrasting Accounts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modeling and thinking aloud the process of comparing and contrasting the firsthand and secondhand accounts for students before inviting them to do so in triads.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(Verbal Writing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Allow students to discuss and rehearse their sentences for comparing and contrasting the accounts before writing.</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84" name="Google Shape;18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84341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193" name="Google Shape;19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85457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Direct </a:t>
            </a:r>
            <a:r>
              <a:rPr lang="en" sz="1200" i="0" u="none" strike="noStrike" cap="none" dirty="0" smtClean="0">
                <a:solidFill>
                  <a:srgbClr val="000000"/>
                </a:solidFill>
                <a:latin typeface="Calibri"/>
                <a:ea typeface="Calibri"/>
                <a:cs typeface="Calibri"/>
                <a:sym typeface="Calibri"/>
              </a:rPr>
              <a:t>student</a:t>
            </a:r>
            <a:r>
              <a:rPr lang="en-US" sz="1200" i="0" u="none" strike="noStrike" cap="none" dirty="0" smtClean="0">
                <a:solidFill>
                  <a:srgbClr val="000000"/>
                </a:solidFill>
                <a:latin typeface="Calibri"/>
                <a:ea typeface="Calibri"/>
                <a:cs typeface="Calibri"/>
                <a:sym typeface="Calibri"/>
              </a:rPr>
              <a:t>s</a:t>
            </a:r>
            <a:r>
              <a:rPr lang="en" sz="1200" i="0" u="none" strike="noStrike" cap="none" dirty="0" smtClean="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
        <p:nvSpPr>
          <p:cNvPr id="200" name="Google Shape;20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6462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M4 U1: </a:t>
            </a:r>
            <a:r>
              <a:rPr lang="en" sz="1200" b="0" i="0" u="sng" strike="noStrike" cap="none" dirty="0">
                <a:solidFill>
                  <a:schemeClr val="hlink"/>
                </a:solidFill>
                <a:latin typeface="Calibri"/>
                <a:ea typeface="Calibri"/>
                <a:cs typeface="Calibri"/>
                <a:sym typeface="Calibri"/>
                <a:hlinkClick r:id="rId3"/>
              </a:rPr>
              <a:t>http://curriculum.eleducation.org/sites/default/files/g4m4u1_all-block_110517_1.pdf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08" name="Google Shape;208;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7449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://curriculum.eleducation.org/curriculum/ela/grade-4/module-4/unit-1/lesson-8</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pPr>
            <a:r>
              <a:rPr lang="en" sz="1200" dirty="0" smtClean="0">
                <a:latin typeface="Calibri"/>
                <a:ea typeface="Calibri"/>
                <a:cs typeface="Calibri"/>
                <a:sym typeface="Calibri"/>
              </a:rPr>
              <a:t>In </a:t>
            </a:r>
            <a:r>
              <a:rPr lang="en" sz="1200" dirty="0">
                <a:latin typeface="Calibri"/>
                <a:ea typeface="Calibri"/>
                <a:cs typeface="Calibri"/>
                <a:sym typeface="Calibri"/>
              </a:rPr>
              <a:t>this lesson, students continue to focus on working to become ethical people by showing respect, compassion, and empathy if their classmates are upset by events in the text.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3336469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a:t>
            </a:r>
            <a:endParaRPr sz="1200" i="0" u="none" strike="noStrike" cap="none"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Excerpt of “The Suffragists: From Tea-Parties to Prison”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Answering Questions about a Text: An Excerpt of “The Suffragists: From Tea-Parties to Prison”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Answering Questions about a Text: An Excerpt of “The Suffragists: From Tea-Parties to Prison” (example,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Close Readers Do These Things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Strategies to Answer Selected Response Questions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Close Reading Note-catcher: “Ten Suffragists Arrested while Picketing at the White House”</a:t>
            </a:r>
            <a:r>
              <a:rPr lang="en" sz="1200" dirty="0">
                <a:latin typeface="Calibri"/>
                <a:ea typeface="Calibri"/>
                <a:cs typeface="Calibri"/>
                <a:sym typeface="Calibri"/>
              </a:rPr>
              <a:t> (from Lesson 7; one per student</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Language Dive Guide: “Ten Suffragists Arrested while Picketing at the White House”</a:t>
            </a:r>
            <a:r>
              <a:rPr lang="en" sz="1200" i="1" dirty="0">
                <a:latin typeface="Calibri"/>
                <a:ea typeface="Calibri"/>
                <a:cs typeface="Calibri"/>
                <a:sym typeface="Calibri"/>
              </a:rPr>
              <a:t> </a:t>
            </a:r>
            <a:r>
              <a:rPr lang="en" sz="1200" dirty="0">
                <a:latin typeface="Calibri"/>
                <a:ea typeface="Calibri"/>
                <a:cs typeface="Calibri"/>
                <a:sym typeface="Calibri"/>
              </a:rPr>
              <a:t>(from Lesson 7; optional; for ELLs; </a:t>
            </a:r>
            <a:r>
              <a:rPr lang="en" sz="1200" b="1" dirty="0">
                <a:latin typeface="Calibri"/>
                <a:ea typeface="Calibri"/>
                <a:cs typeface="Calibri"/>
                <a:sym typeface="Calibri"/>
              </a:rPr>
              <a:t>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Questions We Can Ask during a Language Dive anchor chart </a:t>
            </a:r>
            <a:r>
              <a:rPr lang="en" sz="1200" dirty="0">
                <a:latin typeface="Calibri"/>
                <a:ea typeface="Calibri"/>
                <a:cs typeface="Calibri"/>
                <a:sym typeface="Calibri"/>
              </a:rPr>
              <a:t>(begun in Module 3, Unit 1, Lesson 7</a:t>
            </a:r>
            <a:r>
              <a:rPr lang="en" sz="1200" b="1" dirty="0">
                <a:latin typeface="Calibri"/>
                <a:ea typeface="Calibri"/>
                <a:cs typeface="Calibri"/>
                <a:sym typeface="Calibri"/>
              </a:rPr>
              <a:t>)</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Language Dive Chunk Chart: “Ten Suffragists Arrested while Picketing at the White House”</a:t>
            </a:r>
            <a:r>
              <a:rPr lang="en" sz="1200" i="1" dirty="0">
                <a:latin typeface="Calibri"/>
                <a:ea typeface="Calibri"/>
                <a:cs typeface="Calibri"/>
                <a:sym typeface="Calibri"/>
              </a:rPr>
              <a:t> </a:t>
            </a:r>
            <a:r>
              <a:rPr lang="en" sz="1200" dirty="0">
                <a:latin typeface="Calibri"/>
                <a:ea typeface="Calibri"/>
                <a:cs typeface="Calibri"/>
                <a:sym typeface="Calibri"/>
              </a:rPr>
              <a:t>(from Lesson 7; optional; for ELLs; </a:t>
            </a:r>
            <a:r>
              <a:rPr lang="en" sz="1200" b="1" dirty="0">
                <a:latin typeface="Calibri"/>
                <a:ea typeface="Calibri"/>
                <a:cs typeface="Calibri"/>
                <a:sym typeface="Calibri"/>
              </a:rPr>
              <a:t>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Language Dive Sentence Strip Chunks: “Ten Suffragists Arrested while Picketing at the White House”</a:t>
            </a:r>
            <a:r>
              <a:rPr lang="en" sz="1200" b="1" i="1" dirty="0">
                <a:latin typeface="Calibri"/>
                <a:ea typeface="Calibri"/>
                <a:cs typeface="Calibri"/>
                <a:sym typeface="Calibri"/>
              </a:rPr>
              <a:t> </a:t>
            </a:r>
            <a:r>
              <a:rPr lang="en" sz="1200" dirty="0">
                <a:latin typeface="Calibri"/>
                <a:ea typeface="Calibri"/>
                <a:cs typeface="Calibri"/>
                <a:sym typeface="Calibri"/>
              </a:rPr>
              <a:t>(from Lesson 7; optional; for ELLs; one to display)</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Language Dive Note-catcher: “Ten Suffragists Arrested while Picketing at the White House”</a:t>
            </a:r>
            <a:r>
              <a:rPr lang="en" sz="1200" b="1" i="1" dirty="0">
                <a:latin typeface="Calibri"/>
                <a:ea typeface="Calibri"/>
                <a:cs typeface="Calibri"/>
                <a:sym typeface="Calibri"/>
              </a:rPr>
              <a:t> </a:t>
            </a:r>
            <a:r>
              <a:rPr lang="en" sz="1200" dirty="0">
                <a:latin typeface="Calibri"/>
                <a:ea typeface="Calibri"/>
                <a:cs typeface="Calibri"/>
                <a:sym typeface="Calibri"/>
              </a:rPr>
              <a:t>(from Lesson 7; optional; for ELLs;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Firsthand and Secondhand Accounts anchor chart </a:t>
            </a:r>
            <a:r>
              <a:rPr lang="en" sz="1200" dirty="0">
                <a:latin typeface="Calibri"/>
                <a:ea typeface="Calibri"/>
                <a:cs typeface="Calibri"/>
                <a:sym typeface="Calibri"/>
              </a:rPr>
              <a:t>(begun in Lesson 7; added to during the Closing;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Firsthand and Secondhand Accounts anchor chart </a:t>
            </a:r>
            <a:r>
              <a:rPr lang="en" sz="1200" dirty="0">
                <a:latin typeface="Calibri"/>
                <a:ea typeface="Calibri"/>
                <a:cs typeface="Calibri"/>
                <a:sym typeface="Calibri"/>
              </a:rPr>
              <a:t>(begun in Lesson 7; example, </a:t>
            </a:r>
            <a:r>
              <a:rPr lang="en" sz="1200" b="1" dirty="0">
                <a:latin typeface="Calibri"/>
                <a:ea typeface="Calibri"/>
                <a:cs typeface="Calibri"/>
                <a:sym typeface="Calibri"/>
              </a:rPr>
              <a:t>for teacher reference</a:t>
            </a:r>
            <a:r>
              <a:rPr lang="en" sz="1200" dirty="0">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Preview the</a:t>
            </a:r>
            <a:r>
              <a:rPr lang="en" sz="1200" b="1" dirty="0">
                <a:latin typeface="Calibri"/>
                <a:ea typeface="Calibri"/>
                <a:cs typeface="Calibri"/>
                <a:sym typeface="Calibri"/>
              </a:rPr>
              <a:t> Language Dive Guide </a:t>
            </a:r>
            <a:r>
              <a:rPr lang="en" sz="1200" b="0" dirty="0">
                <a:latin typeface="Calibri"/>
                <a:ea typeface="Calibri"/>
                <a:cs typeface="Calibri"/>
                <a:sym typeface="Calibri"/>
              </a:rPr>
              <a:t>and consider how to invite conversation among students to address the language goals suggested under each sentence strip chunk (see supporting materials). Select from the language goals provided to best meet your students’ needs.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Review the </a:t>
            </a:r>
            <a:r>
              <a:rPr lang="en" sz="1200" b="1" dirty="0">
                <a:latin typeface="Calibri"/>
                <a:ea typeface="Calibri"/>
                <a:cs typeface="Calibri"/>
                <a:sym typeface="Calibri"/>
              </a:rPr>
              <a:t>Questions We Can Ask during a Language Dive anchor chart </a:t>
            </a:r>
            <a:r>
              <a:rPr lang="en" sz="1200" b="0" dirty="0">
                <a:latin typeface="Calibri"/>
                <a:ea typeface="Calibri"/>
                <a:cs typeface="Calibri"/>
                <a:sym typeface="Calibri"/>
              </a:rPr>
              <a:t>as needed </a:t>
            </a:r>
            <a:r>
              <a:rPr lang="en" sz="1200" dirty="0">
                <a:latin typeface="Calibri"/>
                <a:ea typeface="Calibri"/>
                <a:cs typeface="Calibri"/>
                <a:sym typeface="Calibri"/>
              </a:rPr>
              <a:t>(begun in Module 3, Unit 1, Lesson 5)</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Post: Learning targets and applicable anchor charts </a:t>
            </a:r>
            <a:r>
              <a:rPr lang="en" sz="1200" dirty="0">
                <a:latin typeface="Calibri"/>
                <a:ea typeface="Calibri"/>
                <a:cs typeface="Calibri"/>
                <a:sym typeface="Calibri"/>
              </a:rPr>
              <a:t>(see materials list)</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9857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Think-Triad-Share</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39128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i="1"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1"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1" u="none" strike="noStrike" cap="none" dirty="0">
                <a:latin typeface="Calibri"/>
                <a:ea typeface="Calibri"/>
                <a:cs typeface="Calibri"/>
                <a:sym typeface="Calibri"/>
              </a:rPr>
              <a:t>For lighter support:</a:t>
            </a:r>
            <a:endParaRPr sz="1200" i="1"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During Work Time A, challenge students to think of synonyms for the vocabulary words on their </a:t>
            </a:r>
            <a:r>
              <a:rPr lang="en" sz="1200" b="1" dirty="0">
                <a:latin typeface="Calibri"/>
                <a:ea typeface="Calibri"/>
                <a:cs typeface="Calibri"/>
                <a:sym typeface="Calibri"/>
              </a:rPr>
              <a:t>Answering Questions about a Text: An Excerpt of “The Suffragists: From Tea-Parties to Prison” handout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Challenge students to create sentence frames for students who need heavier support to use when comparing accounts. Display these frames for students to reference during the Closing</a:t>
            </a:r>
            <a:r>
              <a:rPr lang="en" sz="1200" i="1" dirty="0">
                <a:latin typeface="Calibri"/>
                <a:ea typeface="Calibri"/>
                <a:cs typeface="Calibri"/>
                <a:sym typeface="Calibri"/>
              </a:rPr>
              <a:t>.</a:t>
            </a:r>
            <a:endParaRPr sz="1200" i="1"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1" u="none" strike="noStrike" cap="none" dirty="0">
                <a:latin typeface="Calibri"/>
                <a:ea typeface="Calibri"/>
                <a:cs typeface="Calibri"/>
                <a:sym typeface="Calibri"/>
              </a:rPr>
              <a:t>For heavier support:</a:t>
            </a:r>
            <a:endParaRPr sz="1200" i="1"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Arial"/>
              <a:buChar char="●"/>
            </a:pPr>
            <a:r>
              <a:rPr lang="en" sz="1200" dirty="0">
                <a:latin typeface="Calibri"/>
                <a:ea typeface="Calibri"/>
                <a:cs typeface="Calibri"/>
                <a:sym typeface="Calibri"/>
              </a:rPr>
              <a:t>During the Closing, encourage students to use the displayed sentence frames created by more proficient students (see </a:t>
            </a:r>
            <a:r>
              <a:rPr lang="en" sz="1200" i="1" dirty="0">
                <a:latin typeface="Calibri"/>
                <a:ea typeface="Calibri"/>
                <a:cs typeface="Calibri"/>
                <a:sym typeface="Calibri"/>
              </a:rPr>
              <a:t>For lighter support</a:t>
            </a:r>
            <a:r>
              <a:rPr lang="en" sz="1200" dirty="0">
                <a:latin typeface="Calibri"/>
                <a:ea typeface="Calibri"/>
                <a:cs typeface="Calibri"/>
                <a:sym typeface="Calibri"/>
              </a:rPr>
              <a:t>) when comparing and contrasting the accounts in triads and when recording their thinking on their note-catchers. </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43148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41" name="Google Shape;14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44253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content of the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7147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i="0" u="none" strike="noStrike" cap="none" dirty="0" smtClean="0">
                <a:latin typeface="Calibri"/>
                <a:ea typeface="Calibri"/>
                <a:cs typeface="Calibri"/>
                <a:sym typeface="Calibri"/>
              </a:rPr>
              <a:t>5</a:t>
            </a:r>
            <a:r>
              <a:rPr lang="en-US" sz="1200" b="1" i="0" u="none" strike="noStrike" cap="none" dirty="0" smtClean="0">
                <a:latin typeface="Calibri"/>
                <a:ea typeface="Calibri"/>
                <a:cs typeface="Calibri"/>
                <a:sym typeface="Calibri"/>
              </a:rPr>
              <a:t>-7</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Triads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Lesson 7, students read Chapter 6 of </a:t>
            </a:r>
            <a:r>
              <a:rPr lang="en" sz="1200" i="1" dirty="0">
                <a:latin typeface="Calibri"/>
                <a:ea typeface="Calibri"/>
                <a:cs typeface="Calibri"/>
                <a:sym typeface="Calibri"/>
              </a:rPr>
              <a:t>The Hope Chest</a:t>
            </a:r>
            <a:r>
              <a:rPr lang="en" sz="1200" dirty="0">
                <a:latin typeface="Calibri"/>
                <a:ea typeface="Calibri"/>
                <a:cs typeface="Calibri"/>
                <a:sym typeface="Calibri"/>
              </a:rPr>
              <a:t> and learned about how Alice Paul picketed the White House for woman suffrage. They then read a secondhand account of this event, and in this lesson they read a firsthand account of the event in order to compare the firsthand and secondhand accounts.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and display </a:t>
            </a:r>
            <a:r>
              <a:rPr lang="en" sz="1200" b="0" dirty="0">
                <a:latin typeface="Calibri"/>
                <a:ea typeface="Calibri"/>
                <a:cs typeface="Calibri"/>
                <a:sym typeface="Calibri"/>
              </a:rPr>
              <a:t>the Excerpt of “The Suffragists: From Tea-Parties to Prison.”</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take 1 minute to look at the text. Turn and Talk:</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i="1" dirty="0">
                <a:latin typeface="Calibri"/>
                <a:ea typeface="Calibri"/>
                <a:cs typeface="Calibri"/>
                <a:sym typeface="Calibri"/>
              </a:rPr>
              <a:t>“What do you notice? What do you wonder?” </a:t>
            </a:r>
            <a:r>
              <a:rPr lang="en" sz="1200" b="1" dirty="0">
                <a:latin typeface="Calibri"/>
                <a:ea typeface="Calibri"/>
                <a:cs typeface="Calibri"/>
                <a:sym typeface="Calibri"/>
              </a:rPr>
              <a:t>(Responses will vary, but may include: It is either a play or an interview. Who are the people?)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the text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i="1" dirty="0">
                <a:latin typeface="Calibri"/>
                <a:ea typeface="Calibri"/>
                <a:cs typeface="Calibri"/>
                <a:sym typeface="Calibri"/>
              </a:rPr>
              <a:t>“What is the gist of this text? What is it mostly about?” </a:t>
            </a:r>
            <a:r>
              <a:rPr lang="en" sz="1200" b="1" dirty="0">
                <a:latin typeface="Calibri"/>
                <a:ea typeface="Calibri"/>
                <a:cs typeface="Calibri"/>
                <a:sym typeface="Calibri"/>
              </a:rPr>
              <a:t>(A suffragist who picketed the White House and was arrested for it is interviewed.)</a:t>
            </a:r>
            <a:endParaRPr sz="1200" b="1"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i="1" dirty="0">
                <a:latin typeface="Calibri"/>
                <a:ea typeface="Calibri"/>
                <a:cs typeface="Calibri"/>
                <a:sym typeface="Calibri"/>
              </a:rPr>
              <a:t>“From the text, who do you </a:t>
            </a:r>
            <a:r>
              <a:rPr lang="en" sz="1200" i="1" dirty="0" smtClean="0">
                <a:latin typeface="Calibri"/>
                <a:ea typeface="Calibri"/>
                <a:cs typeface="Calibri"/>
                <a:sym typeface="Calibri"/>
              </a:rPr>
              <a:t>think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the people</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are?” </a:t>
            </a:r>
            <a:r>
              <a:rPr lang="en" sz="1200" b="1" dirty="0">
                <a:latin typeface="Calibri"/>
                <a:ea typeface="Calibri"/>
                <a:cs typeface="Calibri"/>
                <a:sym typeface="Calibri"/>
              </a:rPr>
              <a:t>(Responses will vary, but may include: a reporter, Gluck, and a suffragist, Kettler.)</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this was an interview with a suffragist called Ernestine Hara Kettler, who was one of the women who picketed the White House with Alice Paul.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respect, compassion, and empathy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responses.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consider activating students’ prior knowledge by encouraging them to recall what they’ve learned about Alice Paul and the suffragists from reading </a:t>
            </a:r>
            <a:r>
              <a:rPr lang="en" sz="1200" i="1" dirty="0">
                <a:latin typeface="Calibri"/>
                <a:ea typeface="Calibri"/>
                <a:cs typeface="Calibri"/>
                <a:sym typeface="Calibri"/>
              </a:rPr>
              <a:t>The Hope Chest</a:t>
            </a:r>
            <a:r>
              <a:rPr lang="en" sz="1200" dirty="0">
                <a:latin typeface="Calibri"/>
                <a:ea typeface="Calibri"/>
                <a:cs typeface="Calibri"/>
                <a:sym typeface="Calibri"/>
              </a:rPr>
              <a:t> and “Ten Suffragists Arrested while Picketing at the White House.” Invite students to share their thinking with an elbow partner.</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6" name="Google Shape;15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7291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i="0" u="none" strike="noStrike" cap="none" dirty="0" smtClean="0">
                <a:latin typeface="Calibri"/>
                <a:ea typeface="Calibri"/>
                <a:cs typeface="Calibri"/>
                <a:sym typeface="Calibri"/>
              </a:rPr>
              <a:t>5</a:t>
            </a:r>
            <a:r>
              <a:rPr lang="en-US" sz="1200" b="1" i="0" u="none" strike="noStrike" cap="none" dirty="0" smtClean="0">
                <a:latin typeface="Calibri"/>
                <a:ea typeface="Calibri"/>
                <a:cs typeface="Calibri"/>
                <a:sym typeface="Calibri"/>
              </a:rPr>
              <a:t>-7</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a:t>
            </a:r>
            <a:r>
              <a:rPr lang="en" sz="1200" b="1" dirty="0">
                <a:latin typeface="Calibri"/>
                <a:ea typeface="Calibri"/>
                <a:cs typeface="Calibri"/>
                <a:sym typeface="Calibri"/>
              </a:rPr>
              <a:t>Whole Group</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r>
              <a:rPr lang="en" sz="1200" dirty="0">
                <a:latin typeface="Calibri"/>
                <a:ea typeface="Calibri"/>
                <a:cs typeface="Calibri"/>
                <a:sym typeface="Calibri"/>
              </a:rPr>
              <a:t>None.</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b="1" i="0" dirty="0">
                <a:latin typeface="Calibri"/>
                <a:ea typeface="Calibri"/>
                <a:cs typeface="Calibri"/>
                <a:sym typeface="Calibri"/>
              </a:rPr>
              <a:t>“I can use the text to answer questions about an excerpt of </a:t>
            </a:r>
            <a:r>
              <a:rPr lang="en-US" sz="1200" b="1" i="0" dirty="0" smtClean="0">
                <a:latin typeface="Calibri"/>
                <a:ea typeface="Calibri"/>
                <a:cs typeface="Calibri"/>
                <a:sym typeface="Calibri"/>
              </a:rPr>
              <a:t>‘</a:t>
            </a:r>
            <a:r>
              <a:rPr lang="en" sz="1200" b="1" i="0" dirty="0" smtClean="0">
                <a:latin typeface="Calibri"/>
                <a:ea typeface="Calibri"/>
                <a:cs typeface="Calibri"/>
                <a:sym typeface="Calibri"/>
              </a:rPr>
              <a:t>The </a:t>
            </a:r>
            <a:r>
              <a:rPr lang="en" sz="1200" b="1" i="0" dirty="0">
                <a:latin typeface="Calibri"/>
                <a:ea typeface="Calibri"/>
                <a:cs typeface="Calibri"/>
                <a:sym typeface="Calibri"/>
              </a:rPr>
              <a:t>Suffragists: From Tea-Parties to Prison</a:t>
            </a:r>
            <a:r>
              <a:rPr lang="en" sz="1200" b="1" i="0" dirty="0" smtClean="0">
                <a:latin typeface="Calibri"/>
                <a:ea typeface="Calibri"/>
                <a:cs typeface="Calibri"/>
                <a:sym typeface="Calibri"/>
              </a:rPr>
              <a:t>.</a:t>
            </a:r>
            <a:r>
              <a:rPr lang="en-US" sz="1200" b="1" i="0" dirty="0" smtClean="0">
                <a:latin typeface="Calibri"/>
                <a:ea typeface="Calibri"/>
                <a:cs typeface="Calibri"/>
                <a:sym typeface="Calibri"/>
              </a:rPr>
              <a:t>’</a:t>
            </a:r>
            <a:r>
              <a:rPr lang="en" sz="1200" b="1" i="0" dirty="0" smtClean="0">
                <a:latin typeface="Calibri"/>
                <a:ea typeface="Calibri"/>
                <a:cs typeface="Calibri"/>
                <a:sym typeface="Calibri"/>
              </a:rPr>
              <a:t>”</a:t>
            </a:r>
            <a:endParaRPr sz="1200" b="1" i="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b="1" i="0" dirty="0">
                <a:latin typeface="Calibri"/>
                <a:ea typeface="Calibri"/>
                <a:cs typeface="Calibri"/>
                <a:sym typeface="Calibri"/>
              </a:rPr>
              <a:t>“I can compare and contrast a firsthand account to a secondhand account of an event.”</a:t>
            </a:r>
            <a:endParaRPr sz="1200" b="1"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they have seen the first learning target </a:t>
            </a:r>
            <a:r>
              <a:rPr lang="en-US" sz="1200" dirty="0" smtClean="0">
                <a:latin typeface="Calibri"/>
                <a:ea typeface="Calibri"/>
                <a:cs typeface="Calibri"/>
                <a:sym typeface="Calibri"/>
              </a:rPr>
              <a:t>associated with </a:t>
            </a:r>
            <a:r>
              <a:rPr lang="en" sz="1200" i="1" dirty="0" smtClean="0">
                <a:latin typeface="Calibri"/>
                <a:ea typeface="Calibri"/>
                <a:cs typeface="Calibri"/>
                <a:sym typeface="Calibri"/>
              </a:rPr>
              <a:t>The </a:t>
            </a:r>
            <a:r>
              <a:rPr lang="en" sz="1200" i="1" dirty="0">
                <a:latin typeface="Calibri"/>
                <a:ea typeface="Calibri"/>
                <a:cs typeface="Calibri"/>
                <a:sym typeface="Calibri"/>
              </a:rPr>
              <a:t>Hope Chest</a:t>
            </a:r>
            <a:r>
              <a:rPr lang="en" sz="1200" dirty="0">
                <a:latin typeface="Calibri"/>
                <a:ea typeface="Calibri"/>
                <a:cs typeface="Calibri"/>
                <a:sym typeface="Calibri"/>
              </a:rPr>
              <a:t> in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second learning target. Review what </a:t>
            </a:r>
            <a:r>
              <a:rPr lang="en" sz="1200" i="1" dirty="0">
                <a:latin typeface="Calibri"/>
                <a:ea typeface="Calibri"/>
                <a:cs typeface="Calibri"/>
                <a:sym typeface="Calibri"/>
              </a:rPr>
              <a:t>firsthand </a:t>
            </a:r>
            <a:r>
              <a:rPr lang="en" sz="1200" dirty="0">
                <a:latin typeface="Calibri"/>
                <a:ea typeface="Calibri"/>
                <a:cs typeface="Calibri"/>
                <a:sym typeface="Calibri"/>
              </a:rPr>
              <a:t>and</a:t>
            </a:r>
            <a:r>
              <a:rPr lang="en" sz="1200" i="1" dirty="0">
                <a:latin typeface="Calibri"/>
                <a:ea typeface="Calibri"/>
                <a:cs typeface="Calibri"/>
                <a:sym typeface="Calibri"/>
              </a:rPr>
              <a:t> secondhand accounts</a:t>
            </a:r>
            <a:r>
              <a:rPr lang="en" sz="1200" dirty="0">
                <a:latin typeface="Calibri"/>
                <a:ea typeface="Calibri"/>
                <a:cs typeface="Calibri"/>
                <a:sym typeface="Calibri"/>
              </a:rPr>
              <a:t> are. Underline the words </a:t>
            </a:r>
            <a:r>
              <a:rPr lang="en" sz="1200" i="1" dirty="0">
                <a:latin typeface="Calibri"/>
                <a:ea typeface="Calibri"/>
                <a:cs typeface="Calibri"/>
                <a:sym typeface="Calibri"/>
              </a:rPr>
              <a:t>compare and contrast.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i="1" dirty="0">
                <a:latin typeface="Calibri"/>
                <a:ea typeface="Calibri"/>
                <a:cs typeface="Calibri"/>
                <a:sym typeface="Calibri"/>
              </a:rPr>
              <a:t>“When you compare and contrast, what do you do?”</a:t>
            </a:r>
            <a:r>
              <a:rPr lang="en" sz="1200" b="1" dirty="0">
                <a:latin typeface="Calibri"/>
                <a:ea typeface="Calibri"/>
                <a:cs typeface="Calibri"/>
                <a:sym typeface="Calibri"/>
              </a:rPr>
              <a:t> (analyze the similarities and the differences between the two accounts)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in this lesson they will read a new text about the same event they read about in the previous lesson.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298450" algn="l" rtl="0">
              <a:lnSpc>
                <a:spcPct val="100000"/>
              </a:lnSpc>
              <a:spcBef>
                <a:spcPts val="0"/>
              </a:spcBef>
              <a:spcAft>
                <a:spcPts val="0"/>
              </a:spcAft>
              <a:buClr>
                <a:srgbClr val="000000"/>
              </a:buClr>
              <a:buSzPts val="1100"/>
              <a:buFont typeface="Calibri"/>
              <a:buChar char="○"/>
            </a:pPr>
            <a:r>
              <a:rPr lang="en" sz="1200" i="1" dirty="0">
                <a:latin typeface="Calibri"/>
                <a:ea typeface="Calibri"/>
                <a:cs typeface="Calibri"/>
                <a:sym typeface="Calibri"/>
              </a:rPr>
              <a:t>“What event did you read about in the previous lesson? Why?” </a:t>
            </a:r>
            <a:r>
              <a:rPr lang="en" sz="1200" b="1" dirty="0">
                <a:latin typeface="Calibri"/>
                <a:ea typeface="Calibri"/>
                <a:cs typeface="Calibri"/>
                <a:sym typeface="Calibri"/>
              </a:rPr>
              <a:t>(a secondhand account of women picketing the White House for woman suffrage because it came up in Chapter 6 of </a:t>
            </a:r>
            <a:r>
              <a:rPr lang="en" sz="1200" b="1" i="1" dirty="0">
                <a:latin typeface="Calibri"/>
                <a:ea typeface="Calibri"/>
                <a:cs typeface="Calibri"/>
                <a:sym typeface="Calibri"/>
              </a:rPr>
              <a:t>The Hope Chest</a:t>
            </a:r>
            <a:r>
              <a:rPr lang="en" sz="1200" b="1" dirty="0">
                <a:latin typeface="Calibri"/>
                <a:ea typeface="Calibri"/>
                <a:cs typeface="Calibri"/>
                <a:sym typeface="Calibri"/>
              </a:rPr>
              <a:t>)</a:t>
            </a:r>
            <a:endParaRPr sz="1200" b="1"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Listen-for student discussions during turn and talk protocol.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(Summarizing the Targets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Ask students to summarize and then to personalize the learning targets.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(Practicing with Concrete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Review the first- and secondhand account examples shared by students in Opening B of the previous lesson and invite students to compare and contrast the accounts. Provide sentence frames for support. (Example: One way the accounts are similar is _______. One way the accounts are different is ________). (See Meeting Students’ Needs, Lesson 8, Opening B).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65" name="Google Shape;16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66608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5.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1/lesson-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1: Lesson </a:t>
            </a:r>
            <a:r>
              <a:rPr lang="en"/>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1" name="Google Shape;91;p13"/>
          <p:cNvSpPr txBox="1">
            <a:spLocks noGrp="1"/>
          </p:cNvSpPr>
          <p:nvPr>
            <p:ph type="body" idx="1"/>
          </p:nvPr>
        </p:nvSpPr>
        <p:spPr>
          <a:xfrm>
            <a:off x="628650" y="1268050"/>
            <a:ext cx="7886700" cy="3363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a:t>
            </a:r>
            <a:r>
              <a:rPr lang="en" sz="1600"/>
              <a:t>60</a:t>
            </a:r>
            <a:r>
              <a:rPr lang="en" sz="1600" b="0" i="0" u="none" strike="noStrike" cap="none">
                <a:solidFill>
                  <a:schemeClr val="dk1"/>
                </a:solidFill>
                <a:latin typeface="Century Gothic"/>
                <a:ea typeface="Century Gothic"/>
                <a:cs typeface="Century Gothic"/>
                <a:sym typeface="Century Gothic"/>
              </a:rPr>
              <a:t>-</a:t>
            </a:r>
            <a:r>
              <a:rPr lang="en" sz="1600"/>
              <a:t>75</a:t>
            </a:r>
            <a:r>
              <a:rPr lang="en" sz="1600" b="0" i="0" u="none" strike="noStrike" cap="none">
                <a:solidFill>
                  <a:schemeClr val="dk1"/>
                </a:solidFill>
                <a:latin typeface="Century Gothic"/>
                <a:ea typeface="Century Gothic"/>
                <a:cs typeface="Century Gothic"/>
                <a:sym typeface="Century Gothic"/>
              </a:rPr>
              <a:t> minutes to complete.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purpose of today’s lesson is </a:t>
            </a:r>
            <a:r>
              <a:rPr lang="en" sz="1600"/>
              <a:t>for students to hear a read-aloud of a firsthand account of a suffragist picketing the White House, which students reread in their reading triads. Afterwards, students will closely read the text and compare it with the secondhand account they read in the previous lesson. </a:t>
            </a:r>
            <a:endParaRPr sz="1600" b="0" i="0" u="none" strike="noStrike" cap="none">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Learning Targets for students today are:</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AutoNum type="arabicPeriod"/>
            </a:pPr>
            <a:r>
              <a:rPr lang="en" sz="1600"/>
              <a:t>I can use the text to answer questions about an excerpt of “The Suffragists: From Tea-Parties to Prison.”</a:t>
            </a:r>
            <a:endParaRPr sz="1600"/>
          </a:p>
          <a:p>
            <a:pPr marL="457200" marR="0" lvl="0" indent="-330200" algn="l" rtl="0">
              <a:lnSpc>
                <a:spcPct val="90000"/>
              </a:lnSpc>
              <a:spcBef>
                <a:spcPts val="0"/>
              </a:spcBef>
              <a:spcAft>
                <a:spcPts val="0"/>
              </a:spcAft>
              <a:buSzPts val="1600"/>
              <a:buAutoNum type="arabicPeriod"/>
            </a:pPr>
            <a:r>
              <a:rPr lang="en" sz="1600"/>
              <a:t>I can compare and contrast a firsthand account to secondhand account of an event. </a:t>
            </a:r>
            <a:endParaRPr sz="1600"/>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4"/>
          <p:cNvSpPr txBox="1">
            <a:spLocks noGrp="1"/>
          </p:cNvSpPr>
          <p:nvPr>
            <p:ph type="title"/>
          </p:nvPr>
        </p:nvSpPr>
        <p:spPr>
          <a:xfrm>
            <a:off x="628650" y="349549"/>
            <a:ext cx="7886700" cy="831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Answering Questions about a Text </a:t>
            </a:r>
            <a:endParaRPr sz="3300" b="0" i="0" u="none" strike="noStrike" cap="none">
              <a:solidFill>
                <a:schemeClr val="dk1"/>
              </a:solidFill>
              <a:latin typeface="Century Gothic"/>
              <a:ea typeface="Century Gothic"/>
              <a:cs typeface="Century Gothic"/>
              <a:sym typeface="Century Gothic"/>
            </a:endParaRPr>
          </a:p>
        </p:txBody>
      </p:sp>
      <p:pic>
        <p:nvPicPr>
          <p:cNvPr id="176" name="Google Shape;176;p24"/>
          <p:cNvPicPr preferRelativeResize="0"/>
          <p:nvPr/>
        </p:nvPicPr>
        <p:blipFill>
          <a:blip r:embed="rId3">
            <a:alphaModFix/>
          </a:blip>
          <a:stretch>
            <a:fillRect/>
          </a:stretch>
        </p:blipFill>
        <p:spPr>
          <a:xfrm>
            <a:off x="2255700" y="1180838"/>
            <a:ext cx="2473950" cy="3312800"/>
          </a:xfrm>
          <a:prstGeom prst="rect">
            <a:avLst/>
          </a:prstGeom>
          <a:noFill/>
          <a:ln>
            <a:noFill/>
          </a:ln>
        </p:spPr>
      </p:pic>
      <p:pic>
        <p:nvPicPr>
          <p:cNvPr id="177" name="Google Shape;177;p24"/>
          <p:cNvPicPr preferRelativeResize="0"/>
          <p:nvPr/>
        </p:nvPicPr>
        <p:blipFill>
          <a:blip r:embed="rId4">
            <a:alphaModFix/>
          </a:blip>
          <a:stretch>
            <a:fillRect/>
          </a:stretch>
        </p:blipFill>
        <p:spPr>
          <a:xfrm>
            <a:off x="5786550" y="1105150"/>
            <a:ext cx="2854125" cy="3196975"/>
          </a:xfrm>
          <a:prstGeom prst="rect">
            <a:avLst/>
          </a:prstGeom>
          <a:noFill/>
          <a:ln>
            <a:noFill/>
          </a:ln>
        </p:spPr>
      </p:pic>
      <p:pic>
        <p:nvPicPr>
          <p:cNvPr id="178" name="Google Shape;178;p24"/>
          <p:cNvPicPr preferRelativeResize="0"/>
          <p:nvPr/>
        </p:nvPicPr>
        <p:blipFill>
          <a:blip r:embed="rId5">
            <a:alphaModFix/>
          </a:blip>
          <a:stretch>
            <a:fillRect/>
          </a:stretch>
        </p:blipFill>
        <p:spPr>
          <a:xfrm>
            <a:off x="4847950" y="1597413"/>
            <a:ext cx="2645875" cy="3196975"/>
          </a:xfrm>
          <a:prstGeom prst="rect">
            <a:avLst/>
          </a:prstGeom>
          <a:noFill/>
          <a:ln>
            <a:noFill/>
          </a:ln>
        </p:spPr>
      </p:pic>
      <p:pic>
        <p:nvPicPr>
          <p:cNvPr id="179" name="Google Shape;179;p24"/>
          <p:cNvPicPr preferRelativeResize="0"/>
          <p:nvPr/>
        </p:nvPicPr>
        <p:blipFill>
          <a:blip r:embed="rId6">
            <a:alphaModFix/>
          </a:blip>
          <a:stretch>
            <a:fillRect/>
          </a:stretch>
        </p:blipFill>
        <p:spPr>
          <a:xfrm>
            <a:off x="807640" y="1661937"/>
            <a:ext cx="2492709" cy="3067950"/>
          </a:xfrm>
          <a:prstGeom prst="rect">
            <a:avLst/>
          </a:prstGeom>
          <a:noFill/>
          <a:ln>
            <a:noFill/>
          </a:ln>
        </p:spPr>
      </p:pic>
      <p:pic>
        <p:nvPicPr>
          <p:cNvPr id="180" name="Google Shape;180;p24"/>
          <p:cNvPicPr preferRelativeResize="0"/>
          <p:nvPr/>
        </p:nvPicPr>
        <p:blipFill>
          <a:blip r:embed="rId7">
            <a:alphaModFix/>
          </a:blip>
          <a:stretch>
            <a:fillRect/>
          </a:stretch>
        </p:blipFill>
        <p:spPr>
          <a:xfrm>
            <a:off x="8455782" y="4388471"/>
            <a:ext cx="574758" cy="552200"/>
          </a:xfrm>
          <a:prstGeom prst="rect">
            <a:avLst/>
          </a:prstGeom>
          <a:noFill/>
          <a:ln>
            <a:noFill/>
          </a:ln>
        </p:spPr>
      </p:pic>
      <p:sp>
        <p:nvSpPr>
          <p:cNvPr id="181" name="Google Shape;181;p24"/>
          <p:cNvSpPr/>
          <p:nvPr/>
        </p:nvSpPr>
        <p:spPr>
          <a:xfrm>
            <a:off x="4847950" y="3209500"/>
            <a:ext cx="552300" cy="2121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5"/>
          <p:cNvSpPr txBox="1">
            <a:spLocks noGrp="1"/>
          </p:cNvSpPr>
          <p:nvPr>
            <p:ph type="title"/>
          </p:nvPr>
        </p:nvSpPr>
        <p:spPr>
          <a:xfrm>
            <a:off x="529875" y="273850"/>
            <a:ext cx="81750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t>Comparing a Firsthand and a Secondhand Account</a:t>
            </a:r>
            <a:endParaRPr sz="3000" b="0" i="0" u="none" strike="noStrike" cap="none">
              <a:solidFill>
                <a:schemeClr val="dk1"/>
              </a:solidFill>
              <a:latin typeface="Century Gothic"/>
              <a:ea typeface="Century Gothic"/>
              <a:cs typeface="Century Gothic"/>
              <a:sym typeface="Century Gothic"/>
            </a:endParaRPr>
          </a:p>
        </p:txBody>
      </p:sp>
      <p:pic>
        <p:nvPicPr>
          <p:cNvPr id="187" name="Google Shape;187;p25"/>
          <p:cNvPicPr preferRelativeResize="0"/>
          <p:nvPr/>
        </p:nvPicPr>
        <p:blipFill>
          <a:blip r:embed="rId3">
            <a:alphaModFix/>
          </a:blip>
          <a:stretch>
            <a:fillRect/>
          </a:stretch>
        </p:blipFill>
        <p:spPr>
          <a:xfrm>
            <a:off x="1117275" y="1333800"/>
            <a:ext cx="3103500" cy="3364500"/>
          </a:xfrm>
          <a:prstGeom prst="rect">
            <a:avLst/>
          </a:prstGeom>
          <a:noFill/>
          <a:ln>
            <a:noFill/>
          </a:ln>
        </p:spPr>
      </p:pic>
      <p:sp>
        <p:nvSpPr>
          <p:cNvPr id="188" name="Google Shape;188;p25"/>
          <p:cNvSpPr txBox="1">
            <a:spLocks noGrp="1"/>
          </p:cNvSpPr>
          <p:nvPr>
            <p:ph type="body" idx="1"/>
          </p:nvPr>
        </p:nvSpPr>
        <p:spPr>
          <a:xfrm>
            <a:off x="4768900" y="1392000"/>
            <a:ext cx="3603000" cy="32481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100000"/>
              </a:lnSpc>
              <a:spcBef>
                <a:spcPts val="0"/>
              </a:spcBef>
              <a:spcAft>
                <a:spcPts val="0"/>
              </a:spcAft>
              <a:buClr>
                <a:schemeClr val="dk1"/>
              </a:buClr>
              <a:buSzPts val="1800"/>
              <a:buAutoNum type="arabicPeriod"/>
            </a:pPr>
            <a:r>
              <a:rPr lang="en" sz="1800" dirty="0"/>
              <a:t>Is this a firsthand or secondhand account? How do you know</a:t>
            </a:r>
            <a:r>
              <a:rPr lang="en" sz="1800" dirty="0" smtClean="0"/>
              <a:t>?</a:t>
            </a:r>
          </a:p>
          <a:p>
            <a:pPr marL="457200" marR="0" lvl="0" indent="-342900" algn="l" rtl="0">
              <a:lnSpc>
                <a:spcPct val="100000"/>
              </a:lnSpc>
              <a:spcBef>
                <a:spcPts val="0"/>
              </a:spcBef>
              <a:spcAft>
                <a:spcPts val="0"/>
              </a:spcAft>
              <a:buClr>
                <a:schemeClr val="dk1"/>
              </a:buClr>
              <a:buSzPts val="1800"/>
              <a:buAutoNum type="arabicPeriod"/>
            </a:pPr>
            <a:endParaRPr sz="1800" i="0" u="none" strike="noStrike" cap="none" dirty="0">
              <a:solidFill>
                <a:schemeClr val="dk1"/>
              </a:solidFill>
            </a:endParaRPr>
          </a:p>
          <a:p>
            <a:pPr marL="457200" marR="0" lvl="0" indent="-342900" algn="l" rtl="0">
              <a:lnSpc>
                <a:spcPct val="100000"/>
              </a:lnSpc>
              <a:spcBef>
                <a:spcPts val="0"/>
              </a:spcBef>
              <a:spcAft>
                <a:spcPts val="0"/>
              </a:spcAft>
              <a:buClr>
                <a:schemeClr val="dk1"/>
              </a:buClr>
              <a:buSzPts val="1800"/>
              <a:buAutoNum type="arabicPeriod"/>
            </a:pPr>
            <a:r>
              <a:rPr lang="en" sz="1800" dirty="0"/>
              <a:t>What do you learn from the firsthand account that you don’t learn from the secondhand account?</a:t>
            </a:r>
            <a:endParaRPr sz="1800" dirty="0"/>
          </a:p>
          <a:p>
            <a:pPr marL="0" marR="0" lvl="0" indent="0" algn="l" rtl="0">
              <a:lnSpc>
                <a:spcPct val="100000"/>
              </a:lnSpc>
              <a:spcBef>
                <a:spcPts val="0"/>
              </a:spcBef>
              <a:spcAft>
                <a:spcPts val="0"/>
              </a:spcAft>
              <a:buNone/>
            </a:pPr>
            <a:endParaRPr dirty="0">
              <a:latin typeface="Calibri"/>
              <a:ea typeface="Calibri"/>
              <a:cs typeface="Calibri"/>
              <a:sym typeface="Calibri"/>
            </a:endParaRPr>
          </a:p>
        </p:txBody>
      </p:sp>
      <p:pic>
        <p:nvPicPr>
          <p:cNvPr id="189" name="Google Shape;189;p25"/>
          <p:cNvPicPr preferRelativeResize="0"/>
          <p:nvPr/>
        </p:nvPicPr>
        <p:blipFill>
          <a:blip r:embed="rId4">
            <a:alphaModFix/>
          </a:blip>
          <a:stretch>
            <a:fillRect/>
          </a:stretch>
        </p:blipFill>
        <p:spPr>
          <a:xfrm>
            <a:off x="7933732" y="4449665"/>
            <a:ext cx="438168" cy="429811"/>
          </a:xfrm>
          <a:prstGeom prst="rect">
            <a:avLst/>
          </a:prstGeom>
          <a:noFill/>
          <a:ln>
            <a:noFill/>
          </a:ln>
        </p:spPr>
      </p:pic>
      <p:pic>
        <p:nvPicPr>
          <p:cNvPr id="7" name="Google Shape;180;p24"/>
          <p:cNvPicPr preferRelativeResize="0"/>
          <p:nvPr/>
        </p:nvPicPr>
        <p:blipFill>
          <a:blip r:embed="rId5">
            <a:alphaModFix/>
          </a:blip>
          <a:stretch>
            <a:fillRect/>
          </a:stretch>
        </p:blipFill>
        <p:spPr>
          <a:xfrm>
            <a:off x="8455782" y="4388471"/>
            <a:ext cx="574758" cy="552200"/>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8">
                                            <p:txEl>
                                              <p:pRg st="0" end="0"/>
                                            </p:txEl>
                                          </p:spTgt>
                                        </p:tgtEl>
                                        <p:attrNameLst>
                                          <p:attrName>style.visibility</p:attrName>
                                        </p:attrNameLst>
                                      </p:cBhvr>
                                      <p:to>
                                        <p:strVal val="visible"/>
                                      </p:to>
                                    </p:set>
                                    <p:animEffect transition="in" filter="fade">
                                      <p:cBhvr>
                                        <p:cTn id="7" dur="1000"/>
                                        <p:tgtEl>
                                          <p:spTgt spid="1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8">
                                            <p:txEl>
                                              <p:pRg st="2" end="2"/>
                                            </p:txEl>
                                          </p:spTgt>
                                        </p:tgtEl>
                                        <p:attrNameLst>
                                          <p:attrName>style.visibility</p:attrName>
                                        </p:attrNameLst>
                                      </p:cBhvr>
                                      <p:to>
                                        <p:strVal val="visible"/>
                                      </p:to>
                                    </p:set>
                                    <p:animEffect transition="in" filter="fade">
                                      <p:cBhvr>
                                        <p:cTn id="12" dur="1000"/>
                                        <p:tgtEl>
                                          <p:spTgt spid="18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6"/>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196" name="Google Shape;196;p26"/>
          <p:cNvSpPr txBox="1"/>
          <p:nvPr/>
        </p:nvSpPr>
        <p:spPr>
          <a:xfrm>
            <a:off x="628650" y="1199175"/>
            <a:ext cx="3337800" cy="3198300"/>
          </a:xfrm>
          <a:prstGeom prst="rect">
            <a:avLst/>
          </a:prstGeom>
          <a:noFill/>
          <a:ln>
            <a:noFill/>
          </a:ln>
        </p:spPr>
        <p:txBody>
          <a:bodyPr spcFirstLastPara="1" wrap="square" lIns="91425" tIns="91425" rIns="91425" bIns="91425" anchor="t" anchorCtr="0">
            <a:noAutofit/>
          </a:bodyPr>
          <a:lstStyle/>
          <a:p>
            <a:pPr marL="457200" marR="0" lvl="0" indent="-342900" algn="l" rtl="0">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197" name="Google Shape;197;p26"/>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Module 3 </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Guiding Question</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 Anchor Chart</a:t>
            </a:r>
            <a:endParaRPr dirty="0"/>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203" name="Google Shape;203;p27"/>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204" name="Google Shape;204;p27"/>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11" name="Google Shape;211;p28"/>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12" name="Google Shape;212;p28"/>
          <p:cNvGraphicFramePr/>
          <p:nvPr/>
        </p:nvGraphicFramePr>
        <p:xfrm>
          <a:off x="952500" y="2809725"/>
          <a:ext cx="7239000" cy="1859219"/>
        </p:xfrm>
        <a:graphic>
          <a:graphicData uri="http://schemas.openxmlformats.org/drawingml/2006/table">
            <a:tbl>
              <a:tblPr>
                <a:noFill/>
                <a:tableStyleId>{E4D8F180-6594-4CA6-882E-9FF795220D7B}</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8</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t>8</a:t>
            </a:r>
            <a:r>
              <a:rPr lang="en" sz="1700" b="0" i="0" u="none" strike="noStrike" cap="none" dirty="0">
                <a:solidFill>
                  <a:schemeClr val="dk1"/>
                </a:solidFill>
                <a:latin typeface="Century Gothic"/>
                <a:ea typeface="Century Gothic"/>
                <a:cs typeface="Century Gothic"/>
                <a:sym typeface="Century Gothic"/>
              </a:rPr>
              <a:t> </a:t>
            </a:r>
            <a:r>
              <a:rPr lang="en" sz="1700" u="sng" dirty="0">
                <a:solidFill>
                  <a:schemeClr val="hlink"/>
                </a:solidFill>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US" sz="17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 </a:t>
            </a:r>
            <a:endParaRPr dirty="0"/>
          </a:p>
          <a:p>
            <a:pPr marL="406400" marR="0" lvl="0" indent="-292100" algn="l" rtl="0">
              <a:lnSpc>
                <a:spcPct val="100000"/>
              </a:lnSpc>
              <a:spcBef>
                <a:spcPts val="0"/>
              </a:spcBef>
              <a:spcAft>
                <a:spcPts val="0"/>
              </a:spcAft>
              <a:buClr>
                <a:schemeClr val="dk1"/>
              </a:buClr>
              <a:buSzPts val="1800"/>
              <a:buChar char="•"/>
            </a:pPr>
            <a:r>
              <a:rPr lang="en" sz="1700" dirty="0"/>
              <a:t>Listen to a read aloud of a firsthand account of a suffragist picketing the White House.</a:t>
            </a:r>
            <a:endParaRPr sz="1700" dirty="0"/>
          </a:p>
          <a:p>
            <a:pPr marL="406400" marR="0" lvl="0" indent="-292100" algn="l" rtl="0">
              <a:lnSpc>
                <a:spcPct val="100000"/>
              </a:lnSpc>
              <a:spcBef>
                <a:spcPts val="0"/>
              </a:spcBef>
              <a:spcAft>
                <a:spcPts val="0"/>
              </a:spcAft>
              <a:buSzPts val="1800"/>
              <a:buChar char="•"/>
            </a:pPr>
            <a:r>
              <a:rPr lang="en" sz="1700" dirty="0"/>
              <a:t>Work in Triads during Work Time A to closely read the text and answer questions.</a:t>
            </a:r>
            <a:endParaRPr sz="1700" dirty="0"/>
          </a:p>
          <a:p>
            <a:pPr marL="406400" marR="0" lvl="0" indent="-285750" algn="l" rtl="0">
              <a:lnSpc>
                <a:spcPct val="100000"/>
              </a:lnSpc>
              <a:spcBef>
                <a:spcPts val="0"/>
              </a:spcBef>
              <a:spcAft>
                <a:spcPts val="0"/>
              </a:spcAft>
              <a:buSzPts val="1700"/>
              <a:buChar char="•"/>
            </a:pPr>
            <a:r>
              <a:rPr lang="en" sz="1700" dirty="0"/>
              <a:t>Compare the firsthand account to a secondhand account read in Lesson 7. </a:t>
            </a:r>
            <a:endParaRPr sz="1700" dirty="0"/>
          </a:p>
          <a:p>
            <a:pPr marL="177800" marR="0" lvl="0" indent="0" algn="l" rtl="0">
              <a:lnSpc>
                <a:spcPct val="100000"/>
              </a:lnSpc>
              <a:spcBef>
                <a:spcPts val="0"/>
              </a:spcBef>
              <a:spcAft>
                <a:spcPts val="0"/>
              </a:spcAft>
              <a:buNone/>
            </a:pP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3" name="Google Shape;103;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8</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9" name="Google Shape;10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8</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3</a:t>
            </a:r>
            <a:r>
              <a:rPr lang="en" sz="2400" b="0" i="0" u="none" strike="noStrike" cap="none">
                <a:solidFill>
                  <a:schemeClr val="dk1"/>
                </a:solidFill>
                <a:latin typeface="Century Gothic"/>
                <a:ea typeface="Century Gothic"/>
                <a:cs typeface="Century Gothic"/>
                <a:sym typeface="Century Gothic"/>
              </a:rPr>
              <a:t> protocols: </a:t>
            </a:r>
            <a:r>
              <a:rPr lang="en" sz="2400"/>
              <a:t>Think-Triad-Share, Turn and Talk,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0" name="Google Shape;110;p16"/>
          <p:cNvPicPr preferRelativeResize="0"/>
          <p:nvPr/>
        </p:nvPicPr>
        <p:blipFill rotWithShape="1">
          <a:blip r:embed="rId3">
            <a:alphaModFix/>
          </a:blip>
          <a:srcRect/>
          <a:stretch/>
        </p:blipFill>
        <p:spPr>
          <a:xfrm>
            <a:off x="8316975" y="4059915"/>
            <a:ext cx="572700" cy="572700"/>
          </a:xfrm>
          <a:prstGeom prst="rect">
            <a:avLst/>
          </a:prstGeom>
          <a:noFill/>
          <a:ln>
            <a:noFill/>
          </a:ln>
        </p:spPr>
      </p:pic>
      <p:pic>
        <p:nvPicPr>
          <p:cNvPr id="111" name="Google Shape;111;p16"/>
          <p:cNvPicPr preferRelativeResize="0"/>
          <p:nvPr/>
        </p:nvPicPr>
        <p:blipFill>
          <a:blip r:embed="rId4">
            <a:alphaModFix/>
          </a:blip>
          <a:stretch>
            <a:fillRect/>
          </a:stretch>
        </p:blipFill>
        <p:spPr>
          <a:xfrm>
            <a:off x="7584700" y="4208675"/>
            <a:ext cx="612600" cy="514800"/>
          </a:xfrm>
          <a:prstGeom prst="rect">
            <a:avLst/>
          </a:prstGeom>
          <a:noFill/>
          <a:ln>
            <a:noFill/>
          </a:ln>
        </p:spPr>
      </p:pic>
      <p:pic>
        <p:nvPicPr>
          <p:cNvPr id="112" name="Google Shape;112;p16"/>
          <p:cNvPicPr preferRelativeResize="0"/>
          <p:nvPr/>
        </p:nvPicPr>
        <p:blipFill rotWithShape="1">
          <a:blip r:embed="rId5">
            <a:alphaModFix/>
          </a:blip>
          <a:srcRect/>
          <a:stretch/>
        </p:blipFill>
        <p:spPr>
          <a:xfrm>
            <a:off x="6892325" y="4159426"/>
            <a:ext cx="572700" cy="613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8" name="Google Shape;118;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8</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000" b="0" i="0" u="none" strike="noStrike" cap="none" dirty="0">
              <a:solidFill>
                <a:schemeClr val="dk1"/>
              </a:solidFill>
              <a:latin typeface="Century Gothic"/>
              <a:ea typeface="Century Gothic"/>
              <a:cs typeface="Century Gothic"/>
              <a:sym typeface="Century Gothic"/>
            </a:endParaRPr>
          </a:p>
          <a:p>
            <a:pPr marL="177800" marR="0" lvl="0" indent="-127000" algn="l" rtl="0">
              <a:lnSpc>
                <a:spcPct val="115000"/>
              </a:lnSpc>
              <a:spcBef>
                <a:spcPts val="0"/>
              </a:spcBef>
              <a:spcAft>
                <a:spcPts val="0"/>
              </a:spcAft>
              <a:buClr>
                <a:srgbClr val="000000"/>
              </a:buClr>
              <a:buSzPts val="1400"/>
              <a:buChar char="•"/>
            </a:pPr>
            <a:r>
              <a:rPr lang="en" sz="1400" i="0" u="none" strike="noStrike" cap="none" dirty="0">
                <a:solidFill>
                  <a:srgbClr val="000000"/>
                </a:solidFill>
              </a:rPr>
              <a:t> </a:t>
            </a:r>
            <a:r>
              <a:rPr lang="en" sz="1400" dirty="0">
                <a:solidFill>
                  <a:srgbClr val="000000"/>
                </a:solidFill>
              </a:rPr>
              <a:t>The basic design of this lesson supports ELLs with the opportunity to deepen their understanding of content by reading a firsthand account of a suffragist who was arrested while picketing in front of the White House, and comparing it to the secondhand account from the previous lesson of the same event. The class and small group discussions, along with the explicit comparison of the accounts, provide ELLs with excellent preparation for the </a:t>
            </a:r>
            <a:r>
              <a:rPr lang="en" sz="1400" b="1" dirty="0">
                <a:solidFill>
                  <a:srgbClr val="000000"/>
                </a:solidFill>
              </a:rPr>
              <a:t>end of unit assessment</a:t>
            </a:r>
            <a:r>
              <a:rPr lang="en" sz="1400" dirty="0">
                <a:solidFill>
                  <a:srgbClr val="000000"/>
                </a:solidFill>
              </a:rPr>
              <a:t>.</a:t>
            </a:r>
            <a:endParaRPr sz="1400" dirty="0">
              <a:solidFill>
                <a:srgbClr val="000000"/>
              </a:solidFill>
            </a:endParaRPr>
          </a:p>
          <a:p>
            <a:pPr marL="177800" lvl="0" indent="-127000" algn="l" rtl="0">
              <a:lnSpc>
                <a:spcPct val="115000"/>
              </a:lnSpc>
              <a:spcBef>
                <a:spcPts val="0"/>
              </a:spcBef>
              <a:spcAft>
                <a:spcPts val="0"/>
              </a:spcAft>
              <a:buClr>
                <a:srgbClr val="000000"/>
              </a:buClr>
              <a:buSzPts val="1400"/>
              <a:buChar char="•"/>
            </a:pPr>
            <a:r>
              <a:rPr lang="en" sz="1400" dirty="0">
                <a:solidFill>
                  <a:srgbClr val="000000"/>
                </a:solidFill>
              </a:rPr>
              <a:t>ELLs may find it challenging to make connections between the events described in “The Suffragists: From Tea-Parties to Prison” and the text from the previous lesson, “Ten Suffragists Arrested while Picketing at the White House.” Additionally, students may find it challenging to compare and contrast the two accounts without explicit modeling and practice (see </a:t>
            </a:r>
            <a:r>
              <a:rPr lang="en" sz="1400" i="1" dirty="0">
                <a:solidFill>
                  <a:srgbClr val="000000"/>
                </a:solidFill>
              </a:rPr>
              <a:t>Levels of support </a:t>
            </a:r>
            <a:r>
              <a:rPr lang="en" sz="1400" dirty="0">
                <a:solidFill>
                  <a:srgbClr val="000000"/>
                </a:solidFill>
              </a:rPr>
              <a:t>and Meeting Students’ Needs).</a:t>
            </a:r>
            <a:endParaRPr sz="1400" i="0" u="none" strike="noStrike" cap="none" dirty="0">
              <a:solidFill>
                <a:srgbClr val="000000"/>
              </a:solidFill>
              <a:latin typeface="Calibri"/>
              <a:ea typeface="Calibri"/>
              <a:cs typeface="Calibri"/>
              <a:sym typeface="Calibri"/>
            </a:endParaRPr>
          </a:p>
        </p:txBody>
      </p:sp>
      <p:sp>
        <p:nvSpPr>
          <p:cNvPr id="119" name="Google Shape;119;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0" name="Google Shape;120;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1" name="Google Shape;121;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2" name="Google Shape;122;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3" name="Google Shape;123;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7"/>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42"/>
        <p:cNvGrpSpPr/>
        <p:nvPr/>
      </p:nvGrpSpPr>
      <p:grpSpPr>
        <a:xfrm>
          <a:off x="0" y="0"/>
          <a:ext cx="0" cy="0"/>
          <a:chOff x="0" y="0"/>
          <a:chExt cx="0" cy="0"/>
        </a:xfrm>
      </p:grpSpPr>
      <p:pic>
        <p:nvPicPr>
          <p:cNvPr id="143" name="Google Shape;143;p2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44" name="Google Shape;144;p2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45" name="Google Shape;145;p2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146" name="Google Shape;146;p2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47" name="Google Shape;147;p2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53" name="Google Shape;153;p2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a:t>Engaging the Reader: “The Suffragists: From Tea-Parties to Prison” </a:t>
            </a:r>
            <a:endParaRPr sz="1800"/>
          </a:p>
          <a:p>
            <a:pPr marL="457200" marR="0" lvl="0" indent="-342900" algn="l" rtl="0">
              <a:lnSpc>
                <a:spcPct val="150000"/>
              </a:lnSpc>
              <a:spcBef>
                <a:spcPts val="0"/>
              </a:spcBef>
              <a:spcAft>
                <a:spcPts val="0"/>
              </a:spcAft>
              <a:buClr>
                <a:schemeClr val="dk1"/>
              </a:buClr>
              <a:buSzPts val="1800"/>
              <a:buFont typeface="Century Gothic"/>
              <a:buChar char="●"/>
            </a:pPr>
            <a:r>
              <a:rPr lang="en" sz="1800"/>
              <a:t>Reviewing Learning Targets</a:t>
            </a:r>
            <a:endParaRPr sz="1800"/>
          </a:p>
          <a:p>
            <a:pPr marL="457200" marR="0" lvl="0" indent="-342900" algn="l" rtl="0">
              <a:lnSpc>
                <a:spcPct val="150000"/>
              </a:lnSpc>
              <a:spcBef>
                <a:spcPts val="0"/>
              </a:spcBef>
              <a:spcAft>
                <a:spcPts val="0"/>
              </a:spcAft>
              <a:buSzPts val="1800"/>
              <a:buChar char="●"/>
            </a:pPr>
            <a:r>
              <a:rPr lang="en" sz="1800"/>
              <a:t>Answering Questions about the Text</a:t>
            </a:r>
            <a:endParaRPr sz="1800"/>
          </a:p>
          <a:p>
            <a:pPr marL="457200" marR="0" lvl="0" indent="-342900" algn="l" rtl="0">
              <a:lnSpc>
                <a:spcPct val="150000"/>
              </a:lnSpc>
              <a:spcBef>
                <a:spcPts val="0"/>
              </a:spcBef>
              <a:spcAft>
                <a:spcPts val="0"/>
              </a:spcAft>
              <a:buSzPts val="1800"/>
              <a:buChar char="●"/>
            </a:pPr>
            <a:r>
              <a:rPr lang="en" sz="1800"/>
              <a:t>Comparing a Firsthand and a Secondhand Account</a:t>
            </a:r>
            <a:endParaRPr sz="1800"/>
          </a:p>
          <a:p>
            <a:pPr marL="457200" marR="0" lvl="0" indent="-342900" algn="l" rtl="0">
              <a:lnSpc>
                <a:spcPct val="150000"/>
              </a:lnSpc>
              <a:spcBef>
                <a:spcPts val="0"/>
              </a:spcBef>
              <a:spcAft>
                <a:spcPts val="0"/>
              </a:spcAft>
              <a:buSzPts val="1800"/>
              <a:buChar char="●"/>
            </a:pPr>
            <a:r>
              <a:rPr lang="en" sz="1800"/>
              <a:t>Reviewing Homework </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586800" y="198150"/>
            <a:ext cx="79704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t>“The Suffragists: From Tea-Parties to Prison”</a:t>
            </a:r>
            <a:endParaRPr sz="3000" b="0" i="0" u="none" strike="noStrike" cap="none">
              <a:solidFill>
                <a:schemeClr val="dk1"/>
              </a:solidFill>
              <a:latin typeface="Century Gothic"/>
              <a:ea typeface="Century Gothic"/>
              <a:cs typeface="Century Gothic"/>
              <a:sym typeface="Century Gothic"/>
            </a:endParaRPr>
          </a:p>
        </p:txBody>
      </p:sp>
      <p:pic>
        <p:nvPicPr>
          <p:cNvPr id="159" name="Google Shape;159;p22"/>
          <p:cNvPicPr preferRelativeResize="0"/>
          <p:nvPr/>
        </p:nvPicPr>
        <p:blipFill>
          <a:blip r:embed="rId3">
            <a:alphaModFix/>
          </a:blip>
          <a:stretch>
            <a:fillRect/>
          </a:stretch>
        </p:blipFill>
        <p:spPr>
          <a:xfrm>
            <a:off x="374850" y="1071250"/>
            <a:ext cx="2682600" cy="3485625"/>
          </a:xfrm>
          <a:prstGeom prst="rect">
            <a:avLst/>
          </a:prstGeom>
          <a:noFill/>
          <a:ln>
            <a:noFill/>
          </a:ln>
        </p:spPr>
      </p:pic>
      <p:pic>
        <p:nvPicPr>
          <p:cNvPr id="160" name="Google Shape;160;p22"/>
          <p:cNvPicPr preferRelativeResize="0"/>
          <p:nvPr/>
        </p:nvPicPr>
        <p:blipFill>
          <a:blip r:embed="rId4">
            <a:alphaModFix/>
          </a:blip>
          <a:stretch>
            <a:fillRect/>
          </a:stretch>
        </p:blipFill>
        <p:spPr>
          <a:xfrm>
            <a:off x="3057450" y="1071250"/>
            <a:ext cx="2682600" cy="3485625"/>
          </a:xfrm>
          <a:prstGeom prst="rect">
            <a:avLst/>
          </a:prstGeom>
          <a:noFill/>
          <a:ln>
            <a:noFill/>
          </a:ln>
        </p:spPr>
      </p:pic>
      <p:pic>
        <p:nvPicPr>
          <p:cNvPr id="161" name="Google Shape;161;p22"/>
          <p:cNvPicPr preferRelativeResize="0"/>
          <p:nvPr/>
        </p:nvPicPr>
        <p:blipFill>
          <a:blip r:embed="rId5">
            <a:alphaModFix/>
          </a:blip>
          <a:stretch>
            <a:fillRect/>
          </a:stretch>
        </p:blipFill>
        <p:spPr>
          <a:xfrm>
            <a:off x="5859450" y="1078846"/>
            <a:ext cx="2799725" cy="3470429"/>
          </a:xfrm>
          <a:prstGeom prst="rect">
            <a:avLst/>
          </a:prstGeom>
          <a:noFill/>
          <a:ln>
            <a:noFill/>
          </a:ln>
        </p:spPr>
      </p:pic>
      <p:pic>
        <p:nvPicPr>
          <p:cNvPr id="162" name="Google Shape;162;p22"/>
          <p:cNvPicPr preferRelativeResize="0"/>
          <p:nvPr/>
        </p:nvPicPr>
        <p:blipFill>
          <a:blip r:embed="rId6">
            <a:alphaModFix/>
          </a:blip>
          <a:stretch>
            <a:fillRect/>
          </a:stretch>
        </p:blipFill>
        <p:spPr>
          <a:xfrm>
            <a:off x="8551004" y="4516617"/>
            <a:ext cx="416175" cy="394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68" name="Google Shape;168;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50000"/>
              </a:lnSpc>
              <a:spcBef>
                <a:spcPts val="0"/>
              </a:spcBef>
              <a:spcAft>
                <a:spcPts val="0"/>
              </a:spcAft>
              <a:buSzPts val="2400"/>
              <a:buAutoNum type="arabicPeriod"/>
            </a:pPr>
            <a:r>
              <a:rPr lang="en" sz="2400" dirty="0"/>
              <a:t>I can use the text to answer questions about an excerpt of “The Suffragists: From Tea-Parties to Prison.”</a:t>
            </a:r>
            <a:endParaRPr sz="2400" dirty="0"/>
          </a:p>
          <a:p>
            <a:pPr marL="457200" lvl="0" indent="-381000" algn="l" rtl="0">
              <a:lnSpc>
                <a:spcPct val="150000"/>
              </a:lnSpc>
              <a:spcBef>
                <a:spcPts val="0"/>
              </a:spcBef>
              <a:spcAft>
                <a:spcPts val="0"/>
              </a:spcAft>
              <a:buSzPts val="2400"/>
              <a:buAutoNum type="arabicPeriod"/>
            </a:pPr>
            <a:r>
              <a:rPr lang="en" sz="2400" dirty="0"/>
              <a:t>I can compare and contrast a firsthand account to a secondhand account of an event.</a:t>
            </a:r>
            <a:endParaRPr sz="2400" dirty="0"/>
          </a:p>
        </p:txBody>
      </p:sp>
      <p:pic>
        <p:nvPicPr>
          <p:cNvPr id="169" name="Google Shape;169;p23"/>
          <p:cNvPicPr preferRelativeResize="0"/>
          <p:nvPr/>
        </p:nvPicPr>
        <p:blipFill>
          <a:blip r:embed="rId3">
            <a:alphaModFix/>
          </a:blip>
          <a:stretch>
            <a:fillRect/>
          </a:stretch>
        </p:blipFill>
        <p:spPr>
          <a:xfrm>
            <a:off x="8490858" y="4420654"/>
            <a:ext cx="556171" cy="511018"/>
          </a:xfrm>
          <a:prstGeom prst="rect">
            <a:avLst/>
          </a:prstGeom>
          <a:noFill/>
          <a:ln>
            <a:noFill/>
          </a:ln>
        </p:spPr>
      </p:pic>
      <p:pic>
        <p:nvPicPr>
          <p:cNvPr id="170" name="Google Shape;170;p23"/>
          <p:cNvPicPr preferRelativeResize="0"/>
          <p:nvPr/>
        </p:nvPicPr>
        <p:blipFill rotWithShape="1">
          <a:blip r:embed="rId4">
            <a:alphaModFix/>
          </a:blip>
          <a:srcRect/>
          <a:stretch/>
        </p:blipFill>
        <p:spPr>
          <a:xfrm>
            <a:off x="7959179" y="4417455"/>
            <a:ext cx="515389" cy="51421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5187BC3-FA79-4B37-9F90-095985326822}"/>
</file>

<file path=customXml/itemProps2.xml><?xml version="1.0" encoding="utf-8"?>
<ds:datastoreItem xmlns:ds="http://schemas.openxmlformats.org/officeDocument/2006/customXml" ds:itemID="{453865D8-BDF6-460E-9D6B-7674A639A4C8}"/>
</file>

<file path=customXml/itemProps3.xml><?xml version="1.0" encoding="utf-8"?>
<ds:datastoreItem xmlns:ds="http://schemas.openxmlformats.org/officeDocument/2006/customXml" ds:itemID="{0C0F4A29-FBA6-4D7C-8783-873B118B17B7}"/>
</file>

<file path=docProps/app.xml><?xml version="1.0" encoding="utf-8"?>
<Properties xmlns="http://schemas.openxmlformats.org/officeDocument/2006/extended-properties" xmlns:vt="http://schemas.openxmlformats.org/officeDocument/2006/docPropsVTypes">
  <TotalTime>15</TotalTime>
  <Words>3720</Words>
  <Application>Microsoft Macintosh PowerPoint</Application>
  <PresentationFormat>On-screen Show (16:9)</PresentationFormat>
  <Paragraphs>287</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Century Gothic</vt:lpstr>
      <vt:lpstr>Georgia</vt:lpstr>
      <vt:lpstr>Calibri</vt:lpstr>
      <vt:lpstr>Office Theme</vt:lpstr>
      <vt:lpstr>Grade 4: Module 4: Unit 1: Lesson 8 Teacher slide, before teaching.</vt:lpstr>
      <vt:lpstr>Grade 4: Module 4 Unit 1: Lesson 8 Teacher slide, before teaching.</vt:lpstr>
      <vt:lpstr>Grade 4: Module 4: Unit 1: Lesson 8 Teacher slide, before teaching.</vt:lpstr>
      <vt:lpstr>Grade 4: Module 4: Unit 1: Lesson 8 Teacher slide, before teaching.</vt:lpstr>
      <vt:lpstr>Grade 4: Module 4: Unit 1: Lesson 8 Teacher slide, before teaching.</vt:lpstr>
      <vt:lpstr>Grade 4: Module 4:  Unit 1: Lesson 8</vt:lpstr>
      <vt:lpstr>Hello, Students!</vt:lpstr>
      <vt:lpstr>“The Suffragists: From Tea-Parties to Prison”</vt:lpstr>
      <vt:lpstr>Reviewing Learning Targets</vt:lpstr>
      <vt:lpstr>Answering Questions about a Text </vt:lpstr>
      <vt:lpstr>Comparing a Firsthand and a Secondhand Account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1: Lesson 8 Teacher slide, before teaching.</dc:title>
  <dc:creator>nbravo</dc:creator>
  <cp:lastModifiedBy>Alexander Specht</cp:lastModifiedBy>
  <cp:revision>3</cp:revision>
  <dcterms:modified xsi:type="dcterms:W3CDTF">2018-11-16T02:57:48Z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