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0" r:id="rId4"/>
    <p:sldMasterId id="2147483671" r:id="rId5"/>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620AE9-6680-4540-950C-595AD543E5DF}" v="2" dt="2018-10-08T02:18:01.284"/>
  </p1510:revLst>
</p1510:revInfo>
</file>

<file path=ppt/tableStyles.xml><?xml version="1.0" encoding="utf-8"?>
<a:tblStyleLst xmlns:a="http://schemas.openxmlformats.org/drawingml/2006/main" def="{649B993A-583D-4AB7-8CE2-9E36995CD223}">
  <a:tblStyle styleId="{649B993A-583D-4AB7-8CE2-9E36995CD22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816785E-7380-4F34-BBAB-568BC28DBD65}"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10"/>
    <p:restoredTop sz="60108" autoAdjust="0"/>
  </p:normalViewPr>
  <p:slideViewPr>
    <p:cSldViewPr snapToGrid="0">
      <p:cViewPr varScale="1">
        <p:scale>
          <a:sx n="151" d="100"/>
          <a:sy n="151" d="100"/>
        </p:scale>
        <p:origin x="520"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80476AE2-B48D-443C-1351-053F78428778}"/>
    <pc:docChg chg="modSld">
      <pc:chgData name="Jennifer Snapp" userId="S::jennifer.snapp@detroitk12.org::42622253-5fe4-47d2-9c8f-1ef2d995c939" providerId="AD" clId="Web-{80476AE2-B48D-443C-1351-053F78428778}" dt="2018-10-08T02:17:10.541" v="1" actId="1076"/>
      <pc:docMkLst>
        <pc:docMk/>
      </pc:docMkLst>
      <pc:sldChg chg="addSp modSp">
        <pc:chgData name="Jennifer Snapp" userId="S::jennifer.snapp@detroitk12.org::42622253-5fe4-47d2-9c8f-1ef2d995c939" providerId="AD" clId="Web-{80476AE2-B48D-443C-1351-053F78428778}" dt="2018-10-08T02:17:10.541" v="1" actId="1076"/>
        <pc:sldMkLst>
          <pc:docMk/>
          <pc:sldMk cId="0" sldId="259"/>
        </pc:sldMkLst>
        <pc:picChg chg="add mod">
          <ac:chgData name="Jennifer Snapp" userId="S::jennifer.snapp@detroitk12.org::42622253-5fe4-47d2-9c8f-1ef2d995c939" providerId="AD" clId="Web-{80476AE2-B48D-443C-1351-053F78428778}" dt="2018-10-08T02:17:10.541" v="1" actId="1076"/>
          <ac:picMkLst>
            <pc:docMk/>
            <pc:sldMk cId="0" sldId="259"/>
            <ac:picMk id="2" creationId="{F362553F-E800-4169-980E-999A8671FD19}"/>
          </ac:picMkLst>
        </pc:picChg>
      </pc:sldChg>
    </pc:docChg>
  </pc:docChgLst>
  <pc:docChgLst>
    <pc:chgData name="Jennifer Snapp" userId="42622253-5fe4-47d2-9c8f-1ef2d995c939" providerId="ADAL" clId="{96620AE9-6680-4540-950C-595AD543E5DF}"/>
    <pc:docChg chg="modMainMaster">
      <pc:chgData name="Jennifer Snapp" userId="42622253-5fe4-47d2-9c8f-1ef2d995c939" providerId="ADAL" clId="{96620AE9-6680-4540-950C-595AD543E5DF}" dt="2018-10-08T02:18:09.392" v="5" actId="14100"/>
      <pc:docMkLst>
        <pc:docMk/>
      </pc:docMkLst>
      <pc:sldMasterChg chg="addSp modSp">
        <pc:chgData name="Jennifer Snapp" userId="42622253-5fe4-47d2-9c8f-1ef2d995c939" providerId="ADAL" clId="{96620AE9-6680-4540-950C-595AD543E5DF}" dt="2018-10-08T02:17:46.341" v="2" actId="14100"/>
        <pc:sldMasterMkLst>
          <pc:docMk/>
          <pc:sldMasterMk cId="0" sldId="2147483670"/>
        </pc:sldMasterMkLst>
        <pc:picChg chg="add mod">
          <ac:chgData name="Jennifer Snapp" userId="42622253-5fe4-47d2-9c8f-1ef2d995c939" providerId="ADAL" clId="{96620AE9-6680-4540-950C-595AD543E5DF}" dt="2018-10-08T02:17:46.341" v="2" actId="14100"/>
          <ac:picMkLst>
            <pc:docMk/>
            <pc:sldMasterMk cId="0" sldId="2147483670"/>
            <ac:picMk id="3" creationId="{5A1F0B83-FB7D-AA46-9D61-5150429C9BBE}"/>
          </ac:picMkLst>
        </pc:picChg>
      </pc:sldMasterChg>
      <pc:sldMasterChg chg="addSp modSp">
        <pc:chgData name="Jennifer Snapp" userId="42622253-5fe4-47d2-9c8f-1ef2d995c939" providerId="ADAL" clId="{96620AE9-6680-4540-950C-595AD543E5DF}" dt="2018-10-08T02:18:09.392" v="5" actId="14100"/>
        <pc:sldMasterMkLst>
          <pc:docMk/>
          <pc:sldMasterMk cId="0" sldId="2147483671"/>
        </pc:sldMasterMkLst>
        <pc:picChg chg="add mod">
          <ac:chgData name="Jennifer Snapp" userId="42622253-5fe4-47d2-9c8f-1ef2d995c939" providerId="ADAL" clId="{96620AE9-6680-4540-950C-595AD543E5DF}" dt="2018-10-08T02:18:09.392" v="5" actId="14100"/>
          <ac:picMkLst>
            <pc:docMk/>
            <pc:sldMasterMk cId="0" sldId="2147483671"/>
            <ac:picMk id="3" creationId="{B71DBA28-30FF-CC41-8726-B69517635620}"/>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5841440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esl-bits.net/listening/Media/CesarChavez/default.html"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esl-bits.net/listening/Media/CesarChavez/default.htm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continue to examine unions as agents of change as Chavez describes the UFW. They return to Paragraphs 8–15 of the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Commonwealth Club Address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to identify the claims that Chávez makes about the UFW. </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leave with a firm understanding that Chávez believed the UFW changed not just the working conditions of farmworkers, but the lives of all Chicanos. This understanding will help them realize why Chávez can make the claim that the power and influence of the UFW will expand in the future.</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effectively the bridge between the two parts of the speech. In the first part, César Chávez lays out the past; in the second half, he describes current struggles and the future. Following the pattern established in Lesson 2, students will listen to the second half of the speech today and annotate for the gist.</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also work on RI.7.5 as they relate the first half of the speech to the central claim.</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what structure you will use for the independent reading check-in scheduled for Lesson 5; as you review the homework with students, make sure they are clear about what they need to have completed beforehand and what they should bring to class that day.</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latin typeface="Calibri"/>
              <a:ea typeface="Calibri"/>
              <a:cs typeface="Calibri"/>
              <a:sym typeface="Calibri"/>
            </a:endParaRPr>
          </a:p>
        </p:txBody>
      </p:sp>
    </p:spTree>
    <p:extLst>
      <p:ext uri="{BB962C8B-B14F-4D97-AF65-F5344CB8AC3E}">
        <p14:creationId xmlns:p14="http://schemas.microsoft.com/office/powerpoint/2010/main" val="33096997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a2ea51330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C. Listening for the Gist: Paragraphs 16-29</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Instead of the teacher modeling, asking students to model for each other promotes collaboration in the classroom and student leadership.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now be listening to the second half of the speech.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they read along with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recording of Chávez giving the speech (</a:t>
            </a:r>
            <a:r>
              <a:rPr lang="en" sz="1200" b="0" u="sng" dirty="0">
                <a:solidFill>
                  <a:schemeClr val="hlink"/>
                </a:solidFill>
                <a:latin typeface="Calibri"/>
                <a:ea typeface="Calibri"/>
                <a:cs typeface="Calibri"/>
                <a:sym typeface="Calibri"/>
                <a:hlinkClick r:id="rId3"/>
              </a:rPr>
              <a:t>http://esl-bits.net/listening/Media/CesarChavez/default.html</a:t>
            </a:r>
            <a:r>
              <a:rPr lang="en" sz="1200" b="0" dirty="0">
                <a:solidFill>
                  <a:schemeClr val="dk1"/>
                </a:solidFill>
                <a:latin typeface="Calibri"/>
                <a:ea typeface="Calibri"/>
                <a:cs typeface="Calibri"/>
                <a:sym typeface="Calibri"/>
              </a:rPr>
              <a:t>), they should write down the gist of each paragraph. Remind them to write legibly and small.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Assure them that you will pause the recording so they will have time to jot down notes without missing the next part of the speech, but they should feel free to underline words or phrases they think are important as they listen.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playing the recording. At the end of Paragraph 17, ask a student to “think aloud” through the gist.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pausing after Paragraphs 19, 21, 22, 26, and 30. Give students time to write before you ask a student to share 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This portion of the speech takes about 15 minutes to read aloud. In the interest of time, limit the students to gist notes. They will have a chance to read each section more closely starting in Lesson 5.</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show they are listening by writing the gist of each paragraph.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having pre-annotated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the first “stop for gist” point.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asking students with pre-annotated notes to underline ideas they they think are important.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821049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partners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Closing and Assessment A. Turn and Talk </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Giving students the opportunity to discuss their ideas makes them more confident.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turn and talk with a partner: </a:t>
            </a:r>
            <a:r>
              <a:rPr lang="en" sz="1200" i="1">
                <a:solidFill>
                  <a:schemeClr val="dk1"/>
                </a:solidFill>
                <a:latin typeface="Calibri"/>
                <a:ea typeface="Calibri"/>
                <a:cs typeface="Calibri"/>
                <a:sym typeface="Calibri"/>
              </a:rPr>
              <a:t>“Identify one claim you heard in this section of the speech.”</a:t>
            </a:r>
            <a:endParaRPr sz="1200" i="1">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valid claims.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Possibly underline lines that lead to the claim ahead of time.</a:t>
            </a:r>
            <a:endParaRPr sz="1200">
              <a:latin typeface="Calibri"/>
              <a:ea typeface="Calibri"/>
              <a:cs typeface="Calibri"/>
              <a:sym typeface="Calibri"/>
            </a:endParaRPr>
          </a:p>
        </p:txBody>
      </p:sp>
    </p:spTree>
    <p:extLst>
      <p:ext uri="{BB962C8B-B14F-4D97-AF65-F5344CB8AC3E}">
        <p14:creationId xmlns:p14="http://schemas.microsoft.com/office/powerpoint/2010/main" val="3962601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 None</a:t>
            </a:r>
            <a:endParaRPr sz="1200"/>
          </a:p>
        </p:txBody>
      </p:sp>
    </p:spTree>
    <p:extLst>
      <p:ext uri="{BB962C8B-B14F-4D97-AF65-F5344CB8AC3E}">
        <p14:creationId xmlns:p14="http://schemas.microsoft.com/office/powerpoint/2010/main" val="3700939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 name="Google Shape;213;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14" name="Google Shape;214;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9473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Forming Evidence-Based Claims graphic organizer for Paragraphs 8–15 </a:t>
            </a:r>
            <a:r>
              <a:rPr lang="en" sz="1200" b="0" dirty="0">
                <a:solidFill>
                  <a:schemeClr val="dk1"/>
                </a:solidFill>
                <a:latin typeface="Calibri"/>
                <a:ea typeface="Calibri"/>
                <a:cs typeface="Calibri"/>
                <a:sym typeface="Calibri"/>
              </a:rPr>
              <a:t>(one per student)</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Forming Evidence-Based Claims graphic organizer for Paragraphs 8–15 (for teacher reference)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of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Commonwealth Club Address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by César Chávez (students’ annotated copies from Lesson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Commonwealth Club Address</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Structure anchor chart </a:t>
            </a:r>
            <a:r>
              <a:rPr lang="en" sz="1200" b="0" dirty="0">
                <a:solidFill>
                  <a:schemeClr val="dk1"/>
                </a:solidFill>
                <a:latin typeface="Calibri"/>
                <a:ea typeface="Calibri"/>
                <a:cs typeface="Calibri"/>
                <a:sym typeface="Calibri"/>
              </a:rPr>
              <a:t>(from Lesson 2)</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Commonwealth Club Address</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Structure anchor chart—teacher edition </a:t>
            </a:r>
            <a:r>
              <a:rPr lang="en" sz="1200" dirty="0">
                <a:solidFill>
                  <a:schemeClr val="dk1"/>
                </a:solidFill>
                <a:latin typeface="Calibri"/>
                <a:ea typeface="Calibri"/>
                <a:cs typeface="Calibri"/>
                <a:sym typeface="Calibri"/>
              </a:rPr>
              <a:t>(from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Recording of Chávez giving the speech (from Lesson 2) :   </a:t>
            </a:r>
            <a:r>
              <a:rPr lang="en" sz="1200" u="sng" dirty="0">
                <a:solidFill>
                  <a:schemeClr val="hlink"/>
                </a:solidFill>
                <a:latin typeface="Calibri"/>
                <a:ea typeface="Calibri"/>
                <a:cs typeface="Calibri"/>
                <a:sym typeface="Calibri"/>
                <a:hlinkClick r:id="rId3"/>
              </a:rPr>
              <a:t>http://esl-bits.net/listening/Media/CesarChavez/default.html</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sure the link to the recording of the speech works.  If not, prepare to read it aloud.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1636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Commonwealth Club Address,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Paragraphs 1–15.</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7302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741746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to the class or have a student read it.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9828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Reviewing Learning Targets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are a research-based strategy that helps all students, especially challenged learners.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the learning targets for today.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this is their last day before the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to practice these skills.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Express your confidence in their ability to identify the claims in César Chávez’s speech.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although they have begun talking about how the claim of a particular section supports the central claim, this is not on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they will practice this skill more and then demonstrate it on the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a:t>
            </a:r>
            <a:r>
              <a:rPr lang="en" sz="1200" dirty="0">
                <a:solidFill>
                  <a:schemeClr val="dk1"/>
                </a:solidFill>
                <a:latin typeface="Times New Roman"/>
                <a:ea typeface="Times New Roman"/>
                <a:cs typeface="Times New Roman"/>
                <a:sym typeface="Times New Roman"/>
              </a:rPr>
              <a:t>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306484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15-18 minutes (this slide, 3-5 minutes)</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A. Forming Evidence-Based Claims: Paragraphs 8–15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Following familiar and established routines can provide students with the comfort and confidence necessary for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will be asked to figure out what the claim is in the text.  This is a challenging task, and students will need modeling.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before you can determine what an author’s claim is, you have to make sure you really understand what he is saying. That is what students did yesterday in their close read.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Compliment them for their thorough annotations and hand back </a:t>
            </a:r>
            <a:r>
              <a:rPr lang="en" sz="1200" b="0" dirty="0">
                <a:solidFill>
                  <a:schemeClr val="dk1"/>
                </a:solidFill>
                <a:latin typeface="Calibri"/>
                <a:ea typeface="Calibri"/>
                <a:cs typeface="Calibri"/>
                <a:sym typeface="Calibri"/>
              </a:rPr>
              <a:t>Text of </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Commonwealth Club Address</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by César Chávez </a:t>
            </a:r>
            <a:r>
              <a:rPr lang="en" sz="1200" dirty="0">
                <a:solidFill>
                  <a:schemeClr val="dk1"/>
                </a:solidFill>
                <a:latin typeface="Calibri"/>
                <a:ea typeface="Calibri"/>
                <a:cs typeface="Calibri"/>
                <a:sym typeface="Calibri"/>
              </a:rPr>
              <a:t>(students’ annotated copies from Lesson 3).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Now they are ready to take a step back and ask, What claim is he making in this second section? How is he supporting that claim?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Arrange students in pairs and distribute the </a:t>
            </a:r>
            <a:r>
              <a:rPr lang="en" sz="1200" b="1" dirty="0">
                <a:solidFill>
                  <a:schemeClr val="dk1"/>
                </a:solidFill>
                <a:latin typeface="Calibri"/>
                <a:ea typeface="Calibri"/>
                <a:cs typeface="Calibri"/>
                <a:sym typeface="Calibri"/>
              </a:rPr>
              <a:t>Forming Evidence-Based Claims graphic organizer for Paragraphs 8–15</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Lesson 2, they found evidence for a claim you identified. Today they will figure out a claim that Chávez is making, and this claim is going to be about the union.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of the process for identifying an evidence-based claim:</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gist notes and answers to the questions you just wrote to see what the major topic(s) in this section are.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claims is he making about the UFW, overall?</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claims that are bigger than a paragraph.</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one claim in the box.</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Find the evidence that Chávez uses to support that claim and add it to the boxes below.</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502873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15-18 minutes (this slide, 12-13 minutes)</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r>
              <a:rPr lang="en-US" sz="1200" b="1" dirty="0">
                <a:solidFill>
                  <a:schemeClr val="dk1"/>
                </a:solidFill>
                <a:latin typeface="Calibri"/>
                <a:ea typeface="Calibri"/>
                <a:cs typeface="Calibri"/>
                <a:sym typeface="Calibri"/>
              </a:rPr>
              <a:t>Grouping: Whole Group and Pairs</a:t>
            </a:r>
            <a:endParaRPr lang="en-US"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Slide 2 of 2</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A. Forming Evidence-Based Claims: Paragraphs 8–15 </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Practicing the skill of identifying claims and evidence that supports those claims will help students become better readers and writers.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teacher supports in the teacher resources to identify claims and evidence in the speech.  Then, the teacher will be better able to help students.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Chávez makes two claims about the union in these paragraphs; their task is to identify just one of those claims.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central claim of the speech is in lines 109 and 110.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the word</a:t>
            </a:r>
            <a:r>
              <a:rPr lang="en" sz="1200" i="1" dirty="0">
                <a:solidFill>
                  <a:schemeClr val="dk1"/>
                </a:solidFill>
                <a:latin typeface="Calibri"/>
                <a:ea typeface="Calibri"/>
                <a:cs typeface="Calibri"/>
                <a:sym typeface="Calibri"/>
              </a:rPr>
              <a:t> empowering</a:t>
            </a:r>
            <a:r>
              <a:rPr lang="en" sz="1200" dirty="0">
                <a:solidFill>
                  <a:schemeClr val="dk1"/>
                </a:solidFill>
                <a:latin typeface="Calibri"/>
                <a:ea typeface="Calibri"/>
                <a:cs typeface="Calibri"/>
                <a:sym typeface="Calibri"/>
              </a:rPr>
              <a:t> - this will be important for this activity.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should NOT use this as the claim for this section</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(it is the central claim and has already been identified as such); however, the possible claims for this section do show the way that the UFW empowered some people.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 students work in pairs to identify a claim.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pairs are done working, call on several pairs to explain the claim they identified. Name the steps they used to determine what a claim was, and make sure that either they or you clarify how the evidence they chose relates to that claim.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scripting their work on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document camera </a:t>
            </a:r>
            <a:r>
              <a:rPr lang="en" sz="1200" dirty="0">
                <a:solidFill>
                  <a:schemeClr val="dk1"/>
                </a:solidFill>
                <a:latin typeface="Calibri"/>
                <a:ea typeface="Calibri"/>
                <a:cs typeface="Calibri"/>
                <a:sym typeface="Calibri"/>
              </a:rPr>
              <a:t>so all students have access to a model of strong work.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Claim Option A: The UFW has improved the lives of farmworkers.</a:t>
            </a:r>
            <a:r>
              <a:rPr lang="en-US" sz="1200" baseline="0" dirty="0">
                <a:latin typeface="Calibri"/>
                <a:ea typeface="Calibri"/>
                <a:cs typeface="Calibri"/>
                <a:sym typeface="Calibri"/>
              </a:rPr>
              <a:t> </a:t>
            </a:r>
            <a:r>
              <a:rPr lang="en" sz="1200" dirty="0">
                <a:latin typeface="Calibri"/>
                <a:ea typeface="Calibri"/>
                <a:cs typeface="Calibri"/>
                <a:sym typeface="Calibri"/>
              </a:rPr>
              <a:t>Evidence:  </a:t>
            </a:r>
            <a:endParaRPr lang="en-US" sz="1200" dirty="0">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dirty="0">
                <a:latin typeface="Calibri"/>
                <a:ea typeface="Calibri"/>
                <a:cs typeface="Calibri"/>
                <a:sym typeface="Calibri"/>
              </a:rPr>
              <a:t>Union means many farmworkers on union contracts (P14).</a:t>
            </a:r>
          </a:p>
          <a:p>
            <a:pPr marL="914400" marR="0" lvl="1"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dirty="0">
                <a:latin typeface="Calibri"/>
                <a:ea typeface="Calibri"/>
                <a:cs typeface="Calibri"/>
                <a:sym typeface="Calibri"/>
              </a:rPr>
              <a:t>Whole industry spends more on wages/working conditions/benefits (P14).</a:t>
            </a:r>
          </a:p>
          <a:p>
            <a:pPr marL="914400" marR="0" lvl="1"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dirty="0">
                <a:latin typeface="Calibri"/>
                <a:ea typeface="Calibri"/>
                <a:cs typeface="Calibri"/>
                <a:sym typeface="Calibri"/>
              </a:rPr>
              <a:t>Has improved lives of even nonunion farmworkers (P14).</a:t>
            </a:r>
            <a:endParaRPr sz="1200" dirty="0">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 </a:t>
            </a:r>
            <a:r>
              <a:rPr lang="en" sz="1200" dirty="0">
                <a:solidFill>
                  <a:schemeClr val="dk1"/>
                </a:solidFill>
                <a:latin typeface="Calibri"/>
                <a:ea typeface="Calibri"/>
                <a:cs typeface="Calibri"/>
                <a:sym typeface="Calibri"/>
              </a:rPr>
              <a:t>Claim Option B: The success of the UFW has empowered all Latinos.</a:t>
            </a:r>
            <a:r>
              <a:rPr lang="en-US" sz="1200" baseline="0" dirty="0">
                <a:solidFill>
                  <a:srgbClr val="000000"/>
                </a:solidFill>
                <a:latin typeface="Calibri"/>
                <a:ea typeface="Calibri"/>
                <a:cs typeface="Calibri"/>
                <a:sym typeface="Calibri"/>
              </a:rPr>
              <a:t> </a:t>
            </a:r>
            <a:r>
              <a:rPr lang="en" sz="1200" dirty="0">
                <a:latin typeface="Calibri"/>
                <a:ea typeface="Calibri"/>
                <a:cs typeface="Calibri"/>
                <a:sym typeface="Calibri"/>
              </a:rPr>
              <a:t>Evidence:   </a:t>
            </a:r>
            <a:endParaRPr lang="en-US" sz="1200" dirty="0">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 sz="1200" dirty="0">
                <a:latin typeface="Calibri"/>
                <a:ea typeface="Calibri"/>
                <a:cs typeface="Calibri"/>
                <a:sym typeface="Calibri"/>
              </a:rPr>
              <a:t>We were challenging and overcoming injustice (P11)</a:t>
            </a:r>
            <a:r>
              <a:rPr lang="en-US" sz="1200" dirty="0">
                <a:latin typeface="Calibri"/>
                <a:ea typeface="Calibri"/>
                <a:cs typeface="Calibri"/>
                <a:sym typeface="Calibri"/>
              </a:rPr>
              <a:t>.</a:t>
            </a:r>
          </a:p>
          <a:p>
            <a:pPr marL="914400" marR="0" lvl="1"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 sz="1200" dirty="0">
                <a:latin typeface="Calibri"/>
                <a:ea typeface="Calibri"/>
                <a:cs typeface="Calibri"/>
                <a:sym typeface="Calibri"/>
              </a:rPr>
              <a:t>More college, more political office; if it could happen in the fields, it could happen anywhere (P11)</a:t>
            </a:r>
            <a:r>
              <a:rPr lang="en-US" sz="1200" dirty="0">
                <a:latin typeface="Calibri"/>
                <a:ea typeface="Calibri"/>
                <a:cs typeface="Calibri"/>
                <a:sym typeface="Calibri"/>
              </a:rPr>
              <a:t>.</a:t>
            </a:r>
          </a:p>
          <a:p>
            <a:pPr marL="914400" marR="0" lvl="1"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 sz="1200" dirty="0">
                <a:latin typeface="Calibri"/>
                <a:ea typeface="Calibri"/>
                <a:cs typeface="Calibri"/>
                <a:sym typeface="Calibri"/>
              </a:rPr>
              <a:t>Farmworkers gave them hope that they could succeed and the inspiration to work for change (P12)</a:t>
            </a:r>
            <a:r>
              <a:rPr lang="en-US" sz="1200" dirty="0">
                <a:latin typeface="Calibri"/>
                <a:ea typeface="Calibri"/>
                <a:cs typeface="Calibri"/>
                <a:sym typeface="Calibri"/>
              </a:rPr>
              <a:t>.</a:t>
            </a:r>
          </a:p>
          <a:p>
            <a:pPr marL="457200" lvl="0" indent="0" rtl="0">
              <a:lnSpc>
                <a:spcPct val="115000"/>
              </a:lnSpc>
              <a:spcBef>
                <a:spcPts val="0"/>
              </a:spcBef>
              <a:spcAft>
                <a:spcPts val="0"/>
              </a:spcAft>
              <a:buNone/>
            </a:pPr>
            <a:r>
              <a:rPr lang="en-US" sz="1200" dirty="0">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Forming Evidence-Based Claims graphic organizer for Paragraphs 8–15 (for teacher reference)</a:t>
            </a:r>
            <a:r>
              <a:rPr lang="en" sz="1200" dirty="0">
                <a:solidFill>
                  <a:schemeClr val="dk1"/>
                </a:solidFill>
                <a:latin typeface="Calibri"/>
                <a:ea typeface="Calibri"/>
                <a:cs typeface="Calibri"/>
                <a:sym typeface="Calibri"/>
              </a:rPr>
              <a:t> as you support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asking struggling students to check in with you after they have found a claim and before they have found evidence.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Another alternative is to guide the students to name the claim, then ask them to find the evidence that supports that.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9962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and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B. Speech Structure and Anchor Chart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where the students are going to return to thinking about structure, how the speech is built.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help students connect these new “main claims” of sections of the speech to the overall “central claim” named at the top of the chart.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Commonwealth Club Address Structure anchor chart—teacher edition</a:t>
            </a:r>
            <a:r>
              <a:rPr lang="en" sz="1200" dirty="0">
                <a:solidFill>
                  <a:schemeClr val="dk1"/>
                </a:solidFill>
                <a:latin typeface="Calibri"/>
                <a:ea typeface="Calibri"/>
                <a:cs typeface="Calibri"/>
                <a:sym typeface="Calibri"/>
              </a:rPr>
              <a:t> has suggested answers on it.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students that now that they thoroughly understand this section, it’s time to think about how it relates to the central claim of the speech.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their attention to the </a:t>
            </a:r>
            <a:r>
              <a:rPr lang="en" sz="1200" b="1" dirty="0">
                <a:latin typeface="Calibri"/>
                <a:ea typeface="Calibri"/>
                <a:cs typeface="Calibri"/>
                <a:sym typeface="Calibri"/>
              </a:rPr>
              <a:t>Commonwealth Club Address Structure anchor chart</a:t>
            </a:r>
            <a:r>
              <a:rPr lang="en" sz="1200" dirty="0">
                <a:latin typeface="Calibri"/>
                <a:ea typeface="Calibri"/>
                <a:cs typeface="Calibri"/>
                <a:sym typeface="Calibri"/>
              </a:rPr>
              <a:t>. As a class, discuss possible main claims for Paragraphs 8–15. It is important that students recognize that this section is about how the UFW helped farm workers specifically and Latinos in general.</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work with a seat partner to determine how this section of the speech supports Chávez’s overall claim. Ask them to not write down the answer until the class discusses it together.</a:t>
            </a:r>
            <a:endParaRPr sz="1200" dirty="0">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During the debrief, write a strong answer and prompt students to copy it onto their charts. </a:t>
            </a:r>
            <a:endParaRPr sz="1200" dirty="0">
              <a:latin typeface="Calibri"/>
              <a:ea typeface="Calibri"/>
              <a:cs typeface="Calibri"/>
              <a:sym typeface="Calibri"/>
            </a:endParaRPr>
          </a:p>
          <a:p>
            <a:pPr marL="457200" lvl="0" indent="0" rtl="0">
              <a:lnSpc>
                <a:spcPct val="115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Main Claim, listen for,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The UFW helped farmworkers and empowered all Latinos.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connection/purpose/contribution section, listen for,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his explains how the UFW has helped farm workers directly and has also helped all Latinos—it is an empowering force.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small group work with the teacher for this activity.</a:t>
            </a:r>
            <a:endParaRPr sz="1200" dirty="0">
              <a:latin typeface="Calibri"/>
              <a:ea typeface="Calibri"/>
              <a:cs typeface="Calibri"/>
              <a:sym typeface="Calibri"/>
            </a:endParaRPr>
          </a:p>
        </p:txBody>
      </p:sp>
    </p:spTree>
    <p:extLst>
      <p:ext uri="{BB962C8B-B14F-4D97-AF65-F5344CB8AC3E}">
        <p14:creationId xmlns:p14="http://schemas.microsoft.com/office/powerpoint/2010/main" val="2986325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A1F0B83-FB7D-AA46-9D61-5150429C9BBE}"/>
              </a:ext>
            </a:extLst>
          </p:cNvPr>
          <p:cNvPicPr>
            <a:picLocks noChangeAspect="1"/>
          </p:cNvPicPr>
          <p:nvPr userDrawn="1"/>
        </p:nvPicPr>
        <p:blipFill>
          <a:blip r:embed="rId13"/>
          <a:stretch>
            <a:fillRect/>
          </a:stretch>
        </p:blipFill>
        <p:spPr>
          <a:xfrm>
            <a:off x="0" y="1152475"/>
            <a:ext cx="9021158" cy="39624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B71DBA28-30FF-CC41-8726-B69517635620}"/>
              </a:ext>
            </a:extLst>
          </p:cNvPr>
          <p:cNvPicPr>
            <a:picLocks noChangeAspect="1"/>
          </p:cNvPicPr>
          <p:nvPr userDrawn="1"/>
        </p:nvPicPr>
        <p:blipFill>
          <a:blip r:embed="rId13"/>
          <a:stretch>
            <a:fillRect/>
          </a:stretch>
        </p:blipFill>
        <p:spPr>
          <a:xfrm>
            <a:off x="-1" y="1181100"/>
            <a:ext cx="9084733" cy="39624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esl-bits.net/listening/Media/CesarChavez/default.html"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esl-bits.net/listening/Media/CesarChavez/default.html"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7:</a:t>
            </a:r>
            <a:r>
              <a:rPr lang="en" sz="3400"/>
              <a:t> Module </a:t>
            </a:r>
            <a:r>
              <a:rPr lang="en"/>
              <a:t>2:</a:t>
            </a:r>
            <a:r>
              <a:rPr lang="en" sz="3400"/>
              <a:t> Unit </a:t>
            </a:r>
            <a:r>
              <a:rPr lang="en"/>
              <a:t>2</a:t>
            </a:r>
            <a:r>
              <a:rPr lang="en" sz="3400"/>
              <a:t>: Lesson </a:t>
            </a:r>
            <a:r>
              <a:rPr lang="en"/>
              <a:t>4</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dirty="0">
                <a:solidFill>
                  <a:schemeClr val="dk1"/>
                </a:solidFill>
              </a:rPr>
              <a:t>This lesson will take approximately 45 - 55 minutes to complete. </a:t>
            </a:r>
            <a:endParaRPr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dirty="0">
                <a:solidFill>
                  <a:schemeClr val="dk1"/>
                </a:solidFill>
              </a:rPr>
              <a:t>The purpose of today’s lesson is to:</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continue to examine unions as agents of change. </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effectively bridge between the two parts of the speech. </a:t>
            </a:r>
            <a:endParaRPr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8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dirty="0">
                <a:solidFill>
                  <a:schemeClr val="dk1"/>
                </a:solidFill>
              </a:rPr>
              <a:t>The Learning Targets for students today are:</a:t>
            </a:r>
            <a:endParaRPr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I can determine one of César Chávez’s main claims and identify the supporting evidence for it.</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analyze the structure of Chávez’s speech and explain how each section contributes to his central claim.</a:t>
            </a:r>
            <a:endParaRPr dirty="0">
              <a:solidFill>
                <a:schemeClr val="dk1"/>
              </a:solidFill>
            </a:endParaRPr>
          </a:p>
          <a:p>
            <a:pPr marL="457200" lvl="0" indent="0" rtl="0">
              <a:lnSpc>
                <a:spcPct val="90000"/>
              </a:lnSpc>
              <a:spcBef>
                <a:spcPts val="1000"/>
              </a:spcBef>
              <a:spcAft>
                <a:spcPts val="0"/>
              </a:spcAft>
              <a:buNone/>
            </a:pP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listen for gist</a:t>
            </a:r>
            <a:endParaRPr dirty="0"/>
          </a:p>
        </p:txBody>
      </p:sp>
      <p:sp>
        <p:nvSpPr>
          <p:cNvPr id="194" name="Google Shape;194;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200" dirty="0"/>
              <a:t>As you read along with the </a:t>
            </a:r>
            <a:r>
              <a:rPr lang="en" sz="2200" b="1" u="sng" dirty="0">
                <a:solidFill>
                  <a:schemeClr val="accent5"/>
                </a:solidFill>
                <a:hlinkClick r:id="rId3"/>
              </a:rPr>
              <a:t>recording of Chávez giving the speech</a:t>
            </a:r>
            <a:r>
              <a:rPr lang="en" sz="2200" dirty="0"/>
              <a:t>, remember to:</a:t>
            </a:r>
            <a:endParaRPr sz="2200" dirty="0"/>
          </a:p>
          <a:p>
            <a:pPr marL="0" lvl="0" indent="0">
              <a:spcBef>
                <a:spcPts val="0"/>
              </a:spcBef>
              <a:spcAft>
                <a:spcPts val="0"/>
              </a:spcAft>
              <a:buNone/>
            </a:pPr>
            <a:endParaRPr sz="2200" dirty="0"/>
          </a:p>
          <a:p>
            <a:pPr marL="457200" lvl="0" indent="-381000" rtl="0">
              <a:spcBef>
                <a:spcPts val="0"/>
              </a:spcBef>
              <a:spcAft>
                <a:spcPts val="0"/>
              </a:spcAft>
              <a:buSzPts val="2400"/>
              <a:buChar char="●"/>
            </a:pPr>
            <a:r>
              <a:rPr lang="en" sz="2200" dirty="0"/>
              <a:t>Write down the gist of each paragraph</a:t>
            </a:r>
            <a:endParaRPr sz="2200" dirty="0"/>
          </a:p>
          <a:p>
            <a:pPr marL="457200" lvl="0" indent="0" rtl="0">
              <a:spcBef>
                <a:spcPts val="0"/>
              </a:spcBef>
              <a:spcAft>
                <a:spcPts val="0"/>
              </a:spcAft>
              <a:buNone/>
            </a:pPr>
            <a:endParaRPr sz="2200" dirty="0"/>
          </a:p>
          <a:p>
            <a:pPr marL="457200" lvl="0" indent="-381000" rtl="0">
              <a:spcBef>
                <a:spcPts val="0"/>
              </a:spcBef>
              <a:spcAft>
                <a:spcPts val="0"/>
              </a:spcAft>
              <a:buSzPts val="2400"/>
              <a:buChar char="●"/>
            </a:pPr>
            <a:r>
              <a:rPr lang="en" sz="2200" dirty="0"/>
              <a:t>Write legibly and small</a:t>
            </a:r>
            <a:endParaRPr sz="2200" dirty="0"/>
          </a:p>
          <a:p>
            <a:pPr marL="457200" lvl="0" indent="0" rtl="0">
              <a:spcBef>
                <a:spcPts val="0"/>
              </a:spcBef>
              <a:spcAft>
                <a:spcPts val="0"/>
              </a:spcAft>
              <a:buNone/>
            </a:pPr>
            <a:endParaRPr sz="2200" dirty="0"/>
          </a:p>
          <a:p>
            <a:pPr marL="457200" lvl="0" indent="-381000" rtl="0">
              <a:spcBef>
                <a:spcPts val="0"/>
              </a:spcBef>
              <a:spcAft>
                <a:spcPts val="0"/>
              </a:spcAft>
              <a:buSzPts val="2400"/>
              <a:buChar char="●"/>
            </a:pPr>
            <a:r>
              <a:rPr lang="en" sz="2200" dirty="0"/>
              <a:t>Underline words or phrases that you think are important</a:t>
            </a:r>
            <a:endParaRPr sz="2200" dirty="0"/>
          </a:p>
        </p:txBody>
      </p:sp>
      <p:pic>
        <p:nvPicPr>
          <p:cNvPr id="5" name="Google Shape;157;p29"/>
          <p:cNvPicPr preferRelativeResize="0"/>
          <p:nvPr/>
        </p:nvPicPr>
        <p:blipFill>
          <a:blip r:embed="rId4">
            <a:alphaModFix/>
          </a:blip>
          <a:stretch>
            <a:fillRect/>
          </a:stretch>
        </p:blipFill>
        <p:spPr>
          <a:xfrm>
            <a:off x="8044543" y="99973"/>
            <a:ext cx="985851" cy="8286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discuss</a:t>
            </a:r>
            <a:endParaRPr dirty="0"/>
          </a:p>
        </p:txBody>
      </p:sp>
      <p:sp>
        <p:nvSpPr>
          <p:cNvPr id="201" name="Google Shape;201;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b="1" dirty="0"/>
              <a:t>Turn and Talk:</a:t>
            </a:r>
            <a:endParaRPr sz="2400" b="1" dirty="0"/>
          </a:p>
          <a:p>
            <a:pPr marL="0" lvl="0" indent="0">
              <a:spcBef>
                <a:spcPts val="0"/>
              </a:spcBef>
              <a:spcAft>
                <a:spcPts val="0"/>
              </a:spcAft>
              <a:buNone/>
            </a:pPr>
            <a:endParaRPr sz="2400" dirty="0"/>
          </a:p>
          <a:p>
            <a:pPr marL="0" lvl="0" indent="0" rtl="0">
              <a:spcBef>
                <a:spcPts val="0"/>
              </a:spcBef>
              <a:spcAft>
                <a:spcPts val="0"/>
              </a:spcAft>
              <a:buNone/>
            </a:pPr>
            <a:r>
              <a:rPr lang="en" sz="2400" dirty="0"/>
              <a:t>Identify one claim you heard in this section of the speech.</a:t>
            </a:r>
            <a:endParaRPr sz="2400" dirty="0"/>
          </a:p>
        </p:txBody>
      </p:sp>
      <p:pic>
        <p:nvPicPr>
          <p:cNvPr id="202" name="Google Shape;202;p35"/>
          <p:cNvPicPr preferRelativeResize="0"/>
          <p:nvPr/>
        </p:nvPicPr>
        <p:blipFill>
          <a:blip r:embed="rId3">
            <a:alphaModFix/>
          </a:blip>
          <a:stretch>
            <a:fillRect/>
          </a:stretch>
        </p:blipFill>
        <p:spPr>
          <a:xfrm>
            <a:off x="8405921" y="4518373"/>
            <a:ext cx="580929" cy="570432"/>
          </a:xfrm>
          <a:prstGeom prst="rect">
            <a:avLst/>
          </a:prstGeom>
          <a:noFill/>
          <a:ln>
            <a:noFill/>
          </a:ln>
        </p:spPr>
      </p:pic>
      <p:pic>
        <p:nvPicPr>
          <p:cNvPr id="6" name="Google Shape;157;p29"/>
          <p:cNvPicPr preferRelativeResize="0"/>
          <p:nvPr/>
        </p:nvPicPr>
        <p:blipFill>
          <a:blip r:embed="rId4">
            <a:alphaModFix/>
          </a:blip>
          <a:stretch>
            <a:fillRect/>
          </a:stretch>
        </p:blipFill>
        <p:spPr>
          <a:xfrm>
            <a:off x="8044543" y="99973"/>
            <a:ext cx="985851" cy="8286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b="1"/>
              <a:t>Homework</a:t>
            </a:r>
            <a:endParaRPr b="1"/>
          </a:p>
        </p:txBody>
      </p:sp>
      <p:sp>
        <p:nvSpPr>
          <p:cNvPr id="209" name="Google Shape;209;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2400" dirty="0">
              <a:solidFill>
                <a:schemeClr val="dk1"/>
              </a:solidFill>
            </a:endParaRPr>
          </a:p>
          <a:p>
            <a:pPr marL="0" lvl="0" indent="0">
              <a:spcBef>
                <a:spcPts val="0"/>
              </a:spcBef>
              <a:spcAft>
                <a:spcPts val="0"/>
              </a:spcAft>
              <a:buClr>
                <a:schemeClr val="dk1"/>
              </a:buClr>
              <a:buSzPts val="1100"/>
              <a:buFont typeface="Arial"/>
              <a:buNone/>
            </a:pPr>
            <a:r>
              <a:rPr lang="en" sz="2400" dirty="0">
                <a:solidFill>
                  <a:schemeClr val="dk1"/>
                </a:solidFill>
              </a:rPr>
              <a:t>Continue reading in your independent reading book for this unit. There will be a reading check-in tomorrow. Make sure you’ve met your goal and are prepared to talk about your book.</a:t>
            </a:r>
            <a:endParaRPr sz="2400" dirty="0">
              <a:solidFill>
                <a:schemeClr val="dk1"/>
              </a:solidFill>
            </a:endParaRPr>
          </a:p>
          <a:p>
            <a:pPr marL="0" lvl="0" indent="0">
              <a:spcBef>
                <a:spcPts val="0"/>
              </a:spcBef>
              <a:spcAft>
                <a:spcPts val="0"/>
              </a:spcAft>
              <a:buClr>
                <a:schemeClr val="dk1"/>
              </a:buClr>
              <a:buSzPts val="1100"/>
              <a:buFont typeface="Arial"/>
              <a:buNone/>
            </a:pPr>
            <a:r>
              <a:rPr lang="en" sz="1100" b="1" dirty="0">
                <a:solidFill>
                  <a:schemeClr val="dk1"/>
                </a:solidFill>
                <a:latin typeface="Arial"/>
                <a:ea typeface="Arial"/>
                <a:cs typeface="Arial"/>
                <a:sym typeface="Arial"/>
              </a:rPr>
              <a:t> </a:t>
            </a:r>
            <a:endParaRPr sz="1100" b="1" dirty="0">
              <a:solidFill>
                <a:schemeClr val="dk1"/>
              </a:solidFill>
              <a:latin typeface="Arial"/>
              <a:ea typeface="Arial"/>
              <a:cs typeface="Arial"/>
              <a:sym typeface="Arial"/>
            </a:endParaRPr>
          </a:p>
          <a:p>
            <a:pPr marL="0" lvl="0" indent="0">
              <a:spcBef>
                <a:spcPts val="0"/>
              </a:spcBef>
              <a:spcAft>
                <a:spcPts val="0"/>
              </a:spcAft>
              <a:buNone/>
            </a:pPr>
            <a:endParaRPr dirty="0"/>
          </a:p>
        </p:txBody>
      </p:sp>
      <p:pic>
        <p:nvPicPr>
          <p:cNvPr id="5" name="Google Shape;157;p29"/>
          <p:cNvPicPr preferRelativeResize="0"/>
          <p:nvPr/>
        </p:nvPicPr>
        <p:blipFill>
          <a:blip r:embed="rId3">
            <a:alphaModFix/>
          </a:blip>
          <a:stretch>
            <a:fillRect/>
          </a:stretch>
        </p:blipFill>
        <p:spPr>
          <a:xfrm>
            <a:off x="8044543" y="99973"/>
            <a:ext cx="985851" cy="8286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graphicFrame>
        <p:nvGraphicFramePr>
          <p:cNvPr id="217" name="Google Shape;217;p37"/>
          <p:cNvGraphicFramePr/>
          <p:nvPr/>
        </p:nvGraphicFramePr>
        <p:xfrm>
          <a:off x="152366" y="879287"/>
          <a:ext cx="8862350" cy="4145475"/>
        </p:xfrm>
        <a:graphic>
          <a:graphicData uri="http://schemas.openxmlformats.org/drawingml/2006/table">
            <a:tbl>
              <a:tblPr firstRow="1" bandRow="1">
                <a:noFill/>
                <a:tableStyleId>{F816785E-7380-4F34-BBAB-568BC28DBD65}</a:tableStyleId>
              </a:tblPr>
              <a:tblGrid>
                <a:gridCol w="3095975">
                  <a:extLst>
                    <a:ext uri="{9D8B030D-6E8A-4147-A177-3AD203B41FA5}">
                      <a16:colId xmlns:a16="http://schemas.microsoft.com/office/drawing/2014/main" val="20000"/>
                    </a:ext>
                  </a:extLst>
                </a:gridCol>
                <a:gridCol w="2807500">
                  <a:extLst>
                    <a:ext uri="{9D8B030D-6E8A-4147-A177-3AD203B41FA5}">
                      <a16:colId xmlns:a16="http://schemas.microsoft.com/office/drawing/2014/main" val="20001"/>
                    </a:ext>
                  </a:extLst>
                </a:gridCol>
                <a:gridCol w="2958875">
                  <a:extLst>
                    <a:ext uri="{9D8B030D-6E8A-4147-A177-3AD203B41FA5}">
                      <a16:colId xmlns:a16="http://schemas.microsoft.com/office/drawing/2014/main" val="20002"/>
                    </a:ext>
                  </a:extLst>
                </a:gridCol>
              </a:tblGrid>
              <a:tr h="5244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05250">
                <a:tc>
                  <a:txBody>
                    <a:bodyPr/>
                    <a:lstStyle/>
                    <a:p>
                      <a:pPr marL="0" marR="0" lvl="0" indent="0" algn="l" rtl="0">
                        <a:lnSpc>
                          <a:spcPct val="100000"/>
                        </a:lnSpc>
                        <a:spcBef>
                          <a:spcPts val="0"/>
                        </a:spcBef>
                        <a:spcAft>
                          <a:spcPts val="0"/>
                        </a:spcAft>
                        <a:buClr>
                          <a:srgbClr val="000000"/>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05250">
                <a:tc>
                  <a:txBody>
                    <a:bodyPr/>
                    <a:lstStyle/>
                    <a:p>
                      <a:pPr marL="0" marR="0" lvl="0" indent="0" algn="l" rtl="0">
                        <a:lnSpc>
                          <a:spcPct val="100000"/>
                        </a:lnSpc>
                        <a:spcBef>
                          <a:spcPts val="0"/>
                        </a:spcBef>
                        <a:spcAft>
                          <a:spcPts val="0"/>
                        </a:spcAft>
                        <a:buClr>
                          <a:srgbClr val="000000"/>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05250">
                <a:tc>
                  <a:txBody>
                    <a:bodyPr/>
                    <a:lstStyle/>
                    <a:p>
                      <a:pPr marL="0" marR="0" lvl="0" indent="0" algn="l" rtl="0">
                        <a:lnSpc>
                          <a:spcPct val="100000"/>
                        </a:lnSpc>
                        <a:spcBef>
                          <a:spcPts val="0"/>
                        </a:spcBef>
                        <a:spcAft>
                          <a:spcPts val="0"/>
                        </a:spcAft>
                        <a:buClr>
                          <a:srgbClr val="000000"/>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05250">
                <a:tc>
                  <a:txBody>
                    <a:bodyPr/>
                    <a:lstStyle/>
                    <a:p>
                      <a:pPr marL="0" marR="0" lvl="0" indent="0" algn="l" rtl="0">
                        <a:lnSpc>
                          <a:spcPct val="100000"/>
                        </a:lnSpc>
                        <a:spcBef>
                          <a:spcPts val="0"/>
                        </a:spcBef>
                        <a:spcAft>
                          <a:spcPts val="0"/>
                        </a:spcAft>
                        <a:buClr>
                          <a:srgbClr val="000000"/>
                        </a:buClr>
                        <a:buSzPts val="1800"/>
                        <a:buFont typeface="Calibri"/>
                        <a:buNone/>
                      </a:pPr>
                      <a:r>
                        <a:rPr lang="en"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7</a:t>
            </a:r>
            <a:r>
              <a:rPr lang="en" sz="3400"/>
              <a:t>: Module </a:t>
            </a:r>
            <a:r>
              <a:rPr lang="en"/>
              <a:t>2</a:t>
            </a:r>
            <a:r>
              <a:rPr lang="en" sz="3400"/>
              <a:t>: Unit </a:t>
            </a:r>
            <a:r>
              <a:rPr lang="en"/>
              <a:t>2</a:t>
            </a:r>
            <a:r>
              <a:rPr lang="en" sz="3400"/>
              <a:t>: Lesson </a:t>
            </a:r>
            <a:r>
              <a:rPr lang="en"/>
              <a:t>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7" name="Google Shape;137;p26"/>
          <p:cNvSpPr txBox="1">
            <a:spLocks noGrp="1"/>
          </p:cNvSpPr>
          <p:nvPr>
            <p:ph type="body" idx="1"/>
          </p:nvPr>
        </p:nvSpPr>
        <p:spPr>
          <a:xfrm>
            <a:off x="311700" y="1449225"/>
            <a:ext cx="87003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600" b="1" dirty="0">
                <a:solidFill>
                  <a:schemeClr val="dk1"/>
                </a:solidFill>
              </a:rPr>
              <a:t>Preparing for Lesson 4</a:t>
            </a:r>
            <a:endParaRPr sz="1600" i="1" dirty="0">
              <a:solidFill>
                <a:schemeClr val="dk1"/>
              </a:solidFill>
            </a:endParaRPr>
          </a:p>
          <a:p>
            <a:pPr marL="0" lvl="0" indent="0" rtl="0">
              <a:lnSpc>
                <a:spcPct val="90000"/>
              </a:lnSpc>
              <a:spcBef>
                <a:spcPts val="1000"/>
              </a:spcBef>
              <a:spcAft>
                <a:spcPts val="0"/>
              </a:spcAft>
              <a:buNone/>
            </a:pPr>
            <a:r>
              <a:rPr lang="en" sz="1600" dirty="0">
                <a:solidFill>
                  <a:schemeClr val="dk1"/>
                </a:solidFill>
              </a:rPr>
              <a:t>Materials and classroom preparation:</a:t>
            </a:r>
            <a:endParaRPr sz="1600" dirty="0">
              <a:solidFill>
                <a:schemeClr val="dk1"/>
              </a:solidFill>
            </a:endParaRPr>
          </a:p>
          <a:p>
            <a:pPr marL="457200" lvl="0" indent="-330200" rtl="0">
              <a:lnSpc>
                <a:spcPct val="100000"/>
              </a:lnSpc>
              <a:spcBef>
                <a:spcPts val="0"/>
              </a:spcBef>
              <a:spcAft>
                <a:spcPts val="0"/>
              </a:spcAft>
              <a:buClr>
                <a:schemeClr val="dk1"/>
              </a:buClr>
              <a:buSzPts val="1600"/>
              <a:buChar char="●"/>
            </a:pPr>
            <a:r>
              <a:rPr lang="en" sz="1600" dirty="0">
                <a:solidFill>
                  <a:schemeClr val="dk1"/>
                </a:solidFill>
              </a:rPr>
              <a:t>Text of </a:t>
            </a:r>
            <a:r>
              <a:rPr lang="en-US" sz="1600" dirty="0">
                <a:solidFill>
                  <a:schemeClr val="dk1"/>
                </a:solidFill>
              </a:rPr>
              <a:t>“</a:t>
            </a:r>
            <a:r>
              <a:rPr lang="en" sz="1600" dirty="0">
                <a:solidFill>
                  <a:schemeClr val="dk1"/>
                </a:solidFill>
              </a:rPr>
              <a:t>Commonwealth Club Address</a:t>
            </a:r>
            <a:r>
              <a:rPr lang="en-US" sz="1600" dirty="0">
                <a:solidFill>
                  <a:schemeClr val="dk1"/>
                </a:solidFill>
              </a:rPr>
              <a:t>”</a:t>
            </a:r>
            <a:r>
              <a:rPr lang="en" sz="1600" dirty="0">
                <a:solidFill>
                  <a:schemeClr val="dk1"/>
                </a:solidFill>
              </a:rPr>
              <a:t> by César Chávez (students’ annotated copies from Lesson 3)</a:t>
            </a:r>
            <a:endParaRPr sz="1600" dirty="0">
              <a:solidFill>
                <a:schemeClr val="dk1"/>
              </a:solidFill>
            </a:endParaRPr>
          </a:p>
          <a:p>
            <a:pPr marL="457200" lvl="0" indent="-330200" rtl="0">
              <a:lnSpc>
                <a:spcPct val="100000"/>
              </a:lnSpc>
              <a:spcBef>
                <a:spcPts val="0"/>
              </a:spcBef>
              <a:spcAft>
                <a:spcPts val="0"/>
              </a:spcAft>
              <a:buClr>
                <a:schemeClr val="dk1"/>
              </a:buClr>
              <a:buSzPts val="1600"/>
              <a:buChar char="●"/>
            </a:pPr>
            <a:r>
              <a:rPr lang="en" sz="1600" b="1" dirty="0">
                <a:solidFill>
                  <a:schemeClr val="dk1"/>
                </a:solidFill>
              </a:rPr>
              <a:t>Forming Evidence-Based Claims graphic organizer for Paragraphs 8–15 </a:t>
            </a:r>
            <a:r>
              <a:rPr lang="en" sz="1600" dirty="0">
                <a:solidFill>
                  <a:schemeClr val="dk1"/>
                </a:solidFill>
              </a:rPr>
              <a:t>(one per student)</a:t>
            </a:r>
            <a:endParaRPr sz="1600" dirty="0">
              <a:solidFill>
                <a:schemeClr val="dk1"/>
              </a:solidFill>
            </a:endParaRPr>
          </a:p>
          <a:p>
            <a:pPr marL="457200" lvl="0" indent="-330200" rtl="0">
              <a:lnSpc>
                <a:spcPct val="100000"/>
              </a:lnSpc>
              <a:spcBef>
                <a:spcPts val="0"/>
              </a:spcBef>
              <a:spcAft>
                <a:spcPts val="0"/>
              </a:spcAft>
              <a:buClr>
                <a:schemeClr val="dk1"/>
              </a:buClr>
              <a:buSzPts val="1600"/>
              <a:buChar char="●"/>
            </a:pPr>
            <a:r>
              <a:rPr lang="en" sz="1600" b="1" dirty="0">
                <a:solidFill>
                  <a:schemeClr val="dk1"/>
                </a:solidFill>
              </a:rPr>
              <a:t>Forming Evidence-Based Claims graphic organizer for Paragraphs 8–15 (for teacher reference)</a:t>
            </a:r>
            <a:endParaRPr sz="1600" b="1" dirty="0">
              <a:solidFill>
                <a:schemeClr val="dk1"/>
              </a:solidFill>
            </a:endParaRPr>
          </a:p>
          <a:p>
            <a:pPr marL="457200" lvl="0" indent="-330200" rtl="0">
              <a:lnSpc>
                <a:spcPct val="100000"/>
              </a:lnSpc>
              <a:spcBef>
                <a:spcPts val="0"/>
              </a:spcBef>
              <a:spcAft>
                <a:spcPts val="0"/>
              </a:spcAft>
              <a:buClr>
                <a:schemeClr val="dk1"/>
              </a:buClr>
              <a:buSzPts val="1600"/>
              <a:buChar char="●"/>
            </a:pPr>
            <a:r>
              <a:rPr lang="en" sz="1600" dirty="0">
                <a:solidFill>
                  <a:schemeClr val="dk1"/>
                </a:solidFill>
              </a:rPr>
              <a:t>Document camera</a:t>
            </a:r>
            <a:endParaRPr sz="1600" dirty="0">
              <a:solidFill>
                <a:schemeClr val="dk1"/>
              </a:solidFill>
            </a:endParaRPr>
          </a:p>
          <a:p>
            <a:pPr marL="457200" lvl="0" indent="-330200" rtl="0">
              <a:lnSpc>
                <a:spcPct val="100000"/>
              </a:lnSpc>
              <a:spcBef>
                <a:spcPts val="0"/>
              </a:spcBef>
              <a:spcAft>
                <a:spcPts val="0"/>
              </a:spcAft>
              <a:buClr>
                <a:schemeClr val="dk1"/>
              </a:buClr>
              <a:buSzPts val="1600"/>
              <a:buChar char="●"/>
            </a:pPr>
            <a:r>
              <a:rPr lang="en-US" sz="1600" b="1" dirty="0">
                <a:solidFill>
                  <a:schemeClr val="dk1"/>
                </a:solidFill>
              </a:rPr>
              <a:t>"</a:t>
            </a:r>
            <a:r>
              <a:rPr lang="en" sz="1600" b="1" dirty="0">
                <a:solidFill>
                  <a:schemeClr val="dk1"/>
                </a:solidFill>
              </a:rPr>
              <a:t>Commonwealth Club Address</a:t>
            </a:r>
            <a:r>
              <a:rPr lang="en-US" sz="1600" b="1" dirty="0">
                <a:solidFill>
                  <a:schemeClr val="dk1"/>
                </a:solidFill>
              </a:rPr>
              <a:t>”</a:t>
            </a:r>
            <a:r>
              <a:rPr lang="en" sz="1600" b="1" dirty="0">
                <a:solidFill>
                  <a:schemeClr val="dk1"/>
                </a:solidFill>
              </a:rPr>
              <a:t> Structure anchor chart </a:t>
            </a:r>
            <a:r>
              <a:rPr lang="en" sz="1600" dirty="0">
                <a:solidFill>
                  <a:schemeClr val="dk1"/>
                </a:solidFill>
              </a:rPr>
              <a:t>(from Lesson 2)</a:t>
            </a:r>
            <a:endParaRPr sz="1600" dirty="0">
              <a:solidFill>
                <a:schemeClr val="dk1"/>
              </a:solidFill>
            </a:endParaRPr>
          </a:p>
          <a:p>
            <a:pPr marL="457200" lvl="0" indent="-330200" rtl="0">
              <a:lnSpc>
                <a:spcPct val="100000"/>
              </a:lnSpc>
              <a:spcBef>
                <a:spcPts val="0"/>
              </a:spcBef>
              <a:spcAft>
                <a:spcPts val="0"/>
              </a:spcAft>
              <a:buClr>
                <a:schemeClr val="dk1"/>
              </a:buClr>
              <a:buSzPts val="1600"/>
              <a:buChar char="●"/>
            </a:pPr>
            <a:r>
              <a:rPr lang="en-US" sz="1600" b="1" dirty="0">
                <a:solidFill>
                  <a:schemeClr val="dk1"/>
                </a:solidFill>
              </a:rPr>
              <a:t>"</a:t>
            </a:r>
            <a:r>
              <a:rPr lang="en" sz="1600" b="1" dirty="0">
                <a:solidFill>
                  <a:schemeClr val="dk1"/>
                </a:solidFill>
              </a:rPr>
              <a:t>Commonwealth Club Address</a:t>
            </a:r>
            <a:r>
              <a:rPr lang="en-US" sz="1600" b="1" dirty="0">
                <a:solidFill>
                  <a:schemeClr val="dk1"/>
                </a:solidFill>
              </a:rPr>
              <a:t>”</a:t>
            </a:r>
            <a:r>
              <a:rPr lang="en" sz="1600" b="1" dirty="0">
                <a:solidFill>
                  <a:schemeClr val="dk1"/>
                </a:solidFill>
              </a:rPr>
              <a:t> Structure anchor chart—teacher edition </a:t>
            </a:r>
            <a:r>
              <a:rPr lang="en" sz="1600" dirty="0">
                <a:solidFill>
                  <a:schemeClr val="dk1"/>
                </a:solidFill>
              </a:rPr>
              <a:t>(from Lesson 2)</a:t>
            </a:r>
            <a:endParaRPr sz="1600" dirty="0">
              <a:solidFill>
                <a:schemeClr val="dk1"/>
              </a:solidFill>
            </a:endParaRPr>
          </a:p>
          <a:p>
            <a:pPr marL="457200" lvl="0" indent="-330200" rtl="0">
              <a:lnSpc>
                <a:spcPct val="100000"/>
              </a:lnSpc>
              <a:spcBef>
                <a:spcPts val="0"/>
              </a:spcBef>
              <a:spcAft>
                <a:spcPts val="0"/>
              </a:spcAft>
              <a:buClr>
                <a:schemeClr val="dk1"/>
              </a:buClr>
              <a:buSzPts val="1600"/>
              <a:buChar char="●"/>
            </a:pPr>
            <a:r>
              <a:rPr lang="en" sz="1600" u="sng" dirty="0">
                <a:solidFill>
                  <a:schemeClr val="hlink"/>
                </a:solidFill>
                <a:hlinkClick r:id="rId3"/>
              </a:rPr>
              <a:t>Recording </a:t>
            </a:r>
            <a:r>
              <a:rPr lang="en" sz="1600" dirty="0">
                <a:solidFill>
                  <a:schemeClr val="dk1"/>
                </a:solidFill>
              </a:rPr>
              <a:t>of Chávez giving the speech (from Lesson 2)</a:t>
            </a:r>
            <a:endParaRPr sz="16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7</a:t>
            </a:r>
            <a:r>
              <a:rPr lang="en" sz="3400"/>
              <a:t>: Module </a:t>
            </a:r>
            <a:r>
              <a:rPr lang="en"/>
              <a:t>2</a:t>
            </a:r>
            <a:r>
              <a:rPr lang="en" sz="3400"/>
              <a:t>: Unit </a:t>
            </a:r>
            <a:r>
              <a:rPr lang="en"/>
              <a:t>2</a:t>
            </a:r>
            <a:r>
              <a:rPr lang="en" sz="3400"/>
              <a:t>: Lesson </a:t>
            </a:r>
            <a:r>
              <a:rPr lang="en"/>
              <a:t>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4" name="Google Shape;144;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2400" b="1" dirty="0">
                <a:solidFill>
                  <a:schemeClr val="dk1"/>
                </a:solidFill>
              </a:rPr>
              <a:t>Preparing for Lesson 4</a:t>
            </a:r>
            <a:endParaRPr sz="2400" i="1" dirty="0">
              <a:solidFill>
                <a:schemeClr val="dk1"/>
              </a:solidFill>
            </a:endParaRPr>
          </a:p>
          <a:p>
            <a:pPr marL="0" lvl="0" indent="0" rtl="0">
              <a:lnSpc>
                <a:spcPct val="90000"/>
              </a:lnSpc>
              <a:spcBef>
                <a:spcPts val="1000"/>
              </a:spcBef>
              <a:spcAft>
                <a:spcPts val="0"/>
              </a:spcAft>
              <a:buNone/>
            </a:pPr>
            <a:r>
              <a:rPr lang="en" sz="2400" dirty="0">
                <a:solidFill>
                  <a:schemeClr val="dk1"/>
                </a:solidFill>
              </a:rPr>
              <a:t>Reading and protocols to read in preparation:</a:t>
            </a:r>
            <a:endParaRPr sz="2400" dirty="0">
              <a:solidFill>
                <a:schemeClr val="dk1"/>
              </a:solidFill>
            </a:endParaRPr>
          </a:p>
          <a:p>
            <a:pPr marL="0" lvl="0" indent="0" rtl="0">
              <a:lnSpc>
                <a:spcPct val="90000"/>
              </a:lnSpc>
              <a:spcBef>
                <a:spcPts val="1000"/>
              </a:spcBef>
              <a:spcAft>
                <a:spcPts val="0"/>
              </a:spcAft>
              <a:buNone/>
            </a:pPr>
            <a:endParaRPr sz="2400" dirty="0">
              <a:solidFill>
                <a:schemeClr val="dk1"/>
              </a:solidFill>
            </a:endParaRPr>
          </a:p>
          <a:p>
            <a:pPr marL="457200" lvl="0" indent="-381000" rtl="0">
              <a:spcBef>
                <a:spcPts val="0"/>
              </a:spcBef>
              <a:spcAft>
                <a:spcPts val="0"/>
              </a:spcAft>
              <a:buClr>
                <a:schemeClr val="dk1"/>
              </a:buClr>
              <a:buSzPts val="2400"/>
              <a:buChar char="●"/>
            </a:pPr>
            <a:r>
              <a:rPr lang="en" sz="2400" dirty="0">
                <a:solidFill>
                  <a:schemeClr val="dk1"/>
                </a:solidFill>
              </a:rPr>
              <a:t>Review: </a:t>
            </a:r>
            <a:r>
              <a:rPr lang="en-US" sz="2400" dirty="0">
                <a:solidFill>
                  <a:schemeClr val="dk1"/>
                </a:solidFill>
              </a:rPr>
              <a:t>“</a:t>
            </a:r>
            <a:r>
              <a:rPr lang="en" sz="2400" dirty="0">
                <a:solidFill>
                  <a:schemeClr val="dk1"/>
                </a:solidFill>
              </a:rPr>
              <a:t>Commonwealth Club Address,</a:t>
            </a:r>
            <a:r>
              <a:rPr lang="en-US" sz="2400" dirty="0">
                <a:solidFill>
                  <a:schemeClr val="dk1"/>
                </a:solidFill>
              </a:rPr>
              <a:t>”</a:t>
            </a:r>
            <a:r>
              <a:rPr lang="en" sz="2400" dirty="0">
                <a:solidFill>
                  <a:schemeClr val="dk1"/>
                </a:solidFill>
              </a:rPr>
              <a:t> Paragraphs 1–15.</a:t>
            </a:r>
            <a:endParaRPr sz="2400" dirty="0">
              <a:solidFill>
                <a:schemeClr val="dk1"/>
              </a:solidFill>
            </a:endParaRPr>
          </a:p>
          <a:p>
            <a:pPr marL="457200" lvl="0" indent="0" rtl="0">
              <a:spcBef>
                <a:spcPts val="0"/>
              </a:spcBef>
              <a:spcAft>
                <a:spcPts val="0"/>
              </a:spcAft>
              <a:buNone/>
            </a:pPr>
            <a:endParaRPr sz="2400" dirty="0">
              <a:solidFill>
                <a:schemeClr val="dk1"/>
              </a:solidFill>
            </a:endParaRPr>
          </a:p>
          <a:p>
            <a:pPr marL="457200" lvl="0" indent="-381000" rtl="0">
              <a:spcBef>
                <a:spcPts val="0"/>
              </a:spcBef>
              <a:spcAft>
                <a:spcPts val="0"/>
              </a:spcAft>
              <a:buClr>
                <a:schemeClr val="dk1"/>
              </a:buClr>
              <a:buSzPts val="2400"/>
              <a:buChar char="●"/>
            </a:pPr>
            <a:r>
              <a:rPr lang="en" sz="2400" dirty="0">
                <a:solidFill>
                  <a:schemeClr val="dk1"/>
                </a:solidFill>
              </a:rPr>
              <a:t>Turn and Talk Protocol</a:t>
            </a:r>
            <a:endParaRPr sz="2400" dirty="0">
              <a:solidFill>
                <a:schemeClr val="dk1"/>
              </a:solidFill>
            </a:endParaRPr>
          </a:p>
          <a:p>
            <a:pPr marL="457200" lvl="0" indent="0" rtl="0">
              <a:spcBef>
                <a:spcPts val="0"/>
              </a:spcBef>
              <a:spcAft>
                <a:spcPts val="0"/>
              </a:spcAft>
              <a:buNone/>
            </a:pPr>
            <a:endParaRPr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7</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4</a:t>
            </a:r>
            <a:endParaRPr sz="4000" b="1">
              <a:solidFill>
                <a:srgbClr val="000000"/>
              </a:solidFill>
              <a:latin typeface="Overlock"/>
              <a:ea typeface="Overlock"/>
              <a:cs typeface="Overlock"/>
              <a:sym typeface="Overlock"/>
            </a:endParaRPr>
          </a:p>
        </p:txBody>
      </p:sp>
      <p:pic>
        <p:nvPicPr>
          <p:cNvPr id="2" name="Picture 2" descr="A close up of a sign&#10;&#10;Description generated with very high confidence">
            <a:extLst>
              <a:ext uri="{FF2B5EF4-FFF2-40B4-BE49-F238E27FC236}">
                <a16:creationId xmlns:a16="http://schemas.microsoft.com/office/drawing/2014/main" id="{F362553F-E800-4169-980E-999A8671FD19}"/>
              </a:ext>
            </a:extLst>
          </p:cNvPr>
          <p:cNvPicPr>
            <a:picLocks noChangeAspect="1"/>
          </p:cNvPicPr>
          <p:nvPr/>
        </p:nvPicPr>
        <p:blipFill>
          <a:blip r:embed="rId3"/>
          <a:stretch>
            <a:fillRect/>
          </a:stretch>
        </p:blipFill>
        <p:spPr>
          <a:xfrm>
            <a:off x="3204697" y="692465"/>
            <a:ext cx="2743200" cy="111162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56" name="Google Shape;156;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2400" dirty="0">
                <a:solidFill>
                  <a:schemeClr val="dk1"/>
                </a:solidFill>
              </a:rPr>
              <a:t>The purpose of today’s lesson is to continue to examine unions as agents of change.  We will also effectively bridge between the two parts of the Chavez speech. </a:t>
            </a:r>
            <a:endParaRPr sz="2400" dirty="0"/>
          </a:p>
          <a:p>
            <a:pPr marL="0" lvl="0" indent="0" rtl="0">
              <a:lnSpc>
                <a:spcPct val="100000"/>
              </a:lnSpc>
              <a:spcBef>
                <a:spcPts val="0"/>
              </a:spcBef>
              <a:spcAft>
                <a:spcPts val="0"/>
              </a:spcAft>
              <a:buNone/>
            </a:pPr>
            <a:endParaRPr sz="2400" dirty="0"/>
          </a:p>
          <a:p>
            <a:pPr marL="0" lvl="0" indent="0" rtl="0">
              <a:lnSpc>
                <a:spcPct val="100000"/>
              </a:lnSpc>
              <a:spcBef>
                <a:spcPts val="0"/>
              </a:spcBef>
              <a:spcAft>
                <a:spcPts val="0"/>
              </a:spcAft>
              <a:buNone/>
            </a:pPr>
            <a:r>
              <a:rPr lang="en" sz="2400" b="1" dirty="0"/>
              <a:t>Today we are going to:</a:t>
            </a:r>
            <a:endParaRPr sz="2400" b="1" dirty="0"/>
          </a:p>
          <a:p>
            <a:pPr marL="457200" lvl="0" indent="-381000" rtl="0">
              <a:lnSpc>
                <a:spcPct val="100000"/>
              </a:lnSpc>
              <a:spcBef>
                <a:spcPts val="0"/>
              </a:spcBef>
              <a:spcAft>
                <a:spcPts val="0"/>
              </a:spcAft>
              <a:buSzPts val="2400"/>
              <a:buChar char="●"/>
            </a:pPr>
            <a:r>
              <a:rPr lang="en" sz="2400" dirty="0"/>
              <a:t>Review learning targets</a:t>
            </a:r>
            <a:endParaRPr sz="2400" dirty="0"/>
          </a:p>
          <a:p>
            <a:pPr marL="457200" lvl="0" indent="-381000" rtl="0">
              <a:lnSpc>
                <a:spcPct val="100000"/>
              </a:lnSpc>
              <a:spcBef>
                <a:spcPts val="0"/>
              </a:spcBef>
              <a:spcAft>
                <a:spcPts val="0"/>
              </a:spcAft>
              <a:buSzPts val="2400"/>
              <a:buChar char="●"/>
            </a:pPr>
            <a:r>
              <a:rPr lang="en" sz="2400" dirty="0"/>
              <a:t>Practice forming evidence-based claims</a:t>
            </a:r>
            <a:endParaRPr sz="2400" dirty="0"/>
          </a:p>
          <a:p>
            <a:pPr marL="457200" lvl="0" indent="-381000" rtl="0">
              <a:lnSpc>
                <a:spcPct val="100000"/>
              </a:lnSpc>
              <a:spcBef>
                <a:spcPts val="0"/>
              </a:spcBef>
              <a:spcAft>
                <a:spcPts val="0"/>
              </a:spcAft>
              <a:buSzPts val="2400"/>
              <a:buChar char="●"/>
            </a:pPr>
            <a:r>
              <a:rPr lang="en" sz="2400" dirty="0"/>
              <a:t>Listen for gist</a:t>
            </a:r>
            <a:endParaRPr sz="2400" dirty="0"/>
          </a:p>
          <a:p>
            <a:pPr marL="457200" lvl="0" indent="0" rtl="0">
              <a:lnSpc>
                <a:spcPct val="100000"/>
              </a:lnSpc>
              <a:spcBef>
                <a:spcPts val="0"/>
              </a:spcBef>
              <a:spcAft>
                <a:spcPts val="0"/>
              </a:spcAft>
              <a:buNone/>
            </a:pPr>
            <a:endParaRPr sz="2400" dirty="0"/>
          </a:p>
          <a:p>
            <a:pPr marL="0" lvl="0" indent="0">
              <a:lnSpc>
                <a:spcPct val="100000"/>
              </a:lnSpc>
              <a:spcBef>
                <a:spcPts val="0"/>
              </a:spcBef>
              <a:spcAft>
                <a:spcPts val="0"/>
              </a:spcAft>
              <a:buNone/>
            </a:pPr>
            <a:endParaRPr dirty="0"/>
          </a:p>
        </p:txBody>
      </p:sp>
      <p:pic>
        <p:nvPicPr>
          <p:cNvPr id="157" name="Google Shape;157;p29"/>
          <p:cNvPicPr preferRelativeResize="0"/>
          <p:nvPr/>
        </p:nvPicPr>
        <p:blipFill>
          <a:blip r:embed="rId3">
            <a:alphaModFix/>
          </a:blip>
          <a:stretch>
            <a:fillRect/>
          </a:stretch>
        </p:blipFill>
        <p:spPr>
          <a:xfrm>
            <a:off x="8044543" y="99973"/>
            <a:ext cx="985851" cy="8286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review our learning targets</a:t>
            </a:r>
            <a:endParaRPr dirty="0"/>
          </a:p>
        </p:txBody>
      </p:sp>
      <p:sp>
        <p:nvSpPr>
          <p:cNvPr id="163" name="Google Shape;163;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dirty="0">
                <a:solidFill>
                  <a:schemeClr val="dk1"/>
                </a:solidFill>
              </a:rPr>
              <a:t>I can determine one of César Chávez’s main claims and identify the supporting evidence for it.</a:t>
            </a:r>
          </a:p>
          <a:p>
            <a:pPr marL="457200" lvl="0" indent="-381000" rtl="0">
              <a:lnSpc>
                <a:spcPct val="90000"/>
              </a:lnSpc>
              <a:spcBef>
                <a:spcPts val="1000"/>
              </a:spcBef>
              <a:spcAft>
                <a:spcPts val="0"/>
              </a:spcAft>
              <a:buClr>
                <a:schemeClr val="dk1"/>
              </a:buClr>
              <a:buSzPts val="2400"/>
              <a:buAutoNum type="arabicPeriod"/>
            </a:pPr>
            <a:endParaRPr lang="en" sz="2400" dirty="0">
              <a:solidFill>
                <a:schemeClr val="dk1"/>
              </a:solidFill>
            </a:endParaRPr>
          </a:p>
          <a:p>
            <a:pPr marL="457200" lvl="0" indent="-381000" rtl="0">
              <a:lnSpc>
                <a:spcPct val="90000"/>
              </a:lnSpc>
              <a:spcBef>
                <a:spcPts val="1000"/>
              </a:spcBef>
              <a:spcAft>
                <a:spcPts val="0"/>
              </a:spcAft>
              <a:buClr>
                <a:schemeClr val="dk1"/>
              </a:buClr>
              <a:buSzPts val="2400"/>
              <a:buAutoNum type="arabicPeriod"/>
            </a:pPr>
            <a:r>
              <a:rPr lang="en" sz="2400" dirty="0">
                <a:solidFill>
                  <a:schemeClr val="dk1"/>
                </a:solidFill>
              </a:rPr>
              <a:t>I can analyze the structure of Chávez’s speech and explain how each section contributes to his central claim.</a:t>
            </a:r>
            <a:endParaRPr sz="2400" dirty="0">
              <a:solidFill>
                <a:schemeClr val="dk1"/>
              </a:solidFill>
            </a:endParaRPr>
          </a:p>
          <a:p>
            <a:pPr marL="0" lvl="0" indent="0" rtl="0">
              <a:spcBef>
                <a:spcPts val="0"/>
              </a:spcBef>
              <a:spcAft>
                <a:spcPts val="0"/>
              </a:spcAft>
              <a:buNone/>
            </a:pPr>
            <a:endParaRPr dirty="0"/>
          </a:p>
        </p:txBody>
      </p:sp>
      <p:pic>
        <p:nvPicPr>
          <p:cNvPr id="5" name="Google Shape;157;p29"/>
          <p:cNvPicPr preferRelativeResize="0"/>
          <p:nvPr/>
        </p:nvPicPr>
        <p:blipFill>
          <a:blip r:embed="rId3">
            <a:alphaModFix/>
          </a:blip>
          <a:stretch>
            <a:fillRect/>
          </a:stretch>
        </p:blipFill>
        <p:spPr>
          <a:xfrm>
            <a:off x="8044543" y="99973"/>
            <a:ext cx="985851" cy="82867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form evidence-based claims</a:t>
            </a:r>
            <a:endParaRPr dirty="0"/>
          </a:p>
        </p:txBody>
      </p:sp>
      <p:sp>
        <p:nvSpPr>
          <p:cNvPr id="170" name="Google Shape;170;p31"/>
          <p:cNvSpPr txBox="1">
            <a:spLocks noGrp="1"/>
          </p:cNvSpPr>
          <p:nvPr>
            <p:ph type="body" idx="1"/>
          </p:nvPr>
        </p:nvSpPr>
        <p:spPr>
          <a:xfrm>
            <a:off x="311700" y="1152475"/>
            <a:ext cx="8520600" cy="2379000"/>
          </a:xfrm>
          <a:prstGeom prst="rect">
            <a:avLst/>
          </a:prstGeom>
          <a:ln>
            <a:noFill/>
          </a:ln>
        </p:spPr>
        <p:txBody>
          <a:bodyPr spcFirstLastPara="1" wrap="square" lIns="91425" tIns="91425" rIns="91425" bIns="91425" anchor="t" anchorCtr="0">
            <a:noAutofit/>
          </a:bodyPr>
          <a:lstStyle/>
          <a:p>
            <a:pPr marL="0" lvl="0" indent="0">
              <a:spcBef>
                <a:spcPts val="0"/>
              </a:spcBef>
              <a:spcAft>
                <a:spcPts val="0"/>
              </a:spcAft>
              <a:buNone/>
            </a:pPr>
            <a:r>
              <a:rPr lang="en" sz="2200" b="1" dirty="0"/>
              <a:t>Process for identifying evidence-based claims</a:t>
            </a:r>
            <a:endParaRPr sz="2200" b="1" dirty="0"/>
          </a:p>
          <a:p>
            <a:pPr marL="457200" lvl="0" indent="-381000" rtl="0">
              <a:spcBef>
                <a:spcPts val="0"/>
              </a:spcBef>
              <a:spcAft>
                <a:spcPts val="0"/>
              </a:spcAft>
              <a:buSzPts val="2400"/>
              <a:buAutoNum type="arabicPeriod"/>
            </a:pPr>
            <a:r>
              <a:rPr lang="en" sz="2200" dirty="0"/>
              <a:t>Review the gist notes and answers to the questions you just wrote to see what the major topic(s) in this section are.</a:t>
            </a:r>
            <a:endParaRPr sz="2200" dirty="0"/>
          </a:p>
          <a:p>
            <a:pPr marL="457200" lvl="0" indent="-381000" rtl="0">
              <a:spcBef>
                <a:spcPts val="0"/>
              </a:spcBef>
              <a:spcAft>
                <a:spcPts val="0"/>
              </a:spcAft>
              <a:buSzPts val="2400"/>
              <a:buAutoNum type="arabicPeriod"/>
            </a:pPr>
            <a:r>
              <a:rPr lang="en" sz="2200" dirty="0"/>
              <a:t>Ask: What claims is he making about the UFW, overall?</a:t>
            </a:r>
            <a:endParaRPr sz="2200" dirty="0"/>
          </a:p>
          <a:p>
            <a:pPr marL="457200" lvl="0" indent="-381000" rtl="0">
              <a:spcBef>
                <a:spcPts val="0"/>
              </a:spcBef>
              <a:spcAft>
                <a:spcPts val="0"/>
              </a:spcAft>
              <a:buSzPts val="2400"/>
              <a:buAutoNum type="arabicPeriod"/>
            </a:pPr>
            <a:r>
              <a:rPr lang="en" sz="2200" dirty="0"/>
              <a:t>Identify claims that are bigger than a paragraph.</a:t>
            </a:r>
            <a:endParaRPr sz="2200" dirty="0"/>
          </a:p>
          <a:p>
            <a:pPr marL="457200" lvl="0" indent="-381000" rtl="0">
              <a:spcBef>
                <a:spcPts val="0"/>
              </a:spcBef>
              <a:spcAft>
                <a:spcPts val="0"/>
              </a:spcAft>
              <a:buSzPts val="2400"/>
              <a:buAutoNum type="arabicPeriod"/>
            </a:pPr>
            <a:r>
              <a:rPr lang="en" sz="2200" dirty="0"/>
              <a:t>Write one claim in the box.</a:t>
            </a:r>
            <a:endParaRPr sz="2200" dirty="0"/>
          </a:p>
          <a:p>
            <a:pPr marL="457200" lvl="0" indent="-381000" rtl="0">
              <a:spcBef>
                <a:spcPts val="0"/>
              </a:spcBef>
              <a:spcAft>
                <a:spcPts val="0"/>
              </a:spcAft>
              <a:buSzPts val="2400"/>
              <a:buAutoNum type="arabicPeriod"/>
            </a:pPr>
            <a:r>
              <a:rPr lang="en" sz="2200" dirty="0"/>
              <a:t>Find the evidence that Chávez uses to support that claim and add it to the boxes below.</a:t>
            </a:r>
            <a:endParaRPr sz="2200" dirty="0"/>
          </a:p>
          <a:p>
            <a:pPr marL="457200" lvl="0" indent="0" rtl="0">
              <a:spcBef>
                <a:spcPts val="0"/>
              </a:spcBef>
              <a:spcAft>
                <a:spcPts val="0"/>
              </a:spcAft>
              <a:buNone/>
            </a:pPr>
            <a:endParaRPr dirty="0"/>
          </a:p>
        </p:txBody>
      </p:sp>
      <p:pic>
        <p:nvPicPr>
          <p:cNvPr id="5" name="Google Shape;157;p29"/>
          <p:cNvPicPr preferRelativeResize="0"/>
          <p:nvPr/>
        </p:nvPicPr>
        <p:blipFill>
          <a:blip r:embed="rId3">
            <a:alphaModFix/>
          </a:blip>
          <a:stretch>
            <a:fillRect/>
          </a:stretch>
        </p:blipFill>
        <p:spPr>
          <a:xfrm>
            <a:off x="8044543" y="99973"/>
            <a:ext cx="985851" cy="8286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form evidence based claims</a:t>
            </a:r>
            <a:endParaRPr dirty="0"/>
          </a:p>
        </p:txBody>
      </p:sp>
      <p:graphicFrame>
        <p:nvGraphicFramePr>
          <p:cNvPr id="177" name="Google Shape;177;p32"/>
          <p:cNvGraphicFramePr/>
          <p:nvPr/>
        </p:nvGraphicFramePr>
        <p:xfrm>
          <a:off x="311700" y="1132000"/>
          <a:ext cx="8520600" cy="572700"/>
        </p:xfrm>
        <a:graphic>
          <a:graphicData uri="http://schemas.openxmlformats.org/drawingml/2006/table">
            <a:tbl>
              <a:tblPr>
                <a:noFill/>
                <a:tableStyleId>{649B993A-583D-4AB7-8CE2-9E36995CD223}</a:tableStyleId>
              </a:tblPr>
              <a:tblGrid>
                <a:gridCol w="8520600">
                  <a:extLst>
                    <a:ext uri="{9D8B030D-6E8A-4147-A177-3AD203B41FA5}">
                      <a16:colId xmlns:a16="http://schemas.microsoft.com/office/drawing/2014/main" val="20000"/>
                    </a:ext>
                  </a:extLst>
                </a:gridCol>
              </a:tblGrid>
              <a:tr h="572700">
                <a:tc>
                  <a:txBody>
                    <a:bodyPr/>
                    <a:lstStyle/>
                    <a:p>
                      <a:pPr marL="0" lvl="0" indent="0">
                        <a:spcBef>
                          <a:spcPts val="0"/>
                        </a:spcBef>
                        <a:spcAft>
                          <a:spcPts val="0"/>
                        </a:spcAft>
                        <a:buNone/>
                      </a:pPr>
                      <a:r>
                        <a:rPr lang="en" sz="1800" b="1">
                          <a:latin typeface="Century Gothic"/>
                          <a:ea typeface="Century Gothic"/>
                          <a:cs typeface="Century Gothic"/>
                          <a:sym typeface="Century Gothic"/>
                        </a:rPr>
                        <a:t>Claim</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bl>
          </a:graphicData>
        </a:graphic>
      </p:graphicFrame>
      <p:graphicFrame>
        <p:nvGraphicFramePr>
          <p:cNvPr id="178" name="Google Shape;178;p32"/>
          <p:cNvGraphicFramePr/>
          <p:nvPr/>
        </p:nvGraphicFramePr>
        <p:xfrm>
          <a:off x="311700" y="1704675"/>
          <a:ext cx="8520600" cy="1265769"/>
        </p:xfrm>
        <a:graphic>
          <a:graphicData uri="http://schemas.openxmlformats.org/drawingml/2006/table">
            <a:tbl>
              <a:tblPr>
                <a:noFill/>
                <a:tableStyleId>{649B993A-583D-4AB7-8CE2-9E36995CD223}</a:tableStyleId>
              </a:tblPr>
              <a:tblGrid>
                <a:gridCol w="8520600">
                  <a:extLst>
                    <a:ext uri="{9D8B030D-6E8A-4147-A177-3AD203B41FA5}">
                      <a16:colId xmlns:a16="http://schemas.microsoft.com/office/drawing/2014/main" val="20000"/>
                    </a:ext>
                  </a:extLst>
                </a:gridCol>
              </a:tblGrid>
              <a:tr h="473350">
                <a:tc>
                  <a:txBody>
                    <a:bodyPr/>
                    <a:lstStyle/>
                    <a:p>
                      <a:pPr marL="101600" marR="101600" lvl="0" indent="0" rtl="0">
                        <a:lnSpc>
                          <a:spcPct val="115000"/>
                        </a:lnSpc>
                        <a:spcBef>
                          <a:spcPts val="0"/>
                        </a:spcBef>
                        <a:spcAft>
                          <a:spcPts val="0"/>
                        </a:spcAft>
                        <a:buNone/>
                      </a:pPr>
                      <a:r>
                        <a:rPr lang="en" sz="1800">
                          <a:latin typeface="Century Gothic"/>
                          <a:ea typeface="Century Gothic"/>
                          <a:cs typeface="Century Gothic"/>
                          <a:sym typeface="Century Gothic"/>
                        </a:rPr>
                        <a:t>What is a claim that Chávez makes about the UFW in Paragraphs 8–15?</a:t>
                      </a:r>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0">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0">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179" name="Google Shape;179;p32"/>
          <p:cNvGraphicFramePr/>
          <p:nvPr/>
        </p:nvGraphicFramePr>
        <p:xfrm>
          <a:off x="311700" y="2970450"/>
          <a:ext cx="8520600" cy="1997475"/>
        </p:xfrm>
        <a:graphic>
          <a:graphicData uri="http://schemas.openxmlformats.org/drawingml/2006/table">
            <a:tbl>
              <a:tblPr>
                <a:noFill/>
                <a:tableStyleId>{649B993A-583D-4AB7-8CE2-9E36995CD223}</a:tableStyleId>
              </a:tblPr>
              <a:tblGrid>
                <a:gridCol w="2840200">
                  <a:extLst>
                    <a:ext uri="{9D8B030D-6E8A-4147-A177-3AD203B41FA5}">
                      <a16:colId xmlns:a16="http://schemas.microsoft.com/office/drawing/2014/main" val="20000"/>
                    </a:ext>
                  </a:extLst>
                </a:gridCol>
                <a:gridCol w="2840200">
                  <a:extLst>
                    <a:ext uri="{9D8B030D-6E8A-4147-A177-3AD203B41FA5}">
                      <a16:colId xmlns:a16="http://schemas.microsoft.com/office/drawing/2014/main" val="20001"/>
                    </a:ext>
                  </a:extLst>
                </a:gridCol>
                <a:gridCol w="2840200">
                  <a:extLst>
                    <a:ext uri="{9D8B030D-6E8A-4147-A177-3AD203B41FA5}">
                      <a16:colId xmlns:a16="http://schemas.microsoft.com/office/drawing/2014/main" val="20002"/>
                    </a:ext>
                  </a:extLst>
                </a:gridCol>
              </a:tblGrid>
              <a:tr h="631875">
                <a:tc>
                  <a:txBody>
                    <a:bodyPr/>
                    <a:lstStyle/>
                    <a:p>
                      <a:pPr marL="0" lvl="0" indent="0">
                        <a:spcBef>
                          <a:spcPts val="0"/>
                        </a:spcBef>
                        <a:spcAft>
                          <a:spcPts val="0"/>
                        </a:spcAft>
                        <a:buNone/>
                      </a:pPr>
                      <a:r>
                        <a:rPr lang="en" sz="1800" b="1">
                          <a:latin typeface="Century Gothic"/>
                          <a:ea typeface="Century Gothic"/>
                          <a:cs typeface="Century Gothic"/>
                          <a:sym typeface="Century Gothic"/>
                        </a:rPr>
                        <a:t>Evidence</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 sz="1800" b="1">
                          <a:latin typeface="Century Gothic"/>
                          <a:ea typeface="Century Gothic"/>
                          <a:cs typeface="Century Gothic"/>
                          <a:sym typeface="Century Gothic"/>
                        </a:rPr>
                        <a:t>Evidence</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 sz="1800" b="1">
                          <a:latin typeface="Century Gothic"/>
                          <a:ea typeface="Century Gothic"/>
                          <a:cs typeface="Century Gothic"/>
                          <a:sym typeface="Century Gothic"/>
                        </a:rPr>
                        <a:t>Evidence</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455200">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55200">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55200">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7" name="Google Shape;157;p29"/>
          <p:cNvPicPr preferRelativeResize="0"/>
          <p:nvPr/>
        </p:nvPicPr>
        <p:blipFill>
          <a:blip r:embed="rId3">
            <a:alphaModFix/>
          </a:blip>
          <a:stretch>
            <a:fillRect/>
          </a:stretch>
        </p:blipFill>
        <p:spPr>
          <a:xfrm>
            <a:off x="8044543" y="99973"/>
            <a:ext cx="985851" cy="8286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3"/>
          <p:cNvSpPr txBox="1">
            <a:spLocks noGrp="1"/>
          </p:cNvSpPr>
          <p:nvPr>
            <p:ph type="title"/>
          </p:nvPr>
        </p:nvSpPr>
        <p:spPr>
          <a:xfrm>
            <a:off x="311700" y="190500"/>
            <a:ext cx="8520600" cy="7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200" dirty="0"/>
              <a:t>Let’s add to the Commonwealth</a:t>
            </a:r>
            <a:endParaRPr sz="3200" dirty="0"/>
          </a:p>
          <a:p>
            <a:pPr marL="0" lvl="0" indent="0" rtl="0">
              <a:spcBef>
                <a:spcPts val="0"/>
              </a:spcBef>
              <a:spcAft>
                <a:spcPts val="0"/>
              </a:spcAft>
              <a:buNone/>
            </a:pPr>
            <a:r>
              <a:rPr lang="en" sz="3200" dirty="0"/>
              <a:t>Club Address Structure anchor chart</a:t>
            </a:r>
            <a:endParaRPr sz="3200" dirty="0"/>
          </a:p>
        </p:txBody>
      </p:sp>
      <p:graphicFrame>
        <p:nvGraphicFramePr>
          <p:cNvPr id="186" name="Google Shape;186;p33"/>
          <p:cNvGraphicFramePr/>
          <p:nvPr>
            <p:extLst>
              <p:ext uri="{D42A27DB-BD31-4B8C-83A1-F6EECF244321}">
                <p14:modId xmlns:p14="http://schemas.microsoft.com/office/powerpoint/2010/main" val="3558969009"/>
              </p:ext>
            </p:extLst>
          </p:nvPr>
        </p:nvGraphicFramePr>
        <p:xfrm>
          <a:off x="219800" y="1440564"/>
          <a:ext cx="8612500" cy="609569"/>
        </p:xfrm>
        <a:graphic>
          <a:graphicData uri="http://schemas.openxmlformats.org/drawingml/2006/table">
            <a:tbl>
              <a:tblPr>
                <a:noFill/>
                <a:tableStyleId>{649B993A-583D-4AB7-8CE2-9E36995CD223}</a:tableStyleId>
              </a:tblPr>
              <a:tblGrid>
                <a:gridCol w="8612500">
                  <a:extLst>
                    <a:ext uri="{9D8B030D-6E8A-4147-A177-3AD203B41FA5}">
                      <a16:colId xmlns:a16="http://schemas.microsoft.com/office/drawing/2014/main" val="20000"/>
                    </a:ext>
                  </a:extLst>
                </a:gridCol>
              </a:tblGrid>
              <a:tr h="572700">
                <a:tc>
                  <a:txBody>
                    <a:bodyPr/>
                    <a:lstStyle/>
                    <a:p>
                      <a:pPr marL="0" lvl="0" indent="0">
                        <a:spcBef>
                          <a:spcPts val="0"/>
                        </a:spcBef>
                        <a:spcAft>
                          <a:spcPts val="0"/>
                        </a:spcAft>
                        <a:buNone/>
                      </a:pPr>
                      <a:r>
                        <a:rPr lang="en" b="1" dirty="0">
                          <a:latin typeface="Century Gothic"/>
                          <a:ea typeface="Century Gothic"/>
                          <a:cs typeface="Century Gothic"/>
                          <a:sym typeface="Century Gothic"/>
                        </a:rPr>
                        <a:t>Central Claim: </a:t>
                      </a:r>
                      <a:r>
                        <a:rPr lang="en" dirty="0">
                          <a:latin typeface="Century Gothic"/>
                          <a:ea typeface="Century Gothic"/>
                          <a:cs typeface="Century Gothic"/>
                          <a:sym typeface="Century Gothic"/>
                        </a:rPr>
                        <a:t> </a:t>
                      </a:r>
                      <a:r>
                        <a:rPr lang="en" dirty="0">
                          <a:solidFill>
                            <a:schemeClr val="dk1"/>
                          </a:solidFill>
                          <a:latin typeface="Century Gothic"/>
                          <a:ea typeface="Century Gothic"/>
                          <a:cs typeface="Century Gothic"/>
                          <a:sym typeface="Century Gothic"/>
                        </a:rPr>
                        <a:t>Our union will forever exist as an empowering force among Chicanos in the Southwest. That means our power and our influence will grow and not diminish. (P15)</a:t>
                      </a:r>
                      <a:endParaRPr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187" name="Google Shape;187;p33"/>
          <p:cNvGraphicFramePr/>
          <p:nvPr>
            <p:extLst>
              <p:ext uri="{D42A27DB-BD31-4B8C-83A1-F6EECF244321}">
                <p14:modId xmlns:p14="http://schemas.microsoft.com/office/powerpoint/2010/main" val="2065940506"/>
              </p:ext>
            </p:extLst>
          </p:nvPr>
        </p:nvGraphicFramePr>
        <p:xfrm>
          <a:off x="219800" y="2050134"/>
          <a:ext cx="8608514" cy="2928909"/>
        </p:xfrm>
        <a:graphic>
          <a:graphicData uri="http://schemas.openxmlformats.org/drawingml/2006/table">
            <a:tbl>
              <a:tblPr>
                <a:noFill/>
                <a:tableStyleId>{649B993A-583D-4AB7-8CE2-9E36995CD223}</a:tableStyleId>
              </a:tblPr>
              <a:tblGrid>
                <a:gridCol w="2938100">
                  <a:extLst>
                    <a:ext uri="{9D8B030D-6E8A-4147-A177-3AD203B41FA5}">
                      <a16:colId xmlns:a16="http://schemas.microsoft.com/office/drawing/2014/main" val="20000"/>
                    </a:ext>
                  </a:extLst>
                </a:gridCol>
                <a:gridCol w="4344875">
                  <a:extLst>
                    <a:ext uri="{9D8B030D-6E8A-4147-A177-3AD203B41FA5}">
                      <a16:colId xmlns:a16="http://schemas.microsoft.com/office/drawing/2014/main" val="20001"/>
                    </a:ext>
                  </a:extLst>
                </a:gridCol>
                <a:gridCol w="1325539">
                  <a:extLst>
                    <a:ext uri="{9D8B030D-6E8A-4147-A177-3AD203B41FA5}">
                      <a16:colId xmlns:a16="http://schemas.microsoft.com/office/drawing/2014/main" val="20002"/>
                    </a:ext>
                  </a:extLst>
                </a:gridCol>
              </a:tblGrid>
              <a:tr h="370439">
                <a:tc>
                  <a:txBody>
                    <a:bodyPr/>
                    <a:lstStyle/>
                    <a:p>
                      <a:pPr marL="0" lvl="0" indent="0">
                        <a:spcBef>
                          <a:spcPts val="0"/>
                        </a:spcBef>
                        <a:spcAft>
                          <a:spcPts val="0"/>
                        </a:spcAft>
                        <a:buNone/>
                      </a:pPr>
                      <a:r>
                        <a:rPr lang="en" b="1" dirty="0">
                          <a:latin typeface="Century Gothic"/>
                          <a:ea typeface="Century Gothic"/>
                          <a:cs typeface="Century Gothic"/>
                          <a:sym typeface="Century Gothic"/>
                        </a:rPr>
                        <a:t>Paragraphs</a:t>
                      </a:r>
                      <a:endParaRPr b="1"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 b="1">
                          <a:latin typeface="Century Gothic"/>
                          <a:ea typeface="Century Gothic"/>
                          <a:cs typeface="Century Gothic"/>
                          <a:sym typeface="Century Gothic"/>
                        </a:rPr>
                        <a:t>1-7</a:t>
                      </a:r>
                      <a:endParaRPr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 b="1"/>
                        <a:t>8-15</a:t>
                      </a:r>
                      <a:endParaRPr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283050">
                <a:tc>
                  <a:txBody>
                    <a:bodyPr/>
                    <a:lstStyle/>
                    <a:p>
                      <a:pPr marL="0" lvl="0" indent="0">
                        <a:spcBef>
                          <a:spcPts val="0"/>
                        </a:spcBef>
                        <a:spcAft>
                          <a:spcPts val="0"/>
                        </a:spcAft>
                        <a:buNone/>
                      </a:pPr>
                      <a:r>
                        <a:rPr lang="en" dirty="0">
                          <a:latin typeface="Century Gothic"/>
                          <a:ea typeface="Century Gothic"/>
                          <a:cs typeface="Century Gothic"/>
                          <a:sym typeface="Century Gothic"/>
                        </a:rPr>
                        <a:t>Main Claim</a:t>
                      </a:r>
                      <a:endParaRPr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
                          <a:latin typeface="Century Gothic"/>
                          <a:ea typeface="Century Gothic"/>
                          <a:cs typeface="Century Gothic"/>
                          <a:sym typeface="Century Gothic"/>
                        </a:rPr>
                        <a:t>Farmworkers have faced difficult living and working conditions. Chávez’s own experience showed him that, and he decided to organize the union to empower farmworkers in general and Chicanos in particular.</a:t>
                      </a: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204475">
                <a:tc>
                  <a:txBody>
                    <a:bodyPr/>
                    <a:lstStyle/>
                    <a:p>
                      <a:pPr marL="0" lvl="0" indent="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Connection to central claim</a:t>
                      </a:r>
                      <a:endParaRPr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 dirty="0">
                          <a:solidFill>
                            <a:schemeClr val="dk1"/>
                          </a:solidFill>
                          <a:latin typeface="Century Gothic"/>
                          <a:ea typeface="Century Gothic"/>
                          <a:cs typeface="Century Gothic"/>
                          <a:sym typeface="Century Gothic"/>
                        </a:rPr>
                        <a:t>What is the purpose of this section? How does this one section contribute or add to the text as a whole?</a:t>
                      </a:r>
                      <a:endParaRPr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Clr>
                          <a:schemeClr val="dk1"/>
                        </a:buClr>
                        <a:buSzPts val="1100"/>
                        <a:buFont typeface="Arial"/>
                        <a:buNone/>
                      </a:pPr>
                      <a:r>
                        <a:rPr lang="en">
                          <a:latin typeface="Century Gothic"/>
                          <a:ea typeface="Century Gothic"/>
                          <a:cs typeface="Century Gothic"/>
                          <a:sym typeface="Century Gothic"/>
                        </a:rPr>
                        <a:t>This shows what it was like for farmworkers and Latinos before the UFW.</a:t>
                      </a:r>
                      <a:endParaRPr>
                        <a:latin typeface="Century Gothic"/>
                        <a:ea typeface="Century Gothic"/>
                        <a:cs typeface="Century Gothic"/>
                        <a:sym typeface="Century Gothic"/>
                      </a:endParaRPr>
                    </a:p>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6" name="Google Shape;157;p29"/>
          <p:cNvPicPr preferRelativeResize="0"/>
          <p:nvPr/>
        </p:nvPicPr>
        <p:blipFill>
          <a:blip r:embed="rId3">
            <a:alphaModFix/>
          </a:blip>
          <a:stretch>
            <a:fillRect/>
          </a:stretch>
        </p:blipFill>
        <p:spPr>
          <a:xfrm>
            <a:off x="8044543" y="99973"/>
            <a:ext cx="985851" cy="828674"/>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Irma Calles</DisplayName>
        <AccountId>1752</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644837B-3378-4378-8F46-6758AC19DBCC}">
  <ds:schemaRefs>
    <ds:schemaRef ds:uri="http://www.w3.org/XML/1998/namespace"/>
    <ds:schemaRef ds:uri="http://schemas.microsoft.com/office/2006/documentManagement/types"/>
    <ds:schemaRef ds:uri="a1502afc-75e6-4a80-976c-76583f90c737"/>
    <ds:schemaRef ds:uri="http://purl.org/dc/elements/1.1/"/>
    <ds:schemaRef ds:uri="http://schemas.openxmlformats.org/package/2006/metadata/core-properties"/>
    <ds:schemaRef ds:uri="http://purl.org/dc/dcmitype/"/>
    <ds:schemaRef ds:uri="http://purl.org/dc/terms/"/>
    <ds:schemaRef ds:uri="http://schemas.microsoft.com/office/infopath/2007/PartnerControls"/>
    <ds:schemaRef ds:uri="02a6a75b-8925-4bc7-8b21-b87d4a90d0a3"/>
    <ds:schemaRef ds:uri="http://schemas.microsoft.com/office/2006/metadata/properties"/>
  </ds:schemaRefs>
</ds:datastoreItem>
</file>

<file path=customXml/itemProps2.xml><?xml version="1.0" encoding="utf-8"?>
<ds:datastoreItem xmlns:ds="http://schemas.openxmlformats.org/officeDocument/2006/customXml" ds:itemID="{E026966C-D62E-4ADE-AFDC-1912FA52281B}"/>
</file>

<file path=customXml/itemProps3.xml><?xml version="1.0" encoding="utf-8"?>
<ds:datastoreItem xmlns:ds="http://schemas.openxmlformats.org/officeDocument/2006/customXml" ds:itemID="{A1D8961B-6509-4EEF-A666-A78EA6BDFE1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TotalTime>
  <Words>2752</Words>
  <Application>Microsoft Macintosh PowerPoint</Application>
  <PresentationFormat>On-screen Show (16:9)</PresentationFormat>
  <Paragraphs>266</Paragraphs>
  <Slides>13</Slides>
  <Notes>13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13</vt:i4>
      </vt:variant>
    </vt:vector>
  </HeadingPairs>
  <TitlesOfParts>
    <vt:vector size="20" baseType="lpstr">
      <vt:lpstr>Century Gothic</vt:lpstr>
      <vt:lpstr>Times New Roman</vt:lpstr>
      <vt:lpstr>Overlock</vt:lpstr>
      <vt:lpstr>Calibri</vt:lpstr>
      <vt:lpstr>Arial</vt:lpstr>
      <vt:lpstr>Simple Light</vt:lpstr>
      <vt:lpstr>Office Theme</vt:lpstr>
      <vt:lpstr>Grade 7: Module 2: Unit 2: Lesson 4 Teacher slide, before teaching.</vt:lpstr>
      <vt:lpstr>Grade 7: Module 2: Unit 2: Lesson 4 Teacher slide, before teaching.</vt:lpstr>
      <vt:lpstr>Grade 7: Module 2: Unit 2: Lesson 4 Teacher slide, before teaching.</vt:lpstr>
      <vt:lpstr>PowerPoint Presentation</vt:lpstr>
      <vt:lpstr>Hello, Students!</vt:lpstr>
      <vt:lpstr>Let’s review our learning targets</vt:lpstr>
      <vt:lpstr>Let’s form evidence-based claims</vt:lpstr>
      <vt:lpstr>Let’s form evidence based claims</vt:lpstr>
      <vt:lpstr>Let’s add to the Commonwealth Club Address Structure anchor chart</vt:lpstr>
      <vt:lpstr>Let’s listen for gist</vt:lpstr>
      <vt:lpstr>Let’s discuss</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2: Lesson 4 Teacher slide, before teaching.</dc:title>
  <dc:creator>nbravo</dc:creator>
  <cp:lastModifiedBy>Jennifer Snapp</cp:lastModifiedBy>
  <cp:revision>9</cp:revision>
  <dcterms:modified xsi:type="dcterms:W3CDTF">2018-10-08T02:18:13Z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