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9.xml" ContentType="application/vnd.openxmlformats-officedocument.presentationml.slide+xml"/>
  <Override PartName="/ppt/slides/slide11.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7.xml" ContentType="application/vnd.openxmlformats-officedocument.presentationml.notes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 id="2147483674" r:id="rId3"/>
  </p:sldMasterIdLst>
  <p:notesMasterIdLst>
    <p:notesMasterId r:id="rId16"/>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9717A862-C714-4C81-98E6-EE7F6886A81A}">
  <a:tblStyle styleId="{9717A862-C714-4C81-98E6-EE7F6886A81A}"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4416" autoAdjust="0"/>
  </p:normalViewPr>
  <p:slideViewPr>
    <p:cSldViewPr snapToGrid="0">
      <p:cViewPr varScale="1">
        <p:scale>
          <a:sx n="79" d="100"/>
          <a:sy n="79" d="100"/>
        </p:scale>
        <p:origin x="-1952" y="-96"/>
      </p:cViewPr>
      <p:guideLst>
        <p:guide orient="horz" pos="1620"/>
        <p:guide pos="2880"/>
      </p:guideLst>
    </p:cSldViewPr>
  </p:slideViewPr>
  <p:notesTextViewPr>
    <p:cViewPr>
      <p:scale>
        <a:sx n="1" d="1"/>
        <a:sy n="1" d="1"/>
      </p:scale>
      <p:origin x="0" y="632"/>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presProps" Target="presProps.xml"/><Relationship Id="rId8" Type="http://schemas.openxmlformats.org/officeDocument/2006/relationships/slide" Target="slides/slide5.xml"/><Relationship Id="rId2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printerSettings" Target="printerSettings/printerSettings1.bin"/><Relationship Id="rId7" Type="http://schemas.openxmlformats.org/officeDocument/2006/relationships/slide" Target="slides/slide4.xml"/><Relationship Id="rId20" Type="http://schemas.openxmlformats.org/officeDocument/2006/relationships/theme" Target="theme/theme1.xml"/><Relationship Id="rId16" Type="http://schemas.openxmlformats.org/officeDocument/2006/relationships/notesMaster" Target="notesMasters/notesMaster1.xml"/><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4" Type="http://schemas.openxmlformats.org/officeDocument/2006/relationships/customXml" Target="../customXml/item3.xml"/><Relationship Id="rId15" Type="http://schemas.openxmlformats.org/officeDocument/2006/relationships/slide" Target="slides/slide12.xml"/><Relationship Id="rId5" Type="http://schemas.openxmlformats.org/officeDocument/2006/relationships/slide" Target="slides/slide2.xml"/><Relationship Id="rId23" Type="http://schemas.openxmlformats.org/officeDocument/2006/relationships/customXml" Target="../customXml/item2.xml"/><Relationship Id="rId10" Type="http://schemas.openxmlformats.org/officeDocument/2006/relationships/slide" Target="slides/slide7.xml"/><Relationship Id="rId19" Type="http://schemas.openxmlformats.org/officeDocument/2006/relationships/viewProps" Target="viewProps.xml"/><Relationship Id="rId9" Type="http://schemas.openxmlformats.org/officeDocument/2006/relationships/slide" Target="slides/slide6.xml"/><Relationship Id="rId14" Type="http://schemas.openxmlformats.org/officeDocument/2006/relationships/slide" Target="slides/slide11.xml"/><Relationship Id="rId4" Type="http://schemas.openxmlformats.org/officeDocument/2006/relationships/slide" Target="slides/slide1.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28350262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45786c9a9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50-55  </a:t>
            </a:r>
            <a:r>
              <a:rPr lang="en" sz="1200" dirty="0" smtClean="0">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Unpacking Learning Targets (5-7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Mini Lesson: Modeling Developing a Claim (18 minutes)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Independent Work: Developing a Claim to Answer the Question: “Which food chain would you choose to feed your family—the local sustainable food chain or the hunter-gatherer food chain?” (20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Partner Share (5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Homework (2 minutes)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Finish your Developing a Claim ticket and be ready to advocate persuasively in the next lesson’s Fishbowl.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51" name="Google Shape;151;g45786c9a9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456606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45786c9a9d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(Proximity)</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 Partner Share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criteria on the </a:t>
            </a:r>
            <a:r>
              <a:rPr lang="en" sz="1200" b="1" dirty="0">
                <a:solidFill>
                  <a:schemeClr val="dk1"/>
                </a:solidFill>
                <a:latin typeface="Calibri"/>
                <a:ea typeface="Calibri"/>
                <a:cs typeface="Calibri"/>
                <a:sym typeface="Calibri"/>
              </a:rPr>
              <a:t>Advocating Persuasively Criteria</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Having students pair up with someone else to compare their work can help students gain a deeper understanding, learn from peers, and improve their own work.</a:t>
            </a:r>
            <a:endParaRPr dirty="0"/>
          </a:p>
        </p:txBody>
      </p:sp>
      <p:sp>
        <p:nvSpPr>
          <p:cNvPr id="222" name="Google Shape;222;g45786c9a9d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705215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45786c9a9d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29" name="Google Shape;229;g45786c9a9d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572369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474452d9fb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6" name="Google Shape;236;g474452d9fb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37" name="Google Shape;237;g474452d9fb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820045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45786c9a9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Developing a Claim: Model</a:t>
            </a:r>
            <a:r>
              <a:rPr lang="en" sz="1200" dirty="0">
                <a:solidFill>
                  <a:schemeClr val="dk1"/>
                </a:solidFill>
                <a:latin typeface="Calibri"/>
                <a:ea typeface="Calibri"/>
                <a:cs typeface="Calibri"/>
                <a:sym typeface="Calibri"/>
              </a:rPr>
              <a:t> (one for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Fishbowl Script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Advocating Persuasively Criteria anchor chart</a:t>
            </a:r>
            <a:r>
              <a:rPr lang="en" sz="1200" dirty="0">
                <a:solidFill>
                  <a:schemeClr val="dk1"/>
                </a:solidFill>
                <a:latin typeface="Calibri"/>
                <a:ea typeface="Calibri"/>
                <a:cs typeface="Calibri"/>
                <a:sym typeface="Calibri"/>
              </a:rPr>
              <a:t> (new; teacher-created; see Work Time 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Developing a Claim</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Developing a Claim: Sample Student Response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The Omnivore’s Dilemma, </a:t>
            </a:r>
            <a:r>
              <a:rPr lang="en" sz="1200" b="0" i="0" dirty="0">
                <a:solidFill>
                  <a:schemeClr val="dk1"/>
                </a:solidFill>
                <a:latin typeface="Calibri"/>
                <a:ea typeface="Calibri"/>
                <a:cs typeface="Calibri"/>
                <a:sym typeface="Calibri"/>
              </a:rPr>
              <a:t>Young Readers Edition </a:t>
            </a:r>
            <a:r>
              <a:rPr lang="en" sz="1200" dirty="0">
                <a:solidFill>
                  <a:schemeClr val="dk1"/>
                </a:solidFill>
                <a:latin typeface="Calibri"/>
                <a:ea typeface="Calibri"/>
                <a:cs typeface="Calibri"/>
                <a:sym typeface="Calibri"/>
              </a:rPr>
              <a:t>(book; one per student)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a document camera or other means of displaying the model.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Set up the classroom in advance for the model fishbowl discussion by arranging the desks in the order described in the Fishbowl protocol.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Select the students that will participate in the model discussion in advance of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dirty="0" smtClean="0">
                <a:solidFill>
                  <a:schemeClr val="dk1"/>
                </a:solidFill>
                <a:latin typeface="Calibri"/>
                <a:ea typeface="Calibri"/>
                <a:cs typeface="Calibri"/>
                <a:sym typeface="Calibri"/>
              </a:rPr>
              <a:t>While</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students </a:t>
            </a:r>
            <a:r>
              <a:rPr lang="en" sz="1200" dirty="0">
                <a:solidFill>
                  <a:schemeClr val="dk1"/>
                </a:solidFill>
                <a:latin typeface="Calibri"/>
                <a:ea typeface="Calibri"/>
                <a:cs typeface="Calibri"/>
                <a:sym typeface="Calibri"/>
              </a:rPr>
              <a:t>are preparing their claims, determine which food chain each student advocates for so you can think about how to group students for the practice Fishbowls in the next lesson.  Depending on the size of your class, you need to group your students into two or three groups, and mix up the groups to have students advocating for both food chains in each group to encourage listening to each other, to deepen their thinking and to make their own argument more thoughtful.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57" name="Google Shape;157;g45786c9a9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827449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45786c9a9d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lnSpc>
                <a:spcPct val="90000"/>
              </a:lnSpc>
              <a:spcBef>
                <a:spcPts val="100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the </a:t>
            </a:r>
            <a:r>
              <a:rPr lang="en" sz="1200" b="1">
                <a:solidFill>
                  <a:schemeClr val="dk1"/>
                </a:solidFill>
                <a:latin typeface="Calibri"/>
                <a:ea typeface="Calibri"/>
                <a:cs typeface="Calibri"/>
                <a:sym typeface="Calibri"/>
              </a:rPr>
              <a:t>Developing a Claim: Model </a:t>
            </a:r>
            <a:r>
              <a:rPr lang="en" sz="1200">
                <a:solidFill>
                  <a:schemeClr val="dk1"/>
                </a:solidFill>
                <a:latin typeface="Calibri"/>
                <a:ea typeface="Calibri"/>
                <a:cs typeface="Calibri"/>
                <a:sym typeface="Calibri"/>
              </a:rPr>
              <a:t>and the</a:t>
            </a:r>
            <a:r>
              <a:rPr lang="en" sz="1200" b="1">
                <a:solidFill>
                  <a:schemeClr val="dk1"/>
                </a:solidFill>
                <a:latin typeface="Calibri"/>
                <a:ea typeface="Calibri"/>
                <a:cs typeface="Calibri"/>
                <a:sym typeface="Calibri"/>
              </a:rPr>
              <a:t> Model Fishbowl script</a:t>
            </a:r>
            <a:r>
              <a:rPr lang="en" sz="1200">
                <a:solidFill>
                  <a:schemeClr val="dk1"/>
                </a:solidFill>
                <a:latin typeface="Calibri"/>
                <a:ea typeface="Calibri"/>
                <a:cs typeface="Calibri"/>
                <a:sym typeface="Calibri"/>
              </a:rPr>
              <a:t> to familiarize yourself with the claim you will use to model advocating persuasively and the way it should sound when you present it to the students</a:t>
            </a:r>
            <a:r>
              <a:rPr lang="en" sz="1200" i="1">
                <a:solidFill>
                  <a:schemeClr val="dk1"/>
                </a:solidFill>
                <a:latin typeface="Calibri"/>
                <a:ea typeface="Calibri"/>
                <a:cs typeface="Calibri"/>
                <a:sym typeface="Calibri"/>
              </a:rPr>
              <a:t/>
            </a:r>
            <a:br>
              <a:rPr lang="en" sz="1200" i="1">
                <a:solidFill>
                  <a:schemeClr val="dk1"/>
                </a:solidFill>
                <a:latin typeface="Calibri"/>
                <a:ea typeface="Calibri"/>
                <a:cs typeface="Calibri"/>
                <a:sym typeface="Calibri"/>
              </a:rPr>
            </a:br>
            <a:endParaRPr sz="1200" i="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Fishbowl protocol</a:t>
            </a: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163" name="Google Shape;163;g45786c9a9d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199509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45786c9a9d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9" name="Google Shape;169;g45786c9a9d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051160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5786c9a9d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78" name="Google Shape;178;g45786c9a9d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657825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45786c9a9d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 (proximity)</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A. Unpacking Learning Targets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Learning targets are a research-based strategy that helps all students, especially challenged learners.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Posting learning targets allows students to reference them throughout the lesson to check their understanding. The learning targets also provide a reminder to students and teachers about the intended learning behind a given lesson or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academic vocabulary words benefits all students developing academic language.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posted learning targets.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Circle the word </a:t>
            </a:r>
            <a:r>
              <a:rPr lang="en" sz="1200" i="1" dirty="0">
                <a:solidFill>
                  <a:schemeClr val="dk1"/>
                </a:solidFill>
                <a:latin typeface="Calibri"/>
                <a:ea typeface="Calibri"/>
                <a:cs typeface="Calibri"/>
                <a:sym typeface="Calibri"/>
              </a:rPr>
              <a:t>advocate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a:t>
            </a:r>
            <a:r>
              <a:rPr lang="en" sz="1200" i="1" dirty="0">
                <a:solidFill>
                  <a:schemeClr val="dk1"/>
                </a:solidFill>
                <a:latin typeface="Calibri"/>
                <a:ea typeface="Calibri"/>
                <a:cs typeface="Calibri"/>
                <a:sym typeface="Calibri"/>
              </a:rPr>
              <a:t>“What does advocate mean?”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ideas with the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Circle the word </a:t>
            </a:r>
            <a:r>
              <a:rPr lang="en" sz="1200" i="1" dirty="0">
                <a:solidFill>
                  <a:schemeClr val="dk1"/>
                </a:solidFill>
                <a:latin typeface="Calibri"/>
                <a:ea typeface="Calibri"/>
                <a:cs typeface="Calibri"/>
                <a:sym typeface="Calibri"/>
              </a:rPr>
              <a:t>persuasive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a:t>
            </a:r>
            <a:r>
              <a:rPr lang="en" sz="1200" i="1" dirty="0">
                <a:solidFill>
                  <a:schemeClr val="dk1"/>
                </a:solidFill>
                <a:latin typeface="Calibri"/>
                <a:ea typeface="Calibri"/>
                <a:cs typeface="Calibri"/>
                <a:sym typeface="Calibri"/>
              </a:rPr>
              <a:t>“What does persuasive mean?”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their responses.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the definition above the word </a:t>
            </a:r>
            <a:r>
              <a:rPr lang="en" sz="1200" i="1" dirty="0">
                <a:solidFill>
                  <a:schemeClr val="dk1"/>
                </a:solidFill>
                <a:latin typeface="Calibri"/>
                <a:ea typeface="Calibri"/>
                <a:cs typeface="Calibri"/>
                <a:sym typeface="Calibri"/>
              </a:rPr>
              <a:t>persuasive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Describe the </a:t>
            </a:r>
            <a:r>
              <a:rPr lang="en" sz="1200" b="1" dirty="0">
                <a:solidFill>
                  <a:schemeClr val="dk1"/>
                </a:solidFill>
                <a:latin typeface="Calibri"/>
                <a:ea typeface="Calibri"/>
                <a:cs typeface="Calibri"/>
                <a:sym typeface="Calibri"/>
              </a:rPr>
              <a:t>end of unit assessment </a:t>
            </a:r>
            <a:r>
              <a:rPr lang="en" sz="1200" dirty="0">
                <a:solidFill>
                  <a:schemeClr val="dk1"/>
                </a:solidFill>
                <a:latin typeface="Calibri"/>
                <a:ea typeface="Calibri"/>
                <a:cs typeface="Calibri"/>
                <a:sym typeface="Calibri"/>
              </a:rPr>
              <a:t>to students: </a:t>
            </a:r>
            <a:r>
              <a:rPr lang="en" sz="1200" i="1" dirty="0">
                <a:solidFill>
                  <a:schemeClr val="dk1"/>
                </a:solidFill>
                <a:latin typeface="Calibri"/>
                <a:ea typeface="Calibri"/>
                <a:cs typeface="Calibri"/>
                <a:sym typeface="Calibri"/>
              </a:rPr>
              <a:t>“The </a:t>
            </a:r>
            <a:r>
              <a:rPr lang="en" sz="1200" b="1" i="1" dirty="0">
                <a:solidFill>
                  <a:schemeClr val="dk1"/>
                </a:solidFill>
                <a:latin typeface="Calibri"/>
                <a:ea typeface="Calibri"/>
                <a:cs typeface="Calibri"/>
                <a:sym typeface="Calibri"/>
              </a:rPr>
              <a:t>end of unit assessment </a:t>
            </a:r>
            <a:r>
              <a:rPr lang="en" sz="1200" i="1" dirty="0">
                <a:solidFill>
                  <a:schemeClr val="dk1"/>
                </a:solidFill>
                <a:latin typeface="Calibri"/>
                <a:ea typeface="Calibri"/>
                <a:cs typeface="Calibri"/>
                <a:sym typeface="Calibri"/>
              </a:rPr>
              <a:t>has two parts. In the first part, you will evaluate an argument for a speech and another excerpt of </a:t>
            </a:r>
            <a:r>
              <a:rPr lang="en" sz="1200" b="0" i="1" dirty="0">
                <a:solidFill>
                  <a:schemeClr val="dk1"/>
                </a:solidFill>
                <a:latin typeface="Calibri"/>
                <a:ea typeface="Calibri"/>
                <a:cs typeface="Calibri"/>
                <a:sym typeface="Calibri"/>
              </a:rPr>
              <a:t>The Omnivore’s Dilemma using the graphic organizer with which you have been practicing. In the second part, you will advocate persuasively about which food chain you would use to feed your family. You will develop your claim and supporting evidence in class in Lesson 14 and for homework, and then participate in a class discussion in the following lesson, where you will </a:t>
            </a:r>
            <a:r>
              <a:rPr lang="en" sz="1200" i="1" dirty="0">
                <a:solidFill>
                  <a:schemeClr val="dk1"/>
                </a:solidFill>
                <a:latin typeface="Calibri"/>
                <a:ea typeface="Calibri"/>
                <a:cs typeface="Calibri"/>
                <a:sym typeface="Calibri"/>
              </a:rPr>
              <a:t>advocate persuasively for your claim.”</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a:t>
            </a:r>
            <a:r>
              <a:rPr lang="en" sz="1200" i="1" dirty="0">
                <a:solidFill>
                  <a:schemeClr val="dk1"/>
                </a:solidFill>
                <a:latin typeface="Calibri"/>
                <a:ea typeface="Calibri"/>
                <a:cs typeface="Calibri"/>
                <a:sym typeface="Calibri"/>
              </a:rPr>
              <a:t> “You have practiced evaluating arguments; today’s lesson will help you prepare for the advocating persuasively section of the assessment.”</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 to explain that </a:t>
            </a:r>
            <a:r>
              <a:rPr lang="en" sz="1200" b="0" dirty="0">
                <a:solidFill>
                  <a:schemeClr val="dk1"/>
                </a:solidFill>
                <a:latin typeface="Calibri"/>
                <a:ea typeface="Calibri"/>
                <a:cs typeface="Calibri"/>
                <a:sym typeface="Calibri"/>
              </a:rPr>
              <a:t>to advocate means to publicly support an idea or cause. Record this definition above the word </a:t>
            </a:r>
            <a:r>
              <a:rPr lang="en" sz="1200" b="0" i="1" dirty="0">
                <a:solidFill>
                  <a:schemeClr val="dk1"/>
                </a:solidFill>
                <a:latin typeface="Calibri"/>
                <a:ea typeface="Calibri"/>
                <a:cs typeface="Calibri"/>
                <a:sym typeface="Calibri"/>
              </a:rPr>
              <a:t>advocate</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them to explain that to persuade means to convince an audience to take your viewpoint on an issue. Note that speakers persuade us with mostly with what they say, but how they say it is also important.</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84" name="Google Shape;184;g45786c9a9d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432037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45786c9a9d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Mini Lesson: Modeling Developing a Claim</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question used to model advocating persuasively is similar to the question students advocate persuasively about. The difference is that in the model, you make a claim, choosing between the industrial and organic food chains to feed your family; and when the students work independently, they will make a claim choosing between the local sustainable and hunter-gatherer food chains to best feed their families.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Modeling provides a clear vision of the expectation for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desks set up in advance to model the Fishbowl discussion and inform students that you’ve selected to participate.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review the  </a:t>
            </a:r>
            <a:r>
              <a:rPr lang="en" sz="1200" b="1" dirty="0">
                <a:solidFill>
                  <a:schemeClr val="dk1"/>
                </a:solidFill>
                <a:latin typeface="Calibri"/>
                <a:ea typeface="Calibri"/>
                <a:cs typeface="Calibri"/>
                <a:sym typeface="Calibri"/>
              </a:rPr>
              <a:t>Model Fishbowl Script</a:t>
            </a:r>
            <a:r>
              <a:rPr lang="en" sz="1200" dirty="0">
                <a:solidFill>
                  <a:schemeClr val="dk1"/>
                </a:solidFill>
                <a:latin typeface="Calibri"/>
                <a:ea typeface="Calibri"/>
                <a:cs typeface="Calibri"/>
                <a:sym typeface="Calibri"/>
              </a:rPr>
              <a:t> in advance.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2.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this is just an example of how to advocate persuasively and that students will answer a similar question, but not the same.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Set up the Fishbowl situation with a circle of about eight students on the inside and everyone else sitting on the outside.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Developing a Claim: Model</a:t>
            </a:r>
            <a:r>
              <a:rPr lang="en" sz="1200" dirty="0">
                <a:solidFill>
                  <a:schemeClr val="dk1"/>
                </a:solidFill>
                <a:latin typeface="Calibri"/>
                <a:ea typeface="Calibri"/>
                <a:cs typeface="Calibri"/>
                <a:sym typeface="Calibri"/>
              </a:rPr>
              <a:t> and explain that you used this ticket to organize your ideas and now you will use it to advocate persuasively.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Model Fishbowl Script </a:t>
            </a:r>
            <a:r>
              <a:rPr lang="en" sz="1200" dirty="0">
                <a:solidFill>
                  <a:schemeClr val="dk1"/>
                </a:solidFill>
                <a:latin typeface="Calibri"/>
                <a:ea typeface="Calibri"/>
                <a:cs typeface="Calibri"/>
                <a:sym typeface="Calibri"/>
              </a:rPr>
              <a:t>for how to outline the ideas, but try not to make it sound like you are reading a script, as students will not be writing a script to read when they advocate persuasively.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95" name="Google Shape;195;g45786c9a9d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529670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470e857f9b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class/Partners (proximity)</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Mini Lesson: Modeling Developing a Claim </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Anchor charts serve as note-catchers when the class is co-constructing ideas.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a:t>
            </a:r>
            <a:r>
              <a:rPr lang="en" sz="1200" b="1" dirty="0">
                <a:solidFill>
                  <a:schemeClr val="dk1"/>
                </a:solidFill>
                <a:latin typeface="Calibri"/>
                <a:ea typeface="Calibri"/>
                <a:cs typeface="Calibri"/>
                <a:sym typeface="Calibri"/>
              </a:rPr>
              <a:t>Advocating Persuasively Criteria anchor chart</a:t>
            </a:r>
            <a:r>
              <a:rPr lang="en" sz="1200" dirty="0">
                <a:solidFill>
                  <a:schemeClr val="dk1"/>
                </a:solidFill>
                <a:latin typeface="Calibri"/>
                <a:ea typeface="Calibri"/>
                <a:cs typeface="Calibri"/>
                <a:sym typeface="Calibri"/>
              </a:rPr>
              <a:t> (teacher created) posted in the classroom.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2.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ideas whole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student responses to the third question on </a:t>
            </a:r>
            <a:r>
              <a:rPr lang="en" sz="1200" b="1" dirty="0">
                <a:solidFill>
                  <a:schemeClr val="dk1"/>
                </a:solidFill>
                <a:latin typeface="Calibri"/>
                <a:ea typeface="Calibri"/>
                <a:cs typeface="Calibri"/>
                <a:sym typeface="Calibri"/>
              </a:rPr>
              <a:t>Advocating Persuasively Criteria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Ensure the following are included:</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Made a claim.</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clear reasons for making that claim.</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Provided strong supporting evidence for reasons from research.</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Provided sound reasoning.</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Responded to a claim made by someone else in the Fishbowl.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their work on conflicting viewpoints in the first half of the unit.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a counterclaim is like a conflicting viewpoint—which is a viewpoint that goes against another viewpoint. In the same way, a counterclaim is a claim that goes against another claim. In the Fishbowl model, you listened to the claims of others and argued against someone else’s claim that was different from your own.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counterclaim from the Fishbowl model.</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indicate that they noticed </a:t>
            </a:r>
            <a:r>
              <a:rPr lang="en" sz="1200" b="0" dirty="0">
                <a:solidFill>
                  <a:schemeClr val="dk1"/>
                </a:solidFill>
                <a:latin typeface="Calibri"/>
                <a:ea typeface="Calibri"/>
                <a:cs typeface="Calibri"/>
                <a:sym typeface="Calibri"/>
              </a:rPr>
              <a:t>that the model uses specific evidence from the text, that the model reasons to support the claim, the claim was clearly stated, the model acknowledged the opposing viewpoint.</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03" name="Google Shape;203;g470e857f9b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356086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45786c9a9d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18-</a:t>
            </a:r>
            <a:r>
              <a:rPr lang="en" sz="1200" b="1" dirty="0" smtClean="0">
                <a:solidFill>
                  <a:schemeClr val="dk1"/>
                </a:solidFill>
                <a:latin typeface="Calibri"/>
                <a:ea typeface="Calibri"/>
                <a:cs typeface="Calibri"/>
                <a:sym typeface="Calibri"/>
              </a:rPr>
              <a:t>20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Class/Individual</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Independent Work: Developing a Claim to Answer the Question: “Which food chain would you choose to feed your family—the local sustainable food chain or the hunter-gatherer food chain?”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learners, especially challenged learners.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Developing a Claim</a:t>
            </a:r>
            <a:r>
              <a:rPr lang="en" sz="1200" dirty="0">
                <a:solidFill>
                  <a:schemeClr val="dk1"/>
                </a:solidFill>
                <a:latin typeface="Calibri"/>
                <a:ea typeface="Calibri"/>
                <a:cs typeface="Calibri"/>
                <a:sym typeface="Calibri"/>
              </a:rPr>
              <a:t> and invite students to read the directions with you.</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to the displayed</a:t>
            </a:r>
            <a:r>
              <a:rPr lang="en" sz="1200" b="1" dirty="0">
                <a:solidFill>
                  <a:schemeClr val="dk1"/>
                </a:solidFill>
                <a:latin typeface="Calibri"/>
                <a:ea typeface="Calibri"/>
                <a:cs typeface="Calibri"/>
                <a:sym typeface="Calibri"/>
              </a:rPr>
              <a:t> Developing a Claim: Model</a:t>
            </a:r>
            <a:r>
              <a:rPr lang="en" sz="1200" dirty="0">
                <a:solidFill>
                  <a:schemeClr val="dk1"/>
                </a:solidFill>
                <a:latin typeface="Calibri"/>
                <a:ea typeface="Calibri"/>
                <a:cs typeface="Calibri"/>
                <a:sym typeface="Calibri"/>
              </a:rPr>
              <a:t> to help students determine what kind of information they need to record in each box as follows:</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claim is your answer to the question.</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Reasons 1 and 2 are your main reasons for making your claim.</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Evidence is taken from the book and supports your claim and your reasons for making the claim.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Explain students will use their </a:t>
            </a:r>
            <a:r>
              <a:rPr lang="en" sz="1200" b="1" dirty="0">
                <a:solidFill>
                  <a:schemeClr val="dk1"/>
                </a:solidFill>
                <a:latin typeface="Calibri"/>
                <a:ea typeface="Calibri"/>
                <a:cs typeface="Calibri"/>
                <a:sym typeface="Calibri"/>
              </a:rPr>
              <a:t>Food Chain graphic organizers</a:t>
            </a:r>
            <a:r>
              <a:rPr lang="en" sz="1200" dirty="0">
                <a:solidFill>
                  <a:schemeClr val="dk1"/>
                </a:solidFill>
                <a:latin typeface="Calibri"/>
                <a:ea typeface="Calibri"/>
                <a:cs typeface="Calibri"/>
                <a:sym typeface="Calibri"/>
              </a:rPr>
              <a:t> for the local sustainable and hunter-gatherer food chains, and the relevant sections of </a:t>
            </a:r>
            <a:r>
              <a:rPr lang="en" sz="1200" i="1" dirty="0">
                <a:solidFill>
                  <a:schemeClr val="dk1"/>
                </a:solidFill>
                <a:latin typeface="Calibri"/>
                <a:ea typeface="Calibri"/>
                <a:cs typeface="Calibri"/>
                <a:sym typeface="Calibri"/>
              </a:rPr>
              <a:t>The Omnivore’s Dilemma </a:t>
            </a:r>
            <a:r>
              <a:rPr lang="en" sz="1200" dirty="0">
                <a:solidFill>
                  <a:schemeClr val="dk1"/>
                </a:solidFill>
                <a:latin typeface="Calibri"/>
                <a:ea typeface="Calibri"/>
                <a:cs typeface="Calibri"/>
                <a:sym typeface="Calibri"/>
              </a:rPr>
              <a:t>to support their claims and fill in the </a:t>
            </a:r>
            <a:r>
              <a:rPr lang="en" sz="1200" b="1" dirty="0">
                <a:solidFill>
                  <a:schemeClr val="dk1"/>
                </a:solidFill>
                <a:latin typeface="Calibri"/>
                <a:ea typeface="Calibri"/>
                <a:cs typeface="Calibri"/>
                <a:sym typeface="Calibri"/>
              </a:rPr>
              <a:t>Developing a Claim ticket</a:t>
            </a:r>
            <a:r>
              <a:rPr lang="en" sz="1200" dirty="0">
                <a:solidFill>
                  <a:schemeClr val="dk1"/>
                </a:solidFill>
                <a:latin typeface="Calibri"/>
                <a:ea typeface="Calibri"/>
                <a:cs typeface="Calibri"/>
                <a:sym typeface="Calibri"/>
              </a:rPr>
              <a:t> to help them in the Fishbowl.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the Fist to Five protocol, ask students to share how well they understand how to complete the </a:t>
            </a:r>
            <a:r>
              <a:rPr lang="en" sz="1200" b="1" dirty="0">
                <a:solidFill>
                  <a:schemeClr val="dk1"/>
                </a:solidFill>
                <a:latin typeface="Calibri"/>
                <a:ea typeface="Calibri"/>
                <a:cs typeface="Calibri"/>
                <a:sym typeface="Calibri"/>
              </a:rPr>
              <a:t>Developing a Claim </a:t>
            </a:r>
            <a:r>
              <a:rPr lang="en" sz="1200" dirty="0">
                <a:solidFill>
                  <a:schemeClr val="dk1"/>
                </a:solidFill>
                <a:latin typeface="Calibri"/>
                <a:ea typeface="Calibri"/>
                <a:cs typeface="Calibri"/>
                <a:sym typeface="Calibri"/>
              </a:rPr>
              <a:t>handout themselves.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as this is a decision for their own family, they will do this independently; however, they can talk to other students if needed, as this isn’t the assessment.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assist students in making a claim, determining reasons, and finding evidence. Ask students questions to guide their thinking:</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Which </a:t>
            </a:r>
            <a:r>
              <a:rPr lang="en" sz="1200" i="1" dirty="0">
                <a:solidFill>
                  <a:schemeClr val="dk1"/>
                </a:solidFill>
                <a:latin typeface="Calibri"/>
                <a:ea typeface="Calibri"/>
                <a:cs typeface="Calibri"/>
                <a:sym typeface="Calibri"/>
              </a:rPr>
              <a:t>food chain would you choose</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Looking </a:t>
            </a:r>
            <a:r>
              <a:rPr lang="en" sz="1200" i="1" dirty="0">
                <a:solidFill>
                  <a:schemeClr val="dk1"/>
                </a:solidFill>
                <a:latin typeface="Calibri"/>
                <a:ea typeface="Calibri"/>
                <a:cs typeface="Calibri"/>
                <a:sym typeface="Calibri"/>
              </a:rPr>
              <a:t>at what you know about both of the food chains, why would you choose that food chain? What two reasons can you give</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What </a:t>
            </a:r>
            <a:r>
              <a:rPr lang="en" sz="1200" i="1" dirty="0">
                <a:solidFill>
                  <a:schemeClr val="dk1"/>
                </a:solidFill>
                <a:latin typeface="Calibri"/>
                <a:ea typeface="Calibri"/>
                <a:cs typeface="Calibri"/>
                <a:sym typeface="Calibri"/>
              </a:rPr>
              <a:t>evidence can you find in the text to support your reasons</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you circulate, try to discern which of the food chains for which each student advocates, as this will help with groupings in the next lesson.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Developing a Claim: Sample Student Response</a:t>
            </a:r>
            <a:r>
              <a:rPr lang="en" sz="1200" dirty="0">
                <a:solidFill>
                  <a:schemeClr val="dk1"/>
                </a:solidFill>
                <a:latin typeface="Calibri"/>
                <a:ea typeface="Calibri"/>
                <a:cs typeface="Calibri"/>
                <a:sym typeface="Calibri"/>
              </a:rPr>
              <a:t> for an example of a response.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a:t>
            </a:r>
            <a:r>
              <a:rPr lang="en" sz="1200" b="0" dirty="0">
                <a:solidFill>
                  <a:schemeClr val="dk1"/>
                </a:solidFill>
                <a:latin typeface="Calibri"/>
                <a:ea typeface="Calibri"/>
                <a:cs typeface="Calibri"/>
                <a:sym typeface="Calibri"/>
              </a:rPr>
              <a:t>Claim: I would choose local sustainable to feed my family.</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Reason 1: Local sustainable grows in ways that preserve the environment.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Evidence A: “To Joel, sustainable organic farming means using free solar energy instead of fossil fuel energy” (153).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Evidence B :“If local food chains are going to succeed, customers will have to get used to eating [what is in season]” (189).</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Reason 2: It is important to me and my family to support local farmers and businesses instead of big corporations.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Evidence A: “Out of every dollar spent on food in this country, ninety-two cents goes to non-farmers</a:t>
            </a:r>
            <a:r>
              <a:rPr lang="en" sz="1200" b="0" dirty="0" smtClean="0">
                <a:solidFill>
                  <a:schemeClr val="dk1"/>
                </a:solidFill>
                <a:latin typeface="Calibri"/>
                <a:ea typeface="Calibri"/>
                <a:cs typeface="Calibri"/>
                <a:sym typeface="Calibri"/>
              </a:rPr>
              <a:t>.</a:t>
            </a:r>
            <a:r>
              <a:rPr lang="en-US" sz="1200" b="0" dirty="0" smtClean="0">
                <a:solidFill>
                  <a:schemeClr val="dk1"/>
                </a:solidFill>
                <a:latin typeface="Calibri"/>
                <a:ea typeface="Calibri"/>
                <a:cs typeface="Calibri"/>
                <a:sym typeface="Calibri"/>
              </a:rPr>
              <a:t> </a:t>
            </a:r>
            <a:r>
              <a:rPr lang="en" sz="1200" b="0" dirty="0" smtClean="0">
                <a:solidFill>
                  <a:schemeClr val="dk1"/>
                </a:solidFill>
                <a:latin typeface="Calibri"/>
                <a:ea typeface="Calibri"/>
                <a:cs typeface="Calibri"/>
                <a:sym typeface="Calibri"/>
              </a:rPr>
              <a:t>By </a:t>
            </a:r>
            <a:r>
              <a:rPr lang="en" sz="1200" b="0" dirty="0">
                <a:solidFill>
                  <a:schemeClr val="dk1"/>
                </a:solidFill>
                <a:latin typeface="Calibri"/>
                <a:ea typeface="Calibri"/>
                <a:cs typeface="Calibri"/>
                <a:sym typeface="Calibri"/>
              </a:rPr>
              <a:t>selling directly to consumers, Joel gets to keep more of that money” (190).</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Evidence B: “[Joel Salatin] sees his farm as part of a local food economy. He wants the sale of his eggs and meat to help other local businesses, like small shops and restaurants” (182).</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Notice students who hold up fewer than four fingers on the Fist to Five assessment and concentrate on assisting them when the class begins to work.</a:t>
            </a:r>
            <a:endParaRPr dirty="0"/>
          </a:p>
        </p:txBody>
      </p:sp>
      <p:sp>
        <p:nvSpPr>
          <p:cNvPr id="213" name="Google Shape;213;g45786c9a9d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437137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6"/>
        <p:cNvGrpSpPr/>
        <p:nvPr/>
      </p:nvGrpSpPr>
      <p:grpSpPr>
        <a:xfrm>
          <a:off x="0" y="0"/>
          <a:ext cx="0" cy="0"/>
          <a:chOff x="0" y="0"/>
          <a:chExt cx="0" cy="0"/>
        </a:xfrm>
      </p:grpSpPr>
      <p:sp>
        <p:nvSpPr>
          <p:cNvPr id="87" name="Google Shape;87;p1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2"/>
        <p:cNvGrpSpPr/>
        <p:nvPr/>
      </p:nvGrpSpPr>
      <p:grpSpPr>
        <a:xfrm>
          <a:off x="0" y="0"/>
          <a:ext cx="0" cy="0"/>
          <a:chOff x="0" y="0"/>
          <a:chExt cx="0" cy="0"/>
        </a:xfrm>
      </p:grpSpPr>
      <p:sp>
        <p:nvSpPr>
          <p:cNvPr id="93" name="Google Shape;93;p1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4" name="Google Shape;94;p1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95" name="Google Shape;95;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6" name="Google Shape;96;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98"/>
        <p:cNvGrpSpPr/>
        <p:nvPr/>
      </p:nvGrpSpPr>
      <p:grpSpPr>
        <a:xfrm>
          <a:off x="0" y="0"/>
          <a:ext cx="0" cy="0"/>
          <a:chOff x="0" y="0"/>
          <a:chExt cx="0" cy="0"/>
        </a:xfrm>
      </p:grpSpPr>
      <p:sp>
        <p:nvSpPr>
          <p:cNvPr id="99" name="Google Shape;99;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0" name="Google Shape;100;p2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1" name="Google Shape;101;p2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7" name="Google Shape;107;p2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4"/>
        <p:cNvGrpSpPr/>
        <p:nvPr/>
      </p:nvGrpSpPr>
      <p:grpSpPr>
        <a:xfrm>
          <a:off x="0" y="0"/>
          <a:ext cx="0" cy="0"/>
          <a:chOff x="0" y="0"/>
          <a:chExt cx="0" cy="0"/>
        </a:xfrm>
      </p:grpSpPr>
      <p:sp>
        <p:nvSpPr>
          <p:cNvPr id="115" name="Google Shape;115;p2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9"/>
        <p:cNvGrpSpPr/>
        <p:nvPr/>
      </p:nvGrpSpPr>
      <p:grpSpPr>
        <a:xfrm>
          <a:off x="0" y="0"/>
          <a:ext cx="0" cy="0"/>
          <a:chOff x="0" y="0"/>
          <a:chExt cx="0" cy="0"/>
        </a:xfrm>
      </p:grpSpPr>
      <p:sp>
        <p:nvSpPr>
          <p:cNvPr id="120" name="Google Shape;120;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23"/>
        <p:cNvGrpSpPr/>
        <p:nvPr/>
      </p:nvGrpSpPr>
      <p:grpSpPr>
        <a:xfrm>
          <a:off x="0" y="0"/>
          <a:ext cx="0" cy="0"/>
          <a:chOff x="0" y="0"/>
          <a:chExt cx="0" cy="0"/>
        </a:xfrm>
      </p:grpSpPr>
      <p:sp>
        <p:nvSpPr>
          <p:cNvPr id="124" name="Google Shape;124;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5" name="Google Shape;125;p2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26" name="Google Shape;126;p2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27" name="Google Shape;127;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30"/>
        <p:cNvGrpSpPr/>
        <p:nvPr/>
      </p:nvGrpSpPr>
      <p:grpSpPr>
        <a:xfrm>
          <a:off x="0" y="0"/>
          <a:ext cx="0" cy="0"/>
          <a:chOff x="0" y="0"/>
          <a:chExt cx="0" cy="0"/>
        </a:xfrm>
      </p:grpSpPr>
      <p:sp>
        <p:nvSpPr>
          <p:cNvPr id="131" name="Google Shape;131;p2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2" name="Google Shape;132;p2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33" name="Google Shape;133;p2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43"/>
        <p:cNvGrpSpPr/>
        <p:nvPr/>
      </p:nvGrpSpPr>
      <p:grpSpPr>
        <a:xfrm>
          <a:off x="0" y="0"/>
          <a:ext cx="0" cy="0"/>
          <a:chOff x="0" y="0"/>
          <a:chExt cx="0" cy="0"/>
        </a:xfrm>
      </p:grpSpPr>
      <p:sp>
        <p:nvSpPr>
          <p:cNvPr id="144" name="Google Shape;144;p2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4" Type="http://schemas.openxmlformats.org/officeDocument/2006/relationships/image" Target="../media/image1.jpg"/><Relationship Id="rId5" Type="http://schemas.openxmlformats.org/officeDocument/2006/relationships/image" Target="../media/image2.png"/><Relationship Id="rId6"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24.xml"/><Relationship Id="rId12" Type="http://schemas.openxmlformats.org/officeDocument/2006/relationships/theme" Target="../theme/theme3.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9.png"/><Relationship Id="rId5" Type="http://schemas.openxmlformats.org/officeDocument/2006/relationships/image" Target="../media/image7.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9.png"/><Relationship Id="rId5" Type="http://schemas.openxmlformats.org/officeDocument/2006/relationships/image" Target="../media/image11.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12</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154" name="Google Shape;154;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500" dirty="0">
                <a:latin typeface="Century Gothic"/>
                <a:ea typeface="Century Gothic"/>
                <a:cs typeface="Century Gothic"/>
                <a:sym typeface="Century Gothic"/>
              </a:rPr>
              <a:t>This lesson will take approximately 50-55 minutes to complete. </a:t>
            </a:r>
            <a:endParaRPr sz="15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5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500" dirty="0">
                <a:latin typeface="Century Gothic"/>
                <a:ea typeface="Century Gothic"/>
                <a:cs typeface="Century Gothic"/>
                <a:sym typeface="Century Gothic"/>
              </a:rPr>
              <a:t>The purpose of today’s lesson is to:</a:t>
            </a:r>
            <a:endParaRPr sz="1500" dirty="0">
              <a:latin typeface="Century Gothic"/>
              <a:ea typeface="Century Gothic"/>
              <a:cs typeface="Century Gothic"/>
              <a:sym typeface="Century Gothic"/>
            </a:endParaRPr>
          </a:p>
          <a:p>
            <a:pPr marL="457200" lvl="0" indent="-323850" algn="l" rtl="0">
              <a:spcBef>
                <a:spcPts val="0"/>
              </a:spcBef>
              <a:spcAft>
                <a:spcPts val="0"/>
              </a:spcAft>
              <a:buSzPts val="1500"/>
              <a:buFont typeface="Century Gothic"/>
              <a:buChar char="●"/>
            </a:pPr>
            <a:r>
              <a:rPr lang="en" sz="1500" dirty="0">
                <a:latin typeface="Century Gothic"/>
                <a:ea typeface="Century Gothic"/>
                <a:cs typeface="Century Gothic"/>
                <a:sym typeface="Century Gothic"/>
              </a:rPr>
              <a:t>Introduce students to what it means to advocate persuasively and how to prepare to advocate persuasively by outlining a claim, points, and evidence. </a:t>
            </a:r>
            <a:endParaRPr sz="1500" dirty="0">
              <a:latin typeface="Century Gothic"/>
              <a:ea typeface="Century Gothic"/>
              <a:cs typeface="Century Gothic"/>
              <a:sym typeface="Century Gothic"/>
            </a:endParaRPr>
          </a:p>
          <a:p>
            <a:pPr marL="457200" lvl="0" indent="-323850" algn="l" rtl="0">
              <a:spcBef>
                <a:spcPts val="0"/>
              </a:spcBef>
              <a:spcAft>
                <a:spcPts val="0"/>
              </a:spcAft>
              <a:buSzPts val="1500"/>
              <a:buFont typeface="Century Gothic"/>
              <a:buChar char="●"/>
            </a:pPr>
            <a:r>
              <a:rPr lang="en" sz="1500" dirty="0">
                <a:latin typeface="Century Gothic"/>
                <a:ea typeface="Century Gothic"/>
                <a:cs typeface="Century Gothic"/>
                <a:sym typeface="Century Gothic"/>
              </a:rPr>
              <a:t>Prepare students for a practice Fishbowl discussion and a Fishbowl assessment(Part 2 of the </a:t>
            </a:r>
            <a:r>
              <a:rPr lang="en" sz="1500" b="1" dirty="0">
                <a:latin typeface="Century Gothic"/>
                <a:ea typeface="Century Gothic"/>
                <a:cs typeface="Century Gothic"/>
                <a:sym typeface="Century Gothic"/>
              </a:rPr>
              <a:t>end of unit assessment</a:t>
            </a:r>
            <a:r>
              <a:rPr lang="en" sz="1500" dirty="0">
                <a:latin typeface="Century Gothic"/>
                <a:ea typeface="Century Gothic"/>
                <a:cs typeface="Century Gothic"/>
                <a:sym typeface="Century Gothic"/>
              </a:rPr>
              <a:t>).</a:t>
            </a:r>
            <a:br>
              <a:rPr lang="en" sz="1500" dirty="0">
                <a:latin typeface="Century Gothic"/>
                <a:ea typeface="Century Gothic"/>
                <a:cs typeface="Century Gothic"/>
                <a:sym typeface="Century Gothic"/>
              </a:rPr>
            </a:br>
            <a:endParaRPr sz="15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500" dirty="0">
                <a:latin typeface="Century Gothic"/>
                <a:ea typeface="Century Gothic"/>
                <a:cs typeface="Century Gothic"/>
                <a:sym typeface="Century Gothic"/>
              </a:rPr>
              <a:t>The Learning Targets for students today are:</a:t>
            </a:r>
            <a:endParaRPr sz="1500" dirty="0">
              <a:latin typeface="Century Gothic"/>
              <a:ea typeface="Century Gothic"/>
              <a:cs typeface="Century Gothic"/>
              <a:sym typeface="Century Gothic"/>
            </a:endParaRPr>
          </a:p>
          <a:p>
            <a:pPr marL="457200" lvl="0" indent="-323850" algn="l" rtl="0">
              <a:spcBef>
                <a:spcPts val="1000"/>
              </a:spcBef>
              <a:spcAft>
                <a:spcPts val="0"/>
              </a:spcAft>
              <a:buSzPts val="1500"/>
              <a:buFont typeface="Century Gothic"/>
              <a:buAutoNum type="arabicPeriod"/>
            </a:pPr>
            <a:r>
              <a:rPr lang="en" sz="1500" dirty="0">
                <a:latin typeface="Century Gothic"/>
                <a:ea typeface="Century Gothic"/>
                <a:cs typeface="Century Gothic"/>
                <a:sym typeface="Century Gothic"/>
              </a:rPr>
              <a:t>I can develop a claim about which food chain I would choose to feed my family—local sustainable or hunter-gatherer—and support it with evidence. </a:t>
            </a:r>
            <a:endParaRPr sz="15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500" dirty="0">
                <a:latin typeface="Century Gothic"/>
                <a:ea typeface="Century Gothic"/>
                <a:cs typeface="Century Gothic"/>
                <a:sym typeface="Century Gothic"/>
              </a:rPr>
              <a:t>I can advocate persuasively about my claim.</a:t>
            </a:r>
            <a:br>
              <a:rPr lang="en" sz="1500" dirty="0">
                <a:latin typeface="Century Gothic"/>
                <a:ea typeface="Century Gothic"/>
                <a:cs typeface="Century Gothic"/>
                <a:sym typeface="Century Gothic"/>
              </a:rPr>
            </a:br>
            <a:r>
              <a:rPr lang="en" sz="1600" dirty="0">
                <a:latin typeface="Century Gothic"/>
                <a:ea typeface="Century Gothic"/>
                <a:cs typeface="Century Gothic"/>
                <a:sym typeface="Century Gothic"/>
              </a:rPr>
              <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Share Claims</a:t>
            </a:r>
            <a:endParaRPr sz="3300" i="0" u="none" strike="noStrike" cap="none">
              <a:solidFill>
                <a:schemeClr val="dk1"/>
              </a:solidFill>
              <a:latin typeface="Century Gothic"/>
              <a:ea typeface="Century Gothic"/>
              <a:cs typeface="Century Gothic"/>
              <a:sym typeface="Century Gothic"/>
            </a:endParaRPr>
          </a:p>
        </p:txBody>
      </p:sp>
      <p:sp>
        <p:nvSpPr>
          <p:cNvPr id="225" name="Google Shape;225;p37"/>
          <p:cNvSpPr txBox="1">
            <a:spLocks noGrp="1"/>
          </p:cNvSpPr>
          <p:nvPr>
            <p:ph type="body" idx="1"/>
          </p:nvPr>
        </p:nvSpPr>
        <p:spPr>
          <a:xfrm>
            <a:off x="197050" y="1369225"/>
            <a:ext cx="46686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Now that you’ve completed your </a:t>
            </a:r>
            <a:r>
              <a:rPr lang="en" sz="2400" b="1">
                <a:latin typeface="Century Gothic"/>
                <a:ea typeface="Century Gothic"/>
                <a:cs typeface="Century Gothic"/>
                <a:sym typeface="Century Gothic"/>
              </a:rPr>
              <a:t>Developing a Claim ticket</a:t>
            </a:r>
            <a:r>
              <a:rPr lang="en" sz="2400">
                <a:latin typeface="Century Gothic"/>
                <a:ea typeface="Century Gothic"/>
                <a:cs typeface="Century Gothic"/>
                <a:sym typeface="Century Gothic"/>
              </a:rPr>
              <a:t>, pair up with a partner and verbally share your claim, reasons, and evidence.</a:t>
            </a:r>
            <a:br>
              <a:rPr lang="en" sz="2400">
                <a:latin typeface="Century Gothic"/>
                <a:ea typeface="Century Gothic"/>
                <a:cs typeface="Century Gothic"/>
                <a:sym typeface="Century Gothic"/>
              </a:rPr>
            </a:br>
            <a:endParaRPr sz="2400">
              <a:latin typeface="Century Gothic"/>
              <a:ea typeface="Century Gothic"/>
              <a:cs typeface="Century Gothic"/>
              <a:sym typeface="Century Gothic"/>
            </a:endParaRPr>
          </a:p>
        </p:txBody>
      </p:sp>
      <p:pic>
        <p:nvPicPr>
          <p:cNvPr id="226" name="Google Shape;226;p37"/>
          <p:cNvPicPr preferRelativeResize="0"/>
          <p:nvPr/>
        </p:nvPicPr>
        <p:blipFill>
          <a:blip r:embed="rId3">
            <a:alphaModFix/>
          </a:blip>
          <a:stretch>
            <a:fillRect/>
          </a:stretch>
        </p:blipFill>
        <p:spPr>
          <a:xfrm>
            <a:off x="4977900" y="1656550"/>
            <a:ext cx="3968100" cy="18304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232" name="Google Shape;232;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Finish your </a:t>
            </a:r>
            <a:r>
              <a:rPr lang="en" sz="2400" b="1">
                <a:latin typeface="Century Gothic"/>
                <a:ea typeface="Century Gothic"/>
                <a:cs typeface="Century Gothic"/>
                <a:sym typeface="Century Gothic"/>
              </a:rPr>
              <a:t>Developing a Claim ticket</a:t>
            </a:r>
            <a:r>
              <a:rPr lang="en" sz="2400">
                <a:latin typeface="Century Gothic"/>
                <a:ea typeface="Century Gothic"/>
                <a:cs typeface="Century Gothic"/>
                <a:sym typeface="Century Gothic"/>
              </a:rPr>
              <a:t> and be ready to advocate persuasively in the Fishbowl discussion in the next lesson.</a:t>
            </a:r>
            <a:endParaRPr sz="2400">
              <a:latin typeface="Century Gothic"/>
              <a:ea typeface="Century Gothic"/>
              <a:cs typeface="Century Gothic"/>
              <a:sym typeface="Century Gothic"/>
            </a:endParaRPr>
          </a:p>
        </p:txBody>
      </p:sp>
      <p:pic>
        <p:nvPicPr>
          <p:cNvPr id="233" name="Google Shape;233;p38"/>
          <p:cNvPicPr preferRelativeResize="0"/>
          <p:nvPr/>
        </p:nvPicPr>
        <p:blipFill>
          <a:blip r:embed="rId3">
            <a:alphaModFix/>
          </a:blip>
          <a:stretch>
            <a:fillRect/>
          </a:stretch>
        </p:blipFill>
        <p:spPr>
          <a:xfrm>
            <a:off x="8482694" y="4461307"/>
            <a:ext cx="539800" cy="45148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40" name="Google Shape;240;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41" name="Google Shape;241;p39"/>
          <p:cNvGraphicFramePr/>
          <p:nvPr/>
        </p:nvGraphicFramePr>
        <p:xfrm>
          <a:off x="577216" y="1385887"/>
          <a:ext cx="7989600" cy="3230175"/>
        </p:xfrm>
        <a:graphic>
          <a:graphicData uri="http://schemas.openxmlformats.org/drawingml/2006/table">
            <a:tbl>
              <a:tblPr firstRow="1" bandRow="1">
                <a:noFill/>
                <a:tableStyleId>{9717A862-C714-4C81-98E6-EE7F6886A81A}</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12</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160" name="Google Shape;160;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12: </a:t>
            </a:r>
            <a:endParaRPr sz="1800" i="1">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b="1">
                <a:latin typeface="Century Gothic"/>
                <a:ea typeface="Century Gothic"/>
                <a:cs typeface="Century Gothic"/>
                <a:sym typeface="Century Gothic"/>
              </a:rPr>
              <a:t>Developing a Claim: Model </a:t>
            </a:r>
            <a:r>
              <a:rPr lang="en" sz="1800">
                <a:latin typeface="Century Gothic"/>
                <a:ea typeface="Century Gothic"/>
                <a:cs typeface="Century Gothic"/>
                <a:sym typeface="Century Gothic"/>
              </a:rPr>
              <a:t>(one for display)</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a:latin typeface="Century Gothic"/>
                <a:ea typeface="Century Gothic"/>
                <a:cs typeface="Century Gothic"/>
                <a:sym typeface="Century Gothic"/>
              </a:rPr>
              <a:t>Advocating Persuasively Criteria anchor chart</a:t>
            </a:r>
            <a:r>
              <a:rPr lang="en" sz="1800">
                <a:latin typeface="Century Gothic"/>
                <a:ea typeface="Century Gothic"/>
                <a:cs typeface="Century Gothic"/>
                <a:sym typeface="Century Gothic"/>
              </a:rPr>
              <a:t> (new; teacher-created; see Work Time A)</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a:latin typeface="Century Gothic"/>
                <a:ea typeface="Century Gothic"/>
                <a:cs typeface="Century Gothic"/>
                <a:sym typeface="Century Gothic"/>
              </a:rPr>
              <a:t>Developing a Claim</a:t>
            </a:r>
            <a:r>
              <a:rPr lang="en" sz="1800">
                <a:latin typeface="Century Gothic"/>
                <a:ea typeface="Century Gothic"/>
                <a:cs typeface="Century Gothic"/>
                <a:sym typeface="Century Gothic"/>
              </a:rPr>
              <a:t> (one per student)</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Consider how to group students for the practice Fishbowl discussion which will take place in Lesson 13</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0"/>
          <p:cNvSpPr txBox="1">
            <a:spLocks noGrp="1"/>
          </p:cNvSpPr>
          <p:nvPr>
            <p:ph type="title"/>
          </p:nvPr>
        </p:nvSpPr>
        <p:spPr>
          <a:xfrm>
            <a:off x="387850" y="35089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12</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166" name="Google Shape;166;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12: </a:t>
            </a:r>
            <a:endParaRPr sz="1800" i="1">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Reading and protocols to read in preparation:</a:t>
            </a:r>
            <a:endParaRPr sz="180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a:latin typeface="Century Gothic"/>
                <a:ea typeface="Century Gothic"/>
                <a:cs typeface="Century Gothic"/>
                <a:sym typeface="Century Gothic"/>
              </a:rPr>
              <a:t>Review the </a:t>
            </a:r>
            <a:r>
              <a:rPr lang="en" sz="1800" b="1">
                <a:latin typeface="Century Gothic"/>
                <a:ea typeface="Century Gothic"/>
                <a:cs typeface="Century Gothic"/>
                <a:sym typeface="Century Gothic"/>
              </a:rPr>
              <a:t>Developing a Claim: Model</a:t>
            </a:r>
            <a:r>
              <a:rPr lang="en" sz="1800">
                <a:latin typeface="Century Gothic"/>
                <a:ea typeface="Century Gothic"/>
                <a:cs typeface="Century Gothic"/>
                <a:sym typeface="Century Gothic"/>
              </a:rPr>
              <a:t> and the </a:t>
            </a:r>
            <a:r>
              <a:rPr lang="en" sz="1800" b="1">
                <a:latin typeface="Century Gothic"/>
                <a:ea typeface="Century Gothic"/>
                <a:cs typeface="Century Gothic"/>
                <a:sym typeface="Century Gothic"/>
              </a:rPr>
              <a:t>Model Fishbowl script</a:t>
            </a:r>
            <a:r>
              <a:rPr lang="en" sz="1800">
                <a:latin typeface="Century Gothic"/>
                <a:ea typeface="Century Gothic"/>
                <a:cs typeface="Century Gothic"/>
                <a:sym typeface="Century Gothic"/>
              </a:rPr>
              <a:t> to familiarize yourself with the claim you will use to model advocating persuasively and the way it should sound when you present it to the students.</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Review the Fishbowl protocol</a:t>
            </a:r>
            <a:endParaRPr sz="18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70"/>
        <p:cNvGrpSpPr/>
        <p:nvPr/>
      </p:nvGrpSpPr>
      <p:grpSpPr>
        <a:xfrm>
          <a:off x="0" y="0"/>
          <a:ext cx="0" cy="0"/>
          <a:chOff x="0" y="0"/>
          <a:chExt cx="0" cy="0"/>
        </a:xfrm>
      </p:grpSpPr>
      <p:pic>
        <p:nvPicPr>
          <p:cNvPr id="171" name="Google Shape;171;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72" name="Google Shape;172;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73" name="Google Shape;173;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4: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a:t>
            </a:r>
            <a:r>
              <a:rPr lang="en" sz="3000" b="1">
                <a:solidFill>
                  <a:srgbClr val="404040"/>
                </a:solidFill>
                <a:latin typeface="Century Gothic"/>
                <a:ea typeface="Century Gothic"/>
                <a:cs typeface="Century Gothic"/>
                <a:sym typeface="Century Gothic"/>
              </a:rPr>
              <a:t>12</a:t>
            </a:r>
            <a:endParaRPr sz="3000" b="0" i="0" u="none" strike="noStrike" cap="none">
              <a:solidFill>
                <a:srgbClr val="404040"/>
              </a:solidFill>
              <a:latin typeface="Calibri"/>
              <a:ea typeface="Calibri"/>
              <a:cs typeface="Calibri"/>
              <a:sym typeface="Calibri"/>
            </a:endParaRPr>
          </a:p>
        </p:txBody>
      </p:sp>
      <p:pic>
        <p:nvPicPr>
          <p:cNvPr id="174" name="Google Shape;174;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75" name="Google Shape;175;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181" name="Google Shape;181;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 will begin to prepare for a practice Fishbowl discussion by learning what it means to advocate persuasively. This will get you ready for the Fishbowl discussion portion of the </a:t>
            </a:r>
            <a:r>
              <a:rPr lang="en" sz="1800" b="1" dirty="0">
                <a:latin typeface="Century Gothic"/>
                <a:ea typeface="Century Gothic"/>
                <a:cs typeface="Century Gothic"/>
                <a:sym typeface="Century Gothic"/>
              </a:rPr>
              <a:t>End-of-Unit Assessment.</a:t>
            </a:r>
            <a:endParaRPr sz="1800" b="1"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View a model of advocating a claim persuasively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Determine criteria for advocating persuasively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Outline your own claim, points, and evidence for the food chain you’ll be advocating</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Share your claim with a partner</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pic>
        <p:nvPicPr>
          <p:cNvPr id="192" name="Google Shape;192;p33"/>
          <p:cNvPicPr preferRelativeResize="0"/>
          <p:nvPr/>
        </p:nvPicPr>
        <p:blipFill>
          <a:blip r:embed="rId3">
            <a:alphaModFix/>
          </a:blip>
          <a:stretch>
            <a:fillRect/>
          </a:stretch>
        </p:blipFill>
        <p:spPr>
          <a:xfrm>
            <a:off x="7553334" y="4373877"/>
            <a:ext cx="610789" cy="604335"/>
          </a:xfrm>
          <a:prstGeom prst="rect">
            <a:avLst/>
          </a:prstGeom>
          <a:noFill/>
          <a:ln>
            <a:noFill/>
          </a:ln>
        </p:spPr>
      </p:pic>
      <p:sp>
        <p:nvSpPr>
          <p:cNvPr id="186" name="Google Shape;186;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the Learning Targets</a:t>
            </a:r>
            <a:endParaRPr sz="3300" b="0" i="0" u="none" strike="noStrike" cap="none">
              <a:solidFill>
                <a:schemeClr val="dk1"/>
              </a:solidFill>
              <a:latin typeface="Calibri"/>
              <a:ea typeface="Calibri"/>
              <a:cs typeface="Calibri"/>
              <a:sym typeface="Calibri"/>
            </a:endParaRPr>
          </a:p>
        </p:txBody>
      </p:sp>
      <p:sp>
        <p:nvSpPr>
          <p:cNvPr id="187" name="Google Shape;187;p3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61950" algn="l" rtl="0">
              <a:spcBef>
                <a:spcPts val="800"/>
              </a:spcBef>
              <a:spcAft>
                <a:spcPts val="0"/>
              </a:spcAft>
              <a:buSzPts val="2100"/>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develop a claim </a:t>
            </a:r>
            <a:r>
              <a:rPr lang="en" sz="2400">
                <a:latin typeface="Century Gothic"/>
                <a:ea typeface="Century Gothic"/>
                <a:cs typeface="Century Gothic"/>
                <a:sym typeface="Century Gothic"/>
              </a:rPr>
              <a:t>about which food chain I would choose to feed my family—local sustainable or hunter-gatherer—and support it with evidence.</a:t>
            </a:r>
            <a:br>
              <a:rPr lang="en" sz="2400">
                <a:latin typeface="Century Gothic"/>
                <a:ea typeface="Century Gothic"/>
                <a:cs typeface="Century Gothic"/>
                <a:sym typeface="Century Gothic"/>
              </a:rPr>
            </a:br>
            <a:endParaRPr sz="2400">
              <a:latin typeface="Century Gothic"/>
              <a:ea typeface="Century Gothic"/>
              <a:cs typeface="Century Gothic"/>
              <a:sym typeface="Century Gothic"/>
            </a:endParaRPr>
          </a:p>
          <a:p>
            <a:pPr marL="457200" lvl="0" indent="-361950" algn="l" rtl="0">
              <a:spcBef>
                <a:spcPts val="0"/>
              </a:spcBef>
              <a:spcAft>
                <a:spcPts val="0"/>
              </a:spcAft>
              <a:buSzPts val="2100"/>
              <a:buAutoNum type="arabicPeriod"/>
            </a:pPr>
            <a:r>
              <a:rPr lang="en" sz="2400">
                <a:latin typeface="Century Gothic"/>
                <a:ea typeface="Century Gothic"/>
                <a:cs typeface="Century Gothic"/>
                <a:sym typeface="Century Gothic"/>
              </a:rPr>
              <a:t>I can</a:t>
            </a:r>
            <a:r>
              <a:rPr lang="en" sz="2400" i="1">
                <a:latin typeface="Century Gothic"/>
                <a:ea typeface="Century Gothic"/>
                <a:cs typeface="Century Gothic"/>
                <a:sym typeface="Century Gothic"/>
              </a:rPr>
              <a:t> advocate persuasively</a:t>
            </a:r>
            <a:r>
              <a:rPr lang="en" sz="2400">
                <a:latin typeface="Century Gothic"/>
                <a:ea typeface="Century Gothic"/>
                <a:cs typeface="Century Gothic"/>
                <a:sym typeface="Century Gothic"/>
              </a:rPr>
              <a:t> about my claim.</a:t>
            </a:r>
            <a:r>
              <a:rPr lang="en"/>
              <a:t/>
            </a:r>
            <a:br>
              <a:rPr lang="en"/>
            </a:br>
            <a:endParaRPr/>
          </a:p>
        </p:txBody>
      </p:sp>
      <p:pic>
        <p:nvPicPr>
          <p:cNvPr id="188" name="Google Shape;188;p33"/>
          <p:cNvPicPr preferRelativeResize="0"/>
          <p:nvPr/>
        </p:nvPicPr>
        <p:blipFill>
          <a:blip r:embed="rId4">
            <a:alphaModFix/>
          </a:blip>
          <a:stretch>
            <a:fillRect/>
          </a:stretch>
        </p:blipFill>
        <p:spPr>
          <a:xfrm>
            <a:off x="8471806" y="4430488"/>
            <a:ext cx="615775" cy="491114"/>
          </a:xfrm>
          <a:prstGeom prst="rect">
            <a:avLst/>
          </a:prstGeom>
          <a:noFill/>
          <a:ln>
            <a:noFill/>
          </a:ln>
        </p:spPr>
      </p:pic>
      <p:pic>
        <p:nvPicPr>
          <p:cNvPr id="189" name="Google Shape;189;p33"/>
          <p:cNvPicPr preferRelativeResize="0"/>
          <p:nvPr/>
        </p:nvPicPr>
        <p:blipFill>
          <a:blip r:embed="rId5">
            <a:alphaModFix/>
          </a:blip>
          <a:stretch>
            <a:fillRect/>
          </a:stretch>
        </p:blipFill>
        <p:spPr>
          <a:xfrm>
            <a:off x="8039131" y="4408246"/>
            <a:ext cx="508223" cy="535598"/>
          </a:xfrm>
          <a:prstGeom prst="rect">
            <a:avLst/>
          </a:prstGeom>
          <a:noFill/>
          <a:ln>
            <a:noFill/>
          </a:ln>
        </p:spPr>
      </p:pic>
      <p:sp>
        <p:nvSpPr>
          <p:cNvPr id="190" name="Google Shape;190;p33"/>
          <p:cNvSpPr/>
          <p:nvPr/>
        </p:nvSpPr>
        <p:spPr>
          <a:xfrm>
            <a:off x="1908050" y="3077875"/>
            <a:ext cx="1626000" cy="501900"/>
          </a:xfrm>
          <a:prstGeom prst="ellipse">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33"/>
          <p:cNvSpPr/>
          <p:nvPr/>
        </p:nvSpPr>
        <p:spPr>
          <a:xfrm>
            <a:off x="3534050" y="3077875"/>
            <a:ext cx="1825200" cy="501900"/>
          </a:xfrm>
          <a:prstGeom prst="ellipse">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Learn How to Advocate Persuasively</a:t>
            </a:r>
            <a:endParaRPr sz="3000" i="0" u="none" strike="noStrike" cap="none">
              <a:solidFill>
                <a:schemeClr val="dk1"/>
              </a:solidFill>
              <a:latin typeface="Century Gothic"/>
              <a:ea typeface="Century Gothic"/>
              <a:cs typeface="Century Gothic"/>
              <a:sym typeface="Century Gothic"/>
            </a:endParaRPr>
          </a:p>
        </p:txBody>
      </p:sp>
      <p:sp>
        <p:nvSpPr>
          <p:cNvPr id="198" name="Google Shape;198;p34"/>
          <p:cNvSpPr txBox="1">
            <a:spLocks noGrp="1"/>
          </p:cNvSpPr>
          <p:nvPr>
            <p:ph type="body" idx="1"/>
          </p:nvPr>
        </p:nvSpPr>
        <p:spPr>
          <a:xfrm>
            <a:off x="116150" y="1369225"/>
            <a:ext cx="49941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You will now see a model of how to advocate persuasively to answer the question:</a:t>
            </a:r>
            <a:endParaRPr sz="2400">
              <a:latin typeface="Century Gothic"/>
              <a:ea typeface="Century Gothic"/>
              <a:cs typeface="Century Gothic"/>
              <a:sym typeface="Century Gothic"/>
            </a:endParaRPr>
          </a:p>
          <a:p>
            <a:pPr marL="457200" lvl="0" indent="-381000" algn="l" rtl="0">
              <a:spcBef>
                <a:spcPts val="800"/>
              </a:spcBef>
              <a:spcAft>
                <a:spcPts val="0"/>
              </a:spcAft>
              <a:buSzPts val="2400"/>
              <a:buFont typeface="Century Gothic"/>
              <a:buChar char="•"/>
            </a:pPr>
            <a:r>
              <a:rPr lang="en" sz="2400">
                <a:latin typeface="Century Gothic"/>
                <a:ea typeface="Century Gothic"/>
                <a:cs typeface="Century Gothic"/>
                <a:sym typeface="Century Gothic"/>
              </a:rPr>
              <a:t>Which food chain would you choose to feed your family, the industrial food chain or the industrial organic food chain?</a:t>
            </a:r>
            <a:endParaRPr sz="2400">
              <a:latin typeface="Century Gothic"/>
              <a:ea typeface="Century Gothic"/>
              <a:cs typeface="Century Gothic"/>
              <a:sym typeface="Century Gothic"/>
            </a:endParaRPr>
          </a:p>
          <a:p>
            <a:pPr marL="0" lvl="0" indent="0" algn="l" rtl="0">
              <a:spcBef>
                <a:spcPts val="800"/>
              </a:spcBef>
              <a:spcAft>
                <a:spcPts val="0"/>
              </a:spcAft>
              <a:buNone/>
            </a:pPr>
            <a:r>
              <a:rPr lang="en" sz="2400">
                <a:latin typeface="Century Gothic"/>
                <a:ea typeface="Century Gothic"/>
                <a:cs typeface="Century Gothic"/>
                <a:sym typeface="Century Gothic"/>
              </a:rPr>
              <a:t/>
            </a:r>
            <a:br>
              <a:rPr lang="en" sz="2400">
                <a:latin typeface="Century Gothic"/>
                <a:ea typeface="Century Gothic"/>
                <a:cs typeface="Century Gothic"/>
                <a:sym typeface="Century Gothic"/>
              </a:rPr>
            </a:br>
            <a:r>
              <a:rPr lang="en"/>
              <a:t/>
            </a:r>
            <a:br>
              <a:rPr lang="en"/>
            </a:br>
            <a:endParaRPr/>
          </a:p>
        </p:txBody>
      </p:sp>
      <p:pic>
        <p:nvPicPr>
          <p:cNvPr id="199" name="Google Shape;199;p34"/>
          <p:cNvPicPr preferRelativeResize="0"/>
          <p:nvPr/>
        </p:nvPicPr>
        <p:blipFill>
          <a:blip r:embed="rId3">
            <a:alphaModFix/>
          </a:blip>
          <a:stretch>
            <a:fillRect/>
          </a:stretch>
        </p:blipFill>
        <p:spPr>
          <a:xfrm>
            <a:off x="8580666" y="4530178"/>
            <a:ext cx="439730" cy="370365"/>
          </a:xfrm>
          <a:prstGeom prst="rect">
            <a:avLst/>
          </a:prstGeom>
          <a:noFill/>
          <a:ln>
            <a:noFill/>
          </a:ln>
        </p:spPr>
      </p:pic>
      <p:pic>
        <p:nvPicPr>
          <p:cNvPr id="200" name="Google Shape;200;p34"/>
          <p:cNvPicPr preferRelativeResize="0"/>
          <p:nvPr/>
        </p:nvPicPr>
        <p:blipFill>
          <a:blip r:embed="rId4">
            <a:alphaModFix/>
          </a:blip>
          <a:stretch>
            <a:fillRect/>
          </a:stretch>
        </p:blipFill>
        <p:spPr>
          <a:xfrm>
            <a:off x="5110250" y="1369219"/>
            <a:ext cx="3659123" cy="305978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5"/>
          <p:cNvSpPr txBox="1">
            <a:spLocks noGrp="1"/>
          </p:cNvSpPr>
          <p:nvPr>
            <p:ph type="title"/>
          </p:nvPr>
        </p:nvSpPr>
        <p:spPr>
          <a:xfrm>
            <a:off x="585107" y="12465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2400" dirty="0">
                <a:latin typeface="Century Gothic"/>
                <a:ea typeface="Century Gothic"/>
                <a:cs typeface="Century Gothic"/>
                <a:sym typeface="Century Gothic"/>
              </a:rPr>
              <a:t>Let’s Create Criteria for Advocating Persuasively</a:t>
            </a:r>
            <a:endParaRPr sz="2400" i="0" u="none" strike="noStrike" cap="none" dirty="0">
              <a:solidFill>
                <a:schemeClr val="dk1"/>
              </a:solidFill>
              <a:latin typeface="Century Gothic"/>
              <a:ea typeface="Century Gothic"/>
              <a:cs typeface="Century Gothic"/>
              <a:sym typeface="Century Gothic"/>
            </a:endParaRPr>
          </a:p>
        </p:txBody>
      </p:sp>
      <p:sp>
        <p:nvSpPr>
          <p:cNvPr id="206" name="Google Shape;206;p35"/>
          <p:cNvSpPr txBox="1">
            <a:spLocks noGrp="1"/>
          </p:cNvSpPr>
          <p:nvPr>
            <p:ph type="body" idx="1"/>
          </p:nvPr>
        </p:nvSpPr>
        <p:spPr>
          <a:xfrm>
            <a:off x="116150" y="1369225"/>
            <a:ext cx="49941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000">
                <a:latin typeface="Century Gothic"/>
                <a:ea typeface="Century Gothic"/>
                <a:cs typeface="Century Gothic"/>
                <a:sym typeface="Century Gothic"/>
              </a:rPr>
              <a:t>Now that you’ve viewed a model, Think-Pair-Share about the following questions: </a:t>
            </a:r>
            <a:endParaRPr sz="2000">
              <a:latin typeface="Century Gothic"/>
              <a:ea typeface="Century Gothic"/>
              <a:cs typeface="Century Gothic"/>
              <a:sym typeface="Century Gothic"/>
            </a:endParaRPr>
          </a:p>
          <a:p>
            <a:pPr marL="457200" lvl="0" indent="-355600" algn="l" rtl="0">
              <a:spcBef>
                <a:spcPts val="800"/>
              </a:spcBef>
              <a:spcAft>
                <a:spcPts val="0"/>
              </a:spcAft>
              <a:buSzPts val="2000"/>
              <a:buFont typeface="Century Gothic"/>
              <a:buChar char="•"/>
            </a:pPr>
            <a:r>
              <a:rPr lang="en" sz="2000">
                <a:latin typeface="Century Gothic"/>
                <a:ea typeface="Century Gothic"/>
                <a:cs typeface="Century Gothic"/>
                <a:sym typeface="Century Gothic"/>
              </a:rPr>
              <a:t>What did you notice?</a:t>
            </a:r>
            <a:endParaRPr sz="200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a:latin typeface="Century Gothic"/>
                <a:ea typeface="Century Gothic"/>
                <a:cs typeface="Century Gothic"/>
                <a:sym typeface="Century Gothic"/>
              </a:rPr>
              <a:t>What do you wonder?</a:t>
            </a:r>
            <a:endParaRPr sz="200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a:latin typeface="Century Gothic"/>
                <a:ea typeface="Century Gothic"/>
                <a:cs typeface="Century Gothic"/>
                <a:sym typeface="Century Gothic"/>
              </a:rPr>
              <a:t>How did I advocate persuasively?</a:t>
            </a:r>
            <a:endParaRPr sz="2000">
              <a:latin typeface="Century Gothic"/>
              <a:ea typeface="Century Gothic"/>
              <a:cs typeface="Century Gothic"/>
              <a:sym typeface="Century Gothic"/>
            </a:endParaRPr>
          </a:p>
          <a:p>
            <a:pPr marL="457200" lvl="0" indent="-355600" algn="l" rtl="0">
              <a:spcBef>
                <a:spcPts val="0"/>
              </a:spcBef>
              <a:spcAft>
                <a:spcPts val="0"/>
              </a:spcAft>
              <a:buSzPts val="2000"/>
              <a:buChar char="•"/>
            </a:pPr>
            <a:r>
              <a:rPr lang="en" sz="2000">
                <a:latin typeface="Century Gothic"/>
                <a:ea typeface="Century Gothic"/>
                <a:cs typeface="Century Gothic"/>
                <a:sym typeface="Century Gothic"/>
              </a:rPr>
              <a:t>How did I try to make you think that I chose the best food chain?</a:t>
            </a:r>
            <a:r>
              <a:rPr lang="en" sz="2000"/>
              <a:t/>
            </a:r>
            <a:br>
              <a:rPr lang="en" sz="2000"/>
            </a:br>
            <a:r>
              <a:rPr lang="en" sz="2000"/>
              <a:t/>
            </a:r>
            <a:br>
              <a:rPr lang="en" sz="2000"/>
            </a:br>
            <a:endParaRPr sz="2000"/>
          </a:p>
        </p:txBody>
      </p:sp>
      <p:pic>
        <p:nvPicPr>
          <p:cNvPr id="207" name="Google Shape;207;p35"/>
          <p:cNvPicPr preferRelativeResize="0"/>
          <p:nvPr/>
        </p:nvPicPr>
        <p:blipFill>
          <a:blip r:embed="rId3">
            <a:alphaModFix/>
          </a:blip>
          <a:stretch>
            <a:fillRect/>
          </a:stretch>
        </p:blipFill>
        <p:spPr>
          <a:xfrm>
            <a:off x="7516312" y="4481281"/>
            <a:ext cx="500745" cy="468158"/>
          </a:xfrm>
          <a:prstGeom prst="rect">
            <a:avLst/>
          </a:prstGeom>
          <a:noFill/>
          <a:ln>
            <a:noFill/>
          </a:ln>
        </p:spPr>
      </p:pic>
      <p:sp>
        <p:nvSpPr>
          <p:cNvPr id="208" name="Google Shape;208;p35"/>
          <p:cNvSpPr txBox="1"/>
          <p:nvPr/>
        </p:nvSpPr>
        <p:spPr>
          <a:xfrm>
            <a:off x="5110250" y="1118854"/>
            <a:ext cx="3172800" cy="3048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chemeClr val="dk1"/>
                </a:solidFill>
                <a:latin typeface="Permanent Marker"/>
                <a:ea typeface="Permanent Marker"/>
                <a:cs typeface="Permanent Marker"/>
                <a:sym typeface="Permanent Marker"/>
              </a:rPr>
              <a:t>Advocating Persuasively Criteria</a:t>
            </a:r>
            <a:endParaRPr>
              <a:latin typeface="Permanent Marker"/>
              <a:ea typeface="Permanent Marker"/>
              <a:cs typeface="Permanent Marker"/>
              <a:sym typeface="Permanent Marker"/>
            </a:endParaRPr>
          </a:p>
        </p:txBody>
      </p:sp>
      <p:pic>
        <p:nvPicPr>
          <p:cNvPr id="210" name="Google Shape;210;p35"/>
          <p:cNvPicPr preferRelativeResize="0"/>
          <p:nvPr/>
        </p:nvPicPr>
        <p:blipFill>
          <a:blip r:embed="rId4">
            <a:alphaModFix/>
          </a:blip>
          <a:stretch>
            <a:fillRect/>
          </a:stretch>
        </p:blipFill>
        <p:spPr>
          <a:xfrm>
            <a:off x="8017057" y="4464782"/>
            <a:ext cx="531986" cy="409300"/>
          </a:xfrm>
          <a:prstGeom prst="rect">
            <a:avLst/>
          </a:prstGeom>
          <a:noFill/>
          <a:ln>
            <a:noFill/>
          </a:ln>
        </p:spPr>
      </p:pic>
      <p:pic>
        <p:nvPicPr>
          <p:cNvPr id="8" name="Google Shape;199;p34"/>
          <p:cNvPicPr preferRelativeResize="0"/>
          <p:nvPr/>
        </p:nvPicPr>
        <p:blipFill>
          <a:blip r:embed="rId5">
            <a:alphaModFix/>
          </a:blip>
          <a:stretch>
            <a:fillRect/>
          </a:stretch>
        </p:blipFill>
        <p:spPr>
          <a:xfrm>
            <a:off x="8580666" y="4530178"/>
            <a:ext cx="439730" cy="37036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Develop a Claim</a:t>
            </a:r>
            <a:endParaRPr sz="3300" i="0" u="none" strike="noStrike" cap="none">
              <a:solidFill>
                <a:schemeClr val="dk1"/>
              </a:solidFill>
              <a:latin typeface="Century Gothic"/>
              <a:ea typeface="Century Gothic"/>
              <a:cs typeface="Century Gothic"/>
              <a:sym typeface="Century Gothic"/>
            </a:endParaRPr>
          </a:p>
        </p:txBody>
      </p:sp>
      <p:sp>
        <p:nvSpPr>
          <p:cNvPr id="216" name="Google Shape;216;p36"/>
          <p:cNvSpPr txBox="1">
            <a:spLocks noGrp="1"/>
          </p:cNvSpPr>
          <p:nvPr>
            <p:ph type="body" idx="1"/>
          </p:nvPr>
        </p:nvSpPr>
        <p:spPr>
          <a:xfrm>
            <a:off x="137175" y="1380175"/>
            <a:ext cx="5054400" cy="30738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000">
                <a:latin typeface="Century Gothic"/>
                <a:ea typeface="Century Gothic"/>
                <a:cs typeface="Century Gothic"/>
                <a:sym typeface="Century Gothic"/>
              </a:rPr>
              <a:t>In the next lesson, you will advocate persuasively in a practice Fishbowl to a similar question to the model:</a:t>
            </a:r>
            <a:endParaRPr sz="2000">
              <a:latin typeface="Century Gothic"/>
              <a:ea typeface="Century Gothic"/>
              <a:cs typeface="Century Gothic"/>
              <a:sym typeface="Century Gothic"/>
            </a:endParaRPr>
          </a:p>
          <a:p>
            <a:pPr marL="457200" lvl="0" indent="-355600" algn="l" rtl="0">
              <a:spcBef>
                <a:spcPts val="800"/>
              </a:spcBef>
              <a:spcAft>
                <a:spcPts val="0"/>
              </a:spcAft>
              <a:buSzPts val="2000"/>
              <a:buFont typeface="Century Gothic"/>
              <a:buChar char="•"/>
            </a:pPr>
            <a:r>
              <a:rPr lang="en" sz="2000">
                <a:latin typeface="Century Gothic"/>
                <a:ea typeface="Century Gothic"/>
                <a:cs typeface="Century Gothic"/>
                <a:sym typeface="Century Gothic"/>
              </a:rPr>
              <a:t>Which food chain would you choose to feed your family—the local sustainable food chain or the hunter-gatherer food chain?</a:t>
            </a:r>
            <a:br>
              <a:rPr lang="en" sz="2000">
                <a:latin typeface="Century Gothic"/>
                <a:ea typeface="Century Gothic"/>
                <a:cs typeface="Century Gothic"/>
                <a:sym typeface="Century Gothic"/>
              </a:rPr>
            </a:br>
            <a:endParaRPr sz="2000">
              <a:latin typeface="Century Gothic"/>
              <a:ea typeface="Century Gothic"/>
              <a:cs typeface="Century Gothic"/>
              <a:sym typeface="Century Gothic"/>
            </a:endParaRPr>
          </a:p>
          <a:p>
            <a:pPr marL="0" lvl="0" indent="0" algn="l" rtl="0">
              <a:spcBef>
                <a:spcPts val="800"/>
              </a:spcBef>
              <a:spcAft>
                <a:spcPts val="0"/>
              </a:spcAft>
              <a:buNone/>
            </a:pPr>
            <a:r>
              <a:rPr lang="en" sz="2000">
                <a:latin typeface="Century Gothic"/>
                <a:ea typeface="Century Gothic"/>
                <a:cs typeface="Century Gothic"/>
                <a:sym typeface="Century Gothic"/>
              </a:rPr>
              <a:t/>
            </a:r>
            <a:br>
              <a:rPr lang="en" sz="2000">
                <a:latin typeface="Century Gothic"/>
                <a:ea typeface="Century Gothic"/>
                <a:cs typeface="Century Gothic"/>
                <a:sym typeface="Century Gothic"/>
              </a:rPr>
            </a:br>
            <a:endParaRPr sz="2000">
              <a:latin typeface="Century Gothic"/>
              <a:ea typeface="Century Gothic"/>
              <a:cs typeface="Century Gothic"/>
              <a:sym typeface="Century Gothic"/>
            </a:endParaRPr>
          </a:p>
        </p:txBody>
      </p:sp>
      <p:pic>
        <p:nvPicPr>
          <p:cNvPr id="217" name="Google Shape;217;p36"/>
          <p:cNvPicPr preferRelativeResize="0"/>
          <p:nvPr/>
        </p:nvPicPr>
        <p:blipFill>
          <a:blip r:embed="rId3">
            <a:alphaModFix/>
          </a:blip>
          <a:stretch>
            <a:fillRect/>
          </a:stretch>
        </p:blipFill>
        <p:spPr>
          <a:xfrm>
            <a:off x="5033875" y="1380175"/>
            <a:ext cx="3968100" cy="1830400"/>
          </a:xfrm>
          <a:prstGeom prst="rect">
            <a:avLst/>
          </a:prstGeom>
          <a:noFill/>
          <a:ln>
            <a:noFill/>
          </a:ln>
        </p:spPr>
      </p:pic>
      <p:pic>
        <p:nvPicPr>
          <p:cNvPr id="218" name="Google Shape;218;p36"/>
          <p:cNvPicPr preferRelativeResize="0"/>
          <p:nvPr/>
        </p:nvPicPr>
        <p:blipFill>
          <a:blip r:embed="rId4">
            <a:alphaModFix/>
          </a:blip>
          <a:stretch>
            <a:fillRect/>
          </a:stretch>
        </p:blipFill>
        <p:spPr>
          <a:xfrm>
            <a:off x="8548008" y="4478683"/>
            <a:ext cx="486625" cy="429450"/>
          </a:xfrm>
          <a:prstGeom prst="rect">
            <a:avLst/>
          </a:prstGeom>
          <a:noFill/>
          <a:ln>
            <a:noFill/>
          </a:ln>
        </p:spPr>
      </p:pic>
      <p:pic>
        <p:nvPicPr>
          <p:cNvPr id="219" name="Google Shape;219;p36"/>
          <p:cNvPicPr preferRelativeResize="0"/>
          <p:nvPr/>
        </p:nvPicPr>
        <p:blipFill>
          <a:blip r:embed="rId5">
            <a:alphaModFix/>
          </a:blip>
          <a:stretch>
            <a:fillRect/>
          </a:stretch>
        </p:blipFill>
        <p:spPr>
          <a:xfrm>
            <a:off x="8077201" y="4408715"/>
            <a:ext cx="503465" cy="542962"/>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BE55ECD-BC5E-4FB8-9A29-42EF9A4F6A78}"/>
</file>

<file path=customXml/itemProps2.xml><?xml version="1.0" encoding="utf-8"?>
<ds:datastoreItem xmlns:ds="http://schemas.openxmlformats.org/officeDocument/2006/customXml" ds:itemID="{39546648-81EA-49A2-B20E-5D8F678BDE69}"/>
</file>

<file path=customXml/itemProps3.xml><?xml version="1.0" encoding="utf-8"?>
<ds:datastoreItem xmlns:ds="http://schemas.openxmlformats.org/officeDocument/2006/customXml" ds:itemID="{B01EF24E-8D7E-491C-8876-7770D52B92BB}"/>
</file>

<file path=docProps/app.xml><?xml version="1.0" encoding="utf-8"?>
<Properties xmlns="http://schemas.openxmlformats.org/officeDocument/2006/extended-properties" xmlns:vt="http://schemas.openxmlformats.org/officeDocument/2006/docPropsVTypes">
  <TotalTime>13</TotalTime>
  <Words>1163</Words>
  <Application>Microsoft Macintosh PowerPoint</Application>
  <PresentationFormat>On-screen Show (16:9)</PresentationFormat>
  <Paragraphs>256</Paragraphs>
  <Slides>12</Slides>
  <Notes>12</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12</vt:i4>
      </vt:variant>
    </vt:vector>
  </HeadingPairs>
  <TitlesOfParts>
    <vt:vector size="19" baseType="lpstr">
      <vt:lpstr>Century Gothic</vt:lpstr>
      <vt:lpstr>Overlock</vt:lpstr>
      <vt:lpstr>Permanent Marker</vt:lpstr>
      <vt:lpstr>Calibri</vt:lpstr>
      <vt:lpstr>Simple Light</vt:lpstr>
      <vt:lpstr>Office Theme</vt:lpstr>
      <vt:lpstr>Office Theme</vt:lpstr>
      <vt:lpstr>  Grade 8: Module 4: Unit 1: Lesson 12 Teacher slide, before teaching. </vt:lpstr>
      <vt:lpstr>  Grade 8: Module 4: Unit 1: Lesson 12 Teacher slide, before teaching. </vt:lpstr>
      <vt:lpstr>  Grade 8: Module 4: Unit 1: Lesson 12 Teacher slide, before teaching. </vt:lpstr>
      <vt:lpstr>Grade 8: Module 4:  Unit 1: Lesson 12</vt:lpstr>
      <vt:lpstr>Hello, Students!</vt:lpstr>
      <vt:lpstr>Let’s Review the Learning Targets</vt:lpstr>
      <vt:lpstr>Let’s Learn How to Advocate Persuasively</vt:lpstr>
      <vt:lpstr>Let’s Create Criteria for Advocating Persuasively</vt:lpstr>
      <vt:lpstr>Let’s Develop a Claim</vt:lpstr>
      <vt:lpstr>Let’s Share Claims</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1: Lesson 12 Teacher slide, before teaching. </dc:title>
  <dc:creator>nbravo</dc:creator>
  <cp:lastModifiedBy>Alexander Specht</cp:lastModifiedBy>
  <cp:revision>4</cp:revision>
  <dcterms:modified xsi:type="dcterms:W3CDTF">2018-11-26T23:29:23Z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