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Century Gothic" panose="020B0502020202020204" pitchFamily="3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A84F286-3D6D-4889-9444-BAC92CB09179}">
  <a:tblStyle styleId="{FA84F286-3D6D-4889-9444-BAC92CB09179}"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57"/>
    <p:restoredTop sz="27648" autoAdjust="0"/>
  </p:normalViewPr>
  <p:slideViewPr>
    <p:cSldViewPr snapToGrid="0" snapToObjects="1">
      <p:cViewPr varScale="1">
        <p:scale>
          <a:sx n="17" d="100"/>
          <a:sy n="17" d="100"/>
        </p:scale>
        <p:origin x="2670"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632540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The purpose of today’s lesson is for students to finalize their brochures. </a:t>
            </a:r>
            <a:endParaRPr/>
          </a:p>
          <a:p>
            <a:pPr marL="457200" lvl="0" indent="-317500" algn="l" rtl="0">
              <a:spcBef>
                <a:spcPts val="0"/>
              </a:spcBef>
              <a:spcAft>
                <a:spcPts val="0"/>
              </a:spcAft>
              <a:buSzPts val="1400"/>
              <a:buChar char="•"/>
            </a:pPr>
            <a:r>
              <a:rPr lang="en-US"/>
              <a:t>Consider inviting the technology specialist in your school to assist or to plan this lesson with you, since it involves a mini lesson on layout that incorporates technology.</a:t>
            </a:r>
            <a:endParaRPr/>
          </a:p>
        </p:txBody>
      </p:sp>
    </p:spTree>
    <p:extLst>
      <p:ext uri="{BB962C8B-B14F-4D97-AF65-F5344CB8AC3E}">
        <p14:creationId xmlns:p14="http://schemas.microsoft.com/office/powerpoint/2010/main" val="4150059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99" name="Google Shape;9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4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latin typeface="Calibri" panose="020F0502020204030204" pitchFamily="34" charset="0"/>
              </a:rPr>
              <a:t>New Materials to Prepare in Advance: </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US" sz="1200" b="1" dirty="0">
                <a:latin typeface="Calibri" panose="020F0502020204030204" pitchFamily="34" charset="0"/>
              </a:rPr>
              <a:t>Entry Task </a:t>
            </a:r>
            <a:r>
              <a:rPr lang="en-US" sz="1200" dirty="0">
                <a:latin typeface="Calibri" panose="020F0502020204030204" pitchFamily="34" charset="0"/>
              </a:rPr>
              <a:t>(one per student; teacher-created)</a:t>
            </a:r>
            <a:endParaRPr sz="1200" dirty="0">
              <a:latin typeface="Calibri" panose="020F0502020204030204" pitchFamily="34" charset="0"/>
            </a:endParaRPr>
          </a:p>
          <a:p>
            <a:pPr marL="457200" marR="0" lvl="1"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rPr>
              <a:t>Materials to Gather from Previous Lessons:</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US" sz="1200" b="1" dirty="0">
                <a:latin typeface="Calibri" panose="020F0502020204030204" pitchFamily="34" charset="0"/>
              </a:rPr>
              <a:t>Model Performance Task: “</a:t>
            </a:r>
            <a:r>
              <a:rPr lang="en-US" sz="1200" b="1" dirty="0" err="1">
                <a:latin typeface="Calibri" panose="020F0502020204030204" pitchFamily="34" charset="0"/>
              </a:rPr>
              <a:t>iCare</a:t>
            </a:r>
            <a:r>
              <a:rPr lang="en-US" sz="1200" b="1" dirty="0">
                <a:latin typeface="Calibri" panose="020F0502020204030204" pitchFamily="34" charset="0"/>
              </a:rPr>
              <a:t> about the iPhone”</a:t>
            </a:r>
            <a:r>
              <a:rPr lang="en-US" sz="1200" dirty="0">
                <a:latin typeface="Calibri" panose="020F0502020204030204" pitchFamily="34" charset="0"/>
              </a:rPr>
              <a:t> (from Lesson 2; one to display)</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US" sz="1200" b="1" dirty="0">
                <a:latin typeface="Calibri" panose="020F0502020204030204" pitchFamily="34" charset="0"/>
              </a:rPr>
              <a:t>Brochure Planning Guide </a:t>
            </a:r>
            <a:r>
              <a:rPr lang="en-US" sz="1200" dirty="0">
                <a:latin typeface="Calibri" panose="020F0502020204030204" pitchFamily="34" charset="0"/>
              </a:rPr>
              <a:t>(from Lesson 8; one per pair)</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US" sz="1200" b="1" dirty="0">
                <a:latin typeface="Calibri" panose="020F0502020204030204" pitchFamily="34" charset="0"/>
              </a:rPr>
              <a:t>Directions for using technology </a:t>
            </a:r>
            <a:r>
              <a:rPr lang="en-US" sz="1200" dirty="0">
                <a:latin typeface="Calibri" panose="020F0502020204030204" pitchFamily="34" charset="0"/>
              </a:rPr>
              <a:t>(from Lesson 8; optional; teacher-created)</a:t>
            </a:r>
            <a:endParaRPr sz="1200" dirty="0">
              <a:latin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panose="020F0502020204030204" pitchFamily="34" charset="0"/>
              </a:rPr>
              <a:t>Review these protocols before teaching:</a:t>
            </a:r>
            <a:endParaRPr sz="1200" i="0" u="none" strike="noStrike" cap="none" dirty="0">
              <a:solidFill>
                <a:schemeClr val="dk1"/>
              </a:solidFill>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Turn and Talk</a:t>
            </a:r>
            <a:endParaRPr sz="1200" i="0" u="none" strike="noStrike" cap="none" dirty="0">
              <a:solidFill>
                <a:schemeClr val="dk1"/>
              </a:solidFill>
              <a:latin typeface="Calibri" panose="020F0502020204030204" pitchFamily="34" charset="0"/>
            </a:endParaRPr>
          </a:p>
          <a:p>
            <a:pPr marL="0" marR="0" lvl="0" indent="0" algn="l" rtl="0">
              <a:lnSpc>
                <a:spcPct val="100000"/>
              </a:lnSpc>
              <a:spcBef>
                <a:spcPts val="0"/>
              </a:spcBef>
              <a:spcAft>
                <a:spcPts val="0"/>
              </a:spcAft>
              <a:buNone/>
            </a:pPr>
            <a:endParaRPr sz="1200" dirty="0">
              <a:latin typeface="Calibri" panose="020F0502020204030204" pitchFamily="34" charset="0"/>
            </a:endParaRPr>
          </a:p>
          <a:p>
            <a:pPr marL="0" marR="0" lvl="0" indent="0" algn="l" rtl="0">
              <a:lnSpc>
                <a:spcPct val="100000"/>
              </a:lnSpc>
              <a:spcBef>
                <a:spcPts val="0"/>
              </a:spcBef>
              <a:spcAft>
                <a:spcPts val="0"/>
              </a:spcAft>
              <a:buNone/>
            </a:pPr>
            <a:r>
              <a:rPr lang="en-US" sz="1200" i="0" u="none" strike="noStrike" cap="none" dirty="0">
                <a:solidFill>
                  <a:schemeClr val="dk1"/>
                </a:solidFill>
                <a:latin typeface="Calibri" panose="020F0502020204030204" pitchFamily="34" charset="0"/>
              </a:rPr>
              <a:t>Prepare classroom systems for active learning:</a:t>
            </a:r>
            <a:endParaRPr sz="1200" i="0" u="none" strike="noStrike" cap="none" dirty="0">
              <a:solidFill>
                <a:schemeClr val="dk1"/>
              </a:solidFill>
              <a:latin typeface="Calibri" panose="020F0502020204030204" pitchFamily="34" charset="0"/>
            </a:endParaRPr>
          </a:p>
          <a:p>
            <a:pPr marL="457200" lvl="0" indent="-317500" algn="l" rtl="0">
              <a:spcBef>
                <a:spcPts val="0"/>
              </a:spcBef>
              <a:spcAft>
                <a:spcPts val="0"/>
              </a:spcAft>
              <a:buClr>
                <a:schemeClr val="dk1"/>
              </a:buClr>
              <a:buSzPct val="100000"/>
              <a:buChar char="●"/>
            </a:pPr>
            <a:r>
              <a:rPr lang="en-US" sz="1200" dirty="0">
                <a:latin typeface="Calibri" panose="020F0502020204030204" pitchFamily="34" charset="0"/>
                <a:ea typeface="Arial"/>
                <a:cs typeface="Arial"/>
                <a:sym typeface="Arial"/>
              </a:rPr>
              <a:t>This lesson runs as a workshop lesson: It begins with a mini lesson, continues with a large chunk of work time, and concludes with a debrief. For work time, consider both how you will spend your time and how you will support students in using this time well. You might confer with each pair, pull several pairs to support more intensively, or provide a formal checkpoint for each pair. Students might benefit from a routine in which you ask partners to commit to a goal for the next 15 minutes, then check in to see if they have reached that goal, then set the next goal.</a:t>
            </a:r>
            <a:endParaRPr sz="1200" dirty="0">
              <a:latin typeface="Calibri" panose="020F0502020204030204" pitchFamily="34" charset="0"/>
              <a:ea typeface="Arial"/>
              <a:cs typeface="Arial"/>
              <a:sym typeface="Arial"/>
            </a:endParaRPr>
          </a:p>
          <a:p>
            <a:pPr marL="457200" lvl="0" indent="-317500" algn="l" rtl="0">
              <a:spcBef>
                <a:spcPts val="0"/>
              </a:spcBef>
              <a:spcAft>
                <a:spcPts val="0"/>
              </a:spcAft>
              <a:buClr>
                <a:schemeClr val="dk1"/>
              </a:buClr>
              <a:buSzPct val="100000"/>
              <a:buChar char="●"/>
            </a:pPr>
            <a:r>
              <a:rPr lang="en-US" sz="1200" dirty="0">
                <a:latin typeface="Calibri" panose="020F0502020204030204" pitchFamily="34" charset="0"/>
                <a:ea typeface="Arial"/>
                <a:cs typeface="Arial"/>
                <a:sym typeface="Arial"/>
              </a:rPr>
              <a:t>Consider how you will structure the entry task and mini lesson to support </a:t>
            </a:r>
            <a:r>
              <a:rPr lang="en-US" sz="1200" dirty="0" smtClean="0">
                <a:latin typeface="Calibri" panose="020F0502020204030204" pitchFamily="34" charset="0"/>
                <a:ea typeface="Arial"/>
                <a:cs typeface="Arial"/>
                <a:sym typeface="Arial"/>
              </a:rPr>
              <a:t>students’ </a:t>
            </a:r>
            <a:r>
              <a:rPr lang="en-US" sz="1200" dirty="0">
                <a:latin typeface="Calibri" panose="020F0502020204030204" pitchFamily="34" charset="0"/>
                <a:ea typeface="Arial"/>
                <a:cs typeface="Arial"/>
                <a:sym typeface="Arial"/>
              </a:rPr>
              <a:t>use of technology to create their brochures (see Opening A in the lesson plan). This portion of the lesson will vary a great deal depending on which (if any) technology you are using. Remember that this performance task is designed to give students an authentic audience for their research. The synthesis of that research is the most important part of the brochure, not the layout or genre of brochures. </a:t>
            </a:r>
            <a:endParaRPr sz="1200" dirty="0">
              <a:latin typeface="Calibri" panose="020F0502020204030204" pitchFamily="34" charset="0"/>
            </a:endParaRPr>
          </a:p>
          <a:p>
            <a:pPr marL="457200" lvl="0" indent="-304800" algn="l" rtl="0">
              <a:spcBef>
                <a:spcPts val="0"/>
              </a:spcBef>
              <a:spcAft>
                <a:spcPts val="0"/>
              </a:spcAft>
              <a:buClr>
                <a:schemeClr val="dk1"/>
              </a:buClr>
              <a:buSzPts val="1200"/>
              <a:buFont typeface="Calibri"/>
              <a:buChar char="●"/>
            </a:pPr>
            <a:r>
              <a:rPr lang="en-US" sz="1200" dirty="0">
                <a:latin typeface="Calibri" panose="020F0502020204030204" pitchFamily="34" charset="0"/>
              </a:rPr>
              <a:t>If students are working with a technology platform that is new to them, consider providing a resource to help them other than just asking you questions individually, as there is no way one adult can field that many questions in a single class period. For example, consider creating an online user’s guide or a handout with common functions and questions. A sample guide outlining the basic steps for utilizing MS Word or Google Docs to create a brochure can be </a:t>
            </a:r>
            <a:r>
              <a:rPr lang="en-US" sz="1200" dirty="0" smtClean="0">
                <a:latin typeface="Calibri" panose="020F0502020204030204" pitchFamily="34" charset="0"/>
              </a:rPr>
              <a:t>found here: https://docs.google.com/document/d/1BEh2Mlmzfqd3kqPbptzdSlRhvAu6TIb8BneZTFTg77c/edit?usp=sharing. </a:t>
            </a:r>
            <a:r>
              <a:rPr lang="en-US" sz="1200" dirty="0">
                <a:latin typeface="Calibri" panose="020F0502020204030204" pitchFamily="34" charset="0"/>
              </a:rPr>
              <a:t>Please feel free to use this guide as is or to copy and paste its content and adjust as needed. Remind students that they need to use all of their resources during work time before asking you for help.</a:t>
            </a:r>
            <a:endParaRPr sz="1200" dirty="0">
              <a:latin typeface="Calibri" panose="020F0502020204030204" pitchFamily="34" charset="0"/>
            </a:endParaRPr>
          </a:p>
          <a:p>
            <a:pPr marL="0" marR="0" lvl="0" indent="0" algn="l" rtl="0">
              <a:lnSpc>
                <a:spcPct val="100000"/>
              </a:lnSpc>
              <a:spcBef>
                <a:spcPts val="0"/>
              </a:spcBef>
              <a:spcAft>
                <a:spcPts val="0"/>
              </a:spcAft>
              <a:buNone/>
            </a:pPr>
            <a:endParaRPr sz="1200" dirty="0">
              <a:latin typeface="Calibri" panose="020F0502020204030204" pitchFamily="34" charset="0"/>
            </a:endParaRPr>
          </a:p>
        </p:txBody>
      </p:sp>
      <p:sp>
        <p:nvSpPr>
          <p:cNvPr id="106" name="Google Shape;1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463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Although the primary focus for this assignment is the content of the brochure, it is also important for students to consider how visual aesthetics can support a message they are trying to convey, particularly for a piece of writing that is meant to convince a public audience.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Char char="●"/>
            </a:pPr>
            <a:r>
              <a:rPr lang="en-US" dirty="0"/>
              <a:t>Students should direct their attention to the slide.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13" name="Google Shape;1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1249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10-15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Mini Lesson: What Makes a Layout Effective? </a:t>
            </a:r>
            <a:r>
              <a:rPr lang="en-US" b="1"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algn="l" rtl="0">
              <a:spcBef>
                <a:spcPts val="0"/>
              </a:spcBef>
              <a:spcAft>
                <a:spcPts val="0"/>
              </a:spcAft>
              <a:buClr>
                <a:schemeClr val="dk1"/>
              </a:buClr>
              <a:buSzPts val="1200"/>
              <a:buFont typeface="Calibri"/>
              <a:buChar char="●"/>
            </a:pPr>
            <a:r>
              <a:rPr lang="en-US" dirty="0"/>
              <a:t>Discussing a model provides a clear vision of the expectation for students. </a:t>
            </a:r>
            <a:endParaRPr dirty="0"/>
          </a:p>
          <a:p>
            <a:pPr marL="457200" lvl="0" indent="-304800" algn="l" rtl="0">
              <a:spcBef>
                <a:spcPts val="0"/>
              </a:spcBef>
              <a:spcAft>
                <a:spcPts val="0"/>
              </a:spcAft>
              <a:buClr>
                <a:schemeClr val="dk1"/>
              </a:buClr>
              <a:buSzPts val="1200"/>
              <a:buFont typeface="Calibri"/>
              <a:buChar char="●"/>
            </a:pPr>
            <a:r>
              <a:rPr lang="en-US" dirty="0"/>
              <a:t>Middle school students can get caught up in the tricks and frills of a technology; it is important that they understand that the technology is a tool used to engage and communicate with your audience, not something that has value just because it “looks cool.”</a:t>
            </a:r>
            <a:endParaRPr dirty="0"/>
          </a:p>
          <a:p>
            <a:pPr marL="457200" lvl="0" indent="-304800" algn="l" rtl="0">
              <a:spcBef>
                <a:spcPts val="0"/>
              </a:spcBef>
              <a:spcAft>
                <a:spcPts val="0"/>
              </a:spcAft>
              <a:buSzPts val="1200"/>
              <a:buFont typeface="Calibri"/>
              <a:buChar char="●"/>
            </a:pPr>
            <a:r>
              <a:rPr lang="en-US" dirty="0"/>
              <a:t>Consider pointing out to students that in making choices about layout and graphic design, they are actually doing two jobs. On a magazine staff, for example, authors of articles aren’t the ones who choose what font size to use for their titles or where to place pictures on the page; a team of graphic designers makes those decisions. However, it is effective for them to understand how both processes work and how visual choices can affect the message of the text.</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Briefly define </a:t>
            </a:r>
            <a:r>
              <a:rPr lang="en-US" i="1" dirty="0"/>
              <a:t>layout</a:t>
            </a:r>
            <a:r>
              <a:rPr lang="en-US" dirty="0"/>
              <a:t> and </a:t>
            </a:r>
            <a:r>
              <a:rPr lang="en-US" i="1" dirty="0"/>
              <a:t>graphic design</a:t>
            </a:r>
            <a:r>
              <a:rPr lang="en-US" dirty="0"/>
              <a:t>, explaining that both refer to how a text is visually organized on the page. Remind students that just as using language appropriate to their task will help their audience understand their ideas, the way they lay out and design their brochure will also very much affect how the audience engages with and understands their work.</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aloud. </a:t>
            </a:r>
            <a:endParaRPr dirty="0"/>
          </a:p>
          <a:p>
            <a:pPr marL="457200" marR="0" lvl="0" indent="-304800" algn="l" rtl="0">
              <a:lnSpc>
                <a:spcPct val="100000"/>
              </a:lnSpc>
              <a:spcBef>
                <a:spcPts val="0"/>
              </a:spcBef>
              <a:spcAft>
                <a:spcPts val="0"/>
              </a:spcAft>
              <a:buSzPts val="1200"/>
              <a:buFont typeface="Calibri"/>
              <a:buAutoNum type="arabicPeriod"/>
            </a:pPr>
            <a:r>
              <a:rPr lang="en-US" dirty="0"/>
              <a:t>Ask several students to share what is effective in the model. Prompt them: “</a:t>
            </a:r>
            <a:r>
              <a:rPr lang="en-US" i="1" dirty="0"/>
              <a:t>How does that get the reader’s attention? How does it make the meaning clear?” </a:t>
            </a:r>
            <a:endParaRPr i="1" dirty="0"/>
          </a:p>
          <a:p>
            <a:pPr marL="457200" marR="0" lvl="0" indent="-304800" algn="l" rtl="0">
              <a:lnSpc>
                <a:spcPct val="100000"/>
              </a:lnSpc>
              <a:spcBef>
                <a:spcPts val="0"/>
              </a:spcBef>
              <a:spcAft>
                <a:spcPts val="0"/>
              </a:spcAft>
              <a:buSzPts val="1200"/>
              <a:buFont typeface="Calibri"/>
              <a:buAutoNum type="arabicPeriod"/>
            </a:pPr>
            <a:r>
              <a:rPr lang="en-US" dirty="0"/>
              <a:t>If appropriate, share with students how to use this technology, and in particular how to make it do the things they noticed were effective in the model.</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In Teacher Action Step 3, listen for students to say things like: </a:t>
            </a:r>
            <a:r>
              <a:rPr lang="en-US" b="0" dirty="0"/>
              <a:t>“The title of the brochure is large and bold, which focuses our attention on it” and “The visual image is centered under the title and relates specifically to the title” and “Contrasting colors are used to draw our eyes to each individual bullet point and question” and “Sub-titles are bolded and used to clearly indicate what that particular section is about.”</a:t>
            </a:r>
            <a:endParaRPr b="0" dirty="0"/>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r>
              <a:rPr lang="en-US" dirty="0" smtClean="0"/>
              <a:t>None</a:t>
            </a:r>
            <a:endParaRPr dirty="0"/>
          </a:p>
        </p:txBody>
      </p:sp>
      <p:sp>
        <p:nvSpPr>
          <p:cNvPr id="121" name="Google Shape;12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7344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30-35 minutes</a:t>
            </a:r>
            <a:endParaRPr dirty="0"/>
          </a:p>
          <a:p>
            <a:pPr marL="0" lvl="0" indent="0" algn="l" rtl="0">
              <a:spcBef>
                <a:spcPts val="0"/>
              </a:spcBef>
              <a:spcAft>
                <a:spcPts val="0"/>
              </a:spcAft>
              <a:buClr>
                <a:schemeClr val="dk1"/>
              </a:buClr>
              <a:buSzPts val="1200"/>
              <a:buFont typeface="Calibri"/>
              <a:buNone/>
            </a:pPr>
            <a:r>
              <a:rPr lang="en-US" b="1" dirty="0"/>
              <a:t>Student Grouping: Pairs</a:t>
            </a:r>
            <a:endParaRPr b="1"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b="1" dirty="0"/>
              <a:t>Work Time A. Completing Final Draft of Brochure   </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In-class work time is helpful for students because it allows you to be available to assist as needed, but be sure to plan how best to use the time. See Teacher Action Steps 2-3 for ideas.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to work in pairs (from Lesson 8) and to use their </a:t>
            </a:r>
            <a:r>
              <a:rPr lang="en-US" b="1" dirty="0"/>
              <a:t>Brochure Planning Guide</a:t>
            </a:r>
            <a:r>
              <a:rPr lang="en-US" dirty="0"/>
              <a:t>. They should focus on completing a final draft of their brochure. </a:t>
            </a:r>
            <a:endParaRPr dirty="0"/>
          </a:p>
          <a:p>
            <a:pPr marL="457200" marR="0" lvl="0" indent="-304800" algn="l" rtl="0">
              <a:lnSpc>
                <a:spcPct val="100000"/>
              </a:lnSpc>
              <a:spcBef>
                <a:spcPts val="0"/>
              </a:spcBef>
              <a:spcAft>
                <a:spcPts val="0"/>
              </a:spcAft>
              <a:buSzPts val="1200"/>
              <a:buFont typeface="Calibri"/>
              <a:buAutoNum type="arabicPeriod"/>
            </a:pPr>
            <a:r>
              <a:rPr lang="en-US" dirty="0"/>
              <a:t>Consider how you might confer strategically with groups at a particular checkpoint (this will vary depending on technology), or pull several pairs for additional support.</a:t>
            </a:r>
            <a:endParaRPr dirty="0"/>
          </a:p>
          <a:p>
            <a:pPr marL="457200" marR="0" lvl="0" indent="-304800" algn="l" rtl="0">
              <a:lnSpc>
                <a:spcPct val="100000"/>
              </a:lnSpc>
              <a:spcBef>
                <a:spcPts val="0"/>
              </a:spcBef>
              <a:spcAft>
                <a:spcPts val="0"/>
              </a:spcAft>
              <a:buSzPts val="1200"/>
              <a:buFont typeface="Calibri"/>
              <a:buAutoNum type="arabicPeriod"/>
            </a:pPr>
            <a:r>
              <a:rPr lang="en-US" dirty="0"/>
              <a:t>Consider supporting pairs in setting goals for 15-minute periods, and checking in with them at the end of that time to see if they met that goal and set another goal for the following 15 minutes.</a:t>
            </a:r>
            <a:endParaRPr dirty="0"/>
          </a:p>
          <a:p>
            <a:pPr marL="457200" marR="0" lvl="0" indent="-304800" algn="l" rtl="0">
              <a:lnSpc>
                <a:spcPct val="100000"/>
              </a:lnSpc>
              <a:spcBef>
                <a:spcPts val="0"/>
              </a:spcBef>
              <a:spcAft>
                <a:spcPts val="0"/>
              </a:spcAft>
              <a:buSzPts val="1200"/>
              <a:buFont typeface="Calibri"/>
              <a:buAutoNum type="arabicPeriod"/>
            </a:pPr>
            <a:r>
              <a:rPr lang="en-US" dirty="0"/>
              <a:t>As you circulate, look for examples of students who are making strong decisions about their </a:t>
            </a:r>
            <a:r>
              <a:rPr lang="en-US" dirty="0" smtClean="0"/>
              <a:t>work </a:t>
            </a:r>
            <a:r>
              <a:rPr lang="en-US" dirty="0"/>
              <a:t>to share during the debrief (below).</a:t>
            </a:r>
            <a:endParaRPr dirty="0"/>
          </a:p>
          <a:p>
            <a:pPr marL="457200" marR="0" lvl="0" indent="-304800" algn="l" rtl="0">
              <a:lnSpc>
                <a:spcPct val="100000"/>
              </a:lnSpc>
              <a:spcBef>
                <a:spcPts val="0"/>
              </a:spcBef>
              <a:spcAft>
                <a:spcPts val="0"/>
              </a:spcAft>
              <a:buSzPts val="1200"/>
              <a:buFont typeface="Calibri"/>
              <a:buAutoNum type="arabicPeriod"/>
            </a:pPr>
            <a:r>
              <a:rPr lang="en-US" dirty="0"/>
              <a:t>Be sure to clarify for students how they should turn in their brochure when they finish.</a:t>
            </a:r>
            <a:endParaRPr dirty="0"/>
          </a:p>
          <a:p>
            <a:pPr marL="0" marR="0" lvl="0" indent="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i="0" u="none" strike="noStrike" cap="none" dirty="0">
                <a:solidFill>
                  <a:schemeClr val="dk1"/>
                </a:solidFill>
              </a:rPr>
              <a:t>Students </a:t>
            </a:r>
            <a:r>
              <a:rPr lang="en-US" dirty="0"/>
              <a:t>will be working with partners to complete their brochures. Each student should have an active role; for example, if one student is using the computer mouse, the other should be focused on the screen and on the </a:t>
            </a:r>
            <a:r>
              <a:rPr lang="en-US" b="1" dirty="0"/>
              <a:t>Brochure Planning Guide, </a:t>
            </a:r>
            <a:r>
              <a:rPr lang="en-US" dirty="0"/>
              <a:t>making suggestions and pointing out focus areas.</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Some students may have strengths in art or technology. Consider using them as “teacher assistants” during work time. </a:t>
            </a:r>
            <a:endParaRPr dirty="0"/>
          </a:p>
        </p:txBody>
      </p:sp>
      <p:sp>
        <p:nvSpPr>
          <p:cNvPr id="130" name="Google Shape;13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7063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4185ce1115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4185ce1115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a:t>Suggested slide pacing: 5-7 minutes</a:t>
            </a:r>
            <a:endParaRPr b="1" dirty="0"/>
          </a:p>
          <a:p>
            <a:pPr marL="0" lvl="0" indent="0" algn="l" rtl="0">
              <a:spcBef>
                <a:spcPts val="0"/>
              </a:spcBef>
              <a:spcAft>
                <a:spcPts val="0"/>
              </a:spcAft>
              <a:buClr>
                <a:schemeClr val="dk1"/>
              </a:buClr>
              <a:buSzPts val="1400"/>
              <a:buFont typeface="Arial"/>
              <a:buNone/>
            </a:pPr>
            <a:r>
              <a:rPr lang="en-US" b="1" dirty="0"/>
              <a:t>Student Grouping: Partners</a:t>
            </a:r>
            <a:endParaRPr b="1" dirty="0"/>
          </a:p>
          <a:p>
            <a:pPr marL="0" lvl="0" indent="0" algn="l" rtl="0">
              <a:spcBef>
                <a:spcPts val="0"/>
              </a:spcBef>
              <a:spcAft>
                <a:spcPts val="0"/>
              </a:spcAft>
              <a:buClr>
                <a:schemeClr val="dk1"/>
              </a:buClr>
              <a:buSzPts val="1400"/>
              <a:buFont typeface="Arial"/>
              <a:buNone/>
            </a:pPr>
            <a:endParaRPr b="1" dirty="0"/>
          </a:p>
          <a:p>
            <a:pPr marL="0" lvl="0" indent="0" algn="l" rtl="0">
              <a:spcBef>
                <a:spcPts val="0"/>
              </a:spcBef>
              <a:spcAft>
                <a:spcPts val="0"/>
              </a:spcAft>
              <a:buClr>
                <a:schemeClr val="dk1"/>
              </a:buClr>
              <a:buSzPts val="1400"/>
              <a:buFont typeface="Arial"/>
              <a:buNone/>
            </a:pPr>
            <a:r>
              <a:rPr lang="en-US" b="1" dirty="0"/>
              <a:t>Closing and Assessment A</a:t>
            </a:r>
            <a:r>
              <a:rPr lang="en-US" dirty="0"/>
              <a:t>. </a:t>
            </a:r>
            <a:r>
              <a:rPr lang="en-US" b="1" dirty="0"/>
              <a:t>Turn and Talk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17500" algn="l" rtl="0">
              <a:spcBef>
                <a:spcPts val="0"/>
              </a:spcBef>
              <a:spcAft>
                <a:spcPts val="0"/>
              </a:spcAft>
              <a:buClr>
                <a:schemeClr val="dk1"/>
              </a:buClr>
              <a:buSzPts val="1400"/>
              <a:buFont typeface="Calibri"/>
              <a:buChar char="●"/>
            </a:pPr>
            <a:r>
              <a:rPr lang="en-US" dirty="0"/>
              <a:t>Giving students a chance to reflect on their their layout choices helps them synthesize what they learned about graphic design.</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algn="l" rtl="0">
              <a:spcBef>
                <a:spcPts val="0"/>
              </a:spcBef>
              <a:spcAft>
                <a:spcPts val="0"/>
              </a:spcAft>
              <a:buClr>
                <a:schemeClr val="dk1"/>
              </a:buClr>
              <a:buSzPts val="1200"/>
              <a:buFont typeface="Calibri"/>
              <a:buAutoNum type="arabicPeriod"/>
            </a:pPr>
            <a:r>
              <a:rPr lang="en-US" dirty="0"/>
              <a:t>Call on several pairs (it’s best if you select strong work in advance) to share their decisions with the class.</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In Teacher Action Step 2, listen for students to say things like, </a:t>
            </a:r>
            <a:r>
              <a:rPr lang="en-US" b="0" dirty="0"/>
              <a:t>“We made our brochure title large and bold, and centered it on the page” or “We used an image on the front cover of the brochure to draw readers’ eyes to it” or “We bolded key words in our bulleted list to help readers focus.” </a:t>
            </a:r>
            <a:endParaRPr b="0"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138" name="Google Shape;138;g4185ce1115_0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4056380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85ce1115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4185ce1115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smtClean="0"/>
              <a:t>Homework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r>
              <a:rPr lang="en-US" dirty="0" smtClean="0"/>
              <a:t>None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will direct their attention to the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Support for Any Students Who Need It</a:t>
            </a:r>
            <a:r>
              <a:rPr lang="en-US"/>
              <a:t>: </a:t>
            </a:r>
            <a:r>
              <a:rPr lang="en-US" smtClean="0"/>
              <a:t>None</a:t>
            </a:r>
            <a:endParaRPr dirty="0"/>
          </a:p>
        </p:txBody>
      </p:sp>
      <p:sp>
        <p:nvSpPr>
          <p:cNvPr id="147" name="Google Shape;147;g4185ce1115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927303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155" name="Google Shape;155;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27866293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Font typeface="Century Gothic"/>
              <a:buNone/>
              <a:defRPr sz="1900">
                <a:latin typeface="Century Gothic"/>
                <a:ea typeface="Century Gothic"/>
                <a:cs typeface="Century Gothic"/>
                <a:sym typeface="Century Gothic"/>
              </a:defRPr>
            </a:lvl2pPr>
            <a:lvl3pPr lvl="2" rtl="0">
              <a:spcBef>
                <a:spcPts val="0"/>
              </a:spcBef>
              <a:spcAft>
                <a:spcPts val="0"/>
              </a:spcAft>
              <a:buSzPts val="1500"/>
              <a:buFont typeface="Century Gothic"/>
              <a:buNone/>
              <a:defRPr sz="1900">
                <a:latin typeface="Century Gothic"/>
                <a:ea typeface="Century Gothic"/>
                <a:cs typeface="Century Gothic"/>
                <a:sym typeface="Century Gothic"/>
              </a:defRPr>
            </a:lvl3pPr>
            <a:lvl4pPr lvl="3" rtl="0">
              <a:spcBef>
                <a:spcPts val="0"/>
              </a:spcBef>
              <a:spcAft>
                <a:spcPts val="0"/>
              </a:spcAft>
              <a:buSzPts val="1500"/>
              <a:buFont typeface="Century Gothic"/>
              <a:buNone/>
              <a:defRPr sz="1900">
                <a:latin typeface="Century Gothic"/>
                <a:ea typeface="Century Gothic"/>
                <a:cs typeface="Century Gothic"/>
                <a:sym typeface="Century Gothic"/>
              </a:defRPr>
            </a:lvl4pPr>
            <a:lvl5pPr lvl="4" rtl="0">
              <a:spcBef>
                <a:spcPts val="0"/>
              </a:spcBef>
              <a:spcAft>
                <a:spcPts val="0"/>
              </a:spcAft>
              <a:buSzPts val="1500"/>
              <a:buFont typeface="Century Gothic"/>
              <a:buNone/>
              <a:defRPr sz="1900">
                <a:latin typeface="Century Gothic"/>
                <a:ea typeface="Century Gothic"/>
                <a:cs typeface="Century Gothic"/>
                <a:sym typeface="Century Gothic"/>
              </a:defRPr>
            </a:lvl5pPr>
            <a:lvl6pPr lvl="5" rtl="0">
              <a:spcBef>
                <a:spcPts val="0"/>
              </a:spcBef>
              <a:spcAft>
                <a:spcPts val="0"/>
              </a:spcAft>
              <a:buSzPts val="1500"/>
              <a:buFont typeface="Century Gothic"/>
              <a:buNone/>
              <a:defRPr sz="1900">
                <a:latin typeface="Century Gothic"/>
                <a:ea typeface="Century Gothic"/>
                <a:cs typeface="Century Gothic"/>
                <a:sym typeface="Century Gothic"/>
              </a:defRPr>
            </a:lvl6pPr>
            <a:lvl7pPr lvl="6" rtl="0">
              <a:spcBef>
                <a:spcPts val="0"/>
              </a:spcBef>
              <a:spcAft>
                <a:spcPts val="0"/>
              </a:spcAft>
              <a:buSzPts val="1500"/>
              <a:buFont typeface="Century Gothic"/>
              <a:buNone/>
              <a:defRPr sz="1900">
                <a:latin typeface="Century Gothic"/>
                <a:ea typeface="Century Gothic"/>
                <a:cs typeface="Century Gothic"/>
                <a:sym typeface="Century Gothic"/>
              </a:defRPr>
            </a:lvl7pPr>
            <a:lvl8pPr lvl="7" rtl="0">
              <a:spcBef>
                <a:spcPts val="0"/>
              </a:spcBef>
              <a:spcAft>
                <a:spcPts val="0"/>
              </a:spcAft>
              <a:buSzPts val="1500"/>
              <a:buFont typeface="Century Gothic"/>
              <a:buNone/>
              <a:defRPr sz="1900">
                <a:latin typeface="Century Gothic"/>
                <a:ea typeface="Century Gothic"/>
                <a:cs typeface="Century Gothic"/>
                <a:sym typeface="Century Gothic"/>
              </a:defRPr>
            </a:lvl8pPr>
            <a:lvl9pPr lvl="8" rtl="0">
              <a:spcBef>
                <a:spcPts val="0"/>
              </a:spcBef>
              <a:spcAft>
                <a:spcPts val="0"/>
              </a:spcAft>
              <a:buSzPts val="1500"/>
              <a:buFont typeface="Century Gothic"/>
              <a:buNone/>
              <a:defRPr sz="1900">
                <a:latin typeface="Century Gothic"/>
                <a:ea typeface="Century Gothic"/>
                <a:cs typeface="Century Gothic"/>
                <a:sym typeface="Century Gothic"/>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9</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95" name="Google Shape;95;p13"/>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10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a:t>
            </a:r>
            <a:r>
              <a:rPr lang="en-US" sz="2000" dirty="0">
                <a:latin typeface="Century Gothic"/>
                <a:ea typeface="Century Gothic"/>
                <a:cs typeface="Century Gothic"/>
                <a:sym typeface="Century Gothic"/>
              </a:rPr>
              <a:t> 50-55 </a:t>
            </a:r>
            <a:r>
              <a:rPr lang="en-US" sz="2000" i="0" u="none" strike="noStrike" cap="none" dirty="0">
                <a:solidFill>
                  <a:schemeClr val="dk1"/>
                </a:solidFill>
                <a:latin typeface="Century Gothic"/>
                <a:ea typeface="Century Gothic"/>
                <a:cs typeface="Century Gothic"/>
                <a:sym typeface="Century Gothic"/>
              </a:rPr>
              <a:t>minutes to complete. </a:t>
            </a:r>
            <a:endParaRPr sz="2000" i="0" u="none" strike="noStrike" cap="none" dirty="0">
              <a:solidFill>
                <a:schemeClr val="dk1"/>
              </a:solidFill>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The purpose of today’s lesson is for students to finalize their brochures.</a:t>
            </a:r>
            <a:endParaRPr sz="20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 for students today </a:t>
            </a:r>
            <a:r>
              <a:rPr lang="en-US" sz="2000" b="1" dirty="0">
                <a:latin typeface="Century Gothic"/>
                <a:ea typeface="Century Gothic"/>
                <a:cs typeface="Century Gothic"/>
                <a:sym typeface="Century Gothic"/>
              </a:rPr>
              <a:t>is</a:t>
            </a:r>
            <a:r>
              <a:rPr lang="en-US" sz="2000" b="1" i="0"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457200" marR="0" lvl="0" indent="-355600" algn="l" rtl="0">
              <a:lnSpc>
                <a:spcPct val="100000"/>
              </a:lnSpc>
              <a:spcBef>
                <a:spcPts val="1000"/>
              </a:spcBef>
              <a:spcAft>
                <a:spcPts val="1000"/>
              </a:spcAft>
              <a:buClr>
                <a:schemeClr val="dk1"/>
              </a:buClr>
              <a:buSzPts val="2000"/>
              <a:buFont typeface="Century Gothic"/>
              <a:buChar char="•"/>
            </a:pPr>
            <a:r>
              <a:rPr lang="en-US" sz="2000" dirty="0">
                <a:latin typeface="Century Gothic"/>
                <a:ea typeface="Century Gothic"/>
                <a:cs typeface="Century Gothic"/>
                <a:sym typeface="Century Gothic"/>
              </a:rPr>
              <a:t>“I can design a brochure in which the layout, style, and language make my meaning clear and engage a teenage audience.”</a:t>
            </a:r>
            <a:endParaRPr sz="2000"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4"/>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One: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t>
            </a:r>
            <a:r>
              <a:rPr lang="en-US" dirty="0">
                <a:latin typeface="Century Gothic"/>
                <a:ea typeface="Century Gothic"/>
                <a:cs typeface="Century Gothic"/>
                <a:sym typeface="Century Gothic"/>
              </a:rPr>
              <a:t>view students’ </a:t>
            </a:r>
            <a:r>
              <a:rPr lang="en-US" b="1" dirty="0">
                <a:latin typeface="Century Gothic"/>
                <a:ea typeface="Century Gothic"/>
                <a:cs typeface="Century Gothic"/>
                <a:sym typeface="Century Gothic"/>
              </a:rPr>
              <a:t>Researchers Notebooks </a:t>
            </a:r>
            <a:r>
              <a:rPr lang="en-US" dirty="0">
                <a:latin typeface="Century Gothic"/>
                <a:ea typeface="Century Gothic"/>
                <a:cs typeface="Century Gothic"/>
                <a:sym typeface="Century Gothic"/>
              </a:rPr>
              <a:t>and prepare to return those during this lesson.</a:t>
            </a:r>
            <a:endParaRPr dirty="0">
              <a:latin typeface="Century Gothic"/>
              <a:ea typeface="Century Gothic"/>
              <a:cs typeface="Century Gothic"/>
              <a:sym typeface="Century Gothic"/>
            </a:endParaRPr>
          </a:p>
        </p:txBody>
      </p:sp>
      <p:sp>
        <p:nvSpPr>
          <p:cNvPr id="102" name="Google Shape;102;p14"/>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9</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Three</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sz="2000" i="1"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Model Performance Task: “iCare about the iPhone” </a:t>
            </a:r>
            <a:r>
              <a:rPr lang="en-US" sz="2000" dirty="0">
                <a:latin typeface="Century Gothic"/>
                <a:ea typeface="Century Gothic"/>
                <a:cs typeface="Century Gothic"/>
                <a:sym typeface="Century Gothic"/>
              </a:rPr>
              <a:t>(from Lesson 2; one to display)</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Entry Task </a:t>
            </a:r>
            <a:r>
              <a:rPr lang="en-US" sz="2000" dirty="0">
                <a:latin typeface="Century Gothic"/>
                <a:ea typeface="Century Gothic"/>
                <a:cs typeface="Century Gothic"/>
                <a:sym typeface="Century Gothic"/>
              </a:rPr>
              <a:t>(one per student; teacher-created) </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Brochure Planning Guide </a:t>
            </a:r>
            <a:r>
              <a:rPr lang="en-US" sz="2000" dirty="0">
                <a:latin typeface="Century Gothic"/>
                <a:ea typeface="Century Gothic"/>
                <a:cs typeface="Century Gothic"/>
                <a:sym typeface="Century Gothic"/>
              </a:rPr>
              <a:t>(from Lesson 8; one per pair)</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Directions for using technology </a:t>
            </a:r>
            <a:r>
              <a:rPr lang="en-US" sz="2000" dirty="0">
                <a:latin typeface="Century Gothic"/>
                <a:ea typeface="Century Gothic"/>
                <a:cs typeface="Century Gothic"/>
                <a:sym typeface="Century Gothic"/>
              </a:rPr>
              <a:t>(from Lesson 8; optional; teacher-created)</a:t>
            </a:r>
            <a:endParaRPr sz="2000" dirty="0">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a:p>
            <a:pPr marL="0" marR="0" lvl="0" indent="0"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p:txBody>
      </p:sp>
      <p:sp>
        <p:nvSpPr>
          <p:cNvPr id="109" name="Google Shape;109;p15"/>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9</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116" name="Google Shape;116;p16"/>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are well on your way to creating a terrific brochure with your partner!</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960"/>
              <a:buFont typeface="Arial"/>
              <a:buNone/>
            </a:pP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learn about how layout and graphic design can effectively convey a message</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complete the final draft of your brochure</a:t>
            </a:r>
            <a:endParaRPr dirty="0">
              <a:latin typeface="Century Gothic"/>
              <a:ea typeface="Century Gothic"/>
              <a:cs typeface="Century Gothic"/>
              <a:sym typeface="Century Gothic"/>
            </a:endParaRPr>
          </a:p>
        </p:txBody>
      </p:sp>
      <p:pic>
        <p:nvPicPr>
          <p:cNvPr id="117" name="Google Shape;117;p16"/>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17"/>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124" name="Google Shape;124;p17"/>
          <p:cNvSpPr txBox="1"/>
          <p:nvPr/>
        </p:nvSpPr>
        <p:spPr>
          <a:xfrm>
            <a:off x="530350" y="402350"/>
            <a:ext cx="9787800" cy="7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a:latin typeface="Century Gothic"/>
                <a:ea typeface="Century Gothic"/>
                <a:cs typeface="Century Gothic"/>
                <a:sym typeface="Century Gothic"/>
              </a:rPr>
              <a:t>Let’s think about what makes layout effective</a:t>
            </a:r>
            <a:endParaRPr sz="3000"/>
          </a:p>
        </p:txBody>
      </p:sp>
      <p:sp>
        <p:nvSpPr>
          <p:cNvPr id="125" name="Google Shape;125;p17"/>
          <p:cNvSpPr txBox="1"/>
          <p:nvPr/>
        </p:nvSpPr>
        <p:spPr>
          <a:xfrm>
            <a:off x="530350" y="1394925"/>
            <a:ext cx="4339200" cy="474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latin typeface="Century Gothic"/>
                <a:ea typeface="Century Gothic"/>
                <a:cs typeface="Century Gothic"/>
                <a:sym typeface="Century Gothic"/>
              </a:rPr>
              <a:t>You have already read this </a:t>
            </a:r>
            <a:r>
              <a:rPr lang="en-US" sz="2000" b="1">
                <a:latin typeface="Century Gothic"/>
                <a:ea typeface="Century Gothic"/>
                <a:cs typeface="Century Gothic"/>
                <a:sym typeface="Century Gothic"/>
              </a:rPr>
              <a:t>Model Brochure. </a:t>
            </a:r>
            <a:r>
              <a:rPr lang="en-US" sz="2000">
                <a:solidFill>
                  <a:schemeClr val="dk1"/>
                </a:solidFill>
                <a:latin typeface="Century Gothic"/>
                <a:ea typeface="Century Gothic"/>
                <a:cs typeface="Century Gothic"/>
                <a:sym typeface="Century Gothic"/>
              </a:rPr>
              <a:t>Now it is time to think not about the content, but about the “layout”-- how text is arranged in the brochure. Write your answer to this question on a piece of paper:</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“How did the author use layout and graphic design to get your attention and communicate clearly? What do you notice (about the use of headings, color, graphics, and the placement of text and objects)?” </a:t>
            </a:r>
            <a:endParaRPr sz="2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p:txBody>
      </p:sp>
      <p:pic>
        <p:nvPicPr>
          <p:cNvPr id="126" name="Google Shape;126;p17"/>
          <p:cNvPicPr preferRelativeResize="0"/>
          <p:nvPr/>
        </p:nvPicPr>
        <p:blipFill>
          <a:blip r:embed="rId4">
            <a:alphaModFix/>
          </a:blip>
          <a:stretch>
            <a:fillRect/>
          </a:stretch>
        </p:blipFill>
        <p:spPr>
          <a:xfrm>
            <a:off x="4869550" y="1521850"/>
            <a:ext cx="7017651" cy="328782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8"/>
          <p:cNvSpPr txBox="1">
            <a:spLocks noGrp="1"/>
          </p:cNvSpPr>
          <p:nvPr>
            <p:ph type="title"/>
          </p:nvPr>
        </p:nvSpPr>
        <p:spPr>
          <a:xfrm>
            <a:off x="663150" y="683525"/>
            <a:ext cx="9441300" cy="715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b="1">
                <a:latin typeface="Century Gothic"/>
                <a:ea typeface="Century Gothic"/>
                <a:cs typeface="Century Gothic"/>
                <a:sym typeface="Century Gothic"/>
              </a:rPr>
              <a:t>Let’s complete our final brochures</a:t>
            </a:r>
            <a:endParaRPr sz="3000" b="1" u="none" strike="noStrike" cap="none">
              <a:solidFill>
                <a:schemeClr val="dk1"/>
              </a:solidFill>
              <a:latin typeface="Century Gothic"/>
              <a:ea typeface="Century Gothic"/>
              <a:cs typeface="Century Gothic"/>
              <a:sym typeface="Century Gothic"/>
            </a:endParaRPr>
          </a:p>
        </p:txBody>
      </p:sp>
      <p:pic>
        <p:nvPicPr>
          <p:cNvPr id="133" name="Google Shape;133;p18"/>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34" name="Google Shape;134;p18"/>
          <p:cNvSpPr txBox="1"/>
          <p:nvPr/>
        </p:nvSpPr>
        <p:spPr>
          <a:xfrm>
            <a:off x="663150" y="1784600"/>
            <a:ext cx="10860300" cy="435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Now it is time to combine your knowledge of layout and design with your great planning from yesterday and work on completing your final brochure!</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If you finish early, be sure to go back through the brochure with your partner and edit carefully. Then, you may read your independent reading book.</a:t>
            </a:r>
            <a:endParaRPr sz="24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9"/>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reflect on our layout choices</a:t>
            </a:r>
            <a:endParaRPr sz="3200" b="1">
              <a:latin typeface="Century Gothic"/>
              <a:ea typeface="Century Gothic"/>
              <a:cs typeface="Century Gothic"/>
              <a:sym typeface="Century Gothic"/>
            </a:endParaRPr>
          </a:p>
        </p:txBody>
      </p:sp>
      <p:pic>
        <p:nvPicPr>
          <p:cNvPr id="141" name="Google Shape;141;p19"/>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42" name="Google Shape;142;p19"/>
          <p:cNvSpPr txBox="1"/>
          <p:nvPr/>
        </p:nvSpPr>
        <p:spPr>
          <a:xfrm>
            <a:off x="786375" y="2090925"/>
            <a:ext cx="10806900" cy="333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Please </a:t>
            </a:r>
            <a:r>
              <a:rPr lang="en-US" sz="2400" b="1">
                <a:latin typeface="Century Gothic"/>
                <a:ea typeface="Century Gothic"/>
                <a:cs typeface="Century Gothic"/>
                <a:sym typeface="Century Gothic"/>
              </a:rPr>
              <a:t>Turn and Talk </a:t>
            </a:r>
            <a:r>
              <a:rPr lang="en-US" sz="2400">
                <a:latin typeface="Century Gothic"/>
                <a:ea typeface="Century Gothic"/>
                <a:cs typeface="Century Gothic"/>
                <a:sym typeface="Century Gothic"/>
              </a:rPr>
              <a:t>with your partner about this question: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“What is one layout decision you made that has worked out really well? How does it help you engage and communicate with your audience?”</a:t>
            </a:r>
            <a:endParaRPr sz="24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b="1">
              <a:solidFill>
                <a:schemeClr val="dk1"/>
              </a:solidFill>
              <a:latin typeface="Century Gothic"/>
              <a:ea typeface="Century Gothic"/>
              <a:cs typeface="Century Gothic"/>
              <a:sym typeface="Century Gothic"/>
            </a:endParaRPr>
          </a:p>
        </p:txBody>
      </p:sp>
      <p:pic>
        <p:nvPicPr>
          <p:cNvPr id="143" name="Google Shape;143;p19"/>
          <p:cNvPicPr preferRelativeResize="0"/>
          <p:nvPr/>
        </p:nvPicPr>
        <p:blipFill>
          <a:blip r:embed="rId4">
            <a:alphaModFix/>
          </a:blip>
          <a:stretch>
            <a:fillRect/>
          </a:stretch>
        </p:blipFill>
        <p:spPr>
          <a:xfrm>
            <a:off x="9615625" y="1926775"/>
            <a:ext cx="1042325" cy="1042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Homework</a:t>
            </a:r>
            <a:endParaRPr sz="3200" b="1">
              <a:latin typeface="Century Gothic"/>
              <a:ea typeface="Century Gothic"/>
              <a:cs typeface="Century Gothic"/>
              <a:sym typeface="Century Gothic"/>
            </a:endParaRPr>
          </a:p>
        </p:txBody>
      </p:sp>
      <p:pic>
        <p:nvPicPr>
          <p:cNvPr id="150" name="Google Shape;150;p20"/>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151" name="Google Shape;151;p20"/>
          <p:cNvSpPr txBox="1"/>
          <p:nvPr/>
        </p:nvSpPr>
        <p:spPr>
          <a:xfrm>
            <a:off x="765050" y="1719075"/>
            <a:ext cx="10135500" cy="398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entury Gothic"/>
                <a:ea typeface="Century Gothic"/>
                <a:cs typeface="Century Gothic"/>
                <a:sym typeface="Century Gothic"/>
              </a:rPr>
              <a:t>Continue reading in your independent reading book for this unit. Remember that in Lesson 10, we will be writing book reviews.  Most of you need to be finished with your book by then;  a few of you who selected longer books have set a different goal with me.  Please make sure that you have met your reading goal and bring your book to class that day.</a:t>
            </a:r>
            <a:endParaRPr sz="24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58" name="Google Shape;158;p21"/>
          <p:cNvGraphicFramePr/>
          <p:nvPr/>
        </p:nvGraphicFramePr>
        <p:xfrm>
          <a:off x="781041" y="1555212"/>
          <a:ext cx="9569025" cy="4204775"/>
        </p:xfrm>
        <a:graphic>
          <a:graphicData uri="http://schemas.openxmlformats.org/drawingml/2006/table">
            <a:tbl>
              <a:tblPr firstRow="1" bandRow="1">
                <a:noFill/>
                <a:tableStyleId>{FA84F286-3D6D-4889-9444-BAC92CB09179}</a:tableStyleId>
              </a:tblPr>
              <a:tblGrid>
                <a:gridCol w="3352850">
                  <a:extLst>
                    <a:ext uri="{9D8B030D-6E8A-4147-A177-3AD203B41FA5}">
                      <a16:colId xmlns:a16="http://schemas.microsoft.com/office/drawing/2014/main" xmlns="" val="20000"/>
                    </a:ext>
                  </a:extLst>
                </a:gridCol>
                <a:gridCol w="3026500">
                  <a:extLst>
                    <a:ext uri="{9D8B030D-6E8A-4147-A177-3AD203B41FA5}">
                      <a16:colId xmlns:a16="http://schemas.microsoft.com/office/drawing/2014/main" xmlns="" val="20001"/>
                    </a:ext>
                  </a:extLst>
                </a:gridCol>
                <a:gridCol w="3189675">
                  <a:extLst>
                    <a:ext uri="{9D8B030D-6E8A-4147-A177-3AD203B41FA5}">
                      <a16:colId xmlns:a16="http://schemas.microsoft.com/office/drawing/2014/main" xmlns=""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CB5D7D5-E060-46F9-B96A-5C95044960C7}"/>
</file>

<file path=customXml/itemProps2.xml><?xml version="1.0" encoding="utf-8"?>
<ds:datastoreItem xmlns:ds="http://schemas.openxmlformats.org/officeDocument/2006/customXml" ds:itemID="{959E1863-189F-4047-B3DD-296F62BC1E24}"/>
</file>

<file path=customXml/itemProps3.xml><?xml version="1.0" encoding="utf-8"?>
<ds:datastoreItem xmlns:ds="http://schemas.openxmlformats.org/officeDocument/2006/customXml" ds:itemID="{A62A1E40-5686-476C-9826-52BB1EA933C9}"/>
</file>

<file path=docProps/app.xml><?xml version="1.0" encoding="utf-8"?>
<Properties xmlns="http://schemas.openxmlformats.org/officeDocument/2006/extended-properties" xmlns:vt="http://schemas.openxmlformats.org/officeDocument/2006/docPropsVTypes">
  <TotalTime>24</TotalTime>
  <Words>2172</Words>
  <Application>Microsoft Office PowerPoint</Application>
  <PresentationFormat>Widescreen</PresentationFormat>
  <Paragraphs>169</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Overlock</vt:lpstr>
      <vt:lpstr>Calibri</vt:lpstr>
      <vt:lpstr>Century Gothic</vt:lpstr>
      <vt:lpstr>Office Theme</vt:lpstr>
      <vt:lpstr>Grade 7: Module 2: Unit 3: Lesson 9 Teacher slide, before teaching.</vt:lpstr>
      <vt:lpstr>Grade 7: Module 2: Unit 3: Lesson 9 Teacher slide, before teaching.</vt:lpstr>
      <vt:lpstr>Grade 7: Module 2: Unit 3: Lesson 9 Teacher slide, before teaching.</vt:lpstr>
      <vt:lpstr>Hello, Students!</vt:lpstr>
      <vt:lpstr>PowerPoint Presentation</vt:lpstr>
      <vt:lpstr>Let’s complete our final brochures</vt:lpstr>
      <vt:lpstr>Let’s reflect on our layout choices</vt:lpstr>
      <vt:lpstr>Homework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9 Teacher slide, before teaching.</dc:title>
  <cp:lastModifiedBy>Nicole Bravo</cp:lastModifiedBy>
  <cp:revision>5</cp:revision>
  <dcterms:modified xsi:type="dcterms:W3CDTF">2018-10-01T01:33:58Z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