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D47B48-7378-433F-A5DD-9C5BAEF40611}" v="27" dt="2018-09-13T15:55:58.0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966" autoAdjust="0"/>
  </p:normalViewPr>
  <p:slideViewPr>
    <p:cSldViewPr snapToGrid="0">
      <p:cViewPr varScale="1">
        <p:scale>
          <a:sx n="113" d="100"/>
          <a:sy n="113" d="100"/>
        </p:scale>
        <p:origin x="155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C1D47B48-7378-433F-A5DD-9C5BAEF40611}"/>
    <pc:docChg chg="modSld modMainMaster">
      <pc:chgData name="Natalie Ivey" userId="2c81a4b0-7596-4a42-b4da-e7aac4dfeff9" providerId="ADAL" clId="{C1D47B48-7378-433F-A5DD-9C5BAEF40611}" dt="2018-09-13T15:55:58.023" v="26" actId="1076"/>
      <pc:docMkLst>
        <pc:docMk/>
      </pc:docMkLst>
      <pc:sldChg chg="addSp modSp">
        <pc:chgData name="Natalie Ivey" userId="2c81a4b0-7596-4a42-b4da-e7aac4dfeff9" providerId="ADAL" clId="{C1D47B48-7378-433F-A5DD-9C5BAEF40611}" dt="2018-09-13T15:54:00.621" v="5" actId="1076"/>
        <pc:sldMkLst>
          <pc:docMk/>
          <pc:sldMk cId="0" sldId="259"/>
        </pc:sldMkLst>
        <pc:picChg chg="add mod">
          <ac:chgData name="Natalie Ivey" userId="2c81a4b0-7596-4a42-b4da-e7aac4dfeff9" providerId="ADAL" clId="{C1D47B48-7378-433F-A5DD-9C5BAEF40611}" dt="2018-09-13T15:54:00.621" v="5" actId="1076"/>
          <ac:picMkLst>
            <pc:docMk/>
            <pc:sldMk cId="0" sldId="259"/>
            <ac:picMk id="3" creationId="{3833C068-9D62-426F-91F5-456E8A792E2A}"/>
          </ac:picMkLst>
        </pc:picChg>
      </pc:sldChg>
      <pc:sldChg chg="modSp">
        <pc:chgData name="Natalie Ivey" userId="2c81a4b0-7596-4a42-b4da-e7aac4dfeff9" providerId="ADAL" clId="{C1D47B48-7378-433F-A5DD-9C5BAEF40611}" dt="2018-09-13T15:55:58.023" v="26" actId="1076"/>
        <pc:sldMkLst>
          <pc:docMk/>
          <pc:sldMk cId="0" sldId="263"/>
        </pc:sldMkLst>
        <pc:picChg chg="mod">
          <ac:chgData name="Natalie Ivey" userId="2c81a4b0-7596-4a42-b4da-e7aac4dfeff9" providerId="ADAL" clId="{C1D47B48-7378-433F-A5DD-9C5BAEF40611}" dt="2018-09-13T15:55:58.023" v="26" actId="1076"/>
          <ac:picMkLst>
            <pc:docMk/>
            <pc:sldMk cId="0" sldId="263"/>
            <ac:picMk id="175" creationId="{00000000-0000-0000-0000-000000000000}"/>
          </ac:picMkLst>
        </pc:picChg>
      </pc:sldChg>
      <pc:sldChg chg="addSp modSp">
        <pc:chgData name="Natalie Ivey" userId="2c81a4b0-7596-4a42-b4da-e7aac4dfeff9" providerId="ADAL" clId="{C1D47B48-7378-433F-A5DD-9C5BAEF40611}" dt="2018-09-13T15:54:30.486" v="13" actId="1076"/>
        <pc:sldMkLst>
          <pc:docMk/>
          <pc:sldMk cId="4061660666" sldId="270"/>
        </pc:sldMkLst>
        <pc:spChg chg="mod">
          <ac:chgData name="Natalie Ivey" userId="2c81a4b0-7596-4a42-b4da-e7aac4dfeff9" providerId="ADAL" clId="{C1D47B48-7378-433F-A5DD-9C5BAEF40611}" dt="2018-09-13T15:54:15.970" v="9" actId="14100"/>
          <ac:spMkLst>
            <pc:docMk/>
            <pc:sldMk cId="4061660666" sldId="270"/>
            <ac:spMk id="130" creationId="{00000000-0000-0000-0000-000000000000}"/>
          </ac:spMkLst>
        </pc:spChg>
        <pc:spChg chg="mod">
          <ac:chgData name="Natalie Ivey" userId="2c81a4b0-7596-4a42-b4da-e7aac4dfeff9" providerId="ADAL" clId="{C1D47B48-7378-433F-A5DD-9C5BAEF40611}" dt="2018-09-13T15:54:10.934" v="7" actId="14100"/>
          <ac:spMkLst>
            <pc:docMk/>
            <pc:sldMk cId="4061660666" sldId="270"/>
            <ac:spMk id="131" creationId="{00000000-0000-0000-0000-000000000000}"/>
          </ac:spMkLst>
        </pc:spChg>
        <pc:picChg chg="add mod">
          <ac:chgData name="Natalie Ivey" userId="2c81a4b0-7596-4a42-b4da-e7aac4dfeff9" providerId="ADAL" clId="{C1D47B48-7378-433F-A5DD-9C5BAEF40611}" dt="2018-09-13T15:54:30.486" v="13" actId="1076"/>
          <ac:picMkLst>
            <pc:docMk/>
            <pc:sldMk cId="4061660666" sldId="270"/>
            <ac:picMk id="3" creationId="{59A149A3-913B-4A42-84F5-EDC1AD825D36}"/>
          </ac:picMkLst>
        </pc:picChg>
      </pc:sldChg>
      <pc:sldMasterChg chg="addSp modSp">
        <pc:chgData name="Natalie Ivey" userId="2c81a4b0-7596-4a42-b4da-e7aac4dfeff9" providerId="ADAL" clId="{C1D47B48-7378-433F-A5DD-9C5BAEF40611}" dt="2018-09-13T15:55:32.641" v="22" actId="1076"/>
        <pc:sldMasterMkLst>
          <pc:docMk/>
          <pc:sldMasterMk cId="0" sldId="2147483670"/>
        </pc:sldMasterMkLst>
        <pc:picChg chg="add mod">
          <ac:chgData name="Natalie Ivey" userId="2c81a4b0-7596-4a42-b4da-e7aac4dfeff9" providerId="ADAL" clId="{C1D47B48-7378-433F-A5DD-9C5BAEF40611}" dt="2018-09-13T15:54:56.111" v="15" actId="1076"/>
          <ac:picMkLst>
            <pc:docMk/>
            <pc:sldMasterMk cId="0" sldId="2147483670"/>
            <ac:picMk id="3" creationId="{18026702-0C72-4AA1-9703-DC7C59C0E8B3}"/>
          </ac:picMkLst>
        </pc:picChg>
        <pc:picChg chg="add mod">
          <ac:chgData name="Natalie Ivey" userId="2c81a4b0-7596-4a42-b4da-e7aac4dfeff9" providerId="ADAL" clId="{C1D47B48-7378-433F-A5DD-9C5BAEF40611}" dt="2018-09-13T15:55:21.638" v="20" actId="1076"/>
          <ac:picMkLst>
            <pc:docMk/>
            <pc:sldMasterMk cId="0" sldId="2147483670"/>
            <ac:picMk id="5" creationId="{48B3747B-AEC5-4BF1-923E-1EF0D3D29C4D}"/>
          </ac:picMkLst>
        </pc:picChg>
        <pc:picChg chg="add mod">
          <ac:chgData name="Natalie Ivey" userId="2c81a4b0-7596-4a42-b4da-e7aac4dfeff9" providerId="ADAL" clId="{C1D47B48-7378-433F-A5DD-9C5BAEF40611}" dt="2018-09-13T15:55:32.641" v="22" actId="1076"/>
          <ac:picMkLst>
            <pc:docMk/>
            <pc:sldMasterMk cId="0" sldId="2147483670"/>
            <ac:picMk id="10" creationId="{302C30BE-7BB7-415B-AC9A-20A22031084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32636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Lesson Agenda</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50-75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Opening</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Unpacking Learning Targets (2-3 minutes)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Sharing Homework in Research Teams (6-8 minutes)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Work Time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Introduce Poem Rubric (8-10 minutes)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Draft “Inside Out” Poem (25-30 minutes)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Introducing “Back Again” Poem (15-18 minutes)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Closing and Assessment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Beginning to Plan “Back Again” Poem (5-8 minutes)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4.   Homework (1-3 minutes)</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746111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2-4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C. (Slide 1) Introducing “Back Again” Poem</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C for this lesson is divided into three separate slides for clarity.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“back again” poem is not research-based, although students can use the experiences of Ha in the novel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and the experiences of real-life refugees in the “Refugees in Canada” informational text as inspiration.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that they have finished their “Inside Out” poems, they are going to start thinking about their “Back Again” poem.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refer to the final paragraph of their </a:t>
            </a:r>
            <a:r>
              <a:rPr lang="en" sz="1200" b="1" dirty="0">
                <a:solidFill>
                  <a:schemeClr val="dk1"/>
                </a:solidFill>
                <a:latin typeface="Calibri"/>
                <a:ea typeface="Calibri"/>
                <a:cs typeface="Calibri"/>
                <a:sym typeface="Calibri"/>
              </a:rPr>
              <a:t>Student-Friendly Performance Task Prompt </a:t>
            </a:r>
            <a:r>
              <a:rPr lang="en" sz="1200" dirty="0">
                <a:solidFill>
                  <a:schemeClr val="dk1"/>
                </a:solidFill>
                <a:latin typeface="Calibri"/>
                <a:ea typeface="Calibri"/>
                <a:cs typeface="Calibri"/>
                <a:sym typeface="Calibri"/>
              </a:rPr>
              <a:t>about the “Back Again” poem: “The second poem will be a “Back Again” poem.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minute to read the final paragraph silently. Clarify, as needed.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For this poem, students will consider the questions on the slide (also on their organizer). Read the questions aloud as students follow along in their heads.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“Back Again” poem there will be less of a research focus and more creativity.</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will share the experiences of a refugee who is adapting, mourning, and facing the realities of being “back again.”</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They are going to reread a poem from the novel </a:t>
            </a:r>
            <a:r>
              <a:rPr lang="en" sz="1200" i="1" dirty="0">
                <a:solidFill>
                  <a:schemeClr val="dk1"/>
                </a:solidFill>
                <a:latin typeface="Calibri"/>
                <a:ea typeface="Calibri"/>
                <a:cs typeface="Calibri"/>
                <a:sym typeface="Calibri"/>
              </a:rPr>
              <a:t>Inside Out &amp; Back Again</a:t>
            </a:r>
            <a:r>
              <a:rPr lang="en" sz="1200" dirty="0">
                <a:solidFill>
                  <a:schemeClr val="dk1"/>
                </a:solidFill>
                <a:latin typeface="Calibri"/>
                <a:ea typeface="Calibri"/>
                <a:cs typeface="Calibri"/>
                <a:sym typeface="Calibri"/>
              </a:rPr>
              <a:t> that is shows Ha turning “back again.”</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783724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e4d868247_0_2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e4d868247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6-8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Group/Student pairings (proximity)</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2) Introducing “Back Again”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reread “But Not Bad” on page 233 independently.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about the first set of questions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“Back Again” Poem graphic organizer</a:t>
            </a:r>
            <a:r>
              <a:rPr lang="en" sz="1200" dirty="0">
                <a:solidFill>
                  <a:schemeClr val="dk1"/>
                </a:solidFill>
                <a:latin typeface="Calibri"/>
                <a:ea typeface="Calibri"/>
                <a:cs typeface="Calibri"/>
                <a:sym typeface="Calibri"/>
              </a:rPr>
              <a:t> and display it using a document camera, if possible</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about the second set of questions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time the structure of the poem is not set out for them as it was in the “Inside Out” poem, so although they still have to write a narrative story poem, they can be creative about the structure as long as they answer the questions in the left column and set their answers in the context of a scene.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Their “Back Again” poem needs to follow from their “Inside Out” poem.</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Their poem should have the same narrator explaining how his or her life has turned back again, so students need to make sure the details in both poems match-up. (For example, it would confuse the reader if in the “Inside Out” poem the narrator discussed having two younger brothers but in the “Back Again” poem mentioned an older sister.)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Think-Pair-Share, listen for students to explain: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 poem is about how Ha is initially very disappointed with the dried papaya and mourned the fresh papayas in Vietnam, but realizes that it can actually taste good if it is soaked in water.</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set at home overnight and into early the next morning.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shows her turning back again by accepting that although the papaya isn’t as good as fresh papaya back in Vietnam, it is a reasonable substitute.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518513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e4d868247_0_3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Google Shape;197;g3e4d868247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C. (Slide 3) Introducing “Back Again”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Model “Inside Out” Poem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notes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Think-Pair-Share with someone in their team about the question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Provide the following suggestion to guide students if they don’t think of the ideas themselves: Ha could be in bed at night reflecting on her life in Alabama and now she can hear her brothers and mother laughing.</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891377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a2ea51330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Google Shape;204;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Closing and Assessment A. Beginning to Plan “Back Again”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p>
          <a:p>
            <a:pPr marL="0" lvl="0" indent="0" rtl="0">
              <a:spcBef>
                <a:spcPts val="0"/>
              </a:spcBef>
              <a:spcAft>
                <a:spcPts val="0"/>
              </a:spcAft>
              <a:buNone/>
            </a:pPr>
            <a:r>
              <a:rPr lang="en" sz="1200" dirty="0">
                <a:solidFill>
                  <a:schemeClr val="dk1"/>
                </a:solidFill>
                <a:latin typeface="Calibri"/>
                <a:ea typeface="Calibri"/>
                <a:cs typeface="Calibri"/>
                <a:sym typeface="Calibri"/>
              </a:rPr>
              <a:t>Again</a:t>
            </a:r>
            <a:r>
              <a:rPr lang="en" sz="1200" baseline="0" dirty="0">
                <a:solidFill>
                  <a:schemeClr val="dk1"/>
                </a:solidFill>
                <a:latin typeface="Calibri"/>
                <a:ea typeface="Calibri"/>
                <a:cs typeface="Calibri"/>
                <a:sym typeface="Calibri"/>
              </a:rPr>
              <a:t> today, you may want to use Small Group Time for writing work and independent reading only. If that is what you decide, ignore the Small Group Slides that </a:t>
            </a:r>
            <a:r>
              <a:rPr lang="en" sz="1200" baseline="0">
                <a:solidFill>
                  <a:schemeClr val="dk1"/>
                </a:solidFill>
                <a:latin typeface="Calibri"/>
                <a:ea typeface="Calibri"/>
                <a:cs typeface="Calibri"/>
                <a:sym typeface="Calibri"/>
              </a:rPr>
              <a:t>follow the homework </a:t>
            </a:r>
            <a:r>
              <a:rPr lang="en" sz="1200" baseline="0" dirty="0">
                <a:solidFill>
                  <a:schemeClr val="dk1"/>
                </a:solidFill>
                <a:latin typeface="Calibri"/>
                <a:ea typeface="Calibri"/>
                <a:cs typeface="Calibri"/>
                <a:sym typeface="Calibri"/>
              </a:rPr>
              <a:t>slide.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the directions to begin planning their “Back Again” poems.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during this brief planning time to give support,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scene students are choosing to connect with their “Inside Out” poem.</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10649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Lesson 6, assess students’ first draft “Inside Out” poems based on Row 2 of the </a:t>
            </a:r>
            <a:r>
              <a:rPr lang="en" sz="1200" b="1" dirty="0">
                <a:solidFill>
                  <a:schemeClr val="dk1"/>
                </a:solidFill>
                <a:latin typeface="Calibri"/>
                <a:ea typeface="Calibri"/>
                <a:cs typeface="Calibri"/>
                <a:sym typeface="Calibri"/>
              </a:rPr>
              <a:t>“Inside Out” and “Back Again” Poetry Rubric</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specific feedback: name one clear strength and suggest a specific next step. In Lesson 6, students will apply this feedback to write a final best draft of this poem as well as their “Back Again” poem (which they will draft in Lesson 4).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Preview the homework assignment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For homework you are going to fill in the organizer in order to get ready to begin writing the first drafts of your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back again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poem in the next lesson.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will complete the homework by being creative, but you can consider Ha’s experiences and what you learned about the adaptation/settling in process in Unit 2 from the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Refugee Children in Canada</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text to answer the questions.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should take your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Refugee Children in Canada</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text home with you for reference.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is not a research-based poem, so you are only to refer to the informational text and Ha’s experiences in the novel for inspiration.</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You need to think about how you are going to set these ideas in a specific scene using figurative and descriptive language as well as purposeful word choice in poetry form.</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the final column you then need to justify why you have made those word/text choices based on how they affect the meaning and tone.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This “Back Again” poem will be a continuation of your “Inside Out” poem, so the narrator will be the same.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58888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8870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07840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5765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9491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6077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and “Back Again” Poetry Rubric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Best First Draft of “Inside Out” Poem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“Back Again” Poem graphic organizer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Poem graphic organizer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an Effective Poem? anchor chart </a:t>
            </a:r>
            <a:r>
              <a:rPr lang="en" sz="1200" dirty="0">
                <a:solidFill>
                  <a:schemeClr val="dk1"/>
                </a:solidFill>
                <a:latin typeface="Calibri"/>
                <a:ea typeface="Calibri"/>
                <a:cs typeface="Calibri"/>
                <a:sym typeface="Calibri"/>
              </a:rPr>
              <a:t>(from Lesson 2)</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Poem graphic organizer </a:t>
            </a:r>
            <a:r>
              <a:rPr lang="en" sz="1200" dirty="0">
                <a:solidFill>
                  <a:schemeClr val="dk1"/>
                </a:solidFill>
                <a:latin typeface="Calibri"/>
                <a:ea typeface="Calibri"/>
                <a:cs typeface="Calibri"/>
                <a:sym typeface="Calibri"/>
              </a:rPr>
              <a:t>(from Lesson 2)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“Inside Out” Poem graphic organizer </a:t>
            </a:r>
            <a:r>
              <a:rPr lang="en" sz="1200" dirty="0">
                <a:solidFill>
                  <a:schemeClr val="dk1"/>
                </a:solidFill>
                <a:latin typeface="Calibri"/>
                <a:ea typeface="Calibri"/>
                <a:cs typeface="Calibri"/>
                <a:sym typeface="Calibri"/>
              </a:rPr>
              <a:t>(filled in by the teacher as a model for students during Lesson 2, Work Time C)</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Lined paper (two sheets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1799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“But Not Bad”- poem on page 233 of the novel.</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“Inside Out” and “Back Again” Poetry Rubric</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Best First Draft of “Inside Out” Poem</a:t>
            </a:r>
            <a:endParaRPr sz="1200" b="1" dirty="0">
              <a:solidFill>
                <a:schemeClr val="dk1"/>
              </a:solidFill>
              <a:latin typeface="Calibri"/>
              <a:ea typeface="Calibri"/>
              <a:cs typeface="Calibri"/>
              <a:sym typeface="Calibri"/>
            </a:endParaRPr>
          </a:p>
          <a:p>
            <a:pPr marL="0" lvl="0" indent="457200"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Review these protocols before teaching. They are used in this lesson: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007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Mid-Unit Assessment: Writing Best First Draft of “Inside Out” Poem</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1878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Greeting</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If you haven’t already done so, preview for students that this unit is only 6 lessons long, so today’s Lesson 3 is the Mid-Unit Assessment.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with students. Clarify, as needed.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7862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A. Unpacking Learning Targets</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Students should be sitting with their research teams. Invite students to read the learning targets with you.</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today they will be writing the first draft of their “inside out” poems for their mid-unit assessment. Explain that this mid-unit assessment is working toward the final performance task of writing the “inside out” and “back again” poems.</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190056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Student Pairings (Research Teams)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Sharing Homework in Research Teams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 attention on the </a:t>
            </a:r>
            <a:r>
              <a:rPr lang="en" sz="1200" b="1" dirty="0">
                <a:solidFill>
                  <a:schemeClr val="dk1"/>
                </a:solidFill>
                <a:latin typeface="Calibri"/>
                <a:ea typeface="Calibri"/>
                <a:cs typeface="Calibri"/>
                <a:sym typeface="Calibri"/>
              </a:rPr>
              <a:t>What Makes an Effective Poem? anchor chart</a:t>
            </a:r>
            <a:r>
              <a:rPr lang="en" sz="1200" dirty="0">
                <a:solidFill>
                  <a:schemeClr val="dk1"/>
                </a:solidFill>
                <a:latin typeface="Calibri"/>
                <a:ea typeface="Calibri"/>
                <a:cs typeface="Calibri"/>
                <a:sym typeface="Calibri"/>
              </a:rPr>
              <a:t> from the previous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silently in their heads as you read the criteria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note and steps on the slide as students follow along silently.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an example of a question that would help revise work: </a:t>
            </a:r>
            <a:r>
              <a:rPr lang="en" sz="1200" i="1" dirty="0">
                <a:solidFill>
                  <a:schemeClr val="dk1"/>
                </a:solidFill>
                <a:latin typeface="Calibri"/>
                <a:ea typeface="Calibri"/>
                <a:cs typeface="Calibri"/>
                <a:sym typeface="Calibri"/>
              </a:rPr>
              <a:t>“Could you add a sensory adjective here about how it looked to make it more descriptive?”</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about 8 minutes to complete the steps on the slide.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done, remind them:</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thank their partner.</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they don’t necessarily have to follow the advice they have been given if they don’t think it work</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 question posed by their partner may be useful in helping them to revise, but it may not.</a:t>
            </a:r>
            <a:endParaRPr sz="1200" dirty="0">
              <a:solidFill>
                <a:schemeClr val="dk1"/>
              </a:solidFill>
              <a:latin typeface="Calibri"/>
              <a:ea typeface="Calibri"/>
              <a:cs typeface="Calibri"/>
              <a:sym typeface="Calibri"/>
            </a:endParaRPr>
          </a:p>
          <a:p>
            <a:pPr marL="76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give feedback in the form of a question related to their partner’s question.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additional examples to individual pairs or students, if needed.</a:t>
            </a:r>
            <a:endParaRPr sz="1200" dirty="0">
              <a:latin typeface="Calibri"/>
              <a:ea typeface="Calibri"/>
              <a:cs typeface="Calibri"/>
              <a:sym typeface="Calibri"/>
            </a:endParaRPr>
          </a:p>
        </p:txBody>
      </p:sp>
    </p:spTree>
    <p:extLst>
      <p:ext uri="{BB962C8B-B14F-4D97-AF65-F5344CB8AC3E}">
        <p14:creationId xmlns:p14="http://schemas.microsoft.com/office/powerpoint/2010/main" val="2027318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A. Introduce Poem Rubric</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students with the rubric you will be using to assess their work sets expectations upfront and provides them with clear criteria to follow in order to be successful.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rubric should look somewhat familiar to them, based on their more extensive work with the analytic rubric in Unit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“Inside Out” and “Back Again” Poetry Rubric </a:t>
            </a:r>
            <a:r>
              <a:rPr lang="en" sz="1200" dirty="0">
                <a:solidFill>
                  <a:schemeClr val="dk1"/>
                </a:solidFill>
                <a:latin typeface="Calibri"/>
                <a:ea typeface="Calibri"/>
                <a:cs typeface="Calibri"/>
                <a:sym typeface="Calibri"/>
              </a:rPr>
              <a:t>and display it using a document camera, if possible.</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notes on the slide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spend a couple of minutes reading through the rubric.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share notices and wonders.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Address any clarifying questions.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review the rubric, listen for them to be making connections between this rubric and the rubric from Unit 2.</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606981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25-30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Work Time B. Draft “Inside Out” Poem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Setting length parameters will encourage students to be more precise.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their </a:t>
            </a:r>
            <a:r>
              <a:rPr lang="en" sz="1200" b="1" dirty="0">
                <a:solidFill>
                  <a:schemeClr val="dk1"/>
                </a:solidFill>
                <a:latin typeface="Calibri"/>
                <a:ea typeface="Calibri"/>
                <a:cs typeface="Calibri"/>
                <a:sym typeface="Calibri"/>
              </a:rPr>
              <a:t>Mid-Unit 3 Assessment: Best First Draft of “Inside Out” Poem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assessment is identical to the first paragraph of the </a:t>
            </a:r>
            <a:r>
              <a:rPr lang="en" sz="1200" b="1" dirty="0">
                <a:solidFill>
                  <a:schemeClr val="dk1"/>
                </a:solidFill>
                <a:latin typeface="Calibri"/>
                <a:ea typeface="Calibri"/>
                <a:cs typeface="Calibri"/>
                <a:sym typeface="Calibri"/>
              </a:rPr>
              <a:t>Student-Friendly Performance Task Prompt </a:t>
            </a:r>
            <a:r>
              <a:rPr lang="en" sz="1200" dirty="0">
                <a:solidFill>
                  <a:schemeClr val="dk1"/>
                </a:solidFill>
                <a:latin typeface="Calibri"/>
                <a:ea typeface="Calibri"/>
                <a:cs typeface="Calibri"/>
                <a:sym typeface="Calibri"/>
              </a:rPr>
              <a:t>they saw in Unit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assessment prompt aloud and answer any clarifying questions.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 questions in the prompt are to help them think about what they know about their refugee.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they don’t have to answer all of these questions in their poem as they may not have found all of this information in their research texts.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they should use the questions as a guideline for the kind of details to include to make their poem more realistic and believable.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free verse and narrative mean and refer them to the poems in the novel to remind them of the kind of poem they will be writing.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That because this is an assessment, they are to do this independently in silence.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lined paper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draft their “inside out”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take this opportunity to do an informal assessment of students’ work.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circulate, look for students to be using their research to create the story of the refugee. They should use the research they have collected to write the narrative experience.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all IEP assessment accommodations and modifications are being adhered to.</a:t>
            </a:r>
            <a:endParaRPr sz="1200" dirty="0">
              <a:latin typeface="Calibri"/>
              <a:ea typeface="Calibri"/>
              <a:cs typeface="Calibri"/>
              <a:sym typeface="Calibri"/>
            </a:endParaRPr>
          </a:p>
        </p:txBody>
      </p:sp>
    </p:spTree>
    <p:extLst>
      <p:ext uri="{BB962C8B-B14F-4D97-AF65-F5344CB8AC3E}">
        <p14:creationId xmlns:p14="http://schemas.microsoft.com/office/powerpoint/2010/main" val="2638312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41749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59816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8026702-0C72-4AA1-9703-DC7C59C0E8B3}"/>
              </a:ext>
            </a:extLst>
          </p:cNvPr>
          <p:cNvPicPr>
            <a:picLocks noChangeAspect="1"/>
          </p:cNvPicPr>
          <p:nvPr userDrawn="1"/>
        </p:nvPicPr>
        <p:blipFill>
          <a:blip r:embed="rId15"/>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48B3747B-AEC5-4BF1-923E-1EF0D3D29C4D}"/>
              </a:ext>
            </a:extLst>
          </p:cNvPr>
          <p:cNvPicPr>
            <a:picLocks noChangeAspect="1"/>
          </p:cNvPicPr>
          <p:nvPr userDrawn="1"/>
        </p:nvPicPr>
        <p:blipFill>
          <a:blip r:embed="rId16"/>
          <a:stretch>
            <a:fillRect/>
          </a:stretch>
        </p:blipFill>
        <p:spPr>
          <a:xfrm>
            <a:off x="4334005" y="4731597"/>
            <a:ext cx="475989" cy="396657"/>
          </a:xfrm>
          <a:prstGeom prst="rect">
            <a:avLst/>
          </a:prstGeom>
        </p:spPr>
      </p:pic>
      <p:pic>
        <p:nvPicPr>
          <p:cNvPr id="10" name="Picture 9">
            <a:extLst>
              <a:ext uri="{FF2B5EF4-FFF2-40B4-BE49-F238E27FC236}">
                <a16:creationId xmlns:a16="http://schemas.microsoft.com/office/drawing/2014/main" id="{302C30BE-7BB7-415B-AC9A-20A220310841}"/>
              </a:ext>
            </a:extLst>
          </p:cNvPr>
          <p:cNvPicPr>
            <a:picLocks noChangeAspect="1"/>
          </p:cNvPicPr>
          <p:nvPr userDrawn="1"/>
        </p:nvPicPr>
        <p:blipFill>
          <a:blip r:embed="rId17"/>
          <a:stretch>
            <a:fillRect/>
          </a:stretch>
        </p:blipFill>
        <p:spPr>
          <a:xfrm>
            <a:off x="0" y="458991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8:</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457200" lvl="0" indent="-330200" rtl="0">
              <a:lnSpc>
                <a:spcPct val="90000"/>
              </a:lnSpc>
              <a:spcBef>
                <a:spcPts val="0"/>
              </a:spcBef>
              <a:spcAft>
                <a:spcPts val="0"/>
              </a:spcAft>
              <a:buClr>
                <a:schemeClr val="dk1"/>
              </a:buClr>
              <a:buSzPts val="1600"/>
              <a:buChar char="●"/>
            </a:pPr>
            <a:r>
              <a:rPr lang="en" sz="1600" dirty="0">
                <a:solidFill>
                  <a:schemeClr val="dk1"/>
                </a:solidFill>
              </a:rPr>
              <a:t>This lesson will take 50-75 minutes to complete.</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The purpose of today’s lesson is to have students draft their “Inside Out” poems as the mid-unit assessment. Students will also begin to consider the “Back Again” poem they will write in the next lesson.</a:t>
            </a: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11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42900" rtl="0">
              <a:lnSpc>
                <a:spcPct val="115000"/>
              </a:lnSpc>
              <a:spcBef>
                <a:spcPts val="0"/>
              </a:spcBef>
              <a:spcAft>
                <a:spcPts val="0"/>
              </a:spcAft>
              <a:buClr>
                <a:schemeClr val="dk1"/>
              </a:buClr>
              <a:buSzPts val="1800"/>
              <a:buChar char="●"/>
            </a:pPr>
            <a:r>
              <a:rPr lang="en" sz="1600" dirty="0">
                <a:solidFill>
                  <a:schemeClr val="dk1"/>
                </a:solidFill>
              </a:rPr>
              <a:t>I can write a poem describing how the narrator, a refugee, turns “inside out” when he or she is forced to flee home.</a:t>
            </a:r>
            <a:endParaRPr sz="1600" dirty="0">
              <a:solidFill>
                <a:schemeClr val="dk1"/>
              </a:solidFill>
            </a:endParaRPr>
          </a:p>
          <a:p>
            <a:pPr marL="457200" lvl="0" indent="-342900" rtl="0">
              <a:lnSpc>
                <a:spcPct val="115000"/>
              </a:lnSpc>
              <a:spcBef>
                <a:spcPts val="0"/>
              </a:spcBef>
              <a:spcAft>
                <a:spcPts val="0"/>
              </a:spcAft>
              <a:buClr>
                <a:schemeClr val="dk1"/>
              </a:buClr>
              <a:buSzPts val="1800"/>
              <a:buChar char="●"/>
            </a:pPr>
            <a:r>
              <a:rPr lang="en" sz="1600" dirty="0">
                <a:solidFill>
                  <a:schemeClr val="dk1"/>
                </a:solidFill>
              </a:rPr>
              <a:t>I can write an “inside out” poem based on factual details about real-life refugees from informational texts.</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 can use figurative and descriptive language as well as purposeful word choice to add tone and meaning to my “inside out” poem.</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289608"/>
            <a:ext cx="8520600" cy="1181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our “Back Again” poem!</a:t>
            </a:r>
            <a:endParaRPr/>
          </a:p>
        </p:txBody>
      </p:sp>
      <p:sp>
        <p:nvSpPr>
          <p:cNvPr id="187" name="Google Shape;187;p34"/>
          <p:cNvSpPr txBox="1">
            <a:spLocks noGrp="1"/>
          </p:cNvSpPr>
          <p:nvPr>
            <p:ph type="body" idx="1"/>
          </p:nvPr>
        </p:nvSpPr>
        <p:spPr>
          <a:xfrm>
            <a:off x="311700" y="1607425"/>
            <a:ext cx="8520600" cy="247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For your “Back Again” poem, you will think about these questions:</a:t>
            </a:r>
            <a:endParaRPr dirty="0">
              <a:solidFill>
                <a:schemeClr val="dk1"/>
              </a:solidFill>
            </a:endParaRPr>
          </a:p>
          <a:p>
            <a:pPr marL="0" lvl="0" indent="0" rtl="0">
              <a:spcBef>
                <a:spcPts val="0"/>
              </a:spcBef>
              <a:spcAft>
                <a:spcPts val="0"/>
              </a:spcAft>
              <a:buNone/>
            </a:pP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What adaptations have you made as you settle into your new home?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What are you mourning from your old life?</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How is your identity changing?</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How are you coming ‘back again?</a:t>
            </a:r>
            <a:r>
              <a:rPr lang="en-US" dirty="0">
                <a:solidFill>
                  <a:schemeClr val="dk1"/>
                </a:solidFill>
              </a:rPr>
              <a:t>’</a:t>
            </a:r>
            <a:r>
              <a:rPr lang="en" dirty="0">
                <a:solidFill>
                  <a:schemeClr val="dk1"/>
                </a:solidFill>
              </a:rPr>
              <a:t> Use the details in the poetry graphic organizer to help you plan and draft your poems.</a:t>
            </a:r>
            <a:endParaRPr dirty="0">
              <a:solidFill>
                <a:schemeClr val="dk1"/>
              </a:solidFill>
            </a:endParaRPr>
          </a:p>
          <a:p>
            <a:pPr marL="0" lvl="0" indent="0" rtl="0">
              <a:spcBef>
                <a:spcPts val="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5"/>
          <p:cNvSpPr txBox="1">
            <a:spLocks noGrp="1"/>
          </p:cNvSpPr>
          <p:nvPr>
            <p:ph type="title"/>
          </p:nvPr>
        </p:nvSpPr>
        <p:spPr>
          <a:xfrm>
            <a:off x="311700" y="235179"/>
            <a:ext cx="8520600" cy="1181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talk with a partner about our “Back Again” poem.</a:t>
            </a:r>
            <a:endParaRPr dirty="0"/>
          </a:p>
        </p:txBody>
      </p:sp>
      <p:sp>
        <p:nvSpPr>
          <p:cNvPr id="193" name="Google Shape;193;p35"/>
          <p:cNvSpPr txBox="1">
            <a:spLocks noGrp="1"/>
          </p:cNvSpPr>
          <p:nvPr>
            <p:ph type="body" idx="1"/>
          </p:nvPr>
        </p:nvSpPr>
        <p:spPr>
          <a:xfrm>
            <a:off x="311700" y="1677825"/>
            <a:ext cx="8520600" cy="2793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Think-Pair-Share:</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What is this poem about?</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What scene is the poem set in?</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How does it show Ha turning ‘back again?</a:t>
            </a:r>
            <a:r>
              <a:rPr lang="en-US" dirty="0">
                <a:solidFill>
                  <a:schemeClr val="dk1"/>
                </a:solidFill>
              </a:rPr>
              <a:t>’</a:t>
            </a:r>
            <a:endParaRPr dirty="0">
              <a:solidFill>
                <a:schemeClr val="dk1"/>
              </a:solidFill>
            </a:endParaRPr>
          </a:p>
          <a:p>
            <a:pPr marL="0" lvl="0" indent="0">
              <a:spcBef>
                <a:spcPts val="0"/>
              </a:spcBef>
              <a:spcAft>
                <a:spcPts val="0"/>
              </a:spcAft>
              <a:buNone/>
            </a:pPr>
            <a:endParaRPr dirty="0"/>
          </a:p>
          <a:p>
            <a:pPr marL="0" lvl="0" indent="0">
              <a:spcBef>
                <a:spcPts val="0"/>
              </a:spcBef>
              <a:spcAft>
                <a:spcPts val="0"/>
              </a:spcAft>
              <a:buNone/>
            </a:pPr>
            <a:r>
              <a:rPr lang="en" dirty="0"/>
              <a:t>Think-Pair-Share:</a:t>
            </a:r>
            <a:endParaRPr dirty="0"/>
          </a:p>
          <a:p>
            <a:pPr marL="914400" lvl="0" indent="-342900" rtl="0">
              <a:spcBef>
                <a:spcPts val="0"/>
              </a:spcBef>
              <a:spcAft>
                <a:spcPts val="0"/>
              </a:spcAft>
              <a:buClr>
                <a:schemeClr val="dk1"/>
              </a:buClr>
              <a:buSzPts val="1800"/>
              <a:buFont typeface="Century Gothic"/>
              <a:buChar char="●"/>
            </a:pPr>
            <a:r>
              <a:rPr lang="en" dirty="0">
                <a:solidFill>
                  <a:schemeClr val="dk1"/>
                </a:solidFill>
              </a:rPr>
              <a:t>“What do you notice?”</a:t>
            </a:r>
            <a:endParaRPr dirty="0">
              <a:solidFill>
                <a:schemeClr val="dk1"/>
              </a:solidFill>
            </a:endParaRPr>
          </a:p>
          <a:p>
            <a:pPr marL="914400" lvl="0" indent="-342900" rtl="0">
              <a:spcBef>
                <a:spcPts val="0"/>
              </a:spcBef>
              <a:spcAft>
                <a:spcPts val="0"/>
              </a:spcAft>
              <a:buClr>
                <a:schemeClr val="dk1"/>
              </a:buClr>
              <a:buSzPts val="1800"/>
              <a:buFont typeface="Century Gothic"/>
              <a:buChar char="●"/>
            </a:pPr>
            <a:r>
              <a:rPr lang="en" dirty="0">
                <a:solidFill>
                  <a:schemeClr val="dk1"/>
                </a:solidFill>
              </a:rPr>
              <a:t>“What do you wonder?”</a:t>
            </a:r>
            <a:endParaRPr dirty="0">
              <a:solidFill>
                <a:schemeClr val="dk1"/>
              </a:solidFill>
            </a:endParaRPr>
          </a:p>
          <a:p>
            <a:pPr marL="0" lvl="0" indent="0" rtl="0">
              <a:spcBef>
                <a:spcPts val="0"/>
              </a:spcBef>
              <a:spcAft>
                <a:spcPts val="0"/>
              </a:spcAft>
              <a:buNone/>
            </a:pPr>
            <a:endParaRPr dirty="0"/>
          </a:p>
        </p:txBody>
      </p:sp>
      <p:pic>
        <p:nvPicPr>
          <p:cNvPr id="194" name="Google Shape;194;p35"/>
          <p:cNvPicPr preferRelativeResize="0"/>
          <p:nvPr/>
        </p:nvPicPr>
        <p:blipFill>
          <a:blip r:embed="rId3">
            <a:alphaModFix/>
          </a:blip>
          <a:stretch>
            <a:fillRect/>
          </a:stretch>
        </p:blipFill>
        <p:spPr>
          <a:xfrm>
            <a:off x="8407600" y="4468221"/>
            <a:ext cx="529571" cy="54700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104550"/>
            <a:ext cx="8520600" cy="1181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use our “Inside Out” poem to plan our “Back Again” poem.</a:t>
            </a:r>
            <a:endParaRPr/>
          </a:p>
        </p:txBody>
      </p:sp>
      <p:sp>
        <p:nvSpPr>
          <p:cNvPr id="200" name="Google Shape;200;p36"/>
          <p:cNvSpPr txBox="1">
            <a:spLocks noGrp="1"/>
          </p:cNvSpPr>
          <p:nvPr>
            <p:ph type="body" idx="1"/>
          </p:nvPr>
        </p:nvSpPr>
        <p:spPr>
          <a:xfrm>
            <a:off x="311700" y="1285950"/>
            <a:ext cx="8520600" cy="3696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You are going to begin to think of a scene that that connects to the scene in the poem “Inside Out.” Remember, the scene in “Inside Out” is: Ha in bed at night listening to her mother and brother whispering and worrying about the communists and the future.</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Think-Pair-Share:</a:t>
            </a:r>
            <a:endParaRPr dirty="0">
              <a:solidFill>
                <a:schemeClr val="dk1"/>
              </a:solidFill>
            </a:endParaRPr>
          </a:p>
          <a:p>
            <a:pPr marL="0" lvl="0" indent="0" rtl="0">
              <a:spcBef>
                <a:spcPts val="0"/>
              </a:spcBef>
              <a:spcAft>
                <a:spcPts val="0"/>
              </a:spcAft>
              <a:buNone/>
            </a:pPr>
            <a:r>
              <a:rPr lang="en" dirty="0">
                <a:solidFill>
                  <a:schemeClr val="dk1"/>
                </a:solidFill>
              </a:rPr>
              <a:t>“How could the “Back Again” poem link to that “inside out” scene to show Ha turning ‘back again?</a:t>
            </a:r>
            <a:r>
              <a:rPr lang="en-US" dirty="0">
                <a:solidFill>
                  <a:schemeClr val="dk1"/>
                </a:solidFill>
              </a:rPr>
              <a:t>’</a:t>
            </a:r>
            <a:r>
              <a:rPr lang="en" dirty="0">
                <a:solidFill>
                  <a:schemeClr val="dk1"/>
                </a:solidFill>
              </a:rPr>
              <a:t>”</a:t>
            </a:r>
            <a:endParaRPr dirty="0">
              <a:solidFill>
                <a:schemeClr val="dk1"/>
              </a:solidFill>
            </a:endParaRPr>
          </a:p>
          <a:p>
            <a:pPr marL="0" lvl="0" indent="0" rtl="0">
              <a:spcBef>
                <a:spcPts val="0"/>
              </a:spcBef>
              <a:spcAft>
                <a:spcPts val="0"/>
              </a:spcAft>
              <a:buNone/>
            </a:pPr>
            <a:endParaRPr dirty="0"/>
          </a:p>
        </p:txBody>
      </p:sp>
      <p:pic>
        <p:nvPicPr>
          <p:cNvPr id="5" name="Google Shape;194;p35"/>
          <p:cNvPicPr preferRelativeResize="0"/>
          <p:nvPr/>
        </p:nvPicPr>
        <p:blipFill>
          <a:blip r:embed="rId3">
            <a:alphaModFix/>
          </a:blip>
          <a:stretch>
            <a:fillRect/>
          </a:stretch>
        </p:blipFill>
        <p:spPr>
          <a:xfrm>
            <a:off x="8407600" y="4468221"/>
            <a:ext cx="529571" cy="54700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7"/>
          <p:cNvSpPr txBox="1">
            <a:spLocks noGrp="1"/>
          </p:cNvSpPr>
          <p:nvPr>
            <p:ph type="title"/>
          </p:nvPr>
        </p:nvSpPr>
        <p:spPr>
          <a:xfrm>
            <a:off x="311700" y="334175"/>
            <a:ext cx="8520600" cy="1392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start to plan our </a:t>
            </a:r>
            <a:r>
              <a:rPr lang="en" b="1"/>
              <a:t>“Back Again”</a:t>
            </a:r>
            <a:r>
              <a:rPr lang="en"/>
              <a:t> poems!</a:t>
            </a:r>
            <a:endParaRPr/>
          </a:p>
        </p:txBody>
      </p:sp>
      <p:sp>
        <p:nvSpPr>
          <p:cNvPr id="207" name="Google Shape;207;p37"/>
          <p:cNvSpPr txBox="1">
            <a:spLocks noGrp="1"/>
          </p:cNvSpPr>
          <p:nvPr>
            <p:ph type="body" idx="1"/>
          </p:nvPr>
        </p:nvSpPr>
        <p:spPr>
          <a:xfrm>
            <a:off x="311700" y="1829100"/>
            <a:ext cx="8520600" cy="30483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Clr>
                <a:schemeClr val="dk1"/>
              </a:buClr>
              <a:buSzPts val="1800"/>
              <a:buChar char="●"/>
            </a:pPr>
            <a:r>
              <a:rPr lang="en">
                <a:solidFill>
                  <a:schemeClr val="dk1"/>
                </a:solidFill>
              </a:rPr>
              <a:t>As you begin to plan your “Back Again” poem, the first thing you should do is to choose a scene. </a:t>
            </a:r>
            <a:endParaRPr>
              <a:solidFill>
                <a:schemeClr val="dk1"/>
              </a:solidFill>
            </a:endParaRPr>
          </a:p>
          <a:p>
            <a:pPr marL="0" lvl="0" indent="0">
              <a:spcBef>
                <a:spcPts val="0"/>
              </a:spcBef>
              <a:spcAft>
                <a:spcPts val="0"/>
              </a:spcAft>
              <a:buNone/>
            </a:pPr>
            <a:endParaRPr>
              <a:solidFill>
                <a:schemeClr val="dk1"/>
              </a:solidFill>
            </a:endParaRPr>
          </a:p>
          <a:p>
            <a:pPr marL="457200" lvl="0" indent="-342900">
              <a:spcBef>
                <a:spcPts val="0"/>
              </a:spcBef>
              <a:spcAft>
                <a:spcPts val="0"/>
              </a:spcAft>
              <a:buClr>
                <a:schemeClr val="dk1"/>
              </a:buClr>
              <a:buSzPts val="1800"/>
              <a:buChar char="●"/>
            </a:pPr>
            <a:r>
              <a:rPr lang="en">
                <a:solidFill>
                  <a:schemeClr val="dk1"/>
                </a:solidFill>
              </a:rPr>
              <a:t>Think about a scene that connects to the scene in your “Inside Out” poem in some way.</a:t>
            </a:r>
            <a:endParaRPr b="1">
              <a:solidFill>
                <a:schemeClr val="dk1"/>
              </a:solidFill>
            </a:endParaRPr>
          </a:p>
          <a:p>
            <a:pPr marL="0" lvl="0" indent="0"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Homework</a:t>
            </a:r>
            <a:endParaRPr/>
          </a:p>
        </p:txBody>
      </p:sp>
      <p:sp>
        <p:nvSpPr>
          <p:cNvPr id="213" name="Google Shape;213;p38"/>
          <p:cNvSpPr txBox="1">
            <a:spLocks noGrp="1"/>
          </p:cNvSpPr>
          <p:nvPr>
            <p:ph type="body" idx="1"/>
          </p:nvPr>
        </p:nvSpPr>
        <p:spPr>
          <a:xfrm>
            <a:off x="467600" y="1389025"/>
            <a:ext cx="8059200" cy="3180000"/>
          </a:xfrm>
          <a:prstGeom prst="rect">
            <a:avLst/>
          </a:prstGeom>
        </p:spPr>
        <p:txBody>
          <a:bodyPr spcFirstLastPara="1" wrap="square" lIns="91425" tIns="91425" rIns="91425" bIns="91425" anchor="t" anchorCtr="0">
            <a:noAutofit/>
          </a:bodyPr>
          <a:lstStyle/>
          <a:p>
            <a:pPr marL="0" lvl="0" indent="0">
              <a:lnSpc>
                <a:spcPct val="150000"/>
              </a:lnSpc>
              <a:spcBef>
                <a:spcPts val="0"/>
              </a:spcBef>
              <a:spcAft>
                <a:spcPts val="0"/>
              </a:spcAft>
              <a:buNone/>
            </a:pPr>
            <a:r>
              <a:rPr lang="en" sz="2400" dirty="0">
                <a:solidFill>
                  <a:schemeClr val="dk1"/>
                </a:solidFill>
              </a:rPr>
              <a:t>Follow the directions to complete the </a:t>
            </a:r>
            <a:r>
              <a:rPr lang="en" sz="2400" b="1" dirty="0">
                <a:solidFill>
                  <a:schemeClr val="dk1"/>
                </a:solidFill>
              </a:rPr>
              <a:t>“Back Again” Poem graphic organizer</a:t>
            </a:r>
            <a:r>
              <a:rPr lang="en" sz="2400" dirty="0">
                <a:solidFill>
                  <a:schemeClr val="dk1"/>
                </a:solidFill>
              </a:rPr>
              <a:t> in preparation for writing the first draft of your “back again” poem in the next lesson.</a:t>
            </a: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058333"/>
            <a:ext cx="7886700" cy="8636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472267"/>
            <a:ext cx="7886700" cy="973665"/>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59A149A3-913B-4A42-84F5-EDC1AD825D36}"/>
              </a:ext>
            </a:extLst>
          </p:cNvPr>
          <p:cNvPicPr>
            <a:picLocks noChangeAspect="1"/>
          </p:cNvPicPr>
          <p:nvPr/>
        </p:nvPicPr>
        <p:blipFill>
          <a:blip r:embed="rId3"/>
          <a:stretch>
            <a:fillRect/>
          </a:stretch>
        </p:blipFill>
        <p:spPr>
          <a:xfrm>
            <a:off x="3582681" y="265108"/>
            <a:ext cx="1725919" cy="793225"/>
          </a:xfrm>
          <a:prstGeom prst="rect">
            <a:avLst/>
          </a:prstGeom>
        </p:spPr>
      </p:pic>
    </p:spTree>
    <p:extLst>
      <p:ext uri="{BB962C8B-B14F-4D97-AF65-F5344CB8AC3E}">
        <p14:creationId xmlns:p14="http://schemas.microsoft.com/office/powerpoint/2010/main" val="4061660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09947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485590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628650" y="1369227"/>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2F7D935-F4F7-4650-846D-CFF36C57E162}"/>
              </a:ext>
            </a:extLst>
          </p:cNvPr>
          <p:cNvPicPr>
            <a:picLocks noChangeAspect="1"/>
          </p:cNvPicPr>
          <p:nvPr/>
        </p:nvPicPr>
        <p:blipFill>
          <a:blip r:embed="rId3"/>
          <a:stretch>
            <a:fillRect/>
          </a:stretch>
        </p:blipFill>
        <p:spPr>
          <a:xfrm>
            <a:off x="8338149" y="4547918"/>
            <a:ext cx="533400" cy="533400"/>
          </a:xfrm>
          <a:prstGeom prst="rect">
            <a:avLst/>
          </a:prstGeom>
        </p:spPr>
      </p:pic>
    </p:spTree>
    <p:extLst>
      <p:ext uri="{BB962C8B-B14F-4D97-AF65-F5344CB8AC3E}">
        <p14:creationId xmlns:p14="http://schemas.microsoft.com/office/powerpoint/2010/main" val="1488898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71508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13250"/>
            <a:ext cx="8520600" cy="3577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b="1" dirty="0">
                <a:solidFill>
                  <a:schemeClr val="dk1"/>
                </a:solidFill>
              </a:rPr>
              <a:t>Preparing for Lesson 3: </a:t>
            </a:r>
            <a:r>
              <a:rPr lang="en" dirty="0">
                <a:solidFill>
                  <a:schemeClr val="dk1"/>
                </a:solidFill>
              </a:rPr>
              <a:t>Materials and classroom preparation</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Post the Learning Targets and the </a:t>
            </a:r>
            <a:r>
              <a:rPr lang="en" b="1" dirty="0">
                <a:solidFill>
                  <a:schemeClr val="dk1"/>
                </a:solidFill>
              </a:rPr>
              <a:t>“What Makes an Effective Poem?”  anchor chart.</a:t>
            </a:r>
            <a:endParaRPr b="1"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Before Lesson 6, plan to give students specific feedback on their draft poem.</a:t>
            </a:r>
            <a:endParaRPr sz="2500"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Students should be familiar with how to plan using the graphic organizer, since it is the same as the organizer they used to plan their “inside out” poems in Lesson 2.</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If technology is available, provide computers for students to word-process their essays.</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b="1"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8</a:t>
            </a:r>
            <a:r>
              <a:rPr lang="en" sz="3400"/>
              <a:t>: Module </a:t>
            </a:r>
            <a:r>
              <a:rPr lang="en"/>
              <a:t>1</a:t>
            </a:r>
            <a:r>
              <a:rPr lang="en" sz="3400"/>
              <a:t>: Unit </a:t>
            </a:r>
            <a:r>
              <a:rPr lang="en"/>
              <a:t>3</a:t>
            </a:r>
            <a:r>
              <a:rPr lang="en" sz="3400"/>
              <a:t>: Lesson </a:t>
            </a:r>
            <a:r>
              <a:rPr lang="en"/>
              <a:t>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b="1" dirty="0">
                <a:solidFill>
                  <a:schemeClr val="dk1"/>
                </a:solidFill>
              </a:rPr>
              <a:t>Preparing for Lesson 3: </a:t>
            </a:r>
            <a:r>
              <a:rPr lang="en" dirty="0">
                <a:solidFill>
                  <a:schemeClr val="dk1"/>
                </a:solidFill>
              </a:rPr>
              <a:t>Reading and protocols to read in preparation:</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In advance, review the poem “But Not Bad” on page 233 of the novel, </a:t>
            </a:r>
            <a:r>
              <a:rPr lang="en" i="1" dirty="0">
                <a:solidFill>
                  <a:schemeClr val="dk1"/>
                </a:solidFill>
              </a:rPr>
              <a:t>Inside Out &amp; Back Again</a:t>
            </a:r>
            <a:r>
              <a:rPr lang="en" dirty="0">
                <a:solidFill>
                  <a:schemeClr val="dk1"/>
                </a:solidFill>
              </a:rPr>
              <a:t>, focusing on how it shows that Ha is turning “back again.”</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In preparation for review and scoring the Mid-Unit Assessment, review the </a:t>
            </a:r>
            <a:r>
              <a:rPr lang="en" b="1" dirty="0">
                <a:solidFill>
                  <a:schemeClr val="dk1"/>
                </a:solidFill>
              </a:rPr>
              <a:t>“Inside Out” and “Back Again” Poetry Rubric </a:t>
            </a:r>
            <a:r>
              <a:rPr lang="en" dirty="0">
                <a:solidFill>
                  <a:schemeClr val="dk1"/>
                </a:solidFill>
              </a:rPr>
              <a:t>and the </a:t>
            </a:r>
            <a:r>
              <a:rPr lang="en" b="1" dirty="0">
                <a:solidFill>
                  <a:schemeClr val="dk1"/>
                </a:solidFill>
              </a:rPr>
              <a:t>Mid-Unit 3 Assessment: Best First Draft of “Inside Out” Poem document</a:t>
            </a:r>
            <a:r>
              <a:rPr lang="en" dirty="0">
                <a:solidFill>
                  <a:schemeClr val="dk1"/>
                </a:solidFill>
              </a:rPr>
              <a:t>.</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8</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3833C068-9D62-426F-91F5-456E8A792E2A}"/>
              </a:ext>
            </a:extLst>
          </p:cNvPr>
          <p:cNvPicPr>
            <a:picLocks noChangeAspect="1"/>
          </p:cNvPicPr>
          <p:nvPr/>
        </p:nvPicPr>
        <p:blipFill>
          <a:blip r:embed="rId3"/>
          <a:stretch>
            <a:fillRect/>
          </a:stretch>
        </p:blipFill>
        <p:spPr>
          <a:xfrm>
            <a:off x="3436861" y="171666"/>
            <a:ext cx="2270278" cy="10434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906875"/>
            <a:ext cx="8520600" cy="38937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endParaRPr/>
          </a:p>
          <a:p>
            <a:pPr marL="0" lvl="0" indent="0" rtl="0">
              <a:lnSpc>
                <a:spcPct val="90000"/>
              </a:lnSpc>
              <a:spcBef>
                <a:spcPts val="0"/>
              </a:spcBef>
              <a:spcAft>
                <a:spcPts val="0"/>
              </a:spcAft>
              <a:buClr>
                <a:schemeClr val="dk1"/>
              </a:buClr>
              <a:buSzPts val="1100"/>
              <a:buFont typeface="Arial"/>
              <a:buNone/>
            </a:pPr>
            <a:r>
              <a:rPr lang="en" sz="2400">
                <a:solidFill>
                  <a:schemeClr val="dk1"/>
                </a:solidFill>
              </a:rPr>
              <a:t>This lesson is your opportunity to draft your “Inside Out” poems as the Mid-Unit Assessment. You will also start planning for your “Back Again” poem.</a:t>
            </a:r>
            <a:endParaRPr sz="24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sz="2000" b="1"/>
              <a:t>Here’s what you’ll be doing today:</a:t>
            </a:r>
            <a:endParaRPr sz="2000" b="1"/>
          </a:p>
          <a:p>
            <a:pPr marL="457200" lvl="0" indent="-355600" rtl="0">
              <a:lnSpc>
                <a:spcPct val="100000"/>
              </a:lnSpc>
              <a:spcBef>
                <a:spcPts val="0"/>
              </a:spcBef>
              <a:spcAft>
                <a:spcPts val="0"/>
              </a:spcAft>
              <a:buSzPts val="2000"/>
              <a:buChar char="●"/>
            </a:pPr>
            <a:r>
              <a:rPr lang="en" sz="2000"/>
              <a:t>Look at Row 2 of the Writing Rubric for the “Inside Out” poem.</a:t>
            </a:r>
            <a:endParaRPr sz="2000"/>
          </a:p>
          <a:p>
            <a:pPr marL="457200" lvl="0" indent="-355600" rtl="0">
              <a:lnSpc>
                <a:spcPct val="100000"/>
              </a:lnSpc>
              <a:spcBef>
                <a:spcPts val="0"/>
              </a:spcBef>
              <a:spcAft>
                <a:spcPts val="0"/>
              </a:spcAft>
              <a:buSzPts val="2000"/>
              <a:buChar char="●"/>
            </a:pPr>
            <a:r>
              <a:rPr lang="en" sz="2000"/>
              <a:t>Draft your “Inside Out” poem.</a:t>
            </a:r>
            <a:endParaRPr sz="2000"/>
          </a:p>
          <a:p>
            <a:pPr marL="457200" lvl="0" indent="-355600">
              <a:lnSpc>
                <a:spcPct val="100000"/>
              </a:lnSpc>
              <a:spcBef>
                <a:spcPts val="0"/>
              </a:spcBef>
              <a:spcAft>
                <a:spcPts val="0"/>
              </a:spcAft>
              <a:buSzPts val="2000"/>
              <a:buChar char="●"/>
            </a:pPr>
            <a:r>
              <a:rPr lang="en" sz="2000"/>
              <a:t>Begin to plan your “Back Again” poem.</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1159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take a look at today’s </a:t>
            </a:r>
            <a:r>
              <a:rPr lang="en" b="1"/>
              <a:t>Learning Targets.</a:t>
            </a:r>
            <a:endParaRPr/>
          </a:p>
        </p:txBody>
      </p:sp>
      <p:sp>
        <p:nvSpPr>
          <p:cNvPr id="160" name="Google Shape;160;p30"/>
          <p:cNvSpPr txBox="1">
            <a:spLocks noGrp="1"/>
          </p:cNvSpPr>
          <p:nvPr>
            <p:ph type="body" idx="1"/>
          </p:nvPr>
        </p:nvSpPr>
        <p:spPr>
          <a:xfrm>
            <a:off x="311700" y="1493750"/>
            <a:ext cx="8520600" cy="26973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b="1" dirty="0">
              <a:solidFill>
                <a:schemeClr val="dk1"/>
              </a:solidFill>
            </a:endParaRPr>
          </a:p>
          <a:p>
            <a:pPr marL="0" lvl="0" indent="0" rtl="0">
              <a:lnSpc>
                <a:spcPct val="115000"/>
              </a:lnSpc>
              <a:spcBef>
                <a:spcPts val="0"/>
              </a:spcBef>
              <a:spcAft>
                <a:spcPts val="0"/>
              </a:spcAft>
              <a:buNone/>
            </a:pPr>
            <a:r>
              <a:rPr lang="en" b="1" dirty="0">
                <a:solidFill>
                  <a:schemeClr val="dk1"/>
                </a:solidFill>
              </a:rPr>
              <a:t>The Learning Targets for today are:</a:t>
            </a:r>
            <a:endParaRPr b="1"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 can write a poem describing how the narrator, a refugee, turns “inside out” when he or she is forced to flee home.</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 can write an “inside out” poem based on factual details about real-life refugees from informational texts.</a:t>
            </a:r>
            <a:endParaRPr dirty="0">
              <a:solidFill>
                <a:schemeClr val="dk1"/>
              </a:solidFill>
            </a:endParaRPr>
          </a:p>
          <a:p>
            <a:pPr marL="457200" lvl="0" indent="-342900" rtl="0">
              <a:lnSpc>
                <a:spcPct val="115000"/>
              </a:lnSpc>
              <a:spcBef>
                <a:spcPts val="0"/>
              </a:spcBef>
              <a:spcAft>
                <a:spcPts val="0"/>
              </a:spcAft>
              <a:buClr>
                <a:schemeClr val="dk1"/>
              </a:buClr>
              <a:buSzPts val="1800"/>
              <a:buChar char="●"/>
            </a:pPr>
            <a:r>
              <a:rPr lang="en" dirty="0">
                <a:solidFill>
                  <a:schemeClr val="dk1"/>
                </a:solidFill>
              </a:rPr>
              <a:t>I can use figurative and descriptive language as well as purposeful word choice to add tone and meaning to my “inside out” poem.</a:t>
            </a:r>
            <a:endParaRPr dirty="0">
              <a:solidFill>
                <a:schemeClr val="dk1"/>
              </a:solidFill>
            </a:endParaRPr>
          </a:p>
          <a:p>
            <a:pPr marL="0" lvl="0" indent="0" rtl="0">
              <a:spcBef>
                <a:spcPts val="0"/>
              </a:spcBef>
              <a:spcAft>
                <a:spcPts val="0"/>
              </a:spcAft>
              <a:buNone/>
            </a:pPr>
            <a:endParaRPr dirty="0"/>
          </a:p>
        </p:txBody>
      </p:sp>
      <p:pic>
        <p:nvPicPr>
          <p:cNvPr id="161" name="Google Shape;161;p30"/>
          <p:cNvPicPr preferRelativeResize="0"/>
          <p:nvPr/>
        </p:nvPicPr>
        <p:blipFill>
          <a:blip r:embed="rId3">
            <a:alphaModFix/>
          </a:blip>
          <a:stretch>
            <a:fillRect/>
          </a:stretch>
        </p:blipFill>
        <p:spPr>
          <a:xfrm>
            <a:off x="8267237" y="4430486"/>
            <a:ext cx="680821" cy="51232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232622"/>
            <a:ext cx="8520600" cy="110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share graphic organizers for our “Inside Out” poems.</a:t>
            </a:r>
            <a:endParaRPr dirty="0"/>
          </a:p>
        </p:txBody>
      </p:sp>
      <p:sp>
        <p:nvSpPr>
          <p:cNvPr id="167" name="Google Shape;167;p31"/>
          <p:cNvSpPr txBox="1">
            <a:spLocks noGrp="1"/>
          </p:cNvSpPr>
          <p:nvPr>
            <p:ph type="body" idx="1"/>
          </p:nvPr>
        </p:nvSpPr>
        <p:spPr>
          <a:xfrm>
            <a:off x="311700" y="1416300"/>
            <a:ext cx="8520600" cy="3727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700" dirty="0"/>
              <a:t>Using our </a:t>
            </a:r>
            <a:r>
              <a:rPr lang="en" sz="1700" b="1" dirty="0"/>
              <a:t>“What Makes an Effective Poem? Anchor Chart” </a:t>
            </a:r>
            <a:r>
              <a:rPr lang="en" sz="1700" dirty="0"/>
              <a:t>and a question posed by your partner, you are going to give (and get!) some feedback on your </a:t>
            </a:r>
            <a:r>
              <a:rPr lang="en" sz="1700" b="1" dirty="0"/>
              <a:t>“Inside Out” poem graphic organizer </a:t>
            </a:r>
            <a:r>
              <a:rPr lang="en" sz="1700" dirty="0"/>
              <a:t>from your homework.</a:t>
            </a:r>
            <a:endParaRPr sz="1700" dirty="0"/>
          </a:p>
          <a:p>
            <a:pPr marL="0" lvl="0" indent="0">
              <a:spcBef>
                <a:spcPts val="0"/>
              </a:spcBef>
              <a:spcAft>
                <a:spcPts val="0"/>
              </a:spcAft>
              <a:buNone/>
            </a:pPr>
            <a:endParaRPr sz="1700" dirty="0"/>
          </a:p>
          <a:p>
            <a:pPr marL="457200" lvl="0" indent="-336550" rtl="0">
              <a:spcBef>
                <a:spcPts val="0"/>
              </a:spcBef>
              <a:spcAft>
                <a:spcPts val="0"/>
              </a:spcAft>
              <a:buSzPts val="1700"/>
              <a:buAutoNum type="arabicPeriod"/>
            </a:pPr>
            <a:r>
              <a:rPr lang="en" sz="1700" dirty="0"/>
              <a:t>Pair up with someone on your research team.</a:t>
            </a:r>
            <a:endParaRPr sz="1700" dirty="0"/>
          </a:p>
          <a:p>
            <a:pPr marL="457200" lvl="0" indent="-336550" rtl="0">
              <a:spcBef>
                <a:spcPts val="0"/>
              </a:spcBef>
              <a:spcAft>
                <a:spcPts val="0"/>
              </a:spcAft>
              <a:buSzPts val="1700"/>
              <a:buAutoNum type="arabicPeriod"/>
            </a:pPr>
            <a:r>
              <a:rPr lang="en" sz="1700" dirty="0"/>
              <a:t>Think about a question you want to pose about something in your organizer you would like feedback about (write the question at the top!)</a:t>
            </a:r>
            <a:endParaRPr sz="1700" dirty="0"/>
          </a:p>
          <a:p>
            <a:pPr marL="457200" lvl="0" indent="-336550" rtl="0">
              <a:spcBef>
                <a:spcPts val="0"/>
              </a:spcBef>
              <a:spcAft>
                <a:spcPts val="0"/>
              </a:spcAft>
              <a:buClr>
                <a:schemeClr val="dk1"/>
              </a:buClr>
              <a:buSzPts val="1700"/>
              <a:buAutoNum type="arabicPeriod"/>
            </a:pPr>
            <a:r>
              <a:rPr lang="en" sz="1700" dirty="0">
                <a:solidFill>
                  <a:schemeClr val="dk1"/>
                </a:solidFill>
              </a:rPr>
              <a:t>Trade graphic organizers with your partner.</a:t>
            </a:r>
            <a:endParaRPr sz="1700" dirty="0">
              <a:solidFill>
                <a:schemeClr val="dk1"/>
              </a:solidFill>
            </a:endParaRPr>
          </a:p>
          <a:p>
            <a:pPr marL="457200" lvl="0" indent="-336550" rtl="0">
              <a:spcBef>
                <a:spcPts val="0"/>
              </a:spcBef>
              <a:spcAft>
                <a:spcPts val="0"/>
              </a:spcAft>
              <a:buClr>
                <a:schemeClr val="dk1"/>
              </a:buClr>
              <a:buSzPts val="1700"/>
              <a:buAutoNum type="arabicPeriod"/>
            </a:pPr>
            <a:r>
              <a:rPr lang="en" sz="1700" dirty="0">
                <a:solidFill>
                  <a:schemeClr val="dk1"/>
                </a:solidFill>
              </a:rPr>
              <a:t>Read your partner’s question and use the anchor chart to think about how to answer this question for them.</a:t>
            </a:r>
            <a:endParaRPr sz="1700" dirty="0">
              <a:solidFill>
                <a:schemeClr val="dk1"/>
              </a:solidFill>
            </a:endParaRPr>
          </a:p>
          <a:p>
            <a:pPr marL="457200" lvl="0" indent="-336550" rtl="0">
              <a:spcBef>
                <a:spcPts val="0"/>
              </a:spcBef>
              <a:spcAft>
                <a:spcPts val="0"/>
              </a:spcAft>
              <a:buSzPts val="1700"/>
              <a:buAutoNum type="arabicPeriod"/>
            </a:pPr>
            <a:r>
              <a:rPr lang="en" sz="1700" dirty="0"/>
              <a:t>Come up with a question that would help them revise their work.</a:t>
            </a:r>
            <a:endParaRPr sz="1700" dirty="0"/>
          </a:p>
          <a:p>
            <a:pPr marL="457200" lvl="0" indent="-336550" rtl="0">
              <a:spcBef>
                <a:spcPts val="0"/>
              </a:spcBef>
              <a:spcAft>
                <a:spcPts val="0"/>
              </a:spcAft>
              <a:buSzPts val="1700"/>
              <a:buAutoNum type="arabicPeriod"/>
            </a:pPr>
            <a:r>
              <a:rPr lang="en" sz="1700" dirty="0"/>
              <a:t>Share the question with your partner.</a:t>
            </a:r>
            <a:endParaRPr sz="1700" dirty="0"/>
          </a:p>
          <a:p>
            <a:pPr marL="457200" lvl="0" indent="-336550" rtl="0">
              <a:spcBef>
                <a:spcPts val="0"/>
              </a:spcBef>
              <a:spcAft>
                <a:spcPts val="0"/>
              </a:spcAft>
              <a:buSzPts val="1700"/>
              <a:buAutoNum type="arabicPeriod"/>
            </a:pPr>
            <a:r>
              <a:rPr lang="en" sz="1700" dirty="0"/>
              <a:t>Revise your organizer, if you choose.</a:t>
            </a:r>
            <a:endParaRPr sz="1700" dirty="0"/>
          </a:p>
        </p:txBody>
      </p:sp>
      <p:pic>
        <p:nvPicPr>
          <p:cNvPr id="168" name="Google Shape;168;p31" descr="https://d30y9cdsu7xlg0.cloudfront.net/png/419920-200.png"/>
          <p:cNvPicPr preferRelativeResize="0"/>
          <p:nvPr/>
        </p:nvPicPr>
        <p:blipFill>
          <a:blip r:embed="rId3">
            <a:alphaModFix/>
          </a:blip>
          <a:stretch>
            <a:fillRect/>
          </a:stretch>
        </p:blipFill>
        <p:spPr>
          <a:xfrm>
            <a:off x="8261161" y="4452182"/>
            <a:ext cx="571139" cy="51666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txBox="1">
            <a:spLocks noGrp="1"/>
          </p:cNvSpPr>
          <p:nvPr>
            <p:ph type="title"/>
          </p:nvPr>
        </p:nvSpPr>
        <p:spPr>
          <a:xfrm>
            <a:off x="311700" y="291439"/>
            <a:ext cx="8520600" cy="727179"/>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take a look at our poem </a:t>
            </a:r>
            <a:r>
              <a:rPr lang="en" b="1" dirty="0"/>
              <a:t>rubric!</a:t>
            </a:r>
            <a:endParaRPr b="1" dirty="0"/>
          </a:p>
        </p:txBody>
      </p:sp>
      <p:sp>
        <p:nvSpPr>
          <p:cNvPr id="174" name="Google Shape;174;p32"/>
          <p:cNvSpPr txBox="1">
            <a:spLocks noGrp="1"/>
          </p:cNvSpPr>
          <p:nvPr>
            <p:ph type="body" idx="1"/>
          </p:nvPr>
        </p:nvSpPr>
        <p:spPr>
          <a:xfrm>
            <a:off x="311700" y="1018618"/>
            <a:ext cx="8520600" cy="1608300"/>
          </a:xfrm>
          <a:prstGeom prst="rect">
            <a:avLst/>
          </a:prstGeom>
        </p:spPr>
        <p:txBody>
          <a:bodyPr spcFirstLastPara="1" wrap="square" lIns="91425" tIns="91425" rIns="91425" bIns="91425" anchor="t" anchorCtr="0">
            <a:noAutofit/>
          </a:bodyPr>
          <a:lstStyle/>
          <a:p>
            <a:pPr marL="457200" lvl="0" indent="-323850" rtl="0">
              <a:lnSpc>
                <a:spcPct val="115000"/>
              </a:lnSpc>
              <a:spcBef>
                <a:spcPts val="0"/>
              </a:spcBef>
              <a:spcAft>
                <a:spcPts val="0"/>
              </a:spcAft>
              <a:buClr>
                <a:schemeClr val="dk1"/>
              </a:buClr>
              <a:buSzPts val="1500"/>
              <a:buChar char="●"/>
            </a:pPr>
            <a:r>
              <a:rPr lang="en" sz="1500" dirty="0">
                <a:solidFill>
                  <a:schemeClr val="dk1"/>
                </a:solidFill>
              </a:rPr>
              <a:t>This rubric should look familiar--it is based on the expository writing rubric you used in the last unit, but  has been adapted to better suit our specific writing task: free-verse narrative poems.</a:t>
            </a:r>
            <a:endParaRPr sz="1500" dirty="0">
              <a:solidFill>
                <a:schemeClr val="dk1"/>
              </a:solidFill>
            </a:endParaRPr>
          </a:p>
          <a:p>
            <a:pPr marL="457200" lvl="0" indent="-323850" rtl="0">
              <a:spcBef>
                <a:spcPts val="0"/>
              </a:spcBef>
              <a:spcAft>
                <a:spcPts val="0"/>
              </a:spcAft>
              <a:buClr>
                <a:schemeClr val="dk1"/>
              </a:buClr>
              <a:buSzPts val="1500"/>
              <a:buChar char="●"/>
            </a:pPr>
            <a:r>
              <a:rPr lang="en" sz="1500" dirty="0">
                <a:solidFill>
                  <a:schemeClr val="dk1"/>
                </a:solidFill>
              </a:rPr>
              <a:t>Keep the items in this rubric  in mind as you draft your “inside out” poem today.</a:t>
            </a:r>
            <a:endParaRPr sz="1500" dirty="0">
              <a:solidFill>
                <a:schemeClr val="dk1"/>
              </a:solidFill>
            </a:endParaRPr>
          </a:p>
          <a:p>
            <a:pPr marL="457200" lvl="0" indent="-323850" rtl="0">
              <a:spcBef>
                <a:spcPts val="0"/>
              </a:spcBef>
              <a:spcAft>
                <a:spcPts val="0"/>
              </a:spcAft>
              <a:buClr>
                <a:schemeClr val="dk1"/>
              </a:buClr>
              <a:buSzPts val="1500"/>
              <a:buChar char="●"/>
            </a:pPr>
            <a:r>
              <a:rPr lang="en" sz="1500" dirty="0">
                <a:solidFill>
                  <a:schemeClr val="dk1"/>
                </a:solidFill>
              </a:rPr>
              <a:t>You will get to revise your  poem in Lesson 6!</a:t>
            </a:r>
            <a:endParaRPr sz="1500" dirty="0">
              <a:solidFill>
                <a:schemeClr val="dk1"/>
              </a:solidFill>
            </a:endParaRPr>
          </a:p>
          <a:p>
            <a:pPr marL="0" lvl="0" indent="0" rtl="0">
              <a:spcBef>
                <a:spcPts val="0"/>
              </a:spcBef>
              <a:spcAft>
                <a:spcPts val="0"/>
              </a:spcAft>
              <a:buNone/>
            </a:pPr>
            <a:endParaRPr sz="1500" dirty="0">
              <a:solidFill>
                <a:schemeClr val="dk1"/>
              </a:solidFill>
            </a:endParaRPr>
          </a:p>
          <a:p>
            <a:pPr marL="0" lvl="0" indent="0" rtl="0">
              <a:spcBef>
                <a:spcPts val="0"/>
              </a:spcBef>
              <a:spcAft>
                <a:spcPts val="0"/>
              </a:spcAft>
              <a:buNone/>
            </a:pPr>
            <a:endParaRPr dirty="0"/>
          </a:p>
        </p:txBody>
      </p:sp>
      <p:pic>
        <p:nvPicPr>
          <p:cNvPr id="175" name="Google Shape;175;p32"/>
          <p:cNvPicPr preferRelativeResize="0"/>
          <p:nvPr/>
        </p:nvPicPr>
        <p:blipFill>
          <a:blip r:embed="rId3">
            <a:alphaModFix/>
          </a:blip>
          <a:stretch>
            <a:fillRect/>
          </a:stretch>
        </p:blipFill>
        <p:spPr>
          <a:xfrm>
            <a:off x="990600" y="2449286"/>
            <a:ext cx="7994100" cy="22920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draft our “Inside Out” poem!</a:t>
            </a:r>
            <a:endParaRPr/>
          </a:p>
        </p:txBody>
      </p:sp>
      <p:sp>
        <p:nvSpPr>
          <p:cNvPr id="181" name="Google Shape;181;p33"/>
          <p:cNvSpPr txBox="1">
            <a:spLocks noGrp="1"/>
          </p:cNvSpPr>
          <p:nvPr>
            <p:ph type="body" idx="1"/>
          </p:nvPr>
        </p:nvSpPr>
        <p:spPr>
          <a:xfrm>
            <a:off x="311700" y="1372239"/>
            <a:ext cx="8520600" cy="2475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rPr>
              <a:t>Use these materials to write the first draft </a:t>
            </a:r>
            <a:r>
              <a:rPr lang="en-US" dirty="0">
                <a:solidFill>
                  <a:schemeClr val="dk1"/>
                </a:solidFill>
              </a:rPr>
              <a:t>of your </a:t>
            </a:r>
            <a:r>
              <a:rPr lang="en" dirty="0">
                <a:solidFill>
                  <a:schemeClr val="dk1"/>
                </a:solidFill>
              </a:rPr>
              <a:t>“inside out” poems:</a:t>
            </a:r>
            <a:endParaRPr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Your “Inside Out” Poem graphic organizer</a:t>
            </a:r>
            <a:endParaRPr b="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What Makes an Effective Poem? anchor chart</a:t>
            </a:r>
            <a:endParaRPr b="1" dirty="0">
              <a:solidFill>
                <a:schemeClr val="dk1"/>
              </a:solidFill>
            </a:endParaRPr>
          </a:p>
          <a:p>
            <a:pPr marL="457200" lvl="0" indent="-342900" rtl="0">
              <a:spcBef>
                <a:spcPts val="0"/>
              </a:spcBef>
              <a:spcAft>
                <a:spcPts val="0"/>
              </a:spcAft>
              <a:buClr>
                <a:schemeClr val="dk1"/>
              </a:buClr>
              <a:buSzPts val="1800"/>
              <a:buChar char="●"/>
            </a:pPr>
            <a:r>
              <a:rPr lang="en" b="1" dirty="0">
                <a:solidFill>
                  <a:schemeClr val="dk1"/>
                </a:solidFill>
              </a:rPr>
              <a:t>The “Inside Out” and “Back Again” Poetry Rubric</a:t>
            </a:r>
            <a:endParaRPr b="1"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Your poem should be no more than four verses or stanzas long and each verse should contain no more than six lines of poetry. </a:t>
            </a: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BDCB80-941A-47B2-8451-EF9AB5AFE2B2}">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C14FE8A0-C2B6-4161-8641-165849EA7399}">
  <ds:schemaRefs>
    <ds:schemaRef ds:uri="http://schemas.microsoft.com/sharepoint/v3/contenttype/forms"/>
  </ds:schemaRefs>
</ds:datastoreItem>
</file>

<file path=customXml/itemProps3.xml><?xml version="1.0" encoding="utf-8"?>
<ds:datastoreItem xmlns:ds="http://schemas.openxmlformats.org/officeDocument/2006/customXml" ds:itemID="{BD931290-9DDE-4A2F-A311-8848574967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TotalTime>
  <Words>4518</Words>
  <Application>Microsoft Office PowerPoint</Application>
  <PresentationFormat>On-screen Show (16:9)</PresentationFormat>
  <Paragraphs>406</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Overlock</vt:lpstr>
      <vt:lpstr>Century Gothic</vt:lpstr>
      <vt:lpstr>Calibri</vt:lpstr>
      <vt:lpstr>Arial</vt:lpstr>
      <vt:lpstr>Simple Light</vt:lpstr>
      <vt:lpstr>Grade 8: Module 1: Unit 3: Lesson 3 Teacher slide, before teaching.</vt:lpstr>
      <vt:lpstr>Grade 8: Module 1: Unit 3: Lesson 3 Teacher slide, before teaching.</vt:lpstr>
      <vt:lpstr>Grade 8: Module 1: Unit 3: Lesson 3 Teacher slide, before teaching.</vt:lpstr>
      <vt:lpstr>PowerPoint Presentation</vt:lpstr>
      <vt:lpstr>Hello, Students!</vt:lpstr>
      <vt:lpstr>Let’s take a look at today’s Learning Targets.</vt:lpstr>
      <vt:lpstr>Let’s share graphic organizers for our “Inside Out” poems.</vt:lpstr>
      <vt:lpstr>Let’s take a look at our poem rubric!</vt:lpstr>
      <vt:lpstr>Let’s draft our “Inside Out” poem!</vt:lpstr>
      <vt:lpstr>Let’s take a look at our “Back Again” poem!</vt:lpstr>
      <vt:lpstr>Let’s talk with a partner about our “Back Again” poem.</vt:lpstr>
      <vt:lpstr>Let’s use our “Inside Out” poem to plan our “Back Again” poem.</vt:lpstr>
      <vt:lpstr>Let’s start to plan our “Back Again” poems!</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3 Teacher slide, before teaching.</dc:title>
  <dc:creator>nbravo</dc:creator>
  <cp:lastModifiedBy>Natalie Ivey</cp:lastModifiedBy>
  <cp:revision>7</cp:revision>
  <dcterms:modified xsi:type="dcterms:W3CDTF">2018-09-13T15:56:08Z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