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x="12192000" cy="6858000"/>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
      <p:font typeface="Overlock" panose="020B060402020202020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927B0D-E99E-460B-841F-4A437D69ED26}" v="30" dt="2018-09-07T13:56:25.9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276" autoAdjust="0"/>
  </p:normalViewPr>
  <p:slideViewPr>
    <p:cSldViewPr snapToGrid="0">
      <p:cViewPr varScale="1">
        <p:scale>
          <a:sx n="100" d="100"/>
          <a:sy n="100" d="100"/>
        </p:scale>
        <p:origin x="954"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11.fntdata"/><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CA87B056-8061-4F82-8344-3F9844EFEFD0}"/>
    <pc:docChg chg="modSld">
      <pc:chgData name="" userId="" providerId="" clId="Web-{CA87B056-8061-4F82-8344-3F9844EFEFD0}" dt="2018-08-10T06:05:36.704" v="17" actId="14100"/>
      <pc:docMkLst>
        <pc:docMk/>
      </pc:docMkLst>
      <pc:sldChg chg="addSp modSp">
        <pc:chgData name="" userId="" providerId="" clId="Web-{CA87B056-8061-4F82-8344-3F9844EFEFD0}" dt="2018-08-10T06:03:07.564" v="2" actId="14100"/>
        <pc:sldMkLst>
          <pc:docMk/>
          <pc:sldMk cId="0" sldId="261"/>
        </pc:sldMkLst>
        <pc:picChg chg="add mod">
          <ac:chgData name="" userId="" providerId="" clId="Web-{CA87B056-8061-4F82-8344-3F9844EFEFD0}" dt="2018-08-10T06:03:07.564" v="2" actId="14100"/>
          <ac:picMkLst>
            <pc:docMk/>
            <pc:sldMk cId="0" sldId="261"/>
            <ac:picMk id="2" creationId="{14670A22-893E-4C09-9F52-50944A3381C9}"/>
          </ac:picMkLst>
        </pc:picChg>
      </pc:sldChg>
      <pc:sldChg chg="addSp modSp">
        <pc:chgData name="" userId="" providerId="" clId="Web-{CA87B056-8061-4F82-8344-3F9844EFEFD0}" dt="2018-08-10T06:03:59.298" v="7" actId="14100"/>
        <pc:sldMkLst>
          <pc:docMk/>
          <pc:sldMk cId="0" sldId="262"/>
        </pc:sldMkLst>
        <pc:picChg chg="add mod">
          <ac:chgData name="" userId="" providerId="" clId="Web-{CA87B056-8061-4F82-8344-3F9844EFEFD0}" dt="2018-08-10T06:03:59.298" v="7" actId="14100"/>
          <ac:picMkLst>
            <pc:docMk/>
            <pc:sldMk cId="0" sldId="262"/>
            <ac:picMk id="2" creationId="{88B6DD67-7A8C-4721-89F9-199445118E69}"/>
          </ac:picMkLst>
        </pc:picChg>
        <pc:picChg chg="mod">
          <ac:chgData name="" userId="" providerId="" clId="Web-{CA87B056-8061-4F82-8344-3F9844EFEFD0}" dt="2018-08-10T06:03:39.377" v="4" actId="14100"/>
          <ac:picMkLst>
            <pc:docMk/>
            <pc:sldMk cId="0" sldId="262"/>
            <ac:picMk id="136" creationId="{00000000-0000-0000-0000-000000000000}"/>
          </ac:picMkLst>
        </pc:picChg>
      </pc:sldChg>
      <pc:sldChg chg="addSp modSp">
        <pc:chgData name="" userId="" providerId="" clId="Web-{CA87B056-8061-4F82-8344-3F9844EFEFD0}" dt="2018-08-10T06:04:38.423" v="11" actId="14100"/>
        <pc:sldMkLst>
          <pc:docMk/>
          <pc:sldMk cId="0" sldId="263"/>
        </pc:sldMkLst>
        <pc:picChg chg="add mod">
          <ac:chgData name="" userId="" providerId="" clId="Web-{CA87B056-8061-4F82-8344-3F9844EFEFD0}" dt="2018-08-10T06:04:38.423" v="11" actId="14100"/>
          <ac:picMkLst>
            <pc:docMk/>
            <pc:sldMk cId="0" sldId="263"/>
            <ac:picMk id="2" creationId="{8311C7BC-7488-4576-9C91-ED923B48E496}"/>
          </ac:picMkLst>
        </pc:picChg>
        <pc:picChg chg="mod">
          <ac:chgData name="" userId="" providerId="" clId="Web-{CA87B056-8061-4F82-8344-3F9844EFEFD0}" dt="2018-08-10T06:04:18.892" v="8" actId="14100"/>
          <ac:picMkLst>
            <pc:docMk/>
            <pc:sldMk cId="0" sldId="263"/>
            <ac:picMk id="145" creationId="{00000000-0000-0000-0000-000000000000}"/>
          </ac:picMkLst>
        </pc:picChg>
      </pc:sldChg>
      <pc:sldChg chg="addSp modSp">
        <pc:chgData name="" userId="" providerId="" clId="Web-{CA87B056-8061-4F82-8344-3F9844EFEFD0}" dt="2018-08-10T06:05:11.689" v="14" actId="14100"/>
        <pc:sldMkLst>
          <pc:docMk/>
          <pc:sldMk cId="0" sldId="266"/>
        </pc:sldMkLst>
        <pc:picChg chg="add mod">
          <ac:chgData name="" userId="" providerId="" clId="Web-{CA87B056-8061-4F82-8344-3F9844EFEFD0}" dt="2018-08-10T06:05:11.689" v="14" actId="14100"/>
          <ac:picMkLst>
            <pc:docMk/>
            <pc:sldMk cId="0" sldId="266"/>
            <ac:picMk id="2" creationId="{1A7AD0D9-C432-4E8A-BA1F-7D3A3D3DD914}"/>
          </ac:picMkLst>
        </pc:picChg>
      </pc:sldChg>
      <pc:sldChg chg="addSp modSp">
        <pc:chgData name="" userId="" providerId="" clId="Web-{CA87B056-8061-4F82-8344-3F9844EFEFD0}" dt="2018-08-10T06:05:36.704" v="17" actId="14100"/>
        <pc:sldMkLst>
          <pc:docMk/>
          <pc:sldMk cId="3371464450" sldId="271"/>
        </pc:sldMkLst>
        <pc:picChg chg="add mod">
          <ac:chgData name="" userId="" providerId="" clId="Web-{CA87B056-8061-4F82-8344-3F9844EFEFD0}" dt="2018-08-10T06:05:36.704" v="17" actId="14100"/>
          <ac:picMkLst>
            <pc:docMk/>
            <pc:sldMk cId="3371464450" sldId="271"/>
            <ac:picMk id="2" creationId="{0FF9B6C1-7267-4F40-A133-DD35AAE2AA1D}"/>
          </ac:picMkLst>
        </pc:picChg>
      </pc:sldChg>
    </pc:docChg>
  </pc:docChgLst>
  <pc:docChgLst>
    <pc:chgData name="Natalie Ivey" userId="2c81a4b0-7596-4a42-b4da-e7aac4dfeff9" providerId="ADAL" clId="{67927B0D-E99E-460B-841F-4A437D69ED26}"/>
    <pc:docChg chg="custSel modSld modMainMaster">
      <pc:chgData name="Natalie Ivey" userId="2c81a4b0-7596-4a42-b4da-e7aac4dfeff9" providerId="ADAL" clId="{67927B0D-E99E-460B-841F-4A437D69ED26}" dt="2018-09-07T13:56:25.995" v="29" actId="1076"/>
      <pc:docMkLst>
        <pc:docMk/>
      </pc:docMkLst>
      <pc:sldChg chg="addSp delSp modSp">
        <pc:chgData name="Natalie Ivey" userId="2c81a4b0-7596-4a42-b4da-e7aac4dfeff9" providerId="ADAL" clId="{67927B0D-E99E-460B-841F-4A437D69ED26}" dt="2018-09-07T13:54:10.568" v="7" actId="1076"/>
        <pc:sldMkLst>
          <pc:docMk/>
          <pc:sldMk cId="0" sldId="258"/>
        </pc:sldMkLst>
        <pc:picChg chg="add del mod">
          <ac:chgData name="Natalie Ivey" userId="2c81a4b0-7596-4a42-b4da-e7aac4dfeff9" providerId="ADAL" clId="{67927B0D-E99E-460B-841F-4A437D69ED26}" dt="2018-09-07T13:53:55.305" v="1" actId="478"/>
          <ac:picMkLst>
            <pc:docMk/>
            <pc:sldMk cId="0" sldId="258"/>
            <ac:picMk id="3" creationId="{7482233C-7AE9-4AAF-A617-153E7F3FD261}"/>
          </ac:picMkLst>
        </pc:picChg>
        <pc:picChg chg="add mod">
          <ac:chgData name="Natalie Ivey" userId="2c81a4b0-7596-4a42-b4da-e7aac4dfeff9" providerId="ADAL" clId="{67927B0D-E99E-460B-841F-4A437D69ED26}" dt="2018-09-07T13:54:10.568" v="7" actId="1076"/>
          <ac:picMkLst>
            <pc:docMk/>
            <pc:sldMk cId="0" sldId="258"/>
            <ac:picMk id="5" creationId="{0F39A152-8AA1-496D-8A10-CBBC263D5CF4}"/>
          </ac:picMkLst>
        </pc:picChg>
      </pc:sldChg>
      <pc:sldChg chg="modSp">
        <pc:chgData name="Natalie Ivey" userId="2c81a4b0-7596-4a42-b4da-e7aac4dfeff9" providerId="ADAL" clId="{67927B0D-E99E-460B-841F-4A437D69ED26}" dt="2018-09-07T13:56:25.995" v="29" actId="1076"/>
        <pc:sldMkLst>
          <pc:docMk/>
          <pc:sldMk cId="0" sldId="261"/>
        </pc:sldMkLst>
        <pc:picChg chg="mod">
          <ac:chgData name="Natalie Ivey" userId="2c81a4b0-7596-4a42-b4da-e7aac4dfeff9" providerId="ADAL" clId="{67927B0D-E99E-460B-841F-4A437D69ED26}" dt="2018-09-07T13:56:25.995" v="29" actId="1076"/>
          <ac:picMkLst>
            <pc:docMk/>
            <pc:sldMk cId="0" sldId="261"/>
            <ac:picMk id="2" creationId="{14670A22-893E-4C09-9F52-50944A3381C9}"/>
          </ac:picMkLst>
        </pc:picChg>
      </pc:sldChg>
      <pc:sldChg chg="modSp">
        <pc:chgData name="Natalie Ivey" userId="2c81a4b0-7596-4a42-b4da-e7aac4dfeff9" providerId="ADAL" clId="{67927B0D-E99E-460B-841F-4A437D69ED26}" dt="2018-09-07T13:56:07.519" v="27" actId="1076"/>
        <pc:sldMkLst>
          <pc:docMk/>
          <pc:sldMk cId="0" sldId="266"/>
        </pc:sldMkLst>
        <pc:picChg chg="mod">
          <ac:chgData name="Natalie Ivey" userId="2c81a4b0-7596-4a42-b4da-e7aac4dfeff9" providerId="ADAL" clId="{67927B0D-E99E-460B-841F-4A437D69ED26}" dt="2018-09-07T13:56:07.519" v="27" actId="1076"/>
          <ac:picMkLst>
            <pc:docMk/>
            <pc:sldMk cId="0" sldId="266"/>
            <ac:picMk id="6" creationId="{0FF9B6C1-7267-4F40-A133-DD35AAE2AA1D}"/>
          </ac:picMkLst>
        </pc:picChg>
      </pc:sldChg>
      <pc:sldChg chg="addSp modSp">
        <pc:chgData name="Natalie Ivey" userId="2c81a4b0-7596-4a42-b4da-e7aac4dfeff9" providerId="ADAL" clId="{67927B0D-E99E-460B-841F-4A437D69ED26}" dt="2018-09-07T13:54:38.601" v="15" actId="1076"/>
        <pc:sldMkLst>
          <pc:docMk/>
          <pc:sldMk cId="4282912766" sldId="268"/>
        </pc:sldMkLst>
        <pc:spChg chg="mod">
          <ac:chgData name="Natalie Ivey" userId="2c81a4b0-7596-4a42-b4da-e7aac4dfeff9" providerId="ADAL" clId="{67927B0D-E99E-460B-841F-4A437D69ED26}" dt="2018-09-07T13:54:26.323" v="11" actId="14100"/>
          <ac:spMkLst>
            <pc:docMk/>
            <pc:sldMk cId="4282912766" sldId="268"/>
            <ac:spMk id="130" creationId="{00000000-0000-0000-0000-000000000000}"/>
          </ac:spMkLst>
        </pc:spChg>
        <pc:spChg chg="mod">
          <ac:chgData name="Natalie Ivey" userId="2c81a4b0-7596-4a42-b4da-e7aac4dfeff9" providerId="ADAL" clId="{67927B0D-E99E-460B-841F-4A437D69ED26}" dt="2018-09-07T13:54:20.297" v="9" actId="14100"/>
          <ac:spMkLst>
            <pc:docMk/>
            <pc:sldMk cId="4282912766" sldId="268"/>
            <ac:spMk id="131" creationId="{00000000-0000-0000-0000-000000000000}"/>
          </ac:spMkLst>
        </pc:spChg>
        <pc:picChg chg="add mod">
          <ac:chgData name="Natalie Ivey" userId="2c81a4b0-7596-4a42-b4da-e7aac4dfeff9" providerId="ADAL" clId="{67927B0D-E99E-460B-841F-4A437D69ED26}" dt="2018-09-07T13:54:38.601" v="15" actId="1076"/>
          <ac:picMkLst>
            <pc:docMk/>
            <pc:sldMk cId="4282912766" sldId="268"/>
            <ac:picMk id="3" creationId="{028E6592-D5B9-41AF-AA6D-972B50F1982B}"/>
          </ac:picMkLst>
        </pc:picChg>
      </pc:sldChg>
      <pc:sldChg chg="modSp">
        <pc:chgData name="Natalie Ivey" userId="2c81a4b0-7596-4a42-b4da-e7aac4dfeff9" providerId="ADAL" clId="{67927B0D-E99E-460B-841F-4A437D69ED26}" dt="2018-09-07T13:55:56.267" v="25" actId="1076"/>
        <pc:sldMkLst>
          <pc:docMk/>
          <pc:sldMk cId="3371464450" sldId="271"/>
        </pc:sldMkLst>
        <pc:picChg chg="mod">
          <ac:chgData name="Natalie Ivey" userId="2c81a4b0-7596-4a42-b4da-e7aac4dfeff9" providerId="ADAL" clId="{67927B0D-E99E-460B-841F-4A437D69ED26}" dt="2018-09-07T13:55:56.267" v="25" actId="1076"/>
          <ac:picMkLst>
            <pc:docMk/>
            <pc:sldMk cId="3371464450" sldId="271"/>
            <ac:picMk id="2" creationId="{0FF9B6C1-7267-4F40-A133-DD35AAE2AA1D}"/>
          </ac:picMkLst>
        </pc:picChg>
      </pc:sldChg>
      <pc:sldMasterChg chg="addSp modSp">
        <pc:chgData name="Natalie Ivey" userId="2c81a4b0-7596-4a42-b4da-e7aac4dfeff9" providerId="ADAL" clId="{67927B0D-E99E-460B-841F-4A437D69ED26}" dt="2018-09-07T13:55:35.819" v="24" actId="1076"/>
        <pc:sldMasterMkLst>
          <pc:docMk/>
          <pc:sldMasterMk cId="0" sldId="2147483659"/>
        </pc:sldMasterMkLst>
        <pc:picChg chg="add mod">
          <ac:chgData name="Natalie Ivey" userId="2c81a4b0-7596-4a42-b4da-e7aac4dfeff9" providerId="ADAL" clId="{67927B0D-E99E-460B-841F-4A437D69ED26}" dt="2018-09-07T13:55:08.946" v="18" actId="1076"/>
          <ac:picMkLst>
            <pc:docMk/>
            <pc:sldMasterMk cId="0" sldId="2147483659"/>
            <ac:picMk id="3" creationId="{19B45F01-D574-4685-A9C6-D4481BF98B4A}"/>
          </ac:picMkLst>
        </pc:picChg>
        <pc:picChg chg="add mod">
          <ac:chgData name="Natalie Ivey" userId="2c81a4b0-7596-4a42-b4da-e7aac4dfeff9" providerId="ADAL" clId="{67927B0D-E99E-460B-841F-4A437D69ED26}" dt="2018-09-07T13:55:19.667" v="20" actId="1076"/>
          <ac:picMkLst>
            <pc:docMk/>
            <pc:sldMasterMk cId="0" sldId="2147483659"/>
            <ac:picMk id="5" creationId="{D3BF6952-81E5-4166-800A-6E00F75DB7E1}"/>
          </ac:picMkLst>
        </pc:picChg>
        <pc:picChg chg="add mod">
          <ac:chgData name="Natalie Ivey" userId="2c81a4b0-7596-4a42-b4da-e7aac4dfeff9" providerId="ADAL" clId="{67927B0D-E99E-460B-841F-4A437D69ED26}" dt="2018-09-07T13:55:35.819" v="24" actId="1076"/>
          <ac:picMkLst>
            <pc:docMk/>
            <pc:sldMasterMk cId="0" sldId="2147483659"/>
            <ac:picMk id="7" creationId="{EC846B22-FCF7-44C6-B95F-4C9A9D41AB53}"/>
          </ac:picMkLst>
        </pc:picChg>
      </pc:sldMasterChg>
    </pc:docChg>
  </pc:docChgLst>
  <pc:docChgLst>
    <pc:chgData name="April Imperio" userId="S::april.imperio@detroitk12.org::016b43d7-eba5-4d9b-8296-c2a9482fb2a0" providerId="AD" clId="Web-{5D3CC44E-DB6E-6D6F-0C2C-5C03DF2D30FE}"/>
    <pc:docChg chg="addSld">
      <pc:chgData name="April Imperio" userId="S::april.imperio@detroitk12.org::016b43d7-eba5-4d9b-8296-c2a9482fb2a0" providerId="AD" clId="Web-{5D3CC44E-DB6E-6D6F-0C2C-5C03DF2D30FE}" dt="2019-03-26T00:37:23.138" v="0"/>
      <pc:docMkLst>
        <pc:docMk/>
      </pc:docMkLst>
      <pc:sldChg chg="add">
        <pc:chgData name="April Imperio" userId="S::april.imperio@detroitk12.org::016b43d7-eba5-4d9b-8296-c2a9482fb2a0" providerId="AD" clId="Web-{5D3CC44E-DB6E-6D6F-0C2C-5C03DF2D30FE}" dt="2019-03-26T00:37:23.138" v="0"/>
        <pc:sldMkLst>
          <pc:docMk/>
          <pc:sldMk cId="141417746" sldId="2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648905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dirty="0"/>
              <a:t>At this point, students have completed the drafts of their survival essays. They will revise those essays in Lesson 19, after you have had time to review their drafts and provide feedback.</a:t>
            </a:r>
            <a:endParaRPr dirty="0"/>
          </a:p>
          <a:p>
            <a:pPr marL="457200" lvl="0" indent="-304800" rtl="0">
              <a:spcBef>
                <a:spcPts val="0"/>
              </a:spcBef>
              <a:spcAft>
                <a:spcPts val="0"/>
              </a:spcAft>
              <a:buSzPts val="1200"/>
              <a:buFont typeface="Calibri"/>
              <a:buChar char="●"/>
            </a:pPr>
            <a:r>
              <a:rPr lang="en-US" dirty="0"/>
              <a:t>In Lessons 17 and 18, students are introduced to the task of writing their two voice poem. Note that it is preferable but not essential to use this whole period for preparing to write the poem. If some students have not finished their essays, it’s possible to condense the second part of the lesson and build in some writing time. Students who have finished writing the essay could begin their homework during this time.</a:t>
            </a:r>
            <a:endParaRPr dirty="0"/>
          </a:p>
          <a:p>
            <a:pPr marL="457200" lvl="0" indent="-304800" rtl="0">
              <a:spcBef>
                <a:spcPts val="0"/>
              </a:spcBef>
              <a:spcAft>
                <a:spcPts val="0"/>
              </a:spcAft>
              <a:buSzPts val="1200"/>
              <a:buFont typeface="Calibri"/>
              <a:buChar char="●"/>
            </a:pPr>
            <a:r>
              <a:rPr lang="en-US" dirty="0"/>
              <a:t>For the modeling you do in this lesson, you may wish to use the example on the </a:t>
            </a:r>
            <a:r>
              <a:rPr lang="en-US" b="1" dirty="0"/>
              <a:t>Two voice Poem: Gathering Evidence graphic organizer </a:t>
            </a:r>
            <a:r>
              <a:rPr lang="en-US" dirty="0"/>
              <a:t>(teacher’s edition), or you may generate one of your own. In either case, plan to model the outer columns of the chart in Lesson 18 with the same factor you are modeling here in Lesson 17. Also, plan to write down your work as you model (or use a filled in graphic organizer) and leave it posted so students can refer to it as they work.</a:t>
            </a:r>
            <a:endParaRPr dirty="0"/>
          </a:p>
          <a:p>
            <a:pPr marL="457200" lvl="0" indent="-304800" rtl="0">
              <a:spcBef>
                <a:spcPts val="0"/>
              </a:spcBef>
              <a:spcAft>
                <a:spcPts val="0"/>
              </a:spcAft>
              <a:buSzPts val="1200"/>
              <a:buFont typeface="Calibri"/>
              <a:buChar char="●"/>
            </a:pPr>
            <a:r>
              <a:rPr lang="en-US" dirty="0"/>
              <a:t>Students select a theme for their poems and gather textual evidence from the novel and from informational texts to support that theme. They will read one new informational text: the Author’s Note in </a:t>
            </a:r>
            <a:r>
              <a:rPr lang="en-US" i="1" dirty="0"/>
              <a:t>A Long Walk to Water</a:t>
            </a:r>
            <a:r>
              <a:rPr lang="en-US" dirty="0"/>
              <a:t>. Point out to students that this specific poem is “research-based.” The poem will give them a chance to be creative, but is not just from their imagination. They will cite evidence, staying grounded in the texts they have been reading throughout the module.</a:t>
            </a:r>
            <a:endParaRPr dirty="0"/>
          </a:p>
          <a:p>
            <a:pPr marL="457200" lvl="0" indent="-304800" rtl="0">
              <a:spcBef>
                <a:spcPts val="0"/>
              </a:spcBef>
              <a:spcAft>
                <a:spcPts val="0"/>
              </a:spcAft>
              <a:buSzPts val="1200"/>
              <a:buFont typeface="Calibri"/>
              <a:buChar char="●"/>
            </a:pPr>
            <a:r>
              <a:rPr lang="en-US" dirty="0"/>
              <a:t>The reading of the Author’s Note has two purposes: to continue to build students’ background knowledge about the historical context of the novel; and, even more important, to help students begin to think of themselves as writers. They, like Linda Sue Park, can and should intentionally craft a message for their readers, so they will be making deliberate decisions about word choice, etc. </a:t>
            </a:r>
            <a:endParaRPr dirty="0"/>
          </a:p>
          <a:p>
            <a:pPr marL="457200" lvl="0" indent="-304800" rtl="0">
              <a:spcBef>
                <a:spcPts val="0"/>
              </a:spcBef>
              <a:spcAft>
                <a:spcPts val="0"/>
              </a:spcAft>
              <a:buSzPts val="1200"/>
              <a:buFont typeface="Calibri"/>
              <a:buChar char="●"/>
            </a:pPr>
            <a:r>
              <a:rPr lang="en-US" dirty="0"/>
              <a:t>Students have been talking about how the choices Park made allowed her readers to compare and contrast </a:t>
            </a:r>
            <a:r>
              <a:rPr lang="en-US" dirty="0" err="1"/>
              <a:t>Salva</a:t>
            </a:r>
            <a:r>
              <a:rPr lang="en-US" dirty="0"/>
              <a:t> and </a:t>
            </a:r>
            <a:r>
              <a:rPr lang="en-US" dirty="0" err="1"/>
              <a:t>Nya</a:t>
            </a:r>
            <a:r>
              <a:rPr lang="en-US" dirty="0"/>
              <a:t>. As they begin to think about their poems, students will consider how they want to compare and contrast these characters, and what their choices as writers will be. </a:t>
            </a:r>
            <a:endParaRPr dirty="0"/>
          </a:p>
          <a:p>
            <a:pPr marL="457200" lvl="0" indent="-304800" rtl="0">
              <a:spcBef>
                <a:spcPts val="0"/>
              </a:spcBef>
              <a:spcAft>
                <a:spcPts val="0"/>
              </a:spcAft>
              <a:buSzPts val="1200"/>
              <a:buFont typeface="Calibri"/>
              <a:buChar char="●"/>
            </a:pPr>
            <a:r>
              <a:rPr lang="en-US" dirty="0"/>
              <a:t>The first choice is one they will make today: What do they want their poem to focus on? Selecting a focus at the beginning of the writing process will help them collect evidence from both the novel and informational texts. They are likely to draw on the claims they made in their essays as they choose their themes today. Writing the essay first should have deepened students’ thinking about survival and will help them create more thoughtful, nuanced poems. Help students see the connection between the focus of their essay and the focus of their poem: What message are they trying to send to their readers? </a:t>
            </a:r>
            <a:endParaRPr dirty="0"/>
          </a:p>
        </p:txBody>
      </p:sp>
    </p:spTree>
    <p:extLst>
      <p:ext uri="{BB962C8B-B14F-4D97-AF65-F5344CB8AC3E}">
        <p14:creationId xmlns:p14="http://schemas.microsoft.com/office/powerpoint/2010/main" val="3419788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e0eba8d36_2_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e0eba8d36_2_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15-20 minutes</a:t>
            </a:r>
            <a:endParaRPr dirty="0"/>
          </a:p>
          <a:p>
            <a:pPr marL="0" lvl="0" indent="0" rtl="0">
              <a:spcBef>
                <a:spcPts val="0"/>
              </a:spcBef>
              <a:spcAft>
                <a:spcPts val="0"/>
              </a:spcAft>
              <a:buClr>
                <a:schemeClr val="dk1"/>
              </a:buClr>
              <a:buSzPts val="1100"/>
              <a:buFont typeface="Arial"/>
              <a:buNone/>
            </a:pPr>
            <a:r>
              <a:rPr lang="en-US" b="1" dirty="0"/>
              <a:t>Student Grouping: Whole Group, Individual</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Work Time B. Gathering Textual Evidence from the Novel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A filled-out organizer has been included on the slide in case you want to save time. If you want to use your own model and have a document camera, you may use that to project the graphic organizer. If you have a white board, you may write directly on it using the projected image of the graphic organizer and a white board marker. Otherwise, point to different columns of the graphic organizer while you write on the chalkboard.</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When all students have chosen a few survival factors to focus on, model briefly how they will use the </a:t>
            </a:r>
            <a:r>
              <a:rPr lang="en-US" b="1" dirty="0" err="1"/>
              <a:t>Salva</a:t>
            </a:r>
            <a:r>
              <a:rPr lang="en-US" b="1" dirty="0"/>
              <a:t>/</a:t>
            </a:r>
            <a:r>
              <a:rPr lang="en-US" b="1" dirty="0" err="1"/>
              <a:t>Nya</a:t>
            </a:r>
            <a:r>
              <a:rPr lang="en-US" b="1" dirty="0"/>
              <a:t> chart </a:t>
            </a:r>
            <a:r>
              <a:rPr lang="en-US" dirty="0"/>
              <a:t>and the </a:t>
            </a:r>
            <a:r>
              <a:rPr lang="en-US" b="1" dirty="0"/>
              <a:t>Gathering Textual Evidence graphic organizer </a:t>
            </a:r>
            <a:r>
              <a:rPr lang="en-US" dirty="0"/>
              <a:t>(the one they used to gather quotes about survival in </a:t>
            </a:r>
            <a:r>
              <a:rPr lang="en-US" i="1" dirty="0"/>
              <a:t>A Long Walk to Water</a:t>
            </a:r>
            <a:r>
              <a:rPr lang="en-US" dirty="0"/>
              <a:t>) to fill out the two columns on either side of the middle column. </a:t>
            </a:r>
            <a:endParaRPr dirty="0"/>
          </a:p>
          <a:p>
            <a:pPr marL="457200" lvl="0" indent="-304800" rtl="0">
              <a:spcBef>
                <a:spcPts val="0"/>
              </a:spcBef>
              <a:spcAft>
                <a:spcPts val="0"/>
              </a:spcAft>
              <a:buClr>
                <a:schemeClr val="dk1"/>
              </a:buClr>
              <a:buSzPts val="1200"/>
              <a:buFont typeface="Calibri"/>
              <a:buAutoNum type="arabicPeriod"/>
            </a:pPr>
            <a:r>
              <a:rPr lang="en-US" dirty="0"/>
              <a:t>As you model, or use the model on the slide, write up your example where students will be able to refer to it. Be clear about when you are paraphrasing or summarizing (usually) or where you are noting quotations (rarely, and limited to particularly powerful use of language by the author). Choose a factor for your modeling that will have connections to informational text; strong candidates include water, walking, and aid organizations.</a:t>
            </a:r>
            <a:endParaRPr dirty="0"/>
          </a:p>
          <a:p>
            <a:pPr marL="457200" lvl="0" indent="-304800" rtl="0">
              <a:spcBef>
                <a:spcPts val="0"/>
              </a:spcBef>
              <a:spcAft>
                <a:spcPts val="0"/>
              </a:spcAft>
              <a:buClr>
                <a:schemeClr val="dk1"/>
              </a:buClr>
              <a:buSzPts val="1200"/>
              <a:buFont typeface="Calibri"/>
              <a:buAutoNum type="arabicPeriod"/>
            </a:pPr>
            <a:r>
              <a:rPr lang="en-US" dirty="0"/>
              <a:t>After you model, tell the students that now they will have about 10 minutes to do this work for their own ideas. Be sure students have their texts </a:t>
            </a:r>
            <a:r>
              <a:rPr lang="en-US" i="1" dirty="0"/>
              <a:t>A Long Walk to Water</a:t>
            </a:r>
            <a:r>
              <a:rPr lang="en-US" dirty="0"/>
              <a:t>. Direct the students to use the </a:t>
            </a:r>
            <a:r>
              <a:rPr lang="en-US" b="1" dirty="0" err="1"/>
              <a:t>Salva</a:t>
            </a:r>
            <a:r>
              <a:rPr lang="en-US" b="1" dirty="0"/>
              <a:t>/</a:t>
            </a:r>
            <a:r>
              <a:rPr lang="en-US" b="1" dirty="0" err="1"/>
              <a:t>Nya</a:t>
            </a:r>
            <a:r>
              <a:rPr lang="en-US" b="1" dirty="0"/>
              <a:t> chart</a:t>
            </a:r>
            <a:r>
              <a:rPr lang="en-US" dirty="0"/>
              <a:t>, their </a:t>
            </a:r>
            <a:r>
              <a:rPr lang="en-US" b="1" dirty="0"/>
              <a:t>Reader’s Notes</a:t>
            </a:r>
            <a:r>
              <a:rPr lang="en-US" dirty="0"/>
              <a:t>, and their </a:t>
            </a:r>
            <a:r>
              <a:rPr lang="en-US" b="1" dirty="0"/>
              <a:t>Gathering Textual Evidence graphic organizer </a:t>
            </a:r>
            <a:r>
              <a:rPr lang="en-US" dirty="0"/>
              <a:t>to add ideas to the two columns on their own charts. Set a goal for them to accomplish by the end of the period. For example, you might encourage them to find an example for </a:t>
            </a:r>
            <a:r>
              <a:rPr lang="en-US" dirty="0" err="1"/>
              <a:t>Salva</a:t>
            </a:r>
            <a:r>
              <a:rPr lang="en-US" dirty="0"/>
              <a:t> and an example for </a:t>
            </a:r>
            <a:r>
              <a:rPr lang="en-US" dirty="0" err="1"/>
              <a:t>Nya</a:t>
            </a:r>
            <a:r>
              <a:rPr lang="en-US" dirty="0"/>
              <a:t> for one factor. Assure them that they will have time to revisit this chart in the next lesson.</a:t>
            </a:r>
            <a:endParaRPr dirty="0"/>
          </a:p>
          <a:p>
            <a:pPr marL="457200" lvl="0" indent="-304800" rtl="0">
              <a:spcBef>
                <a:spcPts val="0"/>
              </a:spcBef>
              <a:spcAft>
                <a:spcPts val="0"/>
              </a:spcAft>
              <a:buClr>
                <a:schemeClr val="dk1"/>
              </a:buClr>
              <a:buSzPts val="1200"/>
              <a:buFont typeface="Calibri"/>
              <a:buAutoNum type="arabicPeriod"/>
            </a:pPr>
            <a:r>
              <a:rPr lang="en-US" dirty="0"/>
              <a:t>Consider collecting these charts and look them over before the next lesson, to make sure that all students have made choices that will ensure they can write strong poems. Lesson 18 includes a time for students to read over any feedback, as well as a time when you could confer with students who need extra support in selecting a focus.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work quietly and independently on their planning.</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During this work time, you may want to pull a small group of students to support in finding evidence from the novel. Some students will need more guided practice before they are ready for independent work. You might consider suggesting using one idea, like “persistence” that they saw in the model essay.</a:t>
            </a:r>
            <a:endParaRPr dirty="0"/>
          </a:p>
        </p:txBody>
      </p:sp>
      <p:sp>
        <p:nvSpPr>
          <p:cNvPr id="158" name="Google Shape;158;g3e0eba8d36_2_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488222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e0eba8d36_2_3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Google Shape;166;g3e0eba8d36_2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5-8 minutes</a:t>
            </a:r>
            <a:endParaRPr dirty="0"/>
          </a:p>
          <a:p>
            <a:pPr marL="0" lvl="0" indent="0" rtl="0">
              <a:spcBef>
                <a:spcPts val="0"/>
              </a:spcBef>
              <a:spcAft>
                <a:spcPts val="0"/>
              </a:spcAft>
              <a:buClr>
                <a:schemeClr val="dk1"/>
              </a:buClr>
              <a:buSzPts val="1100"/>
              <a:buFont typeface="Arial"/>
              <a:buNone/>
            </a:pPr>
            <a:r>
              <a:rPr lang="en-US" b="1" dirty="0"/>
              <a:t>Student Grouping: Whole Group</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Closing and Assessment A. Turn and Talk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Allowing students to discuss similarities between the essay and poem deepens their understanding of how similar ideas can be explored and expressed through different forms of writing.</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Give 1-2 minutes for students to talk.</a:t>
            </a:r>
          </a:p>
          <a:p>
            <a:pPr marL="457200" lvl="0" indent="-304800" rtl="0">
              <a:spcBef>
                <a:spcPts val="0"/>
              </a:spcBef>
              <a:spcAft>
                <a:spcPts val="0"/>
              </a:spcAft>
              <a:buClr>
                <a:schemeClr val="dk1"/>
              </a:buClr>
              <a:buSzPts val="1200"/>
              <a:buFont typeface="Calibri"/>
              <a:buAutoNum type="arabicPeriod"/>
            </a:pPr>
            <a:r>
              <a:rPr lang="en-US" dirty="0"/>
              <a:t>Cold call a few pairs of students to share their thoughts.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Listen for them to notice that both the essay and the poem focus on survival and require the use of textual evidence; that the essay is about </a:t>
            </a:r>
            <a:r>
              <a:rPr lang="en-US" dirty="0" err="1"/>
              <a:t>Salva</a:t>
            </a:r>
            <a:r>
              <a:rPr lang="en-US" dirty="0"/>
              <a:t> and the poem about </a:t>
            </a:r>
            <a:r>
              <a:rPr lang="en-US" dirty="0" err="1"/>
              <a:t>Salva</a:t>
            </a:r>
            <a:r>
              <a:rPr lang="en-US" dirty="0"/>
              <a:t> and Nya; that the poem uses the novel and informational text; and that a poem is trying to convey experience rather than make an argument.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Support for Any Students Who Need It: None</a:t>
            </a:r>
            <a:endParaRPr dirty="0"/>
          </a:p>
        </p:txBody>
      </p:sp>
      <p:sp>
        <p:nvSpPr>
          <p:cNvPr id="167" name="Google Shape;167;g3e0eba8d36_2_3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3778729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 name="Google Shape;174;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a:t>
            </a:r>
            <a:endParaRPr dirty="0"/>
          </a:p>
          <a:p>
            <a:pPr marL="0" lvl="0" indent="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Distribute the </a:t>
            </a:r>
            <a:r>
              <a:rPr lang="en-US" b="1" dirty="0"/>
              <a:t>Author’s Note homework assignment</a:t>
            </a:r>
            <a:r>
              <a:rPr lang="en-US" dirty="0"/>
              <a:t>, calling students’ attention to the words that are defined for them, and also placing this assignment in the larger context of the </a:t>
            </a:r>
            <a:r>
              <a:rPr lang="en-US"/>
              <a:t>class’</a:t>
            </a:r>
            <a:r>
              <a:rPr lang="en-US" baseline="0"/>
              <a:t> </a:t>
            </a:r>
            <a:r>
              <a:rPr lang="en-US"/>
              <a:t>shift </a:t>
            </a:r>
            <a:r>
              <a:rPr lang="en-US" dirty="0"/>
              <a:t>from thinking primarily as readers of a literary text to thinking primarily as authors of a literary text.</a:t>
            </a:r>
            <a:endParaRPr b="1" dirty="0"/>
          </a:p>
          <a:p>
            <a:pPr marL="457200" lvl="0" indent="-304800" rtl="0">
              <a:spcBef>
                <a:spcPts val="0"/>
              </a:spcBef>
              <a:spcAft>
                <a:spcPts val="0"/>
              </a:spcAft>
              <a:buClr>
                <a:schemeClr val="dk1"/>
              </a:buClr>
              <a:buSzPts val="1200"/>
              <a:buFont typeface="Calibri"/>
              <a:buAutoNum type="arabicPeriod"/>
            </a:pPr>
            <a:r>
              <a:rPr lang="en-US" dirty="0"/>
              <a:t>Read the first sentence on the slide aloud.</a:t>
            </a:r>
            <a:endParaRPr dirty="0"/>
          </a:p>
          <a:p>
            <a:pPr marL="457200" lvl="0" indent="-304800" rtl="0">
              <a:spcBef>
                <a:spcPts val="0"/>
              </a:spcBef>
              <a:spcAft>
                <a:spcPts val="0"/>
              </a:spcAft>
              <a:buClr>
                <a:schemeClr val="dk1"/>
              </a:buClr>
              <a:buSzPts val="1200"/>
              <a:buFont typeface="Calibri"/>
              <a:buAutoNum type="arabicPeriod"/>
            </a:pPr>
            <a:r>
              <a:rPr lang="en-US" dirty="0"/>
              <a:t>Read the Author’s Note aloud.</a:t>
            </a:r>
            <a:endParaRPr dirty="0"/>
          </a:p>
          <a:p>
            <a:pPr marL="457200" lvl="0" indent="-304800" rtl="0">
              <a:spcBef>
                <a:spcPts val="0"/>
              </a:spcBef>
              <a:spcAft>
                <a:spcPts val="0"/>
              </a:spcAft>
              <a:buClr>
                <a:schemeClr val="dk1"/>
              </a:buClr>
              <a:buSzPts val="1200"/>
              <a:buFont typeface="Calibri"/>
              <a:buAutoNum type="arabicPeriod"/>
            </a:pPr>
            <a:r>
              <a:rPr lang="en-US" dirty="0"/>
              <a:t>Read the second sentence on the slide aloud.</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Students Who Need It: </a:t>
            </a:r>
            <a:endParaRPr dirty="0"/>
          </a:p>
          <a:p>
            <a:pPr marL="457200" lvl="0" indent="-304800" rtl="0">
              <a:spcBef>
                <a:spcPts val="0"/>
              </a:spcBef>
              <a:spcAft>
                <a:spcPts val="0"/>
              </a:spcAft>
              <a:buSzPts val="1200"/>
              <a:buFont typeface="Calibri"/>
              <a:buChar char="●"/>
            </a:pPr>
            <a:r>
              <a:rPr lang="en-US" dirty="0"/>
              <a:t>If you think students would benefit from it, please review the vocabulary and read the questions aloud.</a:t>
            </a:r>
            <a:endParaRPr dirty="0"/>
          </a:p>
        </p:txBody>
      </p:sp>
      <p:sp>
        <p:nvSpPr>
          <p:cNvPr id="175" name="Google Shape;175;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6172472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2407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6061905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18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4242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6170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dirty="0"/>
          </a:p>
          <a:p>
            <a:pPr marL="457200" lvl="0" indent="-304800" rtl="0">
              <a:spcBef>
                <a:spcPts val="0"/>
              </a:spcBef>
              <a:spcAft>
                <a:spcPts val="0"/>
              </a:spcAft>
              <a:buClr>
                <a:schemeClr val="dk1"/>
              </a:buClr>
              <a:buSzPts val="1200"/>
              <a:buFont typeface="Calibri"/>
              <a:buChar char="●"/>
            </a:pPr>
            <a:r>
              <a:rPr lang="en-US" b="1" dirty="0"/>
              <a:t>Vocabulary Entry Task </a:t>
            </a:r>
            <a:r>
              <a:rPr lang="en-US" dirty="0"/>
              <a:t>(one per student)</a:t>
            </a:r>
            <a:endParaRPr dirty="0"/>
          </a:p>
          <a:p>
            <a:pPr marL="457200" lvl="0" indent="-304800" rtl="0">
              <a:spcBef>
                <a:spcPts val="0"/>
              </a:spcBef>
              <a:spcAft>
                <a:spcPts val="0"/>
              </a:spcAft>
              <a:buClr>
                <a:schemeClr val="dk1"/>
              </a:buClr>
              <a:buSzPts val="1200"/>
              <a:buFont typeface="Calibri"/>
              <a:buChar char="●"/>
            </a:pPr>
            <a:r>
              <a:rPr lang="en-US" dirty="0"/>
              <a:t>Author’s Note homework assignment (one per student)</a:t>
            </a:r>
            <a:endParaRPr dirty="0"/>
          </a:p>
          <a:p>
            <a:pPr marL="457200" lvl="0" indent="-304800" rtl="0">
              <a:spcBef>
                <a:spcPts val="0"/>
              </a:spcBef>
              <a:spcAft>
                <a:spcPts val="0"/>
              </a:spcAft>
              <a:buClr>
                <a:schemeClr val="dk1"/>
              </a:buClr>
              <a:buSzPts val="1200"/>
              <a:buFont typeface="Calibri"/>
              <a:buChar char="●"/>
            </a:pPr>
            <a:r>
              <a:rPr lang="en-US" b="1" dirty="0"/>
              <a:t>Performance Task Prompt: Two voice Poem </a:t>
            </a:r>
            <a:r>
              <a:rPr lang="en-US" dirty="0"/>
              <a:t>(one per student)</a:t>
            </a:r>
            <a:endParaRPr dirty="0"/>
          </a:p>
          <a:p>
            <a:pPr marL="457200" lvl="0" indent="-304800" rtl="0">
              <a:spcBef>
                <a:spcPts val="0"/>
              </a:spcBef>
              <a:spcAft>
                <a:spcPts val="0"/>
              </a:spcAft>
              <a:buClr>
                <a:schemeClr val="dk1"/>
              </a:buClr>
              <a:buSzPts val="1200"/>
              <a:buFont typeface="Calibri"/>
              <a:buChar char="●"/>
            </a:pPr>
            <a:r>
              <a:rPr lang="en-US" b="1" dirty="0"/>
              <a:t>Model Two-Voice Poem: “I Would Do Anything” </a:t>
            </a:r>
            <a:r>
              <a:rPr lang="en-US" dirty="0"/>
              <a:t>(one per student)</a:t>
            </a:r>
            <a:endParaRPr dirty="0"/>
          </a:p>
          <a:p>
            <a:pPr marL="457200" lvl="0" indent="-304800" rtl="0">
              <a:spcBef>
                <a:spcPts val="0"/>
              </a:spcBef>
              <a:spcAft>
                <a:spcPts val="0"/>
              </a:spcAft>
              <a:buClr>
                <a:schemeClr val="dk1"/>
              </a:buClr>
              <a:buSzPts val="1200"/>
              <a:buFont typeface="Calibri"/>
              <a:buChar char="●"/>
            </a:pPr>
            <a:r>
              <a:rPr lang="en-US" b="1" dirty="0"/>
              <a:t>Two voice Poem Rubric </a:t>
            </a:r>
            <a:r>
              <a:rPr lang="en-US" dirty="0"/>
              <a:t>(Look ahead to Unit 3, Lesson 3 for actual rubric; see Teaching Note above)</a:t>
            </a:r>
            <a:endParaRPr dirty="0"/>
          </a:p>
          <a:p>
            <a:pPr marL="457200" lvl="0" indent="-304800" rtl="0">
              <a:spcBef>
                <a:spcPts val="0"/>
              </a:spcBef>
              <a:spcAft>
                <a:spcPts val="0"/>
              </a:spcAft>
              <a:buClr>
                <a:schemeClr val="dk1"/>
              </a:buClr>
              <a:buSzPts val="1200"/>
              <a:buFont typeface="Calibri"/>
              <a:buChar char="●"/>
            </a:pPr>
            <a:r>
              <a:rPr lang="en-US" b="1" dirty="0"/>
              <a:t>Two voice Poem: Gathering Evidence graphic organizer </a:t>
            </a:r>
            <a:r>
              <a:rPr lang="en-US" dirty="0"/>
              <a:t>(one per student)</a:t>
            </a:r>
            <a:endParaRPr dirty="0"/>
          </a:p>
          <a:p>
            <a:pPr marL="457200" lvl="0" indent="-304800" rtl="0">
              <a:spcBef>
                <a:spcPts val="0"/>
              </a:spcBef>
              <a:spcAft>
                <a:spcPts val="0"/>
              </a:spcAft>
              <a:buClr>
                <a:schemeClr val="dk1"/>
              </a:buClr>
              <a:buSzPts val="1200"/>
              <a:buFont typeface="Calibri"/>
              <a:buChar char="●"/>
            </a:pPr>
            <a:r>
              <a:rPr lang="en-US" b="1" dirty="0"/>
              <a:t>Two voice Poem: Gathering Evidence graphic organizer </a:t>
            </a:r>
            <a:r>
              <a:rPr lang="en-US" dirty="0"/>
              <a:t>(for Teacher Reference)</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lvl="0" indent="-304800" rtl="0">
              <a:spcBef>
                <a:spcPts val="0"/>
              </a:spcBef>
              <a:spcAft>
                <a:spcPts val="0"/>
              </a:spcAft>
              <a:buClr>
                <a:schemeClr val="dk1"/>
              </a:buClr>
              <a:buSzPts val="1200"/>
              <a:buFont typeface="Calibri"/>
              <a:buChar char="●"/>
            </a:pPr>
            <a:r>
              <a:rPr lang="en-US" i="1" dirty="0"/>
              <a:t>A Long Walk to Water </a:t>
            </a:r>
            <a:r>
              <a:rPr lang="en-US" dirty="0"/>
              <a:t>(book; one per student) </a:t>
            </a:r>
            <a:endParaRPr dirty="0"/>
          </a:p>
          <a:p>
            <a:pPr marL="457200" lvl="0" indent="-304800" rtl="0">
              <a:spcBef>
                <a:spcPts val="0"/>
              </a:spcBef>
              <a:spcAft>
                <a:spcPts val="0"/>
              </a:spcAft>
              <a:buClr>
                <a:schemeClr val="dk1"/>
              </a:buClr>
              <a:buSzPts val="1200"/>
              <a:buFont typeface="Calibri"/>
              <a:buChar char="●"/>
            </a:pPr>
            <a:r>
              <a:rPr lang="en-US" b="1" dirty="0" err="1"/>
              <a:t>Salva</a:t>
            </a:r>
            <a:r>
              <a:rPr lang="en-US" b="1" dirty="0"/>
              <a:t>/</a:t>
            </a:r>
            <a:r>
              <a:rPr lang="en-US" b="1" dirty="0" err="1"/>
              <a:t>Nya</a:t>
            </a:r>
            <a:r>
              <a:rPr lang="en-US" b="1" dirty="0"/>
              <a:t> anchor chart </a:t>
            </a:r>
            <a:r>
              <a:rPr lang="en-US" dirty="0"/>
              <a:t>(begun in Lesson 2)</a:t>
            </a:r>
            <a:endParaRPr dirty="0"/>
          </a:p>
          <a:p>
            <a:pPr marL="457200" lvl="0" indent="-304800" rtl="0">
              <a:spcBef>
                <a:spcPts val="0"/>
              </a:spcBef>
              <a:spcAft>
                <a:spcPts val="0"/>
              </a:spcAft>
              <a:buClr>
                <a:schemeClr val="dk1"/>
              </a:buClr>
              <a:buSzPts val="1200"/>
              <a:buFont typeface="Calibri"/>
              <a:buChar char="●"/>
            </a:pPr>
            <a:r>
              <a:rPr lang="en-US" b="1" dirty="0"/>
              <a:t>Survival anchor chart </a:t>
            </a:r>
            <a:r>
              <a:rPr lang="en-US" dirty="0"/>
              <a:t>(begun in Lesson 1)</a:t>
            </a:r>
            <a:endParaRPr dirty="0"/>
          </a:p>
          <a:p>
            <a:pPr marL="457200" lvl="0" indent="-304800" rtl="0">
              <a:spcBef>
                <a:spcPts val="0"/>
              </a:spcBef>
              <a:spcAft>
                <a:spcPts val="0"/>
              </a:spcAft>
              <a:buClr>
                <a:schemeClr val="dk1"/>
              </a:buClr>
              <a:buSzPts val="1200"/>
              <a:buFont typeface="Calibri"/>
              <a:buChar char="●"/>
            </a:pPr>
            <a:r>
              <a:rPr lang="en-US" b="1" dirty="0"/>
              <a:t>Students’ Gathering Textual Evidence graphic organizer</a:t>
            </a:r>
            <a:r>
              <a:rPr lang="en-US" dirty="0"/>
              <a:t>, all chapters (from Lessons 3–9; students’ completed copies)</a:t>
            </a:r>
            <a:endParaRPr dirty="0"/>
          </a:p>
          <a:p>
            <a:pPr marL="457200" lvl="0" indent="-304800" rtl="0">
              <a:spcBef>
                <a:spcPts val="0"/>
              </a:spcBef>
              <a:spcAft>
                <a:spcPts val="0"/>
              </a:spcAft>
              <a:buClr>
                <a:schemeClr val="dk1"/>
              </a:buClr>
              <a:buSzPts val="1200"/>
              <a:buFont typeface="Calibri"/>
              <a:buChar char="●"/>
            </a:pPr>
            <a:r>
              <a:rPr lang="en-US" b="1" dirty="0"/>
              <a:t>Students’ Reader’s Notes</a:t>
            </a:r>
            <a:r>
              <a:rPr lang="en-US" dirty="0"/>
              <a:t>, all chapters (from Lessons 2–9; students’ completed copies)</a:t>
            </a:r>
            <a:endParaRPr dirty="0"/>
          </a:p>
          <a:p>
            <a:pPr marL="0" lvl="0" indent="0" rtl="0">
              <a:spcBef>
                <a:spcPts val="0"/>
              </a:spcBef>
              <a:spcAft>
                <a:spcPts val="0"/>
              </a:spcAft>
              <a:buClr>
                <a:srgbClr val="000000"/>
              </a:buClr>
              <a:buSzPts val="1400"/>
              <a:buFont typeface="Arial"/>
              <a:buNone/>
            </a:pPr>
            <a:endParaRPr dirty="0"/>
          </a:p>
          <a:p>
            <a:pPr marL="0" lvl="0" indent="0">
              <a:spcBef>
                <a:spcPts val="0"/>
              </a:spcBef>
              <a:spcAft>
                <a:spcPts val="0"/>
              </a:spcAft>
              <a:buNone/>
            </a:pPr>
            <a:r>
              <a:rPr lang="en-US" dirty="0"/>
              <a:t>Steps to review: </a:t>
            </a:r>
            <a:endParaRPr dirty="0"/>
          </a:p>
          <a:p>
            <a:pPr marL="457200" lvl="0" indent="-304800" rtl="0">
              <a:spcBef>
                <a:spcPts val="0"/>
              </a:spcBef>
              <a:spcAft>
                <a:spcPts val="0"/>
              </a:spcAft>
              <a:buClr>
                <a:schemeClr val="dk1"/>
              </a:buClr>
              <a:buSzPts val="1200"/>
              <a:buFont typeface="Calibri"/>
              <a:buChar char="●"/>
            </a:pPr>
            <a:r>
              <a:rPr lang="en-US" dirty="0"/>
              <a:t>Review the Author’s Note in </a:t>
            </a:r>
            <a:r>
              <a:rPr lang="en-US" i="1" dirty="0"/>
              <a:t>A Long Walk to Water</a:t>
            </a:r>
            <a:r>
              <a:rPr lang="en-US" dirty="0"/>
              <a:t>.</a:t>
            </a:r>
            <a:endParaRPr dirty="0"/>
          </a:p>
          <a:p>
            <a:pPr marL="457200" lvl="0" indent="-304800" rtl="0">
              <a:spcBef>
                <a:spcPts val="0"/>
              </a:spcBef>
              <a:spcAft>
                <a:spcPts val="0"/>
              </a:spcAft>
              <a:buClr>
                <a:schemeClr val="dk1"/>
              </a:buClr>
              <a:buSzPts val="1200"/>
              <a:buFont typeface="Calibri"/>
              <a:buChar char="●"/>
            </a:pPr>
            <a:r>
              <a:rPr lang="en-US" dirty="0"/>
              <a:t>Review the </a:t>
            </a:r>
            <a:r>
              <a:rPr lang="en-US" b="1" dirty="0"/>
              <a:t>Performance Task Prompt </a:t>
            </a:r>
            <a:r>
              <a:rPr lang="en-US" dirty="0"/>
              <a:t>and the </a:t>
            </a:r>
            <a:r>
              <a:rPr lang="en-US" b="1" dirty="0"/>
              <a:t>Two voice Poem rubric</a:t>
            </a:r>
            <a:r>
              <a:rPr lang="en-US" dirty="0"/>
              <a:t>. Although students will analyze the rubric before they start composing their poems, being familiar with it yourself will help you more effectively support students as they gather evidence in Lessons 17 and 18.</a:t>
            </a:r>
            <a:endParaRPr dirty="0"/>
          </a:p>
          <a:p>
            <a:pPr marL="457200" lvl="0" indent="-304800" rtl="0">
              <a:spcBef>
                <a:spcPts val="0"/>
              </a:spcBef>
              <a:spcAft>
                <a:spcPts val="0"/>
              </a:spcAft>
              <a:buSzPts val="1200"/>
              <a:buFont typeface="Calibri"/>
              <a:buChar char="●"/>
            </a:pPr>
            <a:r>
              <a:rPr lang="en-US" dirty="0"/>
              <a:t>Both Parts A and B of Work Time include a teacher think-aloud about what you might write your own two voice poem about. Review this and prepare your think-aloud in advance. Choose a factor for your modeling that will have connections to informational text; strong candidates include water, walking, and aid organizations.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In advance: On the </a:t>
            </a:r>
            <a:r>
              <a:rPr lang="en-US" b="1" dirty="0"/>
              <a:t>Survival anchor chart</a:t>
            </a:r>
            <a:r>
              <a:rPr lang="en-US" dirty="0"/>
              <a:t>, put a star next to ideas that also are discussed in the informational texts the class has read.</a:t>
            </a:r>
            <a:endParaRPr dirty="0"/>
          </a:p>
          <a:p>
            <a:pPr marL="0" lvl="0" indent="0" rtl="0">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1831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55445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Celebrate the strong work that students have done in their essays. Comment on the strengths you have noticed in how they analyzed the novel.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chemeClr val="dk1"/>
                </a:solidFill>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2826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 </a:t>
            </a:r>
            <a:r>
              <a:rPr lang="en-US" b="1" i="0" u="none" strike="noStrike" cap="none" dirty="0">
                <a:solidFill>
                  <a:schemeClr val="dk1"/>
                </a:solidFill>
              </a:rPr>
              <a:t>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Vocabulary Entry Task </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Discussing vocabulary in context and exploring morphology (the structure of words and parts of words) helps students to retain an understanding of new words.</a:t>
            </a:r>
            <a:endParaRPr lang="en-US"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The Authors Note homework assignment that you will pass out now won’t be used until homework time.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Pass out the </a:t>
            </a:r>
            <a:r>
              <a:rPr lang="en-US" b="1" dirty="0"/>
              <a:t>Vocabulary Entry Task.</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bold instructions and sentence on the </a:t>
            </a:r>
            <a:r>
              <a:rPr lang="en-US" b="1" dirty="0"/>
              <a:t>Vocabulary Entry Task</a:t>
            </a:r>
            <a:r>
              <a:rPr lang="en-US" dirty="0"/>
              <a:t> aloud.</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3-5 minutes to write their answers, then cold-call several students to share their thinking.</a:t>
            </a:r>
            <a:endParaRPr dirty="0"/>
          </a:p>
          <a:p>
            <a:pPr marL="457200" marR="0" lvl="0" indent="-304800" algn="l" rtl="0">
              <a:lnSpc>
                <a:spcPct val="100000"/>
              </a:lnSpc>
              <a:spcBef>
                <a:spcPts val="0"/>
              </a:spcBef>
              <a:spcAft>
                <a:spcPts val="0"/>
              </a:spcAft>
              <a:buSzPts val="1200"/>
              <a:buFont typeface="Calibri"/>
              <a:buAutoNum type="arabicPeriod"/>
            </a:pPr>
            <a:r>
              <a:rPr lang="en-US" dirty="0"/>
              <a:t>Read Question 1 on the slide aloud. Give brief think time, then cold-call a student to share their thinking. </a:t>
            </a:r>
            <a:endParaRPr dirty="0"/>
          </a:p>
          <a:p>
            <a:pPr marL="457200" marR="0" lvl="0" indent="-304800" algn="l" rtl="0">
              <a:lnSpc>
                <a:spcPct val="100000"/>
              </a:lnSpc>
              <a:spcBef>
                <a:spcPts val="0"/>
              </a:spcBef>
              <a:spcAft>
                <a:spcPts val="0"/>
              </a:spcAft>
              <a:buSzPts val="1200"/>
              <a:buFont typeface="Calibri"/>
              <a:buAutoNum type="arabicPeriod"/>
            </a:pPr>
            <a:r>
              <a:rPr lang="en-US" dirty="0"/>
              <a:t>Read Question 2 aloud. Give brief think time, then cold-call a student to share their thinking.</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In Teacher Action 4, listen for students to mention </a:t>
            </a:r>
            <a:r>
              <a:rPr lang="en-US" i="1" dirty="0"/>
              <a:t>fiction</a:t>
            </a:r>
            <a:r>
              <a:rPr lang="en-US" dirty="0"/>
              <a:t>, and clarify that this is a made-up, imaginary story. </a:t>
            </a:r>
            <a:endParaRPr dirty="0"/>
          </a:p>
          <a:p>
            <a:pPr marL="457200" lvl="0" indent="-304800" rtl="0">
              <a:spcBef>
                <a:spcPts val="0"/>
              </a:spcBef>
              <a:spcAft>
                <a:spcPts val="0"/>
              </a:spcAft>
              <a:buSzPts val="1200"/>
              <a:buFont typeface="Calibri"/>
              <a:buChar char="●"/>
            </a:pPr>
            <a:r>
              <a:rPr lang="en-US" dirty="0"/>
              <a:t>In Teacher Action 5, listen for someone to say “picture.” Share that the root word “</a:t>
            </a:r>
            <a:r>
              <a:rPr lang="en-US" dirty="0" err="1"/>
              <a:t>pict</a:t>
            </a:r>
            <a:r>
              <a:rPr lang="en-US" dirty="0"/>
              <a:t>” is from the Latin for paint. Ask them how the meaning of </a:t>
            </a:r>
            <a:r>
              <a:rPr lang="en-US" i="1" dirty="0"/>
              <a:t>depict </a:t>
            </a:r>
            <a:r>
              <a:rPr lang="en-US" dirty="0"/>
              <a:t>relates to painting. Listen for them to connect an actual painting with describing something in words so that it can be seen just as a painting is seen.</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Remind students who are confused about “root words” that they are like a root that grows under a plant: they are an important smaller part of a word that gives the rest of the word its meaning.</a:t>
            </a:r>
            <a:endParaRPr dirty="0"/>
          </a:p>
        </p:txBody>
      </p:sp>
      <p:sp>
        <p:nvSpPr>
          <p:cNvPr id="114" name="Google Shape;11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9105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Google Shape;122;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1-3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Work Time A. Introducing Performance Task and Selecting Organizing Ideas </a:t>
            </a:r>
            <a:endParaRPr b="1"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 </a:t>
            </a:r>
            <a:endParaRPr dirty="0"/>
          </a:p>
          <a:p>
            <a:pPr marL="457200" lvl="0" indent="-304800" rtl="0">
              <a:spcBef>
                <a:spcPts val="0"/>
              </a:spcBef>
              <a:spcAft>
                <a:spcPts val="0"/>
              </a:spcAft>
              <a:buSzPts val="1200"/>
              <a:buFont typeface="Calibri"/>
              <a:buChar char="●"/>
            </a:pPr>
            <a:r>
              <a:rPr lang="en-US" dirty="0"/>
              <a:t>Checking in with learning targets helps students self-assess their learning. This research-based strategy supports struggling learners most.</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Read the learning targets aloud.</a:t>
            </a:r>
            <a:endParaRPr dirty="0"/>
          </a:p>
          <a:p>
            <a:pPr marL="457200" lvl="0" indent="-304800" rtl="0">
              <a:spcBef>
                <a:spcPts val="0"/>
              </a:spcBef>
              <a:spcAft>
                <a:spcPts val="0"/>
              </a:spcAft>
              <a:buSzPts val="1200"/>
              <a:buFont typeface="Calibri"/>
              <a:buAutoNum type="arabicPeriod"/>
            </a:pPr>
            <a:r>
              <a:rPr lang="en-US" dirty="0"/>
              <a:t>Read the last paragraph on the slide aloud.</a:t>
            </a:r>
            <a:endParaRPr dirty="0"/>
          </a:p>
          <a:p>
            <a:pPr marL="457200" lvl="0" indent="-304800" rtl="0">
              <a:spcBef>
                <a:spcPts val="0"/>
              </a:spcBef>
              <a:spcAft>
                <a:spcPts val="0"/>
              </a:spcAft>
              <a:buSzPts val="1200"/>
              <a:buFont typeface="Calibri"/>
              <a:buAutoNum type="arabicPeriod"/>
            </a:pPr>
            <a:r>
              <a:rPr lang="en-US" dirty="0"/>
              <a:t>Highlight that writing this poem is a chance for students to use their creativity and encourage other people, especially people who don’t know about Sudan or haven’t read the novel, to understand more about the situation there and how it affects teenagers. This is a good time to build enthusiasm by discussing the format or venue in which students will share their final work. </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If students are not sure what a “two voice poem” is, tell them they are about to find out.</a:t>
            </a:r>
            <a:endParaRPr dirty="0"/>
          </a:p>
        </p:txBody>
      </p:sp>
      <p:sp>
        <p:nvSpPr>
          <p:cNvPr id="123" name="Google Shape;123;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1212781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cc4792d9f_0_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0" name="Google Shape;130;g3cc4792d9f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7-10 minutes </a:t>
            </a:r>
            <a:endParaRPr dirty="0"/>
          </a:p>
          <a:p>
            <a:pPr marL="0" lvl="0" indent="0" rtl="0">
              <a:spcBef>
                <a:spcPts val="0"/>
              </a:spcBef>
              <a:spcAft>
                <a:spcPts val="0"/>
              </a:spcAft>
              <a:buClr>
                <a:srgbClr val="000000"/>
              </a:buClr>
              <a:buSzPts val="1100"/>
              <a:buFont typeface="Arial"/>
              <a:buNone/>
            </a:pPr>
            <a:r>
              <a:rPr lang="en-US" b="1" dirty="0"/>
              <a:t>Student Grouping: Partners</a:t>
            </a:r>
            <a:endParaRPr b="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Work Time A. Introducing Performance Task and Selecting Organizing Ideas, </a:t>
            </a:r>
            <a:r>
              <a:rPr lang="en-US" dirty="0"/>
              <a:t>continued</a:t>
            </a:r>
            <a:endParaRPr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Reading the poem twice, once in their heads and once with a partner, will help students process the dual voices and understand meaning.</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Section 1 on the slide aloud.</a:t>
            </a:r>
            <a:endParaRPr dirty="0"/>
          </a:p>
          <a:p>
            <a:pPr marL="457200" lvl="0" indent="-304800" rtl="0">
              <a:spcBef>
                <a:spcPts val="0"/>
              </a:spcBef>
              <a:spcAft>
                <a:spcPts val="0"/>
              </a:spcAft>
              <a:buClr>
                <a:schemeClr val="dk1"/>
              </a:buClr>
              <a:buSzPts val="1200"/>
              <a:buAutoNum type="arabicPeriod"/>
            </a:pPr>
            <a:r>
              <a:rPr lang="en-US" dirty="0"/>
              <a:t>Distribute the </a:t>
            </a:r>
            <a:r>
              <a:rPr lang="en-US" b="1" dirty="0"/>
              <a:t>Performance Task Prompt: Two voice Poem </a:t>
            </a:r>
            <a:r>
              <a:rPr lang="en-US" dirty="0"/>
              <a:t>and the </a:t>
            </a:r>
            <a:r>
              <a:rPr lang="en-US" b="1" dirty="0"/>
              <a:t>Model Two voice Poem</a:t>
            </a:r>
            <a:r>
              <a:rPr lang="en-US" dirty="0"/>
              <a:t>. </a:t>
            </a:r>
            <a:endParaRPr dirty="0"/>
          </a:p>
          <a:p>
            <a:pPr marL="457200" lvl="0" indent="-304800" rtl="0">
              <a:spcBef>
                <a:spcPts val="0"/>
              </a:spcBef>
              <a:spcAft>
                <a:spcPts val="0"/>
              </a:spcAft>
              <a:buClr>
                <a:schemeClr val="dk1"/>
              </a:buClr>
              <a:buSzPts val="1200"/>
              <a:buFont typeface="Calibri"/>
              <a:buAutoNum type="arabicPeriod"/>
            </a:pPr>
            <a:r>
              <a:rPr lang="en-US" dirty="0"/>
              <a:t>Read Section 2 on the slide aloud.</a:t>
            </a:r>
            <a:endParaRPr dirty="0"/>
          </a:p>
          <a:p>
            <a:pPr marL="457200" lvl="0" indent="-304800" rtl="0">
              <a:spcBef>
                <a:spcPts val="0"/>
              </a:spcBef>
              <a:spcAft>
                <a:spcPts val="0"/>
              </a:spcAft>
              <a:buClr>
                <a:schemeClr val="dk1"/>
              </a:buClr>
              <a:buSzPts val="1200"/>
              <a:buFont typeface="Calibri"/>
              <a:buAutoNum type="arabicPeriod"/>
            </a:pPr>
            <a:r>
              <a:rPr lang="en-US" dirty="0"/>
              <a:t>Read Section 3 on the slide aloud. Remind students that they are both reading the parts in the middle because both characters can say those statements. </a:t>
            </a:r>
            <a:endParaRPr dirty="0"/>
          </a:p>
          <a:p>
            <a:pPr marL="457200" lvl="0" indent="-304800" rtl="0">
              <a:spcBef>
                <a:spcPts val="0"/>
              </a:spcBef>
              <a:spcAft>
                <a:spcPts val="0"/>
              </a:spcAft>
              <a:buClr>
                <a:schemeClr val="dk1"/>
              </a:buClr>
              <a:buSzPts val="1200"/>
              <a:buFont typeface="Calibri"/>
              <a:buAutoNum type="arabicPeriod"/>
            </a:pPr>
            <a:r>
              <a:rPr lang="en-US" dirty="0"/>
              <a:t>Read Section 4 on the slide aloud. Give brief think time, then cold-call at least two students to share responses.</a:t>
            </a:r>
            <a:endParaRPr dirty="0"/>
          </a:p>
          <a:p>
            <a:pPr marL="0" lvl="0" indent="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In Teacher Action 4, listen for students to remember that comparing means noticing similarities and differences, while contrasting means noticing differences. Remind students that they discussed the difference between comparing and contrasting earlier in their studies (Unit 1, Lesson 4).</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Consider pairing less confident readers with more confident readers so that students who struggle with reading aloud can have a model.</a:t>
            </a:r>
            <a:endParaRPr dirty="0"/>
          </a:p>
        </p:txBody>
      </p:sp>
      <p:sp>
        <p:nvSpPr>
          <p:cNvPr id="131" name="Google Shape;131;g3cc4792d9f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971677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Partners</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Work Time A. Introducing Performance Task and Selecting Organizing Ideas,</a:t>
            </a:r>
            <a:r>
              <a:rPr lang="en-US" dirty="0"/>
              <a:t> continued</a:t>
            </a:r>
            <a:r>
              <a:rPr lang="en-US" b="1" dirty="0"/>
              <a:t>   </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will begin to see the link between strategies they use for essay writing and strategies they use for writing their poem: in both cases, good writing requires focus and purpose!</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b="1" dirty="0"/>
          </a:p>
          <a:p>
            <a:pPr marL="457200" marR="0" lvl="0" indent="-304800" algn="l" rtl="0">
              <a:lnSpc>
                <a:spcPct val="100000"/>
              </a:lnSpc>
              <a:spcBef>
                <a:spcPts val="0"/>
              </a:spcBef>
              <a:spcAft>
                <a:spcPts val="0"/>
              </a:spcAft>
              <a:buSzPts val="1200"/>
              <a:buFont typeface="Calibri"/>
              <a:buAutoNum type="arabicPeriod"/>
            </a:pPr>
            <a:r>
              <a:rPr lang="en-US" dirty="0"/>
              <a:t>Read the first sentence on the slide aloud. Give students time to underline.</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Think-Pair-Share directions and questions on the slide aloud.</a:t>
            </a:r>
            <a:endParaRPr dirty="0"/>
          </a:p>
          <a:p>
            <a:pPr marL="457200" marR="0" lvl="0" indent="-304800" algn="l" rtl="0">
              <a:lnSpc>
                <a:spcPct val="100000"/>
              </a:lnSpc>
              <a:spcBef>
                <a:spcPts val="0"/>
              </a:spcBef>
              <a:spcAft>
                <a:spcPts val="0"/>
              </a:spcAft>
              <a:buSzPts val="1200"/>
              <a:buFont typeface="Calibri"/>
              <a:buAutoNum type="arabicPeriod"/>
            </a:pPr>
            <a:r>
              <a:rPr lang="en-US" dirty="0"/>
              <a:t>Cold-call at least two students to share out.</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all strong pieces of writing have a focus and a purpose. In their essays, they made a claim about survival and supported it with evidence. In order to write a strong poem, they will also need a focus, and they can choose several ideas to focus on. Tell students that they may use some of the thinking they did for the essay in this poem.</a:t>
            </a:r>
            <a:endParaRPr dirty="0"/>
          </a:p>
          <a:p>
            <a:pPr marL="457200" marR="0" lvl="0" indent="-304800" algn="l" rtl="0">
              <a:lnSpc>
                <a:spcPct val="100000"/>
              </a:lnSpc>
              <a:spcBef>
                <a:spcPts val="0"/>
              </a:spcBef>
              <a:spcAft>
                <a:spcPts val="0"/>
              </a:spcAft>
              <a:buSzPts val="1200"/>
              <a:buFont typeface="Calibri"/>
              <a:buAutoNum type="arabicPeriod"/>
            </a:pPr>
            <a:r>
              <a:rPr lang="en-US" dirty="0"/>
              <a:t>Reread the part of the </a:t>
            </a:r>
            <a:r>
              <a:rPr lang="en-US" b="1" dirty="0"/>
              <a:t>Performance Task Prompt </a:t>
            </a:r>
            <a:r>
              <a:rPr lang="en-US" dirty="0"/>
              <a:t>that directs them to focus on ways that </a:t>
            </a:r>
            <a:r>
              <a:rPr lang="en-US" dirty="0" err="1"/>
              <a:t>Salva</a:t>
            </a:r>
            <a:r>
              <a:rPr lang="en-US" dirty="0"/>
              <a:t> and </a:t>
            </a:r>
            <a:r>
              <a:rPr lang="en-US" dirty="0" err="1"/>
              <a:t>Nya</a:t>
            </a:r>
            <a:r>
              <a:rPr lang="en-US" dirty="0"/>
              <a:t> survived, as well as the part that requires they use evidence from both the novel and informational texts. Tell them that today they will be choosing which factors in survival they want to write about. </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a:t>
            </a:r>
            <a:r>
              <a:rPr lang="en-US" b="1" dirty="0"/>
              <a:t>Survival anchor chart</a:t>
            </a:r>
            <a:r>
              <a:rPr lang="en-US" dirty="0"/>
              <a:t>. Explain that ideas that are starred have evidence in both informational texts and the novel. Today they need to choose one to three factors in survival that their poem will center on.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In Teacher Action Step 4, listen for students to notice that one side will be </a:t>
            </a:r>
            <a:r>
              <a:rPr lang="en-US" dirty="0" err="1"/>
              <a:t>Salva</a:t>
            </a:r>
            <a:r>
              <a:rPr lang="en-US" dirty="0"/>
              <a:t>, the other side will be </a:t>
            </a:r>
            <a:r>
              <a:rPr lang="en-US" dirty="0" err="1"/>
              <a:t>Nya</a:t>
            </a:r>
            <a:r>
              <a:rPr lang="en-US" dirty="0"/>
              <a:t>, and the middle will be the things they have in common. Listen for students also to notice that they will use evidence from various informational texts they have read, as well as from the novel.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If students have trouble understanding what their poem should look like even after hearing the model, consider also reading aloud the Criteria for strong poems on the </a:t>
            </a:r>
            <a:r>
              <a:rPr lang="en-US" b="1" dirty="0"/>
              <a:t>Performance Task Prompt: Two voice Poem </a:t>
            </a:r>
            <a:r>
              <a:rPr lang="en-US" dirty="0"/>
              <a:t>(displayed on the slide)</a:t>
            </a:r>
            <a:r>
              <a:rPr lang="en-US" b="1" dirty="0"/>
              <a:t>.</a:t>
            </a:r>
            <a:endParaRPr b="1" dirty="0"/>
          </a:p>
          <a:p>
            <a:pPr marL="0" lvl="0" indent="0" rtl="0">
              <a:spcBef>
                <a:spcPts val="0"/>
              </a:spcBef>
              <a:spcAft>
                <a:spcPts val="0"/>
              </a:spcAft>
              <a:buNone/>
            </a:pPr>
            <a:endParaRPr dirty="0"/>
          </a:p>
        </p:txBody>
      </p:sp>
      <p:sp>
        <p:nvSpPr>
          <p:cNvPr id="140" name="Google Shape;14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6116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e0eba8d36_2_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Google Shape;148;g3e0eba8d36_2_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10-15 minutes</a:t>
            </a:r>
            <a:endParaRPr dirty="0"/>
          </a:p>
          <a:p>
            <a:pPr marL="0" lvl="0" indent="0" rtl="0">
              <a:spcBef>
                <a:spcPts val="0"/>
              </a:spcBef>
              <a:spcAft>
                <a:spcPts val="0"/>
              </a:spcAft>
              <a:buClr>
                <a:schemeClr val="dk1"/>
              </a:buClr>
              <a:buSzPts val="1200"/>
              <a:buFont typeface="Calibri"/>
              <a:buNone/>
            </a:pPr>
            <a:r>
              <a:rPr lang="en-US" b="1" dirty="0"/>
              <a:t>Student Grouping: Whole Group, Individual, possibly some pair talking</a:t>
            </a:r>
            <a:endParaRPr b="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Work Time A. Introducing Performance Task and Selecting Organizing Ideas,</a:t>
            </a:r>
            <a:r>
              <a:rPr lang="en-US" dirty="0"/>
              <a:t> continued</a:t>
            </a:r>
            <a:r>
              <a:rPr lang="en-US" b="1" dirty="0"/>
              <a:t>    </a:t>
            </a:r>
            <a:endParaRPr b="1" i="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Ideally, you can display the </a:t>
            </a:r>
            <a:r>
              <a:rPr lang="en-US" b="1" dirty="0"/>
              <a:t>Planning Your Essay organizer</a:t>
            </a:r>
            <a:r>
              <a:rPr lang="en-US" dirty="0"/>
              <a:t> with a document camera. </a:t>
            </a:r>
          </a:p>
          <a:p>
            <a:pPr marL="15240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three sentences of the slide aloud.</a:t>
            </a:r>
            <a:endParaRPr dirty="0"/>
          </a:p>
          <a:p>
            <a:pPr marL="457200" lvl="0" indent="-304800" rtl="0">
              <a:spcBef>
                <a:spcPts val="0"/>
              </a:spcBef>
              <a:spcAft>
                <a:spcPts val="0"/>
              </a:spcAft>
              <a:buClr>
                <a:schemeClr val="dk1"/>
              </a:buClr>
              <a:buSzPts val="1200"/>
              <a:buFont typeface="Calibri"/>
              <a:buAutoNum type="arabicPeriod"/>
            </a:pPr>
            <a:r>
              <a:rPr lang="en-US" dirty="0"/>
              <a:t>Think aloud about how you might select an idea, highlighting what is compelling, significant, and well-understood by you (the hypothetical writer). Refer to the </a:t>
            </a:r>
            <a:r>
              <a:rPr lang="en-US" b="1" dirty="0" err="1"/>
              <a:t>Salva</a:t>
            </a:r>
            <a:r>
              <a:rPr lang="en-US" b="1" dirty="0"/>
              <a:t>/</a:t>
            </a:r>
            <a:r>
              <a:rPr lang="en-US" b="1" dirty="0" err="1"/>
              <a:t>Nya</a:t>
            </a:r>
            <a:r>
              <a:rPr lang="en-US" b="1" dirty="0"/>
              <a:t> anchor charts  </a:t>
            </a:r>
            <a:r>
              <a:rPr lang="en-US" dirty="0"/>
              <a:t>as you think aloud, to show students how an author sometimes chooses a very specific moment and then builds out from there to a theme.</a:t>
            </a:r>
            <a:endParaRPr dirty="0"/>
          </a:p>
          <a:p>
            <a:pPr marL="457200" lvl="0" indent="-304800" rtl="0">
              <a:spcBef>
                <a:spcPts val="0"/>
              </a:spcBef>
              <a:spcAft>
                <a:spcPts val="0"/>
              </a:spcAft>
              <a:buClr>
                <a:schemeClr val="dk1"/>
              </a:buClr>
              <a:buSzPts val="1200"/>
              <a:buFont typeface="Calibri"/>
              <a:buAutoNum type="arabicPeriod"/>
            </a:pPr>
            <a:r>
              <a:rPr lang="en-US" dirty="0"/>
              <a:t>Read the bold question on the slide aloud. Allow brief talk time.</a:t>
            </a:r>
            <a:endParaRPr dirty="0"/>
          </a:p>
          <a:p>
            <a:pPr marL="457200" lvl="0" indent="-304800" rtl="0">
              <a:spcBef>
                <a:spcPts val="0"/>
              </a:spcBef>
              <a:spcAft>
                <a:spcPts val="0"/>
              </a:spcAft>
              <a:buClr>
                <a:schemeClr val="dk1"/>
              </a:buClr>
              <a:buSzPts val="1200"/>
              <a:buFont typeface="Calibri"/>
              <a:buAutoNum type="arabicPeriod"/>
            </a:pPr>
            <a:r>
              <a:rPr lang="en-US" dirty="0"/>
              <a:t>Ask students to choose from one to three factors in survival they will focus on, and to write them in the middle column of the graphic organizer. Invite several students to share their choices and the reasons behind those choices. Help the class notice that writers often begin by selecting ideas that move, inspire, or intrigue them – the job of the piece of writing is to share not just the idea, but the feeling that those ideas gave the writer.</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be able to mention at least one factor in survival from the </a:t>
            </a:r>
            <a:r>
              <a:rPr lang="en-US" b="1" dirty="0"/>
              <a:t>Survival Anchor Chart.</a:t>
            </a:r>
            <a:endParaRPr b="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49" name="Google Shape;149;g3e0eba8d36_2_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1101415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107603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19B45F01-D574-4685-A9C6-D4481BF98B4A}"/>
              </a:ext>
            </a:extLst>
          </p:cNvPr>
          <p:cNvPicPr>
            <a:picLocks noChangeAspect="1"/>
          </p:cNvPicPr>
          <p:nvPr userDrawn="1"/>
        </p:nvPicPr>
        <p:blipFill>
          <a:blip r:embed="rId13"/>
          <a:stretch>
            <a:fillRect/>
          </a:stretch>
        </p:blipFill>
        <p:spPr>
          <a:xfrm>
            <a:off x="10690654" y="6650037"/>
            <a:ext cx="762000" cy="142875"/>
          </a:xfrm>
          <a:prstGeom prst="rect">
            <a:avLst/>
          </a:prstGeom>
        </p:spPr>
      </p:pic>
      <p:pic>
        <p:nvPicPr>
          <p:cNvPr id="5" name="Picture 4">
            <a:extLst>
              <a:ext uri="{FF2B5EF4-FFF2-40B4-BE49-F238E27FC236}">
                <a16:creationId xmlns:a16="http://schemas.microsoft.com/office/drawing/2014/main" id="{D3BF6952-81E5-4166-800A-6E00F75DB7E1}"/>
              </a:ext>
            </a:extLst>
          </p:cNvPr>
          <p:cNvPicPr>
            <a:picLocks noChangeAspect="1"/>
          </p:cNvPicPr>
          <p:nvPr userDrawn="1"/>
        </p:nvPicPr>
        <p:blipFill>
          <a:blip r:embed="rId14"/>
          <a:stretch>
            <a:fillRect/>
          </a:stretch>
        </p:blipFill>
        <p:spPr>
          <a:xfrm>
            <a:off x="16476" y="6261520"/>
            <a:ext cx="1207113" cy="554784"/>
          </a:xfrm>
          <a:prstGeom prst="rect">
            <a:avLst/>
          </a:prstGeom>
        </p:spPr>
      </p:pic>
      <p:pic>
        <p:nvPicPr>
          <p:cNvPr id="7" name="Picture 6">
            <a:extLst>
              <a:ext uri="{FF2B5EF4-FFF2-40B4-BE49-F238E27FC236}">
                <a16:creationId xmlns:a16="http://schemas.microsoft.com/office/drawing/2014/main" id="{EC846B22-FCF7-44C6-B95F-4C9A9D41AB53}"/>
              </a:ext>
            </a:extLst>
          </p:cNvPr>
          <p:cNvPicPr>
            <a:picLocks noChangeAspect="1"/>
          </p:cNvPicPr>
          <p:nvPr userDrawn="1"/>
        </p:nvPicPr>
        <p:blipFill>
          <a:blip r:embed="rId15"/>
          <a:stretch>
            <a:fillRect/>
          </a:stretch>
        </p:blipFill>
        <p:spPr>
          <a:xfrm>
            <a:off x="5751246" y="6251617"/>
            <a:ext cx="689507" cy="574589"/>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17</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b="1" dirty="0">
                <a:latin typeface="Century Gothic"/>
                <a:ea typeface="Century Gothic"/>
                <a:cs typeface="Century Gothic"/>
                <a:sym typeface="Century Gothic"/>
              </a:rPr>
              <a:t>50-75</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a:t>
            </a:r>
            <a:r>
              <a:rPr lang="en-US" sz="2600" dirty="0">
                <a:latin typeface="Century Gothic"/>
                <a:ea typeface="Century Gothic"/>
                <a:cs typeface="Century Gothic"/>
                <a:sym typeface="Century Gothic"/>
              </a:rPr>
              <a:t>for students to plan a research-based two-voice poem, which will serve as their Final Performance Task.</a:t>
            </a:r>
          </a:p>
          <a:p>
            <a:pPr marL="63500" marR="0" lvl="0" indent="0" algn="l" rtl="0">
              <a:lnSpc>
                <a:spcPct val="90000"/>
              </a:lnSpc>
              <a:spcBef>
                <a:spcPts val="1000"/>
              </a:spcBef>
              <a:spcAft>
                <a:spcPts val="0"/>
              </a:spcAft>
              <a:buClr>
                <a:schemeClr val="dk1"/>
              </a:buClr>
              <a:buSzPts val="2600"/>
              <a:buNone/>
            </a:pP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R="0" lvl="0" indent="-457200" algn="l" rtl="0">
              <a:lnSpc>
                <a:spcPct val="90000"/>
              </a:lnSpc>
              <a:spcBef>
                <a:spcPts val="1000"/>
              </a:spcBef>
              <a:spcAft>
                <a:spcPts val="0"/>
              </a:spcAft>
              <a:buClr>
                <a:schemeClr val="dk1"/>
              </a:buClr>
              <a:buSzPct val="100000"/>
              <a:buFont typeface="+mj-lt"/>
              <a:buAutoNum type="arabicPeriod"/>
            </a:pPr>
            <a:r>
              <a:rPr lang="en-US" sz="2200" b="1" dirty="0">
                <a:latin typeface="Century Gothic"/>
                <a:ea typeface="Century Gothic"/>
                <a:cs typeface="Century Gothic"/>
                <a:sym typeface="Century Gothic"/>
              </a:rPr>
              <a:t>I can plan and write a two voice poem that compares and contrasts how Salva and Nya survived in the challenging environment of South Sudan.</a:t>
            </a:r>
            <a:endParaRPr sz="2200" b="1" dirty="0">
              <a:latin typeface="Century Gothic"/>
              <a:ea typeface="Century Gothic"/>
              <a:cs typeface="Century Gothic"/>
              <a:sym typeface="Century Gothic"/>
            </a:endParaRPr>
          </a:p>
          <a:p>
            <a:pPr marR="0" lvl="0" indent="-457200" algn="l" rtl="0">
              <a:lnSpc>
                <a:spcPct val="90000"/>
              </a:lnSpc>
              <a:spcBef>
                <a:spcPts val="1000"/>
              </a:spcBef>
              <a:spcAft>
                <a:spcPts val="0"/>
              </a:spcAft>
              <a:buClr>
                <a:schemeClr val="dk1"/>
              </a:buClr>
              <a:buSzPct val="100000"/>
              <a:buFont typeface="+mj-lt"/>
              <a:buAutoNum type="arabicPeriod"/>
            </a:pPr>
            <a:r>
              <a:rPr lang="en-US" sz="2200" b="1" dirty="0">
                <a:latin typeface="Century Gothic"/>
                <a:ea typeface="Century Gothic"/>
                <a:cs typeface="Century Gothic"/>
                <a:sym typeface="Century Gothic"/>
              </a:rPr>
              <a:t>I can gather evidence from </a:t>
            </a:r>
            <a:r>
              <a:rPr lang="en-US" sz="2200" b="1" i="1" dirty="0">
                <a:latin typeface="Century Gothic"/>
                <a:ea typeface="Century Gothic"/>
                <a:cs typeface="Century Gothic"/>
                <a:sym typeface="Century Gothic"/>
              </a:rPr>
              <a:t>A Long Walk to Water </a:t>
            </a:r>
            <a:r>
              <a:rPr lang="en-US" sz="2200" b="1" dirty="0">
                <a:latin typeface="Century Gothic"/>
                <a:ea typeface="Century Gothic"/>
                <a:cs typeface="Century Gothic"/>
                <a:sym typeface="Century Gothic"/>
              </a:rPr>
              <a:t>for my two voice poem.</a:t>
            </a:r>
            <a:endParaRPr sz="22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5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pic>
        <p:nvPicPr>
          <p:cNvPr id="160" name="Google Shape;160;p2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1" name="Google Shape;161;p22"/>
          <p:cNvSpPr txBox="1">
            <a:spLocks noGrp="1"/>
          </p:cNvSpPr>
          <p:nvPr>
            <p:ph type="title"/>
          </p:nvPr>
        </p:nvSpPr>
        <p:spPr>
          <a:xfrm>
            <a:off x="478620"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gather evidence from the novel</a:t>
            </a:r>
            <a:endParaRPr sz="3400" u="none" strike="noStrike" cap="none" dirty="0">
              <a:solidFill>
                <a:schemeClr val="dk1"/>
              </a:solidFill>
              <a:latin typeface="Century Gothic"/>
              <a:ea typeface="Century Gothic"/>
              <a:cs typeface="Century Gothic"/>
              <a:sym typeface="Century Gothic"/>
            </a:endParaRPr>
          </a:p>
        </p:txBody>
      </p:sp>
      <p:sp>
        <p:nvSpPr>
          <p:cNvPr id="162" name="Google Shape;162;p22"/>
          <p:cNvSpPr txBox="1"/>
          <p:nvPr/>
        </p:nvSpPr>
        <p:spPr>
          <a:xfrm>
            <a:off x="478620" y="1917550"/>
            <a:ext cx="6581100" cy="25026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400" dirty="0">
                <a:latin typeface="Century Gothic"/>
                <a:ea typeface="Century Gothic"/>
                <a:cs typeface="Century Gothic"/>
                <a:sym typeface="Century Gothic"/>
              </a:rPr>
              <a:t>Your teacher will show you how to use the </a:t>
            </a:r>
            <a:r>
              <a:rPr lang="en-US" sz="2400" b="1" dirty="0" err="1">
                <a:latin typeface="Century Gothic"/>
                <a:ea typeface="Century Gothic"/>
                <a:cs typeface="Century Gothic"/>
                <a:sym typeface="Century Gothic"/>
              </a:rPr>
              <a:t>Salva</a:t>
            </a:r>
            <a:r>
              <a:rPr lang="en-US" sz="2400" b="1" dirty="0">
                <a:latin typeface="Century Gothic"/>
                <a:ea typeface="Century Gothic"/>
                <a:cs typeface="Century Gothic"/>
                <a:sym typeface="Century Gothic"/>
              </a:rPr>
              <a:t>/ </a:t>
            </a:r>
            <a:r>
              <a:rPr lang="en-US" sz="2400" b="1" dirty="0" err="1">
                <a:latin typeface="Century Gothic"/>
                <a:ea typeface="Century Gothic"/>
                <a:cs typeface="Century Gothic"/>
                <a:sym typeface="Century Gothic"/>
              </a:rPr>
              <a:t>Nya</a:t>
            </a:r>
            <a:r>
              <a:rPr lang="en-US" sz="2400" b="1" dirty="0">
                <a:latin typeface="Century Gothic"/>
                <a:ea typeface="Century Gothic"/>
                <a:cs typeface="Century Gothic"/>
                <a:sym typeface="Century Gothic"/>
              </a:rPr>
              <a:t> chart </a:t>
            </a:r>
            <a:r>
              <a:rPr lang="en-US" sz="2400" dirty="0">
                <a:latin typeface="Century Gothic"/>
                <a:ea typeface="Century Gothic"/>
                <a:cs typeface="Century Gothic"/>
                <a:sym typeface="Century Gothic"/>
              </a:rPr>
              <a:t>and the </a:t>
            </a:r>
            <a:r>
              <a:rPr lang="en-US" sz="2400" b="1" dirty="0">
                <a:latin typeface="Century Gothic"/>
                <a:ea typeface="Century Gothic"/>
                <a:cs typeface="Century Gothic"/>
                <a:sym typeface="Century Gothic"/>
              </a:rPr>
              <a:t>Gathering Textual Evidence graphic organizer </a:t>
            </a:r>
            <a:r>
              <a:rPr lang="en-US" sz="2400" dirty="0">
                <a:latin typeface="Century Gothic"/>
                <a:ea typeface="Century Gothic"/>
                <a:cs typeface="Century Gothic"/>
                <a:sym typeface="Century Gothic"/>
              </a:rPr>
              <a:t>to plan a poem. </a:t>
            </a:r>
            <a:endParaRPr sz="2400" dirty="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dirty="0">
                <a:latin typeface="Century Gothic"/>
                <a:ea typeface="Century Gothic"/>
                <a:cs typeface="Century Gothic"/>
                <a:sym typeface="Century Gothic"/>
              </a:rPr>
              <a:t>Pay attention to this process, then work to plan your own poem.</a:t>
            </a:r>
            <a:endParaRPr sz="2400" dirty="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dirty="0">
              <a:latin typeface="Century Gothic"/>
              <a:ea typeface="Century Gothic"/>
              <a:cs typeface="Century Gothic"/>
              <a:sym typeface="Century Gothic"/>
            </a:endParaRPr>
          </a:p>
        </p:txBody>
      </p:sp>
      <p:pic>
        <p:nvPicPr>
          <p:cNvPr id="163" name="Google Shape;163;p22"/>
          <p:cNvPicPr preferRelativeResize="0"/>
          <p:nvPr/>
        </p:nvPicPr>
        <p:blipFill rotWithShape="1">
          <a:blip r:embed="rId4">
            <a:alphaModFix/>
          </a:blip>
          <a:srcRect l="26081" r="18461"/>
          <a:stretch/>
        </p:blipFill>
        <p:spPr>
          <a:xfrm>
            <a:off x="8477250" y="2110650"/>
            <a:ext cx="2558151" cy="43141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pic>
        <p:nvPicPr>
          <p:cNvPr id="169" name="Google Shape;169;p2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0" name="Google Shape;170;p23"/>
          <p:cNvSpPr txBox="1">
            <a:spLocks noGrp="1"/>
          </p:cNvSpPr>
          <p:nvPr>
            <p:ph type="title"/>
          </p:nvPr>
        </p:nvSpPr>
        <p:spPr>
          <a:xfrm>
            <a:off x="403976"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compare the essay and the poem</a:t>
            </a:r>
            <a:endParaRPr sz="3400" u="none" strike="noStrike" cap="none" dirty="0">
              <a:solidFill>
                <a:schemeClr val="dk1"/>
              </a:solidFill>
              <a:latin typeface="Century Gothic"/>
              <a:ea typeface="Century Gothic"/>
              <a:cs typeface="Century Gothic"/>
              <a:sym typeface="Century Gothic"/>
            </a:endParaRPr>
          </a:p>
        </p:txBody>
      </p:sp>
      <p:sp>
        <p:nvSpPr>
          <p:cNvPr id="171" name="Google Shape;171;p23"/>
          <p:cNvSpPr txBox="1"/>
          <p:nvPr/>
        </p:nvSpPr>
        <p:spPr>
          <a:xfrm>
            <a:off x="403976" y="1962150"/>
            <a:ext cx="11031000" cy="46671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400">
                <a:solidFill>
                  <a:schemeClr val="dk1"/>
                </a:solidFill>
                <a:latin typeface="Century Gothic"/>
                <a:ea typeface="Century Gothic"/>
                <a:cs typeface="Century Gothic"/>
                <a:sym typeface="Century Gothic"/>
              </a:rPr>
              <a:t>Even though they are two different forms of writing, the essay and the poem have some similarities.</a:t>
            </a: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a:solidFill>
                  <a:schemeClr val="dk1"/>
                </a:solidFill>
                <a:latin typeface="Century Gothic"/>
                <a:ea typeface="Century Gothic"/>
                <a:cs typeface="Century Gothic"/>
                <a:sym typeface="Century Gothic"/>
              </a:rPr>
              <a:t>Please </a:t>
            </a:r>
            <a:r>
              <a:rPr lang="en-US" sz="2400" b="1">
                <a:solidFill>
                  <a:schemeClr val="dk1"/>
                </a:solidFill>
                <a:latin typeface="Century Gothic"/>
                <a:ea typeface="Century Gothic"/>
                <a:cs typeface="Century Gothic"/>
                <a:sym typeface="Century Gothic"/>
              </a:rPr>
              <a:t>Turn and Talk </a:t>
            </a:r>
            <a:r>
              <a:rPr lang="en-US" sz="2400">
                <a:solidFill>
                  <a:schemeClr val="dk1"/>
                </a:solidFill>
                <a:latin typeface="Century Gothic"/>
                <a:ea typeface="Century Gothic"/>
                <a:cs typeface="Century Gothic"/>
                <a:sym typeface="Century Gothic"/>
              </a:rPr>
              <a:t>with your partner about the following topic:</a:t>
            </a: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b="1">
                <a:solidFill>
                  <a:schemeClr val="dk1"/>
                </a:solidFill>
                <a:latin typeface="Century Gothic"/>
                <a:ea typeface="Century Gothic"/>
                <a:cs typeface="Century Gothic"/>
                <a:sym typeface="Century Gothic"/>
              </a:rPr>
              <a:t>Compare the essay and the poem.</a:t>
            </a:r>
            <a:endParaRPr sz="2400" b="1">
              <a:solidFill>
                <a:schemeClr val="dk1"/>
              </a:solidFill>
              <a:latin typeface="Century Gothic"/>
              <a:ea typeface="Century Gothic"/>
              <a:cs typeface="Century Gothic"/>
              <a:sym typeface="Century Gothic"/>
            </a:endParaRPr>
          </a:p>
        </p:txBody>
      </p:sp>
      <p:pic>
        <p:nvPicPr>
          <p:cNvPr id="6" name="Picture 2" descr="A close up of a logo&#10;&#10;Description generated with very high confidence">
            <a:extLst>
              <a:ext uri="{FF2B5EF4-FFF2-40B4-BE49-F238E27FC236}">
                <a16:creationId xmlns:a16="http://schemas.microsoft.com/office/drawing/2014/main" id="{0FF9B6C1-7267-4F40-A133-DD35AAE2AA1D}"/>
              </a:ext>
            </a:extLst>
          </p:cNvPr>
          <p:cNvPicPr>
            <a:picLocks noChangeAspect="1"/>
          </p:cNvPicPr>
          <p:nvPr/>
        </p:nvPicPr>
        <p:blipFill>
          <a:blip r:embed="rId4"/>
          <a:stretch>
            <a:fillRect/>
          </a:stretch>
        </p:blipFill>
        <p:spPr>
          <a:xfrm>
            <a:off x="10798730" y="5807567"/>
            <a:ext cx="831815" cy="82168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24"/>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8" name="Google Shape;178;p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79" name="Google Shape;179;p24"/>
          <p:cNvSpPr txBox="1"/>
          <p:nvPr/>
        </p:nvSpPr>
        <p:spPr>
          <a:xfrm>
            <a:off x="693225" y="1766850"/>
            <a:ext cx="6283800" cy="4615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Please open your books to page 118 and read the Author’s Note in your head as your teacher reads aloud.</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For homework tonight, please complete the questions related to the Author’s  Note.</a:t>
            </a:r>
            <a:endParaRPr sz="2400">
              <a:solidFill>
                <a:schemeClr val="dk1"/>
              </a:solidFill>
              <a:latin typeface="Century Gothic"/>
              <a:ea typeface="Century Gothic"/>
              <a:cs typeface="Century Gothic"/>
              <a:sym typeface="Century Gothic"/>
            </a:endParaRPr>
          </a:p>
        </p:txBody>
      </p:sp>
      <p:pic>
        <p:nvPicPr>
          <p:cNvPr id="180" name="Google Shape;180;p24"/>
          <p:cNvPicPr preferRelativeResize="0"/>
          <p:nvPr/>
        </p:nvPicPr>
        <p:blipFill>
          <a:blip r:embed="rId4">
            <a:alphaModFix/>
          </a:blip>
          <a:stretch>
            <a:fillRect/>
          </a:stretch>
        </p:blipFill>
        <p:spPr>
          <a:xfrm>
            <a:off x="7298800" y="1581675"/>
            <a:ext cx="4589594" cy="51672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2181225"/>
            <a:ext cx="10515600" cy="676274"/>
          </a:xfrm>
          <a:prstGeom prst="rect">
            <a:avLst/>
          </a:prstGeom>
          <a:noFill/>
          <a:ln>
            <a:noFill/>
          </a:ln>
        </p:spPr>
        <p:txBody>
          <a:bodyPr spcFirstLastPara="1" wrap="square" lIns="91433" tIns="45700" rIns="91433" bIns="45700" anchor="b" anchorCtr="0">
            <a:noAutofit/>
          </a:bodyPr>
          <a:lstStyle/>
          <a:p>
            <a:pPr algn="ct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352800"/>
            <a:ext cx="10515600" cy="1393681"/>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Reading Ahead and Independent Reading</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028E6592-D5B9-41AF-AA6D-972B50F1982B}"/>
              </a:ext>
            </a:extLst>
          </p:cNvPr>
          <p:cNvPicPr>
            <a:picLocks noChangeAspect="1"/>
          </p:cNvPicPr>
          <p:nvPr/>
        </p:nvPicPr>
        <p:blipFill>
          <a:blip r:embed="rId3"/>
          <a:stretch>
            <a:fillRect/>
          </a:stretch>
        </p:blipFill>
        <p:spPr>
          <a:xfrm>
            <a:off x="4867122" y="126080"/>
            <a:ext cx="2457756" cy="1129574"/>
          </a:xfrm>
          <a:prstGeom prst="rect">
            <a:avLst/>
          </a:prstGeom>
        </p:spPr>
      </p:pic>
    </p:spTree>
    <p:extLst>
      <p:ext uri="{BB962C8B-B14F-4D97-AF65-F5344CB8AC3E}">
        <p14:creationId xmlns:p14="http://schemas.microsoft.com/office/powerpoint/2010/main" val="4282912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838200" y="1825633"/>
            <a:ext cx="10770400" cy="4351200"/>
          </a:xfrm>
          <a:prstGeom prst="rect">
            <a:avLst/>
          </a:prstGeom>
        </p:spPr>
        <p:txBody>
          <a:bodyPr spcFirstLastPara="1" wrap="square" lIns="91433" tIns="45700" rIns="91433" bIns="45700" anchor="t" anchorCtr="0">
            <a:noAutofit/>
          </a:bodyPr>
          <a:lstStyle/>
          <a:p>
            <a:pPr marL="0" indent="0">
              <a:spcBef>
                <a:spcPts val="1067"/>
              </a:spcBef>
              <a:buNone/>
            </a:pPr>
            <a:r>
              <a:rPr lang="en" sz="2667" dirty="0">
                <a:latin typeface="Century Gothic"/>
                <a:ea typeface="Century Gothic"/>
                <a:cs typeface="Century Gothic"/>
                <a:sym typeface="Century Gothic"/>
              </a:rPr>
              <a:t>Your teacher is going to be placing you into smaller, rotating groups. </a:t>
            </a:r>
            <a:endParaRPr sz="2667" dirty="0">
              <a:latin typeface="Century Gothic"/>
              <a:ea typeface="Century Gothic"/>
              <a:cs typeface="Century Gothic"/>
              <a:sym typeface="Century Gothic"/>
            </a:endParaRPr>
          </a:p>
          <a:p>
            <a:pPr indent="-474121">
              <a:spcBef>
                <a:spcPts val="1067"/>
              </a:spcBef>
              <a:buSzPts val="2000"/>
              <a:buFont typeface="Century Gothic"/>
              <a:buAutoNum type="arabicPeriod"/>
            </a:pPr>
            <a:r>
              <a:rPr lang="en" sz="2667" dirty="0">
                <a:latin typeface="Century Gothic"/>
                <a:ea typeface="Century Gothic"/>
                <a:cs typeface="Century Gothic"/>
                <a:sym typeface="Century Gothic"/>
              </a:rPr>
              <a:t>One group will still be working on fluency for much of the small group time. </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read the selection for the next class to yourselves.</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be choosing and reading the Scholastic Library books connected to what you’ve been studying.</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Groups will start to rotate through two of these activities daily.</a:t>
            </a:r>
            <a:endParaRPr sz="2667" dirty="0">
              <a:latin typeface="Century Gothic"/>
              <a:ea typeface="Century Gothic"/>
              <a:cs typeface="Century Gothic"/>
              <a:sym typeface="Century Gothic"/>
            </a:endParaRPr>
          </a:p>
        </p:txBody>
      </p:sp>
    </p:spTree>
    <p:extLst>
      <p:ext uri="{BB962C8B-B14F-4D97-AF65-F5344CB8AC3E}">
        <p14:creationId xmlns:p14="http://schemas.microsoft.com/office/powerpoint/2010/main" val="837894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667">
                <a:latin typeface="Century Gothic"/>
                <a:ea typeface="Century Gothic"/>
                <a:cs typeface="Century Gothic"/>
                <a:sym typeface="Century Gothic"/>
              </a:rPr>
              <a:t>Here’s what we’ll do:</a:t>
            </a:r>
            <a:endParaRPr sz="2667">
              <a:latin typeface="Century Gothic"/>
              <a:ea typeface="Century Gothic"/>
              <a:cs typeface="Century Gothic"/>
              <a:sym typeface="Century Gothic"/>
            </a:endParaRPr>
          </a:p>
          <a:p>
            <a:pPr marL="0" indent="0">
              <a:spcBef>
                <a:spcPts val="0"/>
              </a:spcBef>
              <a:buSzPts val="2200"/>
              <a:buNone/>
            </a:pPr>
            <a:endParaRPr sz="2667">
              <a:latin typeface="Century Gothic"/>
              <a:ea typeface="Century Gothic"/>
              <a:cs typeface="Century Gothic"/>
              <a:sym typeface="Century Gothic"/>
            </a:endParaRPr>
          </a:p>
          <a:p>
            <a:pPr marL="457189" indent="-474121">
              <a:spcBef>
                <a:spcPts val="0"/>
              </a:spcBef>
              <a:buSzPts val="2000"/>
              <a:buFont typeface="Century Gothic"/>
              <a:buChar char="●"/>
            </a:pPr>
            <a:r>
              <a:rPr lang="en" sz="2667">
                <a:latin typeface="Century Gothic"/>
                <a:ea typeface="Century Gothic"/>
                <a:cs typeface="Century Gothic"/>
                <a:sym typeface="Century Gothic"/>
              </a:rPr>
              <a:t>I’m going to read aloud a section of the text we’ll be focusing on in our next class.</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You will read in your head while I read, following along with a pencil in your hand.</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I’ll continue reading aloud; I’m going to stop and check you’re following once in awhile!</a:t>
            </a:r>
            <a:endParaRPr sz="2667">
              <a:latin typeface="Century Gothic"/>
              <a:ea typeface="Century Gothic"/>
              <a:cs typeface="Century Gothic"/>
              <a:sym typeface="Century Gothic"/>
            </a:endParaRPr>
          </a:p>
          <a:p>
            <a:pPr marL="0" indent="0">
              <a:lnSpc>
                <a:spcPct val="80000"/>
              </a:lnSpc>
              <a:spcBef>
                <a:spcPts val="1333"/>
              </a:spcBef>
              <a:buSzPts val="1900"/>
              <a:buNone/>
            </a:pPr>
            <a:endParaRPr sz="2400">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9519717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838200" y="1825636"/>
            <a:ext cx="10515600" cy="45796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Then, let’s talk as a group about that gist of the passage.</a:t>
            </a: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We’ll get as much of the reading done for next class as we can.</a:t>
            </a:r>
            <a:endParaRPr sz="2667">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0FF9B6C1-7267-4F40-A133-DD35AAE2AA1D}"/>
              </a:ext>
            </a:extLst>
          </p:cNvPr>
          <p:cNvPicPr>
            <a:picLocks noChangeAspect="1"/>
          </p:cNvPicPr>
          <p:nvPr/>
        </p:nvPicPr>
        <p:blipFill>
          <a:blip r:embed="rId3"/>
          <a:stretch>
            <a:fillRect/>
          </a:stretch>
        </p:blipFill>
        <p:spPr>
          <a:xfrm>
            <a:off x="10703859" y="5849771"/>
            <a:ext cx="831815" cy="821683"/>
          </a:xfrm>
          <a:prstGeom prst="rect">
            <a:avLst/>
          </a:prstGeom>
        </p:spPr>
      </p:pic>
    </p:spTree>
    <p:extLst>
      <p:ext uri="{BB962C8B-B14F-4D97-AF65-F5344CB8AC3E}">
        <p14:creationId xmlns:p14="http://schemas.microsoft.com/office/powerpoint/2010/main" val="3371464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838200" y="1690833"/>
            <a:ext cx="107368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0" indent="0">
              <a:spcBef>
                <a:spcPts val="0"/>
              </a:spcBef>
              <a:buNone/>
            </a:pPr>
            <a:endParaRPr sz="2533" b="1">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4863589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141417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a:t>
            </a:r>
            <a:r>
              <a:rPr lang="en-US" sz="2200" b="1" dirty="0">
                <a:latin typeface="Century Gothic"/>
                <a:ea typeface="Century Gothic"/>
                <a:cs typeface="Century Gothic"/>
                <a:sym typeface="Century Gothic"/>
              </a:rPr>
              <a:t>Two</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dirty="0">
              <a:latin typeface="Century Gothic"/>
              <a:ea typeface="Century Gothic"/>
              <a:cs typeface="Century Gothic"/>
              <a:sym typeface="Century Gothic"/>
            </a:endParaRPr>
          </a:p>
          <a:p>
            <a:pPr marL="457200" lvl="0" indent="-342900" algn="l" rtl="0">
              <a:lnSpc>
                <a:spcPct val="10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Vocabulary Entry Task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Author’s Note homework assignment (one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Performance Task Prompt: Two voice Poem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Model Two-Voice Poem: “I Would Do Anything”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Two voice Poem Rubric </a:t>
            </a:r>
            <a:r>
              <a:rPr lang="en-US" sz="1800" dirty="0">
                <a:latin typeface="Century Gothic"/>
                <a:ea typeface="Century Gothic"/>
                <a:cs typeface="Century Gothic"/>
                <a:sym typeface="Century Gothic"/>
              </a:rPr>
              <a:t>(Look ahead to Unit 3, Lesson 3 for actual rubric; see Teaching Note above)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Two voice Poem: Gathering Evidence graphic organizer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Two voice Poem: Gathering Evidence graphic organizer </a:t>
            </a:r>
            <a:r>
              <a:rPr lang="en-US" sz="1800" dirty="0">
                <a:latin typeface="Century Gothic"/>
                <a:ea typeface="Century Gothic"/>
                <a:cs typeface="Century Gothic"/>
                <a:sym typeface="Century Gothic"/>
              </a:rPr>
              <a:t>(for Teacher Reference)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i="1" dirty="0">
                <a:latin typeface="Century Gothic"/>
                <a:ea typeface="Century Gothic"/>
                <a:cs typeface="Century Gothic"/>
                <a:sym typeface="Century Gothic"/>
              </a:rPr>
              <a:t>A Long Walk to Water </a:t>
            </a:r>
            <a:r>
              <a:rPr lang="en-US" sz="1800" dirty="0">
                <a:latin typeface="Century Gothic"/>
                <a:ea typeface="Century Gothic"/>
                <a:cs typeface="Century Gothic"/>
                <a:sym typeface="Century Gothic"/>
              </a:rPr>
              <a:t>(book; one per student)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err="1">
                <a:latin typeface="Century Gothic"/>
                <a:ea typeface="Century Gothic"/>
                <a:cs typeface="Century Gothic"/>
                <a:sym typeface="Century Gothic"/>
              </a:rPr>
              <a:t>Salva</a:t>
            </a:r>
            <a:r>
              <a:rPr lang="en-US" sz="1800" b="1" dirty="0">
                <a:latin typeface="Century Gothic"/>
                <a:ea typeface="Century Gothic"/>
                <a:cs typeface="Century Gothic"/>
                <a:sym typeface="Century Gothic"/>
              </a:rPr>
              <a:t>/</a:t>
            </a:r>
            <a:r>
              <a:rPr lang="en-US" sz="1800" b="1" dirty="0" err="1">
                <a:latin typeface="Century Gothic"/>
                <a:ea typeface="Century Gothic"/>
                <a:cs typeface="Century Gothic"/>
                <a:sym typeface="Century Gothic"/>
              </a:rPr>
              <a:t>Nya</a:t>
            </a:r>
            <a:r>
              <a:rPr lang="en-US" sz="1800" b="1" dirty="0">
                <a:latin typeface="Century Gothic"/>
                <a:ea typeface="Century Gothic"/>
                <a:cs typeface="Century Gothic"/>
                <a:sym typeface="Century Gothic"/>
              </a:rPr>
              <a:t> anchor chart </a:t>
            </a:r>
            <a:r>
              <a:rPr lang="en-US" sz="1800" dirty="0">
                <a:latin typeface="Century Gothic"/>
                <a:ea typeface="Century Gothic"/>
                <a:cs typeface="Century Gothic"/>
                <a:sym typeface="Century Gothic"/>
              </a:rPr>
              <a:t>(begun in Lesson 2)</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Survival anchor chart </a:t>
            </a:r>
            <a:r>
              <a:rPr lang="en-US" sz="1800" dirty="0">
                <a:latin typeface="Century Gothic"/>
                <a:ea typeface="Century Gothic"/>
                <a:cs typeface="Century Gothic"/>
                <a:sym typeface="Century Gothic"/>
              </a:rPr>
              <a:t>(begun in Lesson 1)</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Students’ Gathering Textual Evidence graphic organizer</a:t>
            </a:r>
            <a:r>
              <a:rPr lang="en-US" sz="1800" dirty="0">
                <a:latin typeface="Century Gothic"/>
                <a:ea typeface="Century Gothic"/>
                <a:cs typeface="Century Gothic"/>
                <a:sym typeface="Century Gothic"/>
              </a:rPr>
              <a:t>, all chapters (from Lessons 3–9; students’ completed copies)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Students’ Reader’s Notes</a:t>
            </a:r>
            <a:r>
              <a:rPr lang="en-US" sz="1800" dirty="0">
                <a:latin typeface="Century Gothic"/>
                <a:ea typeface="Century Gothic"/>
                <a:cs typeface="Century Gothic"/>
                <a:sym typeface="Century Gothic"/>
              </a:rPr>
              <a:t>, all chapters (from Lessons 2–9; students’ completed copies)</a:t>
            </a:r>
            <a:endParaRPr sz="1800" dirty="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18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2000" i="0" u="none" strike="noStrike" cap="none" dirty="0">
              <a:solidFill>
                <a:schemeClr val="dk1"/>
              </a:solidFill>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17</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17</a:t>
            </a:r>
            <a:endParaRPr sz="5600" b="1"/>
          </a:p>
        </p:txBody>
      </p:sp>
      <p:pic>
        <p:nvPicPr>
          <p:cNvPr id="5" name="Picture 4">
            <a:extLst>
              <a:ext uri="{FF2B5EF4-FFF2-40B4-BE49-F238E27FC236}">
                <a16:creationId xmlns:a16="http://schemas.microsoft.com/office/drawing/2014/main" id="{0F39A152-8AA1-496D-8A10-CBBC263D5CF4}"/>
              </a:ext>
            </a:extLst>
          </p:cNvPr>
          <p:cNvPicPr>
            <a:picLocks noChangeAspect="1"/>
          </p:cNvPicPr>
          <p:nvPr/>
        </p:nvPicPr>
        <p:blipFill>
          <a:blip r:embed="rId3"/>
          <a:stretch>
            <a:fillRect/>
          </a:stretch>
        </p:blipFill>
        <p:spPr>
          <a:xfrm>
            <a:off x="4828304" y="150362"/>
            <a:ext cx="2535391" cy="116525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722424"/>
            <a:ext cx="10484100" cy="475980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Your teacher is taking a few days to provide feedback on your essay drafts so you can revise those. In the meantime, today we’ll begin a very different kind of writing, which will also serve as your Final Performance Task for this unit.</a:t>
            </a:r>
            <a:endParaRPr>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Discuss some vocabulary in context</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Compare and contrast Salva and Nya</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Gather evidence from the novel to prepare for writing</a:t>
            </a: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3499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some vocabulary words in context</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349925" y="1385950"/>
            <a:ext cx="5728200" cy="516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200" i="1">
                <a:latin typeface="Century Gothic"/>
                <a:ea typeface="Century Gothic"/>
                <a:cs typeface="Century Gothic"/>
                <a:sym typeface="Century Gothic"/>
              </a:rPr>
              <a:t>Read the task instructions for the Vocabulary Task in your heads as your teacher reads aloud. Then, write your answers.</a:t>
            </a:r>
            <a:endParaRPr sz="2200" i="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a:latin typeface="Century Gothic"/>
                <a:ea typeface="Century Gothic"/>
                <a:cs typeface="Century Gothic"/>
                <a:sym typeface="Century Gothic"/>
              </a:rPr>
              <a:t>When your teacher prompts you, think about these questions:</a:t>
            </a:r>
            <a:endParaRPr sz="22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a:latin typeface="Century Gothic"/>
              <a:ea typeface="Century Gothic"/>
              <a:cs typeface="Century Gothic"/>
              <a:sym typeface="Century Gothic"/>
            </a:endParaRPr>
          </a:p>
          <a:p>
            <a:pPr marL="457200" lvl="0" indent="-368300" rtl="0">
              <a:lnSpc>
                <a:spcPct val="115000"/>
              </a:lnSpc>
              <a:spcBef>
                <a:spcPts val="0"/>
              </a:spcBef>
              <a:spcAft>
                <a:spcPts val="0"/>
              </a:spcAft>
              <a:buSzPts val="2200"/>
              <a:buFont typeface="Century Gothic"/>
              <a:buAutoNum type="arabicPeriod"/>
            </a:pPr>
            <a:r>
              <a:rPr lang="en-US" sz="2200" b="1">
                <a:latin typeface="Century Gothic"/>
                <a:ea typeface="Century Gothic"/>
                <a:cs typeface="Century Gothic"/>
                <a:sym typeface="Century Gothic"/>
              </a:rPr>
              <a:t>“What do you think the root word in </a:t>
            </a:r>
            <a:r>
              <a:rPr lang="en-US" sz="2200" b="1" u="sng">
                <a:latin typeface="Century Gothic"/>
                <a:ea typeface="Century Gothic"/>
                <a:cs typeface="Century Gothic"/>
                <a:sym typeface="Century Gothic"/>
              </a:rPr>
              <a:t>fictionalized</a:t>
            </a:r>
            <a:r>
              <a:rPr lang="en-US" sz="2200" b="1" i="1">
                <a:latin typeface="Century Gothic"/>
                <a:ea typeface="Century Gothic"/>
                <a:cs typeface="Century Gothic"/>
                <a:sym typeface="Century Gothic"/>
              </a:rPr>
              <a:t> </a:t>
            </a:r>
            <a:r>
              <a:rPr lang="en-US" sz="2200" b="1">
                <a:latin typeface="Century Gothic"/>
                <a:ea typeface="Century Gothic"/>
                <a:cs typeface="Century Gothic"/>
                <a:sym typeface="Century Gothic"/>
              </a:rPr>
              <a:t>is? How did that help you figure out what this word means?”</a:t>
            </a:r>
            <a:endParaRPr sz="2200" b="1">
              <a:latin typeface="Century Gothic"/>
              <a:ea typeface="Century Gothic"/>
              <a:cs typeface="Century Gothic"/>
              <a:sym typeface="Century Gothic"/>
            </a:endParaRPr>
          </a:p>
          <a:p>
            <a:pPr marL="457200" lvl="0" indent="-368300" rtl="0">
              <a:lnSpc>
                <a:spcPct val="115000"/>
              </a:lnSpc>
              <a:spcBef>
                <a:spcPts val="0"/>
              </a:spcBef>
              <a:spcAft>
                <a:spcPts val="0"/>
              </a:spcAft>
              <a:buSzPts val="2200"/>
              <a:buFont typeface="Century Gothic"/>
              <a:buAutoNum type="arabicPeriod"/>
            </a:pPr>
            <a:r>
              <a:rPr lang="en-US" sz="2200" b="1">
                <a:latin typeface="Century Gothic"/>
                <a:ea typeface="Century Gothic"/>
                <a:cs typeface="Century Gothic"/>
                <a:sym typeface="Century Gothic"/>
              </a:rPr>
              <a:t>“What is the root word for </a:t>
            </a:r>
            <a:r>
              <a:rPr lang="en-US" sz="2200" b="1" u="sng">
                <a:latin typeface="Century Gothic"/>
                <a:ea typeface="Century Gothic"/>
                <a:cs typeface="Century Gothic"/>
                <a:sym typeface="Century Gothic"/>
              </a:rPr>
              <a:t>depict</a:t>
            </a:r>
            <a:r>
              <a:rPr lang="en-US" sz="2200" b="1">
                <a:latin typeface="Century Gothic"/>
                <a:ea typeface="Century Gothic"/>
                <a:cs typeface="Century Gothic"/>
                <a:sym typeface="Century Gothic"/>
              </a:rPr>
              <a:t>?”</a:t>
            </a:r>
            <a:endParaRPr sz="2200" b="1">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1900" b="1">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19" name="Google Shape;119;p17"/>
          <p:cNvPicPr preferRelativeResize="0"/>
          <p:nvPr/>
        </p:nvPicPr>
        <p:blipFill>
          <a:blip r:embed="rId4">
            <a:alphaModFix/>
          </a:blip>
          <a:stretch>
            <a:fillRect/>
          </a:stretch>
        </p:blipFill>
        <p:spPr>
          <a:xfrm>
            <a:off x="6356026" y="1810274"/>
            <a:ext cx="5631475" cy="45351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idx="4294967295"/>
          </p:nvPr>
        </p:nvSpPr>
        <p:spPr>
          <a:xfrm>
            <a:off x="450627"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26" name="Google Shape;126;p18"/>
          <p:cNvSpPr txBox="1">
            <a:spLocks noGrp="1"/>
          </p:cNvSpPr>
          <p:nvPr>
            <p:ph type="body" idx="4294967295"/>
          </p:nvPr>
        </p:nvSpPr>
        <p:spPr>
          <a:xfrm>
            <a:off x="450627"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Here are our learning targets for today:</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lvl="0" indent="-457200">
              <a:buSzPct val="100000"/>
              <a:buFont typeface="+mj-lt"/>
              <a:buAutoNum type="arabicPeriod"/>
            </a:pPr>
            <a:r>
              <a:rPr lang="en-US" sz="2200" b="1" dirty="0">
                <a:latin typeface="Century Gothic"/>
                <a:ea typeface="Century Gothic"/>
                <a:cs typeface="Century Gothic"/>
                <a:sym typeface="Century Gothic"/>
              </a:rPr>
              <a:t>I can plan and write a two voice poem that compares and contrasts how Salva and Nya survived in the challenging environment of South Sudan.</a:t>
            </a:r>
          </a:p>
          <a:p>
            <a:pPr lvl="0" indent="-457200">
              <a:buSzPct val="100000"/>
              <a:buFont typeface="+mj-lt"/>
              <a:buAutoNum type="arabicPeriod"/>
            </a:pPr>
            <a:r>
              <a:rPr lang="en-US" sz="2200" b="1" dirty="0">
                <a:latin typeface="Century Gothic"/>
                <a:ea typeface="Century Gothic"/>
                <a:cs typeface="Century Gothic"/>
                <a:sym typeface="Century Gothic"/>
              </a:rPr>
              <a:t>I can gather evidence from </a:t>
            </a:r>
            <a:r>
              <a:rPr lang="en-US" sz="2200" b="1" i="1" dirty="0">
                <a:latin typeface="Century Gothic"/>
                <a:ea typeface="Century Gothic"/>
                <a:cs typeface="Century Gothic"/>
                <a:sym typeface="Century Gothic"/>
              </a:rPr>
              <a:t>A Long Walk to Water </a:t>
            </a:r>
            <a:r>
              <a:rPr lang="en-US" sz="2200" b="1" dirty="0">
                <a:latin typeface="Century Gothic"/>
                <a:ea typeface="Century Gothic"/>
                <a:cs typeface="Century Gothic"/>
                <a:sym typeface="Century Gothic"/>
              </a:rPr>
              <a:t>for my two voice poem.</a:t>
            </a: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600" dirty="0">
                <a:latin typeface="Century Gothic"/>
                <a:ea typeface="Century Gothic"/>
                <a:cs typeface="Century Gothic"/>
                <a:sym typeface="Century Gothic"/>
              </a:rPr>
              <a:t>Your two-voice poem will contrast Salva’s and Nya’s experiences, especially related to survival in South Sudan. Just as Linda Sue Park got to think about what she really wanted to communicate about Salva, Nya, and the Sudan, you will get to choose some important ideas, then write and perform a poem to communicate them.</a:t>
            </a: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27" name="Google Shape;127;p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14670A22-893E-4C09-9F52-50944A3381C9}"/>
              </a:ext>
            </a:extLst>
          </p:cNvPr>
          <p:cNvPicPr>
            <a:picLocks noChangeAspect="1"/>
          </p:cNvPicPr>
          <p:nvPr/>
        </p:nvPicPr>
        <p:blipFill>
          <a:blip r:embed="rId4"/>
          <a:stretch>
            <a:fillRect/>
          </a:stretch>
        </p:blipFill>
        <p:spPr>
          <a:xfrm>
            <a:off x="10717692" y="5777166"/>
            <a:ext cx="928035" cy="75693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336814" y="440864"/>
            <a:ext cx="104619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read a model poem</a:t>
            </a:r>
            <a:endParaRPr sz="3400" i="0" u="none" strike="noStrike" cap="none" dirty="0">
              <a:solidFill>
                <a:schemeClr val="dk1"/>
              </a:solidFill>
              <a:latin typeface="Century Gothic"/>
              <a:ea typeface="Century Gothic"/>
              <a:cs typeface="Century Gothic"/>
              <a:sym typeface="Century Gothic"/>
            </a:endParaRPr>
          </a:p>
        </p:txBody>
      </p:sp>
      <p:pic>
        <p:nvPicPr>
          <p:cNvPr id="134" name="Google Shape;134;p1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35" name="Google Shape;135;p19"/>
          <p:cNvSpPr txBox="1"/>
          <p:nvPr/>
        </p:nvSpPr>
        <p:spPr>
          <a:xfrm>
            <a:off x="336814" y="1383062"/>
            <a:ext cx="7076100" cy="4820400"/>
          </a:xfrm>
          <a:prstGeom prst="rect">
            <a:avLst/>
          </a:prstGeom>
          <a:noFill/>
          <a:ln>
            <a:noFill/>
          </a:ln>
        </p:spPr>
        <p:txBody>
          <a:bodyPr spcFirstLastPara="1" wrap="square" lIns="91425" tIns="91425" rIns="91425" bIns="91425" anchor="t" anchorCtr="0">
            <a:noAutofit/>
          </a:bodyPr>
          <a:lstStyle/>
          <a:p>
            <a:pPr marL="457200" lvl="0" indent="-457200">
              <a:spcBef>
                <a:spcPts val="0"/>
              </a:spcBef>
              <a:spcAft>
                <a:spcPts val="0"/>
              </a:spcAft>
              <a:buFont typeface="+mj-lt"/>
              <a:buAutoNum type="arabicPeriod"/>
            </a:pPr>
            <a:r>
              <a:rPr lang="en-US" sz="2000" b="1" dirty="0">
                <a:latin typeface="Century Gothic"/>
                <a:ea typeface="Century Gothic"/>
                <a:cs typeface="Century Gothic"/>
                <a:sym typeface="Century Gothic"/>
              </a:rPr>
              <a:t>Turn and Talk</a:t>
            </a:r>
            <a:r>
              <a:rPr lang="en-US" sz="2000" dirty="0">
                <a:latin typeface="Century Gothic"/>
                <a:ea typeface="Century Gothic"/>
                <a:cs typeface="Century Gothic"/>
                <a:sym typeface="Century Gothic"/>
              </a:rPr>
              <a:t> with a partner about this question:</a:t>
            </a:r>
          </a:p>
          <a:p>
            <a:pPr lvl="3"/>
            <a:endParaRPr lang="en-US" sz="2000" b="1" dirty="0">
              <a:solidFill>
                <a:schemeClr val="dk1"/>
              </a:solidFill>
              <a:latin typeface="Century Gothic"/>
              <a:ea typeface="Century Gothic"/>
              <a:cs typeface="Century Gothic"/>
              <a:sym typeface="Century Gothic"/>
            </a:endParaRPr>
          </a:p>
          <a:p>
            <a:pPr lvl="3" algn="r"/>
            <a:r>
              <a:rPr lang="en-US" sz="2000" b="1" dirty="0">
                <a:solidFill>
                  <a:schemeClr val="dk1"/>
                </a:solidFill>
                <a:latin typeface="Century Gothic"/>
                <a:ea typeface="Century Gothic"/>
                <a:cs typeface="Century Gothic"/>
                <a:sym typeface="Century Gothic"/>
              </a:rPr>
              <a:t>“What is one thing you have learned in this module that you think it is important for other teenagers to know?”</a:t>
            </a:r>
            <a:endParaRPr sz="20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000" b="1" dirty="0">
              <a:solidFill>
                <a:schemeClr val="dk1"/>
              </a:solidFill>
              <a:latin typeface="Century Gothic"/>
              <a:ea typeface="Century Gothic"/>
              <a:cs typeface="Century Gothic"/>
              <a:sym typeface="Century Gothic"/>
            </a:endParaRPr>
          </a:p>
          <a:p>
            <a:pPr marL="457200" lvl="0" indent="-457200">
              <a:spcBef>
                <a:spcPts val="0"/>
              </a:spcBef>
              <a:spcAft>
                <a:spcPts val="0"/>
              </a:spcAft>
              <a:buFont typeface="+mj-lt"/>
              <a:buAutoNum type="arabicPeriod" startAt="2"/>
            </a:pPr>
            <a:r>
              <a:rPr lang="en-US" sz="2000" dirty="0">
                <a:solidFill>
                  <a:schemeClr val="dk1"/>
                </a:solidFill>
                <a:latin typeface="Century Gothic"/>
                <a:ea typeface="Century Gothic"/>
                <a:cs typeface="Century Gothic"/>
                <a:sym typeface="Century Gothic"/>
              </a:rPr>
              <a:t>Read the model poem in your heads as your teacher reads it aloud.</a:t>
            </a:r>
          </a:p>
          <a:p>
            <a:pPr lvl="0">
              <a:spcBef>
                <a:spcPts val="0"/>
              </a:spcBef>
              <a:spcAft>
                <a:spcPts val="0"/>
              </a:spcAft>
            </a:pPr>
            <a:endParaRPr lang="en-US" sz="2000" dirty="0">
              <a:solidFill>
                <a:schemeClr val="dk1"/>
              </a:solidFill>
              <a:latin typeface="Century Gothic"/>
              <a:ea typeface="Century Gothic"/>
              <a:cs typeface="Century Gothic"/>
              <a:sym typeface="Century Gothic"/>
            </a:endParaRPr>
          </a:p>
          <a:p>
            <a:pPr marL="457200" lvl="0" indent="-457200">
              <a:spcBef>
                <a:spcPts val="0"/>
              </a:spcBef>
              <a:spcAft>
                <a:spcPts val="0"/>
              </a:spcAft>
              <a:buFont typeface="+mj-lt"/>
              <a:buAutoNum type="arabicPeriod" startAt="3"/>
            </a:pPr>
            <a:r>
              <a:rPr lang="en-US" sz="2000" dirty="0">
                <a:solidFill>
                  <a:schemeClr val="dk1"/>
                </a:solidFill>
                <a:latin typeface="Century Gothic"/>
                <a:ea typeface="Century Gothic"/>
                <a:cs typeface="Century Gothic"/>
                <a:sym typeface="Century Gothic"/>
              </a:rPr>
              <a:t>Read the poem again, this time out loud with a seat partner. One of you should read character A, the other should read character B, and you should both read the choral parts in the middle.</a:t>
            </a:r>
          </a:p>
          <a:p>
            <a:pPr lvl="0">
              <a:spcBef>
                <a:spcPts val="0"/>
              </a:spcBef>
              <a:spcAft>
                <a:spcPts val="0"/>
              </a:spcAft>
            </a:pPr>
            <a:endParaRPr lang="en-US" sz="2000" dirty="0">
              <a:solidFill>
                <a:schemeClr val="dk1"/>
              </a:solidFill>
              <a:latin typeface="Century Gothic"/>
              <a:ea typeface="Century Gothic"/>
              <a:cs typeface="Century Gothic"/>
              <a:sym typeface="Century Gothic"/>
            </a:endParaRPr>
          </a:p>
          <a:p>
            <a:pPr marL="457200" lvl="0" indent="-457200">
              <a:spcBef>
                <a:spcPts val="0"/>
              </a:spcBef>
              <a:spcAft>
                <a:spcPts val="0"/>
              </a:spcAft>
              <a:buFont typeface="+mj-lt"/>
              <a:buAutoNum type="arabicPeriod" startAt="4"/>
            </a:pPr>
            <a:r>
              <a:rPr lang="en-US" sz="2000" dirty="0">
                <a:solidFill>
                  <a:schemeClr val="dk1"/>
                </a:solidFill>
                <a:latin typeface="Century Gothic"/>
                <a:ea typeface="Century Gothic"/>
                <a:cs typeface="Century Gothic"/>
                <a:sym typeface="Century Gothic"/>
              </a:rPr>
              <a:t>Think about this question:</a:t>
            </a:r>
          </a:p>
          <a:p>
            <a:pPr lvl="0">
              <a:spcBef>
                <a:spcPts val="0"/>
              </a:spcBef>
              <a:spcAft>
                <a:spcPts val="0"/>
              </a:spcAft>
            </a:pPr>
            <a:endParaRPr sz="2000" dirty="0">
              <a:solidFill>
                <a:schemeClr val="dk1"/>
              </a:solidFill>
              <a:latin typeface="Century Gothic"/>
              <a:ea typeface="Century Gothic"/>
              <a:cs typeface="Century Gothic"/>
              <a:sym typeface="Century Gothic"/>
            </a:endParaRPr>
          </a:p>
          <a:p>
            <a:pPr marL="0" lvl="0" indent="0" algn="ctr">
              <a:spcBef>
                <a:spcPts val="0"/>
              </a:spcBef>
              <a:spcAft>
                <a:spcPts val="0"/>
              </a:spcAft>
              <a:buNone/>
            </a:pPr>
            <a:r>
              <a:rPr lang="en-US" sz="2000" b="1" dirty="0">
                <a:solidFill>
                  <a:schemeClr val="dk1"/>
                </a:solidFill>
                <a:latin typeface="Century Gothic"/>
                <a:ea typeface="Century Gothic"/>
                <a:cs typeface="Century Gothic"/>
                <a:sym typeface="Century Gothic"/>
              </a:rPr>
              <a:t>Would the center column count as a </a:t>
            </a:r>
            <a:r>
              <a:rPr lang="en-US" sz="2000" b="1" i="1" dirty="0">
                <a:solidFill>
                  <a:schemeClr val="dk1"/>
                </a:solidFill>
                <a:latin typeface="Century Gothic"/>
                <a:ea typeface="Century Gothic"/>
                <a:cs typeface="Century Gothic"/>
                <a:sym typeface="Century Gothic"/>
              </a:rPr>
              <a:t>comparison</a:t>
            </a:r>
            <a:r>
              <a:rPr lang="en-US" sz="2000" b="1" dirty="0">
                <a:solidFill>
                  <a:schemeClr val="dk1"/>
                </a:solidFill>
                <a:latin typeface="Century Gothic"/>
                <a:ea typeface="Century Gothic"/>
                <a:cs typeface="Century Gothic"/>
                <a:sym typeface="Century Gothic"/>
              </a:rPr>
              <a:t> or a </a:t>
            </a:r>
            <a:r>
              <a:rPr lang="en-US" sz="2000" b="1" i="1" dirty="0">
                <a:solidFill>
                  <a:schemeClr val="dk1"/>
                </a:solidFill>
                <a:latin typeface="Century Gothic"/>
                <a:ea typeface="Century Gothic"/>
                <a:cs typeface="Century Gothic"/>
                <a:sym typeface="Century Gothic"/>
              </a:rPr>
              <a:t>contrast </a:t>
            </a:r>
            <a:r>
              <a:rPr lang="en-US" sz="2000" b="1" dirty="0">
                <a:solidFill>
                  <a:schemeClr val="dk1"/>
                </a:solidFill>
                <a:latin typeface="Century Gothic"/>
                <a:ea typeface="Century Gothic"/>
                <a:cs typeface="Century Gothic"/>
                <a:sym typeface="Century Gothic"/>
              </a:rPr>
              <a:t>between the two characters?”</a:t>
            </a:r>
            <a:endParaRPr sz="20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1800" dirty="0">
              <a:solidFill>
                <a:schemeClr val="dk1"/>
              </a:solidFill>
              <a:latin typeface="Century Gothic"/>
              <a:ea typeface="Century Gothic"/>
              <a:cs typeface="Century Gothic"/>
              <a:sym typeface="Century Gothic"/>
            </a:endParaRPr>
          </a:p>
        </p:txBody>
      </p:sp>
      <p:pic>
        <p:nvPicPr>
          <p:cNvPr id="136" name="Google Shape;136;p19"/>
          <p:cNvPicPr preferRelativeResize="0"/>
          <p:nvPr/>
        </p:nvPicPr>
        <p:blipFill>
          <a:blip r:embed="rId4">
            <a:alphaModFix/>
          </a:blip>
          <a:stretch>
            <a:fillRect/>
          </a:stretch>
        </p:blipFill>
        <p:spPr>
          <a:xfrm>
            <a:off x="7500100" y="1581675"/>
            <a:ext cx="3468156" cy="4333363"/>
          </a:xfrm>
          <a:prstGeom prst="rect">
            <a:avLst/>
          </a:prstGeom>
          <a:noFill/>
          <a:ln>
            <a:noFill/>
          </a:ln>
        </p:spPr>
      </p:pic>
      <p:pic>
        <p:nvPicPr>
          <p:cNvPr id="7" name="Picture 2" descr="A close up of a logo&#10;&#10;Description generated with very high confidence">
            <a:extLst>
              <a:ext uri="{FF2B5EF4-FFF2-40B4-BE49-F238E27FC236}">
                <a16:creationId xmlns:a16="http://schemas.microsoft.com/office/drawing/2014/main" id="{0FF9B6C1-7267-4F40-A133-DD35AAE2AA1D}"/>
              </a:ext>
            </a:extLst>
          </p:cNvPr>
          <p:cNvPicPr>
            <a:picLocks noChangeAspect="1"/>
          </p:cNvPicPr>
          <p:nvPr/>
        </p:nvPicPr>
        <p:blipFill>
          <a:blip r:embed="rId5"/>
          <a:stretch>
            <a:fillRect/>
          </a:stretch>
        </p:blipFill>
        <p:spPr>
          <a:xfrm>
            <a:off x="11008659" y="5792621"/>
            <a:ext cx="831815" cy="82168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Google Shape;142;p2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3" name="Google Shape;143;p20"/>
          <p:cNvSpPr txBox="1">
            <a:spLocks noGrp="1"/>
          </p:cNvSpPr>
          <p:nvPr>
            <p:ph type="title"/>
          </p:nvPr>
        </p:nvSpPr>
        <p:spPr>
          <a:xfrm>
            <a:off x="361950" y="500050"/>
            <a:ext cx="10436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Performance Task prompt</a:t>
            </a:r>
            <a:endParaRPr sz="3400" u="none" strike="noStrike" cap="none" dirty="0">
              <a:solidFill>
                <a:schemeClr val="dk1"/>
              </a:solidFill>
              <a:latin typeface="Century Gothic"/>
              <a:ea typeface="Century Gothic"/>
              <a:cs typeface="Century Gothic"/>
              <a:sym typeface="Century Gothic"/>
            </a:endParaRPr>
          </a:p>
        </p:txBody>
      </p:sp>
      <p:sp>
        <p:nvSpPr>
          <p:cNvPr id="144" name="Google Shape;144;p20"/>
          <p:cNvSpPr txBox="1"/>
          <p:nvPr/>
        </p:nvSpPr>
        <p:spPr>
          <a:xfrm>
            <a:off x="361950" y="1734075"/>
            <a:ext cx="4906500" cy="4668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000" dirty="0">
                <a:solidFill>
                  <a:schemeClr val="dk1"/>
                </a:solidFill>
                <a:latin typeface="Century Gothic"/>
                <a:ea typeface="Century Gothic"/>
                <a:cs typeface="Century Gothic"/>
                <a:sym typeface="Century Gothic"/>
              </a:rPr>
              <a:t>Read the </a:t>
            </a:r>
            <a:r>
              <a:rPr lang="en-US" sz="2000" b="1" dirty="0">
                <a:solidFill>
                  <a:schemeClr val="dk1"/>
                </a:solidFill>
                <a:latin typeface="Century Gothic"/>
                <a:ea typeface="Century Gothic"/>
                <a:cs typeface="Century Gothic"/>
                <a:sym typeface="Century Gothic"/>
              </a:rPr>
              <a:t>Performance Task Prompt </a:t>
            </a:r>
            <a:r>
              <a:rPr lang="en-US" sz="2000" dirty="0">
                <a:solidFill>
                  <a:schemeClr val="dk1"/>
                </a:solidFill>
                <a:latin typeface="Century Gothic"/>
                <a:ea typeface="Century Gothic"/>
                <a:cs typeface="Century Gothic"/>
                <a:sym typeface="Century Gothic"/>
              </a:rPr>
              <a:t>and underline the main aspects of the task. </a:t>
            </a:r>
            <a:endParaRPr sz="20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000" dirty="0">
              <a:latin typeface="Century Gothic"/>
              <a:ea typeface="Century Gothic"/>
              <a:cs typeface="Century Gothic"/>
              <a:sym typeface="Century Gothic"/>
            </a:endParaRPr>
          </a:p>
          <a:p>
            <a:pPr marL="0" lvl="0" indent="0">
              <a:spcBef>
                <a:spcPts val="0"/>
              </a:spcBef>
              <a:spcAft>
                <a:spcPts val="0"/>
              </a:spcAft>
              <a:buNone/>
            </a:pPr>
            <a:r>
              <a:rPr lang="en-US" sz="2000" dirty="0">
                <a:latin typeface="Century Gothic"/>
                <a:ea typeface="Century Gothic"/>
                <a:cs typeface="Century Gothic"/>
                <a:sym typeface="Century Gothic"/>
              </a:rPr>
              <a:t>With a partner, </a:t>
            </a:r>
            <a:r>
              <a:rPr lang="en-US" sz="2000" b="1" dirty="0">
                <a:latin typeface="Century Gothic"/>
                <a:ea typeface="Century Gothic"/>
                <a:cs typeface="Century Gothic"/>
                <a:sym typeface="Century Gothic"/>
              </a:rPr>
              <a:t>Think-Pair-Share </a:t>
            </a:r>
            <a:r>
              <a:rPr lang="en-US" sz="2000" dirty="0">
                <a:latin typeface="Century Gothic"/>
                <a:ea typeface="Century Gothic"/>
                <a:cs typeface="Century Gothic"/>
                <a:sym typeface="Century Gothic"/>
              </a:rPr>
              <a:t>about these questions:</a:t>
            </a:r>
            <a:endParaRPr sz="2000" dirty="0">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000" b="1" dirty="0">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entury Gothic"/>
              <a:buChar char="●"/>
            </a:pPr>
            <a:r>
              <a:rPr lang="en-US" sz="2000" b="1" dirty="0">
                <a:solidFill>
                  <a:schemeClr val="dk1"/>
                </a:solidFill>
                <a:latin typeface="Century Gothic"/>
                <a:ea typeface="Century Gothic"/>
                <a:cs typeface="Century Gothic"/>
                <a:sym typeface="Century Gothic"/>
              </a:rPr>
              <a:t>“How will a two voice poem allow you to compare and contrast </a:t>
            </a:r>
            <a:r>
              <a:rPr lang="en-US" sz="2000" b="1" dirty="0" err="1">
                <a:solidFill>
                  <a:schemeClr val="dk1"/>
                </a:solidFill>
                <a:latin typeface="Century Gothic"/>
                <a:ea typeface="Century Gothic"/>
                <a:cs typeface="Century Gothic"/>
                <a:sym typeface="Century Gothic"/>
              </a:rPr>
              <a:t>Salva</a:t>
            </a:r>
            <a:r>
              <a:rPr lang="en-US" sz="2000" b="1" dirty="0">
                <a:solidFill>
                  <a:schemeClr val="dk1"/>
                </a:solidFill>
                <a:latin typeface="Century Gothic"/>
                <a:ea typeface="Century Gothic"/>
                <a:cs typeface="Century Gothic"/>
                <a:sym typeface="Century Gothic"/>
              </a:rPr>
              <a:t> and </a:t>
            </a:r>
            <a:r>
              <a:rPr lang="en-US" sz="2000" b="1" dirty="0" err="1">
                <a:solidFill>
                  <a:schemeClr val="dk1"/>
                </a:solidFill>
                <a:latin typeface="Century Gothic"/>
                <a:ea typeface="Century Gothic"/>
                <a:cs typeface="Century Gothic"/>
                <a:sym typeface="Century Gothic"/>
              </a:rPr>
              <a:t>Nya</a:t>
            </a:r>
            <a:r>
              <a:rPr lang="en-US" sz="2000" b="1" dirty="0">
                <a:solidFill>
                  <a:schemeClr val="dk1"/>
                </a:solidFill>
                <a:latin typeface="Century Gothic"/>
                <a:ea typeface="Century Gothic"/>
                <a:cs typeface="Century Gothic"/>
                <a:sym typeface="Century Gothic"/>
              </a:rPr>
              <a:t>?”</a:t>
            </a:r>
            <a:endParaRPr sz="2000" b="1" dirty="0">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entury Gothic"/>
              <a:buChar char="●"/>
            </a:pPr>
            <a:r>
              <a:rPr lang="en-US" sz="2000" b="1" dirty="0">
                <a:solidFill>
                  <a:schemeClr val="dk1"/>
                </a:solidFill>
                <a:latin typeface="Century Gothic"/>
                <a:ea typeface="Century Gothic"/>
                <a:cs typeface="Century Gothic"/>
                <a:sym typeface="Century Gothic"/>
              </a:rPr>
              <a:t>“How will you use the novel and informational texts?”</a:t>
            </a:r>
            <a:endParaRPr sz="20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p:txBody>
      </p:sp>
      <p:pic>
        <p:nvPicPr>
          <p:cNvPr id="145" name="Google Shape;145;p20"/>
          <p:cNvPicPr preferRelativeResize="0"/>
          <p:nvPr/>
        </p:nvPicPr>
        <p:blipFill>
          <a:blip r:embed="rId4">
            <a:alphaModFix/>
          </a:blip>
          <a:stretch>
            <a:fillRect/>
          </a:stretch>
        </p:blipFill>
        <p:spPr>
          <a:xfrm>
            <a:off x="5420850" y="1734079"/>
            <a:ext cx="5684222" cy="4448736"/>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8311C7BC-7488-4576-9C91-ED923B48E496}"/>
              </a:ext>
            </a:extLst>
          </p:cNvPr>
          <p:cNvPicPr>
            <a:picLocks noChangeAspect="1"/>
          </p:cNvPicPr>
          <p:nvPr/>
        </p:nvPicPr>
        <p:blipFill>
          <a:blip r:embed="rId5"/>
          <a:stretch>
            <a:fillRect/>
          </a:stretch>
        </p:blipFill>
        <p:spPr>
          <a:xfrm>
            <a:off x="11257471" y="5994321"/>
            <a:ext cx="626313" cy="63454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Google Shape;151;p2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2" name="Google Shape;152;p21"/>
          <p:cNvSpPr txBox="1">
            <a:spLocks noGrp="1"/>
          </p:cNvSpPr>
          <p:nvPr>
            <p:ph type="title"/>
          </p:nvPr>
        </p:nvSpPr>
        <p:spPr>
          <a:xfrm>
            <a:off x="441298"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begin planning our poems</a:t>
            </a:r>
            <a:endParaRPr sz="3400" u="none" strike="noStrike" cap="none" dirty="0">
              <a:solidFill>
                <a:schemeClr val="dk1"/>
              </a:solidFill>
              <a:latin typeface="Century Gothic"/>
              <a:ea typeface="Century Gothic"/>
              <a:cs typeface="Century Gothic"/>
              <a:sym typeface="Century Gothic"/>
            </a:endParaRPr>
          </a:p>
        </p:txBody>
      </p:sp>
      <p:sp>
        <p:nvSpPr>
          <p:cNvPr id="153" name="Google Shape;153;p21"/>
          <p:cNvSpPr txBox="1"/>
          <p:nvPr/>
        </p:nvSpPr>
        <p:spPr>
          <a:xfrm>
            <a:off x="441298" y="1597150"/>
            <a:ext cx="6779100" cy="44859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200">
                <a:solidFill>
                  <a:schemeClr val="dk1"/>
                </a:solidFill>
                <a:latin typeface="Century Gothic"/>
                <a:ea typeface="Century Gothic"/>
                <a:cs typeface="Century Gothic"/>
                <a:sym typeface="Century Gothic"/>
              </a:rPr>
              <a:t>Looking at our </a:t>
            </a:r>
            <a:r>
              <a:rPr lang="en-US" sz="2200" b="1">
                <a:solidFill>
                  <a:schemeClr val="dk1"/>
                </a:solidFill>
                <a:latin typeface="Century Gothic"/>
                <a:ea typeface="Century Gothic"/>
                <a:cs typeface="Century Gothic"/>
                <a:sym typeface="Century Gothic"/>
              </a:rPr>
              <a:t>Survival Anchor Chart,</a:t>
            </a:r>
            <a:r>
              <a:rPr lang="en-US" sz="2200">
                <a:solidFill>
                  <a:schemeClr val="dk1"/>
                </a:solidFill>
                <a:latin typeface="Century Gothic"/>
                <a:ea typeface="Century Gothic"/>
                <a:cs typeface="Century Gothic"/>
                <a:sym typeface="Century Gothic"/>
              </a:rPr>
              <a:t> you’ll notice a wide range of ideas. These ideas have evidence in both informational texts and the novel. </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a:solidFill>
                  <a:schemeClr val="dk1"/>
                </a:solidFill>
                <a:latin typeface="Century Gothic"/>
                <a:ea typeface="Century Gothic"/>
                <a:cs typeface="Century Gothic"/>
                <a:sym typeface="Century Gothic"/>
              </a:rPr>
              <a:t>Today you need to choose 1-3 factors in survival that your poem will center on. At least one factor you choose must have a star.  </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a:solidFill>
                  <a:schemeClr val="dk1"/>
                </a:solidFill>
                <a:latin typeface="Century Gothic"/>
                <a:ea typeface="Century Gothic"/>
                <a:cs typeface="Century Gothic"/>
                <a:sym typeface="Century Gothic"/>
              </a:rPr>
              <a:t>Listen to your teacher “think aloud” about how they would select one. Then, Turn and Talk with your partner:</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b="1">
                <a:solidFill>
                  <a:schemeClr val="dk1"/>
                </a:solidFill>
                <a:latin typeface="Century Gothic"/>
                <a:ea typeface="Century Gothic"/>
                <a:cs typeface="Century Gothic"/>
                <a:sym typeface="Century Gothic"/>
              </a:rPr>
              <a:t>Which factors do you want to focus on in your poem and why?</a:t>
            </a:r>
            <a:endParaRPr sz="2200" b="1">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a:latin typeface="Century Gothic"/>
              <a:ea typeface="Century Gothic"/>
              <a:cs typeface="Century Gothic"/>
              <a:sym typeface="Century Gothic"/>
            </a:endParaRPr>
          </a:p>
        </p:txBody>
      </p:sp>
      <p:pic>
        <p:nvPicPr>
          <p:cNvPr id="154" name="Google Shape;154;p21"/>
          <p:cNvPicPr preferRelativeResize="0"/>
          <p:nvPr/>
        </p:nvPicPr>
        <p:blipFill>
          <a:blip r:embed="rId4">
            <a:alphaModFix/>
          </a:blip>
          <a:stretch>
            <a:fillRect/>
          </a:stretch>
        </p:blipFill>
        <p:spPr>
          <a:xfrm>
            <a:off x="7472325" y="2328647"/>
            <a:ext cx="4414875" cy="302290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87C246-B26E-4076-A146-8A356B3241A2}">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s>
</ds:datastoreItem>
</file>

<file path=customXml/itemProps2.xml><?xml version="1.0" encoding="utf-8"?>
<ds:datastoreItem xmlns:ds="http://schemas.openxmlformats.org/officeDocument/2006/customXml" ds:itemID="{C4CC1E7C-3E5C-42BE-9BAC-BEEAB5BD0324}"/>
</file>

<file path=customXml/itemProps3.xml><?xml version="1.0" encoding="utf-8"?>
<ds:datastoreItem xmlns:ds="http://schemas.openxmlformats.org/officeDocument/2006/customXml" ds:itemID="{E431110C-8009-4A70-A441-FE1E2E8B167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106</TotalTime>
  <Words>5090</Words>
  <Application>Microsoft Office PowerPoint</Application>
  <PresentationFormat>Widescreen</PresentationFormat>
  <Paragraphs>373</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Grade 7: Module 1: Unit 2: Lesson 17 Teacher slide, before teaching.</vt:lpstr>
      <vt:lpstr>Grade 7: Module 1: Unit 2: Lesson 17 Teacher slide, before teaching.</vt:lpstr>
      <vt:lpstr>Grade 7: Module 1:  Unit 2: Lesson 17</vt:lpstr>
      <vt:lpstr>Hello, Students!</vt:lpstr>
      <vt:lpstr>Let’s look at some vocabulary words in context</vt:lpstr>
      <vt:lpstr>Let’s look at our learning targets</vt:lpstr>
      <vt:lpstr>Let’s read a model poem</vt:lpstr>
      <vt:lpstr>Let’s look at our Performance Task prompt</vt:lpstr>
      <vt:lpstr>Let’s begin planning our poems</vt:lpstr>
      <vt:lpstr>Let’s gather evidence from the novel</vt:lpstr>
      <vt:lpstr>Let’s compare the essay and the poem</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17 Teacher slide, before teaching.</dc:title>
  <dc:creator>tfiller</dc:creator>
  <cp:lastModifiedBy>Natalie Ivey</cp:lastModifiedBy>
  <cp:revision>21</cp:revision>
  <dcterms:modified xsi:type="dcterms:W3CDTF">2019-03-26T00:37:24Z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