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3.xml" ContentType="application/vnd.openxmlformats-officedocument.presentationml.notes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an McCabe" initials="BM" lastIdx="1" clrIdx="0">
    <p:extLst>
      <p:ext uri="{19B8F6BF-5375-455C-9EA6-DF929625EA0E}">
        <p15:presenceInfo xmlns:p15="http://schemas.microsoft.com/office/powerpoint/2012/main" userId="Brian McCab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FC9B06D-F206-4ED4-ACC6-16B52DD82C05}">
  <a:tblStyle styleId="{3FC9B06D-F206-4ED4-ACC6-16B52DD82C0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8488" autoAdjust="0"/>
  </p:normalViewPr>
  <p:slideViewPr>
    <p:cSldViewPr snapToGrid="0">
      <p:cViewPr varScale="1">
        <p:scale>
          <a:sx n="53" d="100"/>
          <a:sy n="53" d="100"/>
        </p:scale>
        <p:origin x="1812" y="5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2740818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will review syllable types and words with /ā/ sound by analyzing words that are spelled with “ay” and “ai.”</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Continue to echo this throughout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students will be familiar with Syllable Sleuth from the Grade 1 modules, be prepared to model and support students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used in the Syllable Sleuth in this lesson are two-syllable words using all the syllable types (vowel spelling patterns) and spelling patterns accumulated thus far to provide practice and review. This includes closed (CVC), open (CV), magic “e” (CVCe), r-controlled, and vowel teams. Students examine written words and identify the vowel spelling patterns to determine the number of syllables. Finally, they identify the syllable types and use the information to successfully decode the words. Notice that some words are nonsense words, which push students to only decode and not just remember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anchor charts for the syllable types students have learned. Students can use the anchor charts as reference as they deepen their learning of syllables while encoding and decoding words. (Note:  the syllable V-cle will not be introduced until Module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refer to the Syllabication Guidance document found in the K-2 Skills Resource Manual, pages 27-29.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is a new instructional practice, and students will need modeling and support to become familiar with it. In this practice, students discover spelling patterns in words and apply their knowledge of syllable types to identify when each pattern is applied. This knowledge supports students’ ability to decode and encode words by generalizing familiar spelling patterns. In this lesson, students work with the long a sound spelled “ay” and “ai.”</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69454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2c6b47cd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42c6b47cd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“upstake” and “migpot” are nonsense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“upstake” and “migpot” are nonsense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vowel teams, consider prompting them to add an additional annotation of connecting the dots with a line, showing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the magic “e” syllable type, consider prompting them to draw an arrow from below the magic “e” back to the vowel it gives it voice to.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trouble sharing a sentence as any word may be unfamiliar, 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this word can be a noun or a thing, and it can be a verb or an action.  A display is presentation or where you show things you want other people to see.  My teacher made a display of our pictures for open house.  To display something is to show something.  I plan to display all my awards, so anyone visiting can see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1968425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8311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vowel teams.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the transition song we just sang. Today we are going to take a closer look to group words.”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8480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 </a:t>
            </a:r>
            <a:r>
              <a:rPr lang="en" sz="1200" i="1" dirty="0">
                <a:solidFill>
                  <a:schemeClr val="dk1"/>
                </a:solidFill>
                <a:latin typeface="Calibri"/>
                <a:ea typeface="Calibri"/>
                <a:cs typeface="Calibri"/>
                <a:sym typeface="Calibri"/>
              </a:rPr>
              <a:t>“</a:t>
            </a:r>
            <a:r>
              <a:rPr lang="en-US" sz="1200" i="1" dirty="0">
                <a:solidFill>
                  <a:schemeClr val="dk1"/>
                </a:solidFill>
                <a:latin typeface="Calibri"/>
                <a:ea typeface="Calibri"/>
                <a:cs typeface="Calibri"/>
                <a:sym typeface="Calibri"/>
              </a:rPr>
              <a:t>M</a:t>
            </a:r>
            <a:r>
              <a:rPr lang="en" sz="1200" i="1" dirty="0">
                <a:solidFill>
                  <a:schemeClr val="dk1"/>
                </a:solidFill>
                <a:latin typeface="Calibri"/>
                <a:ea typeface="Calibri"/>
                <a:cs typeface="Calibri"/>
                <a:sym typeface="Calibri"/>
              </a:rPr>
              <a:t>ay. May I have another piece of cake?”</a:t>
            </a:r>
            <a:r>
              <a:rPr lang="en" sz="1200" i="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“play, How well can he play the piano?” “</a:t>
            </a:r>
            <a:r>
              <a:rPr lang="en-US" sz="1200" i="1" dirty="0">
                <a:solidFill>
                  <a:schemeClr val="dk1"/>
                </a:solidFill>
                <a:latin typeface="Calibri"/>
                <a:ea typeface="Calibri"/>
                <a:cs typeface="Calibri"/>
                <a:sym typeface="Calibri"/>
              </a:rPr>
              <a:t>W</a:t>
            </a:r>
            <a:r>
              <a:rPr lang="en" sz="1200" i="1" dirty="0">
                <a:solidFill>
                  <a:schemeClr val="dk1"/>
                </a:solidFill>
                <a:latin typeface="Calibri"/>
                <a:ea typeface="Calibri"/>
                <a:cs typeface="Calibri"/>
                <a:sym typeface="Calibri"/>
              </a:rPr>
              <a:t>ait. Please wait for me to finish writing.” “</a:t>
            </a:r>
            <a:r>
              <a:rPr lang="en-US" sz="1200" i="1" dirty="0">
                <a:solidFill>
                  <a:schemeClr val="dk1"/>
                </a:solidFill>
                <a:latin typeface="Calibri"/>
                <a:ea typeface="Calibri"/>
                <a:cs typeface="Calibri"/>
                <a:sym typeface="Calibri"/>
              </a:rPr>
              <a:t>P</a:t>
            </a:r>
            <a:r>
              <a:rPr lang="en" sz="1200" i="1" dirty="0">
                <a:solidFill>
                  <a:schemeClr val="dk1"/>
                </a:solidFill>
                <a:latin typeface="Calibri"/>
                <a:ea typeface="Calibri"/>
                <a:cs typeface="Calibri"/>
                <a:sym typeface="Calibri"/>
              </a:rPr>
              <a:t>aid. How much did the worker get paid?”; “</a:t>
            </a:r>
            <a:r>
              <a:rPr lang="en-US" sz="1200" i="1" dirty="0">
                <a:solidFill>
                  <a:schemeClr val="dk1"/>
                </a:solidFill>
                <a:latin typeface="Calibri"/>
                <a:ea typeface="Calibri"/>
                <a:cs typeface="Calibri"/>
                <a:sym typeface="Calibri"/>
              </a:rPr>
              <a:t>C</a:t>
            </a:r>
            <a:r>
              <a:rPr lang="en" sz="1200" i="1" dirty="0">
                <a:solidFill>
                  <a:schemeClr val="dk1"/>
                </a:solidFill>
                <a:latin typeface="Calibri"/>
                <a:ea typeface="Calibri"/>
                <a:cs typeface="Calibri"/>
                <a:sym typeface="Calibri"/>
              </a:rPr>
              <a:t>hain. Use a chain to lock the door.”; “</a:t>
            </a:r>
            <a:r>
              <a:rPr lang="en-US" sz="1200" i="1" dirty="0">
                <a:solidFill>
                  <a:schemeClr val="dk1"/>
                </a:solidFill>
                <a:latin typeface="Calibri"/>
                <a:ea typeface="Calibri"/>
                <a:cs typeface="Calibri"/>
                <a:sym typeface="Calibri"/>
              </a:rPr>
              <a:t>S</a:t>
            </a:r>
            <a:r>
              <a:rPr lang="en" sz="1200" i="1" dirty="0">
                <a:solidFill>
                  <a:schemeClr val="dk1"/>
                </a:solidFill>
                <a:latin typeface="Calibri"/>
                <a:ea typeface="Calibri"/>
                <a:cs typeface="Calibri"/>
                <a:sym typeface="Calibri"/>
              </a:rPr>
              <a:t>tay. Will you please stay a little while?”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Think about what you notice when you read the words. Be ready to share your thinking and how these words may be grouped together.”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of which words are alike and may be grouped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Share with your elbow partner what you noticed and how you will could group any of the words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(all have the /ā/ sound)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Right,  all the words have the /ā/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did you group the words together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 two groups, “ai” and “ay” spellings)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notice about where the /ā/ sound is spelled in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(“ai” is between consonants; “ay” is at the end of the of the syllable/word)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Right! So the “ay” spelling of the sound /ā/ is at the end of the syllable and the “ai” spelling of the sound /ā/ is in between consonants.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/ā/ words spelled with ‘ai’ or ‘ay.’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Syllabication Guide in K-2 Skills Resource Manual for sample charts).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0143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2b59be96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2b59be96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how to make words available to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cards copied and cut out (one set per pair of students)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cards page copied and placed in transparent sleeves (one per student pair) 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 written/posted on the board and students can refer to word list on board as they work or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 can be projected on slide (if technology is available) and students can refer to slide for words as they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 materials after choosing how to provide the word cards or word list to students:  </a:t>
            </a:r>
            <a:r>
              <a:rPr lang="en" sz="1200" b="1" dirty="0">
                <a:solidFill>
                  <a:schemeClr val="dk1"/>
                </a:solidFill>
                <a:latin typeface="Calibri"/>
                <a:ea typeface="Calibri"/>
                <a:cs typeface="Calibri"/>
                <a:sym typeface="Calibri"/>
              </a:rPr>
              <a:t> word cards or word list; whiteboards, 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 with erasers.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Syllabication Guide in K-2 Resource Manual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word cards or list or display word list and T-chart on board or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Now, you will partner up and practice reading and writing more words with the /ā/ sound spelled “ai” or “ay,” remembering whether or not the sound is in between consonants, so we know how it is spelled.  Each partner will take a turn reading the words then writing the words they hear.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technology is available, invite students to check their work (click on slide or show lists on board).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syllable types of /ā/ words spelled with “ai” or “ay” while reading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applying spelling patterns while writing  /ā/ words into T-chart.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words they need help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as support as students make connections between spelling patterns and syllable types.  For example: “I notice the word ‘play’ is a  _________ syllable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Syllabication Guide in K-2 Skills Resource Manual for sample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1187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sz="1200" dirty="0">
                <a:latin typeface="Calibri"/>
                <a:ea typeface="Calibri"/>
                <a:cs typeface="Calibri"/>
                <a:sym typeface="Calibri"/>
              </a:rPr>
              <a:t>Ask,</a:t>
            </a:r>
            <a:r>
              <a:rPr lang="en" sz="1200" dirty="0">
                <a:latin typeface="Calibri"/>
                <a:ea typeface="Calibri"/>
                <a:cs typeface="Calibri"/>
                <a:sym typeface="Calibri"/>
              </a:rPr>
              <a:t>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1" dirty="0">
                <a:latin typeface="Calibri"/>
                <a:ea typeface="Calibri"/>
                <a:cs typeface="Calibri"/>
                <a:sym typeface="Calibri"/>
              </a:rPr>
              <a:t>(Responses will vary. Example: “I need more practice figuring out the vowel sounds in words.” )</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a:t>
            </a:r>
            <a:endParaRPr sz="1200" dirty="0">
              <a:solidFill>
                <a:schemeClr val="dk1"/>
              </a:solidFill>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 </a:t>
            </a:r>
            <a:r>
              <a:rPr lang="en" sz="1200" i="1" dirty="0">
                <a:solidFill>
                  <a:schemeClr val="dk1"/>
                </a:solidFill>
                <a:latin typeface="Calibri"/>
                <a:ea typeface="Calibri"/>
                <a:cs typeface="Calibri"/>
                <a:sym typeface="Calibri"/>
              </a:rPr>
              <a:t>“During Words Rule, I ______________.” “When breaking apart words, I ______________.”</a:t>
            </a:r>
            <a:endParaRPr sz="1200" i="1" u="none" strike="noStrike" cap="none" dirty="0">
              <a:solidFill>
                <a:schemeClr val="dk1"/>
              </a:solidFill>
              <a:latin typeface="Calibri"/>
              <a:ea typeface="Calibri"/>
              <a:cs typeface="Calibri"/>
              <a:sym typeface="Calibri"/>
            </a:endParaRPr>
          </a:p>
        </p:txBody>
      </p:sp>
      <p:sp>
        <p:nvSpPr>
          <p:cNvPr id="200" name="Google Shape;200;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01" name="Google Shape;201;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706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r>
              <a:rPr lang="en" sz="1200" dirty="0" smtClean="0">
                <a:solidFill>
                  <a:schemeClr val="dk1"/>
                </a:solidFill>
                <a:latin typeface="Calibri"/>
                <a:ea typeface="Calibri"/>
                <a:cs typeface="Calibri"/>
                <a:sym typeface="Calibri"/>
              </a:rPr>
              <a:t>This </a:t>
            </a:r>
            <a:r>
              <a:rPr lang="en" sz="1200" dirty="0">
                <a:solidFill>
                  <a:schemeClr val="dk1"/>
                </a:solidFill>
                <a:latin typeface="Calibri"/>
                <a:ea typeface="Calibri"/>
                <a:cs typeface="Calibri"/>
                <a:sym typeface="Calibri"/>
              </a:rPr>
              <a:t>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7321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2481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(independent work time; this will gradually become independent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1 Teacher Guide.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Words Rule words (projected or posted or copy provided);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1" dirty="0">
                <a:solidFill>
                  <a:schemeClr val="dk1"/>
                </a:solidFill>
                <a:latin typeface="Calibri"/>
                <a:ea typeface="Calibri"/>
                <a:cs typeface="Calibri"/>
                <a:sym typeface="Calibri"/>
              </a:rPr>
              <a:t>Sentence Builder sentences, word list (projected or posted or copy provided);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1" dirty="0">
                <a:solidFill>
                  <a:schemeClr val="dk1"/>
                </a:solidFill>
                <a:latin typeface="Calibri"/>
                <a:ea typeface="Calibri"/>
                <a:cs typeface="Calibri"/>
                <a:sym typeface="Calibri"/>
              </a:rPr>
              <a:t>The Storm</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text</a:t>
            </a:r>
            <a:r>
              <a:rPr lang="en" sz="1200" dirty="0">
                <a:solidFill>
                  <a:schemeClr val="dk1"/>
                </a:solidFill>
                <a:latin typeface="Calibri"/>
                <a:ea typeface="Calibri"/>
                <a:cs typeface="Calibri"/>
                <a:sym typeface="Calibri"/>
              </a:rPr>
              <a:t>  from Lesson 4; </a:t>
            </a:r>
            <a:r>
              <a:rPr lang="en" sz="1200" b="1"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“The Storm”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94477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dirty="0">
              <a:highlight>
                <a:srgbClr val="FFFF00"/>
              </a:highlight>
            </a:endParaRP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dirty="0">
                <a:solidFill>
                  <a:schemeClr val="dk1"/>
                </a:solidFill>
                <a:latin typeface="Calibri"/>
                <a:ea typeface="Calibri"/>
                <a:cs typeface="Calibri"/>
                <a:sym typeface="Calibri"/>
              </a:rPr>
              <a:t>Student Look-fors/Listen-fors:</a:t>
            </a:r>
            <a:r>
              <a:rPr lang="en-US" sz="1200" baseline="0" dirty="0">
                <a:solidFill>
                  <a:schemeClr val="dk1"/>
                </a:solidFill>
                <a:latin typeface="Calibri"/>
                <a:ea typeface="Calibri"/>
                <a:cs typeface="Calibri"/>
                <a:sym typeface="Calibri"/>
              </a:rPr>
              <a:t> None.</a:t>
            </a: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509002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New Materials </a:t>
            </a:r>
            <a:r>
              <a:rPr lang="en" sz="1200" dirty="0">
                <a:solidFill>
                  <a:schemeClr val="dk1"/>
                </a:solidFill>
                <a:latin typeface="Calibri"/>
                <a:ea typeface="Calibri"/>
                <a:cs typeface="Calibri"/>
                <a:sym typeface="Calibri"/>
              </a:rPr>
              <a:t>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(copied or posted on board or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T-chart (posted on board or slide; students will write the T-chart on whiteboards).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Materials</a:t>
            </a:r>
            <a:r>
              <a:rPr lang="en" sz="1200" dirty="0">
                <a:solidFill>
                  <a:schemeClr val="dk1"/>
                </a:solidFill>
                <a:latin typeface="Calibri"/>
                <a:ea typeface="Calibri"/>
                <a:cs typeface="Calibri"/>
                <a:sym typeface="Calibri"/>
              </a:rPr>
              <a:t>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2493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41392825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41392825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copies of “The Storm” from Cycle 1, Lesson 4  (one per student or pair).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to “Rules of Fluency” if posted in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provided for teacher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dirty="0">
              <a:solidFill>
                <a:schemeClr val="dk1"/>
              </a:solidFill>
              <a:highlight>
                <a:srgbClr val="FFFF00"/>
              </a:highlight>
            </a:endParaRPr>
          </a:p>
          <a:p>
            <a:pPr marL="0" lvl="0" indent="0" algn="l" rtl="0">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dirty="0">
                <a:solidFill>
                  <a:schemeClr val="dk1"/>
                </a:solidFill>
                <a:latin typeface="Calibri"/>
                <a:ea typeface="Calibri"/>
                <a:cs typeface="Calibri"/>
                <a:sym typeface="Calibri"/>
              </a:rPr>
              <a:t>Student Look-fors/Listen-fors:</a:t>
            </a:r>
            <a:r>
              <a:rPr lang="en-US" sz="1200" baseline="0" dirty="0">
                <a:solidFill>
                  <a:schemeClr val="dk1"/>
                </a:solidFill>
                <a:latin typeface="Calibri"/>
                <a:ea typeface="Calibri"/>
                <a:cs typeface="Calibri"/>
                <a:sym typeface="Calibri"/>
              </a:rPr>
              <a:t> None.</a:t>
            </a: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969693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Module 1, Cycle 2  Overview located in the Teacher Guide, pages 86-96.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Independent and Small Group Work guidance in the Skills Block Resource Manual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7311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51b83aa8d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51b83aa8d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6895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worked with five syllable types in the Grade 1 curriculum (written patterns representing a vowel sound; closed [CVC], open [CV], magic ‘e’ [CVCe], r-controlled, vowel teams [CVVC, CVV]). In this lesson, students practice using combinations of these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struggle with reading and writing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be challenged by the nonsense words in the Syllable Sleuth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words by syllables and identify the syllable types in order to read words (real and nonsense).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syllable types of </a:t>
            </a:r>
            <a:r>
              <a:rPr lang="en" sz="1200" i="1" dirty="0">
                <a:solidFill>
                  <a:schemeClr val="dk1"/>
                </a:solidFill>
                <a:latin typeface="Calibri"/>
                <a:ea typeface="Calibri"/>
                <a:cs typeface="Calibri"/>
                <a:sym typeface="Calibri"/>
              </a:rPr>
              <a:t>/ā/ </a:t>
            </a:r>
            <a:r>
              <a:rPr lang="en" sz="1200" dirty="0">
                <a:solidFill>
                  <a:schemeClr val="dk1"/>
                </a:solidFill>
                <a:latin typeface="Calibri"/>
                <a:ea typeface="Calibri"/>
                <a:cs typeface="Calibri"/>
                <a:sym typeface="Calibri"/>
              </a:rPr>
              <a:t> words spelled with ‘ay’ or ‘ai.’</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spelling patterns in writing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Syllable, similar, patterns</a:t>
            </a:r>
            <a:endParaRPr sz="1200" dirty="0">
              <a:latin typeface="Calibri"/>
              <a:ea typeface="Calibri"/>
              <a:cs typeface="Calibri"/>
              <a:sym typeface="Calibri"/>
            </a:endParaRPr>
          </a:p>
        </p:txBody>
      </p:sp>
    </p:spTree>
    <p:extLst>
      <p:ext uri="{BB962C8B-B14F-4D97-AF65-F5344CB8AC3E}">
        <p14:creationId xmlns:p14="http://schemas.microsoft.com/office/powerpoint/2010/main" val="3417816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6162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9219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“It’</a:t>
            </a:r>
            <a:r>
              <a:rPr lang="en" sz="1200" i="1" dirty="0">
                <a:solidFill>
                  <a:schemeClr val="dk1"/>
                </a:solidFill>
                <a:latin typeface="Calibri"/>
                <a:ea typeface="Calibri"/>
                <a:cs typeface="Calibri"/>
                <a:sym typeface="Calibri"/>
              </a:rPr>
              <a:t>s time to be Syllable Sleuths. We are going to find some clues to help us figure out how to break longer words into parts so we can read them. Let’s start with a new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b="0" i="1" dirty="0">
                <a:solidFill>
                  <a:schemeClr val="dk1"/>
                </a:solidFill>
                <a:latin typeface="Calibri"/>
                <a:ea typeface="Calibri"/>
                <a:cs typeface="Calibri"/>
                <a:sym typeface="Calibri"/>
              </a:rPr>
              <a:t>Mistake</a:t>
            </a:r>
            <a:r>
              <a:rPr lang="en" sz="1200" i="1" dirty="0">
                <a:solidFill>
                  <a:schemeClr val="dk1"/>
                </a:solidFill>
                <a:latin typeface="Calibri"/>
                <a:ea typeface="Calibri"/>
                <a:cs typeface="Calibri"/>
                <a:sym typeface="Calibri"/>
              </a:rPr>
              <a:t>. To make a mistake is to make an error.  I made a mistake and did not put sugar in the cookies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vowels and put a dot below each. (vowels are also in bold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 this case between the two consonants).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do we notice right after the letter ‘i’</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letter “s”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that tell us about the sound of the ‘i’</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short because it is a closed syllable)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So how do we pronounce this first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we pronounce this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take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“a” says </a:t>
            </a:r>
            <a:r>
              <a:rPr lang="en" sz="1200" b="1" i="1" dirty="0">
                <a:solidFill>
                  <a:schemeClr val="dk1"/>
                </a:solidFill>
                <a:latin typeface="Calibri"/>
                <a:ea typeface="Calibri"/>
                <a:cs typeface="Calibri"/>
                <a:sym typeface="Calibri"/>
              </a:rPr>
              <a:t>/ā/</a:t>
            </a:r>
            <a:r>
              <a:rPr lang="en" sz="1200"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 in this syllable because it has the magic “e.”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1183025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241addc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4241addc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“upstake” and “migpot” are nonsense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a sleuth is a detective. When you are a syllable sleuth, your job is to search for the clues to find syllables. Look for vowel </a:t>
            </a:r>
            <a:r>
              <a:rPr lang="en" sz="1200" b="1" i="1" dirty="0">
                <a:solidFill>
                  <a:schemeClr val="dk1"/>
                </a:solidFill>
                <a:latin typeface="Calibri"/>
                <a:ea typeface="Calibri"/>
                <a:cs typeface="Calibri"/>
                <a:sym typeface="Calibri"/>
              </a:rPr>
              <a:t>sounds</a:t>
            </a:r>
            <a:r>
              <a:rPr lang="en" sz="1200" i="1" dirty="0">
                <a:solidFill>
                  <a:schemeClr val="dk1"/>
                </a:solidFill>
                <a:latin typeface="Calibri"/>
                <a:ea typeface="Calibri"/>
                <a:cs typeface="Calibri"/>
                <a:sym typeface="Calibri"/>
              </a:rPr>
              <a:t> to see how to divide the words into syllables to read them.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Syllable Sleuth Word List on board or show list on slide.  (or copy and distribute </a:t>
            </a:r>
            <a:r>
              <a:rPr lang="en" sz="1200" b="1" dirty="0">
                <a:solidFill>
                  <a:schemeClr val="dk1"/>
                </a:solidFill>
                <a:latin typeface="Calibri"/>
                <a:ea typeface="Calibri"/>
                <a:cs typeface="Calibri"/>
                <a:sym typeface="Calibri"/>
              </a:rPr>
              <a:t>Syllable Sleuth Word List</a:t>
            </a:r>
            <a:r>
              <a:rPr lang="en" sz="1200" dirty="0">
                <a:solidFill>
                  <a:schemeClr val="dk1"/>
                </a:solidFill>
                <a:latin typeface="Calibri"/>
                <a:ea typeface="Calibri"/>
                <a:cs typeface="Calibri"/>
                <a:sym typeface="Calibri"/>
              </a:rPr>
              <a:t> in a transparent sleeve, one per pair of students and a clipboard if not working at desk or table),  white boards (if working from posted word list rather than paper copy) or paper, white board markers or pencils and whiteboard erasers or pencil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(as needed)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ready, consider allowing them to work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Support students if they try to pronounce or confuse the nonsense words as/with real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asks for a word meaning, encourage the student to use what he/she knows about the vowel spelling patterns to decode the word and that word meanings will be addressed after they have had time to work on decoding.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68741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6</a:t>
            </a:r>
            <a:endParaRPr sz="2800" dirty="0"/>
          </a:p>
          <a:p>
            <a:pPr marL="0" lvl="0" indent="0" algn="l" rtl="0">
              <a:lnSpc>
                <a:spcPct val="90000"/>
              </a:lnSpc>
              <a:spcBef>
                <a:spcPts val="0"/>
              </a:spcBef>
              <a:spcAft>
                <a:spcPts val="0"/>
              </a:spcAft>
              <a:buClr>
                <a:schemeClr val="dk1"/>
              </a:buClr>
              <a:buSzPts val="1100"/>
              <a:buFont typeface="Arial"/>
              <a:buNone/>
            </a:pPr>
            <a:r>
              <a:rPr lang="en" sz="2200" b="1"/>
              <a:t>Teacher slide, before teaching.</a:t>
            </a:r>
            <a:endParaRPr sz="2200" dirty="0"/>
          </a:p>
        </p:txBody>
      </p:sp>
      <p:sp>
        <p:nvSpPr>
          <p:cNvPr id="95" name="Google Shape;95;p14"/>
          <p:cNvSpPr txBox="1">
            <a:spLocks noGrp="1"/>
          </p:cNvSpPr>
          <p:nvPr>
            <p:ph type="body" idx="1"/>
          </p:nvPr>
        </p:nvSpPr>
        <p:spPr>
          <a:xfrm>
            <a:off x="311700" y="1070161"/>
            <a:ext cx="8405250" cy="36507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2000" i="1" dirty="0"/>
              <a:t>In this</a:t>
            </a:r>
            <a:r>
              <a:rPr lang="en" sz="2000" i="1" dirty="0">
                <a:solidFill>
                  <a:schemeClr val="dk1"/>
                </a:solidFill>
              </a:rPr>
              <a:t> lesson students will </a:t>
            </a:r>
            <a:r>
              <a:rPr lang="en" sz="2000" i="1" dirty="0"/>
              <a:t>review syllable types and words with /ā/ sound by analyzing words that are spelled with “ay” and “ai.” The lesson begins with Syllable Sleuth, a familiar Instructional Practice from the Grade 1 curriculum. This is followed by the introduction of a new instructional practice: Words Rule. Model and s</a:t>
            </a:r>
            <a:r>
              <a:rPr lang="en" sz="2000" i="1" dirty="0">
                <a:solidFill>
                  <a:schemeClr val="dk1"/>
                </a:solidFill>
              </a:rPr>
              <a:t>upport students as necessary as they familiarize themselves with th</a:t>
            </a:r>
            <a:r>
              <a:rPr lang="en" sz="2000" i="1" dirty="0"/>
              <a:t>ese</a:t>
            </a:r>
            <a:r>
              <a:rPr lang="en" sz="2000" i="1" dirty="0">
                <a:solidFill>
                  <a:schemeClr val="dk1"/>
                </a:solidFill>
              </a:rPr>
              <a:t> routines. </a:t>
            </a:r>
            <a:endParaRPr sz="2000" i="1" dirty="0">
              <a:solidFill>
                <a:schemeClr val="dk1"/>
              </a:solidFill>
            </a:endParaRPr>
          </a:p>
          <a:p>
            <a:pPr marL="0" lvl="0" indent="0" algn="l" rtl="0">
              <a:lnSpc>
                <a:spcPct val="70000"/>
              </a:lnSpc>
              <a:spcBef>
                <a:spcPts val="800"/>
              </a:spcBef>
              <a:spcAft>
                <a:spcPts val="0"/>
              </a:spcAft>
              <a:buClr>
                <a:schemeClr val="dk1"/>
              </a:buClr>
              <a:buSzPts val="1100"/>
              <a:buFont typeface="Arial"/>
              <a:buNone/>
            </a:pPr>
            <a:r>
              <a:rPr lang="en" sz="2000" b="1" i="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i="1" dirty="0"/>
              <a:t>Sounds and spelling patterns and syllable types in words</a:t>
            </a:r>
            <a:endParaRPr sz="2000" i="1" dirty="0"/>
          </a:p>
          <a:p>
            <a:pPr marL="457200" lvl="0" indent="-355600" algn="l" rtl="0">
              <a:spcBef>
                <a:spcPts val="800"/>
              </a:spcBef>
              <a:spcAft>
                <a:spcPts val="0"/>
              </a:spcAft>
              <a:buClr>
                <a:schemeClr val="dk1"/>
              </a:buClr>
              <a:buSzPts val="2000"/>
              <a:buChar char="•"/>
            </a:pPr>
            <a:r>
              <a:rPr lang="en" sz="2000" i="1" dirty="0"/>
              <a:t>Using familiar spelling patterns when encoding and decoding words with “ai” and “ay”</a:t>
            </a:r>
            <a:endParaRPr sz="20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dirty="0"/>
          </a:p>
        </p:txBody>
      </p:sp>
      <p:sp>
        <p:nvSpPr>
          <p:cNvPr id="161" name="Google Shape;161;p23"/>
          <p:cNvSpPr txBox="1">
            <a:spLocks noGrp="1"/>
          </p:cNvSpPr>
          <p:nvPr>
            <p:ph type="body" idx="1"/>
          </p:nvPr>
        </p:nvSpPr>
        <p:spPr>
          <a:xfrm>
            <a:off x="-371600" y="628500"/>
            <a:ext cx="3744600" cy="4515000"/>
          </a:xfrm>
          <a:prstGeom prst="rect">
            <a:avLst/>
          </a:prstGeom>
        </p:spPr>
        <p:txBody>
          <a:bodyPr spcFirstLastPara="1" wrap="square" lIns="68575" tIns="34275" rIns="68575" bIns="34275" anchor="t" anchorCtr="0">
            <a:noAutofit/>
          </a:bodyPr>
          <a:lstStyle/>
          <a:p>
            <a:pPr marL="457200" lvl="0" indent="457200" algn="ctr" rtl="0">
              <a:lnSpc>
                <a:spcPct val="115000"/>
              </a:lnSpc>
              <a:spcBef>
                <a:spcPts val="0"/>
              </a:spcBef>
              <a:spcAft>
                <a:spcPts val="0"/>
              </a:spcAft>
              <a:buNone/>
            </a:pPr>
            <a:r>
              <a:rPr lang="en" sz="3000"/>
              <a:t>music</a:t>
            </a:r>
            <a:endParaRPr sz="3000" dirty="0"/>
          </a:p>
          <a:p>
            <a:pPr marL="457200" lvl="0" indent="457200" algn="ctr" rtl="0">
              <a:lnSpc>
                <a:spcPct val="115000"/>
              </a:lnSpc>
              <a:spcBef>
                <a:spcPts val="0"/>
              </a:spcBef>
              <a:spcAft>
                <a:spcPts val="0"/>
              </a:spcAft>
              <a:buNone/>
            </a:pPr>
            <a:r>
              <a:rPr lang="en" sz="3000"/>
              <a:t>hero</a:t>
            </a:r>
            <a:endParaRPr sz="3000" dirty="0"/>
          </a:p>
          <a:p>
            <a:pPr marL="457200" lvl="0" indent="457200" algn="ctr" rtl="0">
              <a:lnSpc>
                <a:spcPct val="115000"/>
              </a:lnSpc>
              <a:spcBef>
                <a:spcPts val="0"/>
              </a:spcBef>
              <a:spcAft>
                <a:spcPts val="0"/>
              </a:spcAft>
              <a:buNone/>
            </a:pPr>
            <a:r>
              <a:rPr lang="en" sz="3000"/>
              <a:t>display</a:t>
            </a:r>
            <a:endParaRPr sz="3000" dirty="0"/>
          </a:p>
          <a:p>
            <a:pPr marL="457200" lvl="0" indent="457200" algn="ctr" rtl="0">
              <a:lnSpc>
                <a:spcPct val="115000"/>
              </a:lnSpc>
              <a:spcBef>
                <a:spcPts val="0"/>
              </a:spcBef>
              <a:spcAft>
                <a:spcPts val="0"/>
              </a:spcAft>
              <a:buNone/>
            </a:pPr>
            <a:r>
              <a:rPr lang="en" sz="3000"/>
              <a:t>taking</a:t>
            </a:r>
            <a:endParaRPr sz="3000" dirty="0"/>
          </a:p>
          <a:p>
            <a:pPr marL="457200" lvl="0" indent="457200" algn="ctr" rtl="0">
              <a:lnSpc>
                <a:spcPct val="115000"/>
              </a:lnSpc>
              <a:spcBef>
                <a:spcPts val="0"/>
              </a:spcBef>
              <a:spcAft>
                <a:spcPts val="0"/>
              </a:spcAft>
              <a:buNone/>
            </a:pPr>
            <a:r>
              <a:rPr lang="en" sz="3000"/>
              <a:t>remember</a:t>
            </a:r>
            <a:endParaRPr sz="3000" dirty="0"/>
          </a:p>
          <a:p>
            <a:pPr marL="457200" lvl="0" indent="457200" algn="ctr" rtl="0">
              <a:lnSpc>
                <a:spcPct val="115000"/>
              </a:lnSpc>
              <a:spcBef>
                <a:spcPts val="0"/>
              </a:spcBef>
              <a:spcAft>
                <a:spcPts val="0"/>
              </a:spcAft>
              <a:buNone/>
            </a:pPr>
            <a:r>
              <a:rPr lang="en" sz="3000"/>
              <a:t>paper</a:t>
            </a:r>
            <a:endParaRPr sz="3000" dirty="0"/>
          </a:p>
          <a:p>
            <a:pPr marL="457200" lvl="0" indent="457200" algn="ctr" rtl="0">
              <a:lnSpc>
                <a:spcPct val="115000"/>
              </a:lnSpc>
              <a:spcBef>
                <a:spcPts val="0"/>
              </a:spcBef>
              <a:spcAft>
                <a:spcPts val="0"/>
              </a:spcAft>
              <a:buNone/>
            </a:pPr>
            <a:r>
              <a:rPr lang="en" sz="3000"/>
              <a:t>upstake</a:t>
            </a:r>
            <a:endParaRPr sz="3000" dirty="0"/>
          </a:p>
          <a:p>
            <a:pPr marL="457200" lvl="0" indent="457200" algn="ctr" rtl="0">
              <a:lnSpc>
                <a:spcPct val="115000"/>
              </a:lnSpc>
              <a:spcBef>
                <a:spcPts val="0"/>
              </a:spcBef>
              <a:spcAft>
                <a:spcPts val="0"/>
              </a:spcAft>
              <a:buNone/>
            </a:pPr>
            <a:r>
              <a:rPr lang="en" sz="3000"/>
              <a:t>migpot </a:t>
            </a:r>
            <a:endParaRPr sz="3000" dirty="0"/>
          </a:p>
          <a:p>
            <a:pPr marL="0" lvl="0" indent="0" algn="ctr" rtl="0">
              <a:spcBef>
                <a:spcPts val="800"/>
              </a:spcBef>
              <a:spcAft>
                <a:spcPts val="0"/>
              </a:spcAft>
              <a:buNone/>
            </a:pPr>
            <a:endParaRPr sz="2400" dirty="0"/>
          </a:p>
          <a:p>
            <a:pPr marL="0" lvl="0" indent="0" algn="ctr" rtl="0">
              <a:spcBef>
                <a:spcPts val="800"/>
              </a:spcBef>
              <a:spcAft>
                <a:spcPts val="0"/>
              </a:spcAft>
              <a:buNone/>
            </a:pPr>
            <a:endParaRPr sz="2400" dirty="0"/>
          </a:p>
          <a:p>
            <a:pPr marL="0" lvl="0" indent="0" algn="ctr" rtl="0">
              <a:spcBef>
                <a:spcPts val="800"/>
              </a:spcBef>
              <a:spcAft>
                <a:spcPts val="0"/>
              </a:spcAft>
              <a:buNone/>
            </a:pPr>
            <a:endParaRPr sz="2400" dirty="0"/>
          </a:p>
          <a:p>
            <a:pPr marL="0" lvl="0" indent="0" algn="l" rtl="0">
              <a:spcBef>
                <a:spcPts val="800"/>
              </a:spcBef>
              <a:spcAft>
                <a:spcPts val="0"/>
              </a:spcAft>
              <a:buNone/>
            </a:pPr>
            <a:r>
              <a:rPr lang="en" sz="2400"/>
              <a:t>			</a:t>
            </a:r>
            <a:endParaRPr sz="2400" dirty="0"/>
          </a:p>
        </p:txBody>
      </p:sp>
      <p:sp>
        <p:nvSpPr>
          <p:cNvPr id="162" name="Google Shape;162;p23"/>
          <p:cNvSpPr txBox="1"/>
          <p:nvPr/>
        </p:nvSpPr>
        <p:spPr>
          <a:xfrm>
            <a:off x="3208750" y="515350"/>
            <a:ext cx="2453700" cy="451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m</a:t>
            </a:r>
            <a:r>
              <a:rPr lang="en" sz="3000" b="1">
                <a:latin typeface="Century Gothic"/>
                <a:ea typeface="Century Gothic"/>
                <a:cs typeface="Century Gothic"/>
                <a:sym typeface="Century Gothic"/>
              </a:rPr>
              <a:t>u</a:t>
            </a:r>
            <a:r>
              <a:rPr lang="en" sz="3000">
                <a:latin typeface="Century Gothic"/>
                <a:ea typeface="Century Gothic"/>
                <a:cs typeface="Century Gothic"/>
                <a:sym typeface="Century Gothic"/>
              </a:rPr>
              <a:t>s</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c</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h</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a:t>
            </a:r>
            <a:r>
              <a:rPr lang="en" sz="3000" b="1">
                <a:latin typeface="Century Gothic"/>
                <a:ea typeface="Century Gothic"/>
                <a:cs typeface="Century Gothic"/>
                <a:sym typeface="Century Gothic"/>
              </a:rPr>
              <a:t>o</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d</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spl</a:t>
            </a:r>
            <a:r>
              <a:rPr lang="en" sz="3000" b="1">
                <a:latin typeface="Century Gothic"/>
                <a:ea typeface="Century Gothic"/>
                <a:cs typeface="Century Gothic"/>
                <a:sym typeface="Century Gothic"/>
              </a:rPr>
              <a:t>ay</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t</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k</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ng</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r</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m</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mb</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p</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p</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b="1">
                <a:latin typeface="Century Gothic"/>
                <a:ea typeface="Century Gothic"/>
                <a:cs typeface="Century Gothic"/>
                <a:sym typeface="Century Gothic"/>
              </a:rPr>
              <a:t>u</a:t>
            </a:r>
            <a:r>
              <a:rPr lang="en" sz="3000">
                <a:latin typeface="Century Gothic"/>
                <a:ea typeface="Century Gothic"/>
                <a:cs typeface="Century Gothic"/>
                <a:sym typeface="Century Gothic"/>
              </a:rPr>
              <a:t>pst</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k</a:t>
            </a:r>
            <a:r>
              <a:rPr lang="en" sz="3000" b="1">
                <a:latin typeface="Century Gothic"/>
                <a:ea typeface="Century Gothic"/>
                <a:cs typeface="Century Gothic"/>
                <a:sym typeface="Century Gothic"/>
              </a:rPr>
              <a:t>e</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m</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gp</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t</a:t>
            </a:r>
            <a:endParaRPr sz="3000" dirty="0">
              <a:latin typeface="Century Gothic"/>
              <a:ea typeface="Century Gothic"/>
              <a:cs typeface="Century Gothic"/>
              <a:sym typeface="Century Gothic"/>
            </a:endParaRPr>
          </a:p>
        </p:txBody>
      </p:sp>
      <p:sp>
        <p:nvSpPr>
          <p:cNvPr id="163" name="Google Shape;163;p23"/>
          <p:cNvSpPr txBox="1"/>
          <p:nvPr/>
        </p:nvSpPr>
        <p:spPr>
          <a:xfrm>
            <a:off x="5746500" y="473850"/>
            <a:ext cx="3397500" cy="4195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mu</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sic</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he</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ro</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dis</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play</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ta</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king</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re</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mem</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ber</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pa</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per</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up</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stake</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mig</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pot</a:t>
            </a:r>
            <a:endParaRPr sz="3000" u="sng"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1000"/>
                                        <p:tgtEl>
                                          <p:spTgt spid="1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fade">
                                      <p:cBhvr>
                                        <p:cTn id="12" dur="10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txBox="1">
            <a:spLocks noGrp="1"/>
          </p:cNvSpPr>
          <p:nvPr>
            <p:ph type="title"/>
          </p:nvPr>
        </p:nvSpPr>
        <p:spPr>
          <a:xfrm>
            <a:off x="311700" y="257958"/>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169" name="Google Shape;169;p24"/>
          <p:cNvSpPr txBox="1">
            <a:spLocks noGrp="1"/>
          </p:cNvSpPr>
          <p:nvPr>
            <p:ph type="body" idx="1"/>
          </p:nvPr>
        </p:nvSpPr>
        <p:spPr>
          <a:xfrm>
            <a:off x="311700" y="830658"/>
            <a:ext cx="8520600" cy="3861086"/>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600" b="1" dirty="0">
                <a:solidFill>
                  <a:srgbClr val="FF0000"/>
                </a:solidFill>
              </a:rPr>
              <a:t>Teacher, </a:t>
            </a:r>
            <a:r>
              <a:rPr lang="en" sz="2600" i="1" dirty="0">
                <a:solidFill>
                  <a:srgbClr val="FF0000"/>
                </a:solidFill>
              </a:rPr>
              <a:t>“Can  you take a closer look, a closer look, a closer look? Can you take a closer look at some words today?”</a:t>
            </a:r>
            <a:endParaRPr sz="2600" i="1" dirty="0">
              <a:solidFill>
                <a:srgbClr val="FF0000"/>
              </a:solidFill>
            </a:endParaRPr>
          </a:p>
          <a:p>
            <a:pPr marL="0" lvl="0" indent="0" algn="ctr" rtl="0">
              <a:lnSpc>
                <a:spcPct val="150000"/>
              </a:lnSpc>
              <a:spcBef>
                <a:spcPts val="800"/>
              </a:spcBef>
              <a:spcAft>
                <a:spcPts val="0"/>
              </a:spcAft>
              <a:buNone/>
            </a:pPr>
            <a:r>
              <a:rPr lang="en" sz="2600" b="1" dirty="0">
                <a:solidFill>
                  <a:srgbClr val="FF0000"/>
                </a:solidFill>
              </a:rPr>
              <a:t>Students, </a:t>
            </a:r>
            <a:r>
              <a:rPr lang="en" sz="2600" dirty="0">
                <a:solidFill>
                  <a:srgbClr val="FF0000"/>
                </a:solidFill>
              </a:rPr>
              <a:t>“</a:t>
            </a:r>
            <a:r>
              <a:rPr lang="en" sz="2600" i="1" dirty="0">
                <a:solidFill>
                  <a:srgbClr val="FF0000"/>
                </a:solidFill>
              </a:rPr>
              <a:t>Yes, we’ll take a closer look, a closer look.  Yes, we’ll take a closer look to group the words today.”</a:t>
            </a:r>
            <a:endParaRPr sz="2600" i="1"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dirty="0"/>
          </a:p>
        </p:txBody>
      </p:sp>
      <p:sp>
        <p:nvSpPr>
          <p:cNvPr id="175" name="Google Shape;175;p25"/>
          <p:cNvSpPr txBox="1">
            <a:spLocks noGrp="1"/>
          </p:cNvSpPr>
          <p:nvPr>
            <p:ph type="body" idx="1"/>
          </p:nvPr>
        </p:nvSpPr>
        <p:spPr>
          <a:xfrm>
            <a:off x="201325" y="640950"/>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dirty="0"/>
          </a:p>
          <a:p>
            <a:pPr marL="457200" lvl="0" indent="-381000" algn="l" rtl="0">
              <a:lnSpc>
                <a:spcPct val="150000"/>
              </a:lnSpc>
              <a:spcBef>
                <a:spcPts val="1700"/>
              </a:spcBef>
              <a:spcAft>
                <a:spcPts val="0"/>
              </a:spcAft>
              <a:buSzPts val="2400"/>
              <a:buChar char="•"/>
            </a:pPr>
            <a:r>
              <a:rPr lang="en" sz="2400"/>
              <a:t>I can use what I know about vowel teams “ai’ and “ay” to read and group words.</a:t>
            </a:r>
            <a:endParaRPr sz="2400" dirty="0"/>
          </a:p>
          <a:p>
            <a:pPr marL="177800" lvl="0" indent="0" algn="l" rtl="0">
              <a:lnSpc>
                <a:spcPct val="150000"/>
              </a:lnSpc>
              <a:spcBef>
                <a:spcPts val="1700"/>
              </a:spcBef>
              <a:spcAft>
                <a:spcPts val="0"/>
              </a:spcAft>
              <a:buNone/>
            </a:pPr>
            <a:endParaRPr sz="2400" dirty="0"/>
          </a:p>
        </p:txBody>
      </p:sp>
      <p:pic>
        <p:nvPicPr>
          <p:cNvPr id="176" name="Google Shape;176;p25"/>
          <p:cNvPicPr preferRelativeResize="0"/>
          <p:nvPr/>
        </p:nvPicPr>
        <p:blipFill>
          <a:blip r:embed="rId3">
            <a:alphaModFix/>
          </a:blip>
          <a:stretch>
            <a:fillRect/>
          </a:stretch>
        </p:blipFill>
        <p:spPr>
          <a:xfrm>
            <a:off x="8367892" y="4331467"/>
            <a:ext cx="708065"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Introducing “Words Rule!”</a:t>
            </a:r>
            <a:r>
              <a:rPr lang="en"/>
              <a:t>  </a:t>
            </a:r>
            <a:endParaRPr dirty="0"/>
          </a:p>
        </p:txBody>
      </p:sp>
      <p:sp>
        <p:nvSpPr>
          <p:cNvPr id="182" name="Google Shape;182;p26"/>
          <p:cNvSpPr txBox="1"/>
          <p:nvPr/>
        </p:nvSpPr>
        <p:spPr>
          <a:xfrm>
            <a:off x="4847475" y="73675"/>
            <a:ext cx="39849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dirty="0">
              <a:latin typeface="Century Gothic"/>
              <a:ea typeface="Century Gothic"/>
              <a:cs typeface="Century Gothic"/>
              <a:sym typeface="Century Gothic"/>
            </a:endParaRPr>
          </a:p>
        </p:txBody>
      </p:sp>
      <p:sp>
        <p:nvSpPr>
          <p:cNvPr id="183" name="Google Shape;183;p26"/>
          <p:cNvSpPr txBox="1">
            <a:spLocks noGrp="1"/>
          </p:cNvSpPr>
          <p:nvPr>
            <p:ph type="body" idx="1"/>
          </p:nvPr>
        </p:nvSpPr>
        <p:spPr>
          <a:xfrm>
            <a:off x="311700" y="906875"/>
            <a:ext cx="17229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dirty="0"/>
              <a:t>may</a:t>
            </a:r>
            <a:endParaRPr sz="3000" dirty="0"/>
          </a:p>
          <a:p>
            <a:pPr marL="0" lvl="0" indent="0" algn="l" rtl="0">
              <a:spcBef>
                <a:spcPts val="800"/>
              </a:spcBef>
              <a:spcAft>
                <a:spcPts val="0"/>
              </a:spcAft>
              <a:buNone/>
            </a:pPr>
            <a:r>
              <a:rPr lang="en" sz="3000" dirty="0"/>
              <a:t>play</a:t>
            </a:r>
            <a:endParaRPr sz="3000" dirty="0"/>
          </a:p>
          <a:p>
            <a:pPr marL="0" lvl="0" indent="0" algn="l" rtl="0">
              <a:spcBef>
                <a:spcPts val="800"/>
              </a:spcBef>
              <a:spcAft>
                <a:spcPts val="0"/>
              </a:spcAft>
              <a:buNone/>
            </a:pPr>
            <a:r>
              <a:rPr lang="en" sz="3000" dirty="0"/>
              <a:t>wait</a:t>
            </a:r>
            <a:endParaRPr sz="3000" dirty="0"/>
          </a:p>
          <a:p>
            <a:pPr marL="0" lvl="0" indent="0" algn="l" rtl="0">
              <a:spcBef>
                <a:spcPts val="800"/>
              </a:spcBef>
              <a:spcAft>
                <a:spcPts val="0"/>
              </a:spcAft>
              <a:buNone/>
            </a:pPr>
            <a:r>
              <a:rPr lang="en" sz="3000" dirty="0"/>
              <a:t>paid</a:t>
            </a:r>
            <a:endParaRPr sz="3000" dirty="0"/>
          </a:p>
          <a:p>
            <a:pPr marL="0" lvl="0" indent="0" algn="l" rtl="0">
              <a:spcBef>
                <a:spcPts val="800"/>
              </a:spcBef>
              <a:spcAft>
                <a:spcPts val="0"/>
              </a:spcAft>
              <a:buNone/>
            </a:pPr>
            <a:r>
              <a:rPr lang="en" sz="3000" dirty="0"/>
              <a:t>chain</a:t>
            </a:r>
            <a:endParaRPr sz="3000" dirty="0"/>
          </a:p>
          <a:p>
            <a:pPr marL="0" lvl="0" indent="0" algn="l" rtl="0">
              <a:spcBef>
                <a:spcPts val="800"/>
              </a:spcBef>
              <a:spcAft>
                <a:spcPts val="0"/>
              </a:spcAft>
              <a:buNone/>
            </a:pPr>
            <a:r>
              <a:rPr lang="en" sz="3000" dirty="0"/>
              <a:t>stay</a:t>
            </a:r>
            <a:endParaRPr sz="3000" dirty="0"/>
          </a:p>
        </p:txBody>
      </p:sp>
      <p:sp>
        <p:nvSpPr>
          <p:cNvPr id="184" name="Google Shape;184;p26"/>
          <p:cNvSpPr txBox="1"/>
          <p:nvPr/>
        </p:nvSpPr>
        <p:spPr>
          <a:xfrm>
            <a:off x="2860736" y="906875"/>
            <a:ext cx="46176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u="sng" dirty="0">
                <a:latin typeface="Century Gothic"/>
                <a:ea typeface="Century Gothic"/>
                <a:cs typeface="Century Gothic"/>
                <a:sym typeface="Century Gothic"/>
              </a:rPr>
              <a:t>ai</a:t>
            </a:r>
            <a:r>
              <a:rPr lang="en" sz="3000" dirty="0">
                <a:latin typeface="Century Gothic"/>
                <a:ea typeface="Century Gothic"/>
                <a:cs typeface="Century Gothic"/>
                <a:sym typeface="Century Gothic"/>
              </a:rPr>
              <a:t>             </a:t>
            </a:r>
            <a:r>
              <a:rPr lang="en" sz="3000" u="sng" dirty="0">
                <a:latin typeface="Century Gothic"/>
                <a:ea typeface="Century Gothic"/>
                <a:cs typeface="Century Gothic"/>
                <a:sym typeface="Century Gothic"/>
              </a:rPr>
              <a:t>ay</a:t>
            </a:r>
            <a:endParaRPr sz="3000" u="sng" dirty="0">
              <a:latin typeface="Century Gothic"/>
              <a:ea typeface="Century Gothic"/>
              <a:cs typeface="Century Gothic"/>
              <a:sym typeface="Century Gothic"/>
            </a:endParaRPr>
          </a:p>
        </p:txBody>
      </p:sp>
      <p:sp>
        <p:nvSpPr>
          <p:cNvPr id="185" name="Google Shape;185;p26"/>
          <p:cNvSpPr txBox="1"/>
          <p:nvPr/>
        </p:nvSpPr>
        <p:spPr>
          <a:xfrm>
            <a:off x="2587539" y="1502750"/>
            <a:ext cx="5806500" cy="27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 wait		may</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paid	play</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chain	stay</a:t>
            </a:r>
            <a:endParaRPr sz="3000"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2">
                                            <p:txEl>
                                              <p:pRg st="0" end="0"/>
                                            </p:txEl>
                                          </p:spTgt>
                                        </p:tgtEl>
                                        <p:attrNameLst>
                                          <p:attrName>style.visibility</p:attrName>
                                        </p:attrNameLst>
                                      </p:cBhvr>
                                      <p:to>
                                        <p:strVal val="visible"/>
                                      </p:to>
                                    </p:set>
                                    <p:animEffect transition="in" filter="fade">
                                      <p:cBhvr>
                                        <p:cTn id="7" dur="2500"/>
                                        <p:tgtEl>
                                          <p:spTgt spid="1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7"/>
          <p:cNvSpPr txBox="1">
            <a:spLocks noGrp="1"/>
          </p:cNvSpPr>
          <p:nvPr>
            <p:ph type="title"/>
          </p:nvPr>
        </p:nvSpPr>
        <p:spPr>
          <a:xfrm>
            <a:off x="1400700" y="0"/>
            <a:ext cx="6342600" cy="572700"/>
          </a:xfrm>
          <a:prstGeom prst="rect">
            <a:avLst/>
          </a:prstGeom>
        </p:spPr>
        <p:txBody>
          <a:bodyPr spcFirstLastPara="1" wrap="square" lIns="68575" tIns="34275" rIns="68575" bIns="34275" anchor="ctr" anchorCtr="0">
            <a:noAutofit/>
          </a:bodyPr>
          <a:lstStyle/>
          <a:p>
            <a:pPr marL="0" lvl="0" indent="0" algn="r" rtl="0">
              <a:spcBef>
                <a:spcPts val="0"/>
              </a:spcBef>
              <a:spcAft>
                <a:spcPts val="0"/>
              </a:spcAft>
              <a:buNone/>
            </a:pPr>
            <a:r>
              <a:rPr lang="en"/>
              <a:t>Words Rule! </a:t>
            </a:r>
            <a:r>
              <a:rPr lang="en" i="1"/>
              <a:t> </a:t>
            </a:r>
            <a:endParaRPr i="1" dirty="0"/>
          </a:p>
        </p:txBody>
      </p:sp>
      <p:sp>
        <p:nvSpPr>
          <p:cNvPr id="191" name="Google Shape;191;p27"/>
          <p:cNvSpPr txBox="1">
            <a:spLocks noGrp="1"/>
          </p:cNvSpPr>
          <p:nvPr>
            <p:ph type="body" idx="1"/>
          </p:nvPr>
        </p:nvSpPr>
        <p:spPr>
          <a:xfrm>
            <a:off x="261375" y="210600"/>
            <a:ext cx="8220600" cy="4932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2600" b="1" u="sng"/>
              <a:t>Partner A</a:t>
            </a:r>
            <a:endParaRPr sz="2600" b="1" u="sng" dirty="0"/>
          </a:p>
          <a:p>
            <a:pPr marL="0" lvl="0" indent="0" algn="l" rtl="0">
              <a:spcBef>
                <a:spcPts val="0"/>
              </a:spcBef>
              <a:spcAft>
                <a:spcPts val="0"/>
              </a:spcAft>
              <a:buNone/>
            </a:pPr>
            <a:r>
              <a:rPr lang="en" sz="2600"/>
              <a:t>bay</a:t>
            </a:r>
            <a:endParaRPr sz="2600" dirty="0"/>
          </a:p>
          <a:p>
            <a:pPr marL="0" lvl="0" indent="0" algn="l" rtl="0">
              <a:spcBef>
                <a:spcPts val="0"/>
              </a:spcBef>
              <a:spcAft>
                <a:spcPts val="0"/>
              </a:spcAft>
              <a:buNone/>
            </a:pPr>
            <a:r>
              <a:rPr lang="en" sz="2600"/>
              <a:t>tray</a:t>
            </a:r>
            <a:endParaRPr sz="2600" dirty="0"/>
          </a:p>
          <a:p>
            <a:pPr marL="0" lvl="0" indent="0" algn="l" rtl="0">
              <a:spcBef>
                <a:spcPts val="0"/>
              </a:spcBef>
              <a:spcAft>
                <a:spcPts val="0"/>
              </a:spcAft>
              <a:buNone/>
            </a:pPr>
            <a:r>
              <a:rPr lang="en" sz="2600"/>
              <a:t>maid</a:t>
            </a:r>
            <a:endParaRPr sz="2600" dirty="0"/>
          </a:p>
          <a:p>
            <a:pPr marL="0" lvl="0" indent="0" algn="l" rtl="0">
              <a:spcBef>
                <a:spcPts val="0"/>
              </a:spcBef>
              <a:spcAft>
                <a:spcPts val="0"/>
              </a:spcAft>
              <a:buNone/>
            </a:pPr>
            <a:r>
              <a:rPr lang="en" sz="2600"/>
              <a:t>trait</a:t>
            </a:r>
            <a:endParaRPr sz="2600" dirty="0"/>
          </a:p>
          <a:p>
            <a:pPr marL="0" lvl="0" indent="0" algn="l" rtl="0">
              <a:spcBef>
                <a:spcPts val="0"/>
              </a:spcBef>
              <a:spcAft>
                <a:spcPts val="0"/>
              </a:spcAft>
              <a:buNone/>
            </a:pPr>
            <a:r>
              <a:rPr lang="en" sz="2600"/>
              <a:t>ray</a:t>
            </a:r>
            <a:endParaRPr sz="2600" dirty="0"/>
          </a:p>
          <a:p>
            <a:pPr marL="0" lvl="0" indent="0" algn="l" rtl="0">
              <a:spcBef>
                <a:spcPts val="0"/>
              </a:spcBef>
              <a:spcAft>
                <a:spcPts val="0"/>
              </a:spcAft>
              <a:buNone/>
            </a:pPr>
            <a:r>
              <a:rPr lang="en" sz="2600"/>
              <a:t>pain </a:t>
            </a:r>
            <a:endParaRPr sz="2600" dirty="0"/>
          </a:p>
          <a:p>
            <a:pPr marL="0" lvl="0" indent="0" algn="l" rtl="0">
              <a:spcBef>
                <a:spcPts val="0"/>
              </a:spcBef>
              <a:spcAft>
                <a:spcPts val="0"/>
              </a:spcAft>
              <a:buNone/>
            </a:pPr>
            <a:r>
              <a:rPr lang="en" sz="2600"/>
              <a:t>pay </a:t>
            </a:r>
            <a:endParaRPr sz="2600" dirty="0"/>
          </a:p>
          <a:p>
            <a:pPr marL="0" lvl="0" indent="0" algn="l" rtl="0">
              <a:spcBef>
                <a:spcPts val="0"/>
              </a:spcBef>
              <a:spcAft>
                <a:spcPts val="0"/>
              </a:spcAft>
              <a:buNone/>
            </a:pPr>
            <a:r>
              <a:rPr lang="en" sz="2600"/>
              <a:t>rain</a:t>
            </a:r>
            <a:endParaRPr sz="2600" dirty="0"/>
          </a:p>
          <a:p>
            <a:pPr marL="0" lvl="0" indent="0" algn="l" rtl="0">
              <a:spcBef>
                <a:spcPts val="0"/>
              </a:spcBef>
              <a:spcAft>
                <a:spcPts val="0"/>
              </a:spcAft>
              <a:buNone/>
            </a:pPr>
            <a:r>
              <a:rPr lang="en" sz="2600"/>
              <a:t>strain</a:t>
            </a:r>
            <a:endParaRPr sz="2600" dirty="0"/>
          </a:p>
          <a:p>
            <a:pPr marL="0" lvl="0" indent="0" algn="l" rtl="0">
              <a:spcBef>
                <a:spcPts val="800"/>
              </a:spcBef>
              <a:spcAft>
                <a:spcPts val="0"/>
              </a:spcAft>
              <a:buNone/>
            </a:pPr>
            <a:endParaRPr sz="2600" u="sng" dirty="0"/>
          </a:p>
          <a:p>
            <a:pPr marL="0" lvl="0" indent="0" algn="l" rtl="0">
              <a:spcBef>
                <a:spcPts val="800"/>
              </a:spcBef>
              <a:spcAft>
                <a:spcPts val="0"/>
              </a:spcAft>
              <a:buNone/>
            </a:pPr>
            <a:endParaRPr sz="2600" dirty="0"/>
          </a:p>
        </p:txBody>
      </p:sp>
      <p:sp>
        <p:nvSpPr>
          <p:cNvPr id="192" name="Google Shape;192;p27"/>
          <p:cNvSpPr txBox="1"/>
          <p:nvPr/>
        </p:nvSpPr>
        <p:spPr>
          <a:xfrm>
            <a:off x="2090475" y="138375"/>
            <a:ext cx="2865600" cy="472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600" b="1" u="sng">
                <a:latin typeface="Century Gothic"/>
                <a:ea typeface="Century Gothic"/>
                <a:cs typeface="Century Gothic"/>
                <a:sym typeface="Century Gothic"/>
              </a:rPr>
              <a:t>Partner B</a:t>
            </a:r>
            <a:endParaRPr sz="2600" b="1" u="sng" dirty="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day</a:t>
            </a:r>
            <a:endParaRPr sz="2600" dirty="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lay</a:t>
            </a:r>
            <a:endParaRPr sz="2600" dirty="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gain</a:t>
            </a:r>
            <a:endParaRPr sz="2600" dirty="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bait</a:t>
            </a:r>
            <a:endParaRPr sz="2600" dirty="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train</a:t>
            </a:r>
            <a:endParaRPr sz="2600" dirty="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hay</a:t>
            </a:r>
            <a:endParaRPr sz="2600" dirty="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raid </a:t>
            </a:r>
            <a:endParaRPr sz="2600" dirty="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pray </a:t>
            </a:r>
            <a:endParaRPr sz="2600" dirty="0">
              <a:latin typeface="Century Gothic"/>
              <a:ea typeface="Century Gothic"/>
              <a:cs typeface="Century Gothic"/>
              <a:sym typeface="Century Gothic"/>
            </a:endParaRPr>
          </a:p>
          <a:p>
            <a:pPr marL="0" lvl="0" indent="0" algn="l" rtl="0">
              <a:spcBef>
                <a:spcPts val="0"/>
              </a:spcBef>
              <a:spcAft>
                <a:spcPts val="0"/>
              </a:spcAft>
              <a:buNone/>
            </a:pPr>
            <a:r>
              <a:rPr lang="en" sz="2600">
                <a:latin typeface="Century Gothic"/>
                <a:ea typeface="Century Gothic"/>
                <a:cs typeface="Century Gothic"/>
                <a:sym typeface="Century Gothic"/>
              </a:rPr>
              <a:t>laid </a:t>
            </a:r>
            <a:endParaRPr sz="2600" dirty="0">
              <a:latin typeface="Century Gothic"/>
              <a:ea typeface="Century Gothic"/>
              <a:cs typeface="Century Gothic"/>
              <a:sym typeface="Century Gothic"/>
            </a:endParaRPr>
          </a:p>
          <a:p>
            <a:pPr marL="0" lvl="0" indent="0" algn="l" rtl="0">
              <a:spcBef>
                <a:spcPts val="0"/>
              </a:spcBef>
              <a:spcAft>
                <a:spcPts val="0"/>
              </a:spcAft>
              <a:buNone/>
            </a:pPr>
            <a:endParaRPr sz="2400" dirty="0"/>
          </a:p>
        </p:txBody>
      </p:sp>
      <p:sp>
        <p:nvSpPr>
          <p:cNvPr id="193" name="Google Shape;193;p27"/>
          <p:cNvSpPr txBox="1"/>
          <p:nvPr/>
        </p:nvSpPr>
        <p:spPr>
          <a:xfrm>
            <a:off x="4468275" y="508963"/>
            <a:ext cx="2236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u="sng">
                <a:latin typeface="Century Gothic"/>
                <a:ea typeface="Century Gothic"/>
                <a:cs typeface="Century Gothic"/>
                <a:sym typeface="Century Gothic"/>
              </a:rPr>
              <a:t>ai</a:t>
            </a:r>
            <a:endParaRPr sz="3000" b="1" u="sng" dirty="0">
              <a:latin typeface="Century Gothic"/>
              <a:ea typeface="Century Gothic"/>
              <a:cs typeface="Century Gothic"/>
              <a:sym typeface="Century Gothic"/>
            </a:endParaRPr>
          </a:p>
          <a:p>
            <a:pPr marL="0" lvl="0" indent="0" algn="ctr" rtl="0">
              <a:spcBef>
                <a:spcPts val="0"/>
              </a:spcBef>
              <a:spcAft>
                <a:spcPts val="0"/>
              </a:spcAft>
              <a:buNone/>
            </a:pPr>
            <a:endParaRPr sz="3000" u="sng" dirty="0">
              <a:latin typeface="Century Gothic"/>
              <a:ea typeface="Century Gothic"/>
              <a:cs typeface="Century Gothic"/>
              <a:sym typeface="Century Gothic"/>
            </a:endParaRPr>
          </a:p>
        </p:txBody>
      </p:sp>
      <p:sp>
        <p:nvSpPr>
          <p:cNvPr id="194" name="Google Shape;194;p27"/>
          <p:cNvSpPr txBox="1"/>
          <p:nvPr/>
        </p:nvSpPr>
        <p:spPr>
          <a:xfrm>
            <a:off x="6466950" y="508963"/>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u="sng">
                <a:latin typeface="Century Gothic"/>
                <a:ea typeface="Century Gothic"/>
                <a:cs typeface="Century Gothic"/>
                <a:sym typeface="Century Gothic"/>
              </a:rPr>
              <a:t>ay</a:t>
            </a:r>
            <a:endParaRPr sz="3000" b="1" u="sng" dirty="0">
              <a:latin typeface="Century Gothic"/>
              <a:ea typeface="Century Gothic"/>
              <a:cs typeface="Century Gothic"/>
              <a:sym typeface="Century Gothic"/>
            </a:endParaRPr>
          </a:p>
          <a:p>
            <a:pPr marL="0" lvl="0" indent="0" algn="ctr" rtl="0">
              <a:spcBef>
                <a:spcPts val="0"/>
              </a:spcBef>
              <a:spcAft>
                <a:spcPts val="0"/>
              </a:spcAft>
              <a:buNone/>
            </a:pPr>
            <a:endParaRPr sz="3000" u="sng" dirty="0">
              <a:latin typeface="Century Gothic"/>
              <a:ea typeface="Century Gothic"/>
              <a:cs typeface="Century Gothic"/>
              <a:sym typeface="Century Gothic"/>
            </a:endParaRPr>
          </a:p>
        </p:txBody>
      </p:sp>
      <p:sp>
        <p:nvSpPr>
          <p:cNvPr id="195" name="Google Shape;195;p27"/>
          <p:cNvSpPr txBox="1"/>
          <p:nvPr/>
        </p:nvSpPr>
        <p:spPr>
          <a:xfrm>
            <a:off x="4956075" y="981550"/>
            <a:ext cx="1261200" cy="3663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maid</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gain</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bait</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trait</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train</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raid</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latin typeface="Century Gothic"/>
                <a:ea typeface="Century Gothic"/>
                <a:cs typeface="Century Gothic"/>
                <a:sym typeface="Century Gothic"/>
              </a:rPr>
              <a:t>pain</a:t>
            </a:r>
            <a:endParaRPr sz="2600" dirty="0">
              <a:latin typeface="Century Gothic"/>
              <a:ea typeface="Century Gothic"/>
              <a:cs typeface="Century Gothic"/>
              <a:sym typeface="Century Gothic"/>
            </a:endParaRPr>
          </a:p>
          <a:p>
            <a:pPr marL="0" lvl="0" indent="0" algn="ctr" rtl="0">
              <a:spcBef>
                <a:spcPts val="0"/>
              </a:spcBef>
              <a:spcAft>
                <a:spcPts val="0"/>
              </a:spcAft>
              <a:buNone/>
            </a:pPr>
            <a:r>
              <a:rPr lang="en" sz="2600">
                <a:latin typeface="Century Gothic"/>
                <a:ea typeface="Century Gothic"/>
                <a:cs typeface="Century Gothic"/>
                <a:sym typeface="Century Gothic"/>
              </a:rPr>
              <a:t>laid</a:t>
            </a:r>
            <a:endParaRPr sz="2600" dirty="0">
              <a:latin typeface="Century Gothic"/>
              <a:ea typeface="Century Gothic"/>
              <a:cs typeface="Century Gothic"/>
              <a:sym typeface="Century Gothic"/>
            </a:endParaRPr>
          </a:p>
          <a:p>
            <a:pPr marL="0" lvl="0" indent="0" algn="ctr" rtl="0">
              <a:spcBef>
                <a:spcPts val="0"/>
              </a:spcBef>
              <a:spcAft>
                <a:spcPts val="0"/>
              </a:spcAft>
              <a:buNone/>
            </a:pPr>
            <a:r>
              <a:rPr lang="en" sz="2600">
                <a:latin typeface="Century Gothic"/>
                <a:ea typeface="Century Gothic"/>
                <a:cs typeface="Century Gothic"/>
                <a:sym typeface="Century Gothic"/>
              </a:rPr>
              <a:t>rain</a:t>
            </a:r>
            <a:endParaRPr sz="2600" dirty="0">
              <a:latin typeface="Century Gothic"/>
              <a:ea typeface="Century Gothic"/>
              <a:cs typeface="Century Gothic"/>
              <a:sym typeface="Century Gothic"/>
            </a:endParaRPr>
          </a:p>
          <a:p>
            <a:pPr marL="0" lvl="0" indent="0" algn="ctr" rtl="0">
              <a:spcBef>
                <a:spcPts val="0"/>
              </a:spcBef>
              <a:spcAft>
                <a:spcPts val="0"/>
              </a:spcAft>
              <a:buNone/>
            </a:pPr>
            <a:r>
              <a:rPr lang="en" sz="2600">
                <a:latin typeface="Century Gothic"/>
                <a:ea typeface="Century Gothic"/>
                <a:cs typeface="Century Gothic"/>
                <a:sym typeface="Century Gothic"/>
              </a:rPr>
              <a:t>strain</a:t>
            </a:r>
            <a:endParaRPr sz="2600" dirty="0">
              <a:latin typeface="Century Gothic"/>
              <a:ea typeface="Century Gothic"/>
              <a:cs typeface="Century Gothic"/>
              <a:sym typeface="Century Gothic"/>
            </a:endParaRPr>
          </a:p>
        </p:txBody>
      </p:sp>
      <p:sp>
        <p:nvSpPr>
          <p:cNvPr id="196" name="Google Shape;196;p27"/>
          <p:cNvSpPr txBox="1"/>
          <p:nvPr/>
        </p:nvSpPr>
        <p:spPr>
          <a:xfrm>
            <a:off x="6466950" y="1059100"/>
            <a:ext cx="2507700" cy="350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bay</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day</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lay</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tray</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hay</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ray</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pray</a:t>
            </a:r>
            <a:endParaRPr sz="2600"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600">
                <a:solidFill>
                  <a:schemeClr val="dk1"/>
                </a:solidFill>
                <a:latin typeface="Century Gothic"/>
                <a:ea typeface="Century Gothic"/>
                <a:cs typeface="Century Gothic"/>
                <a:sym typeface="Century Gothic"/>
              </a:rPr>
              <a:t>pay</a:t>
            </a:r>
            <a:endParaRPr sz="2600"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5"/>
                                        </p:tgtEl>
                                        <p:attrNameLst>
                                          <p:attrName>style.visibility</p:attrName>
                                        </p:attrNameLst>
                                      </p:cBhvr>
                                      <p:to>
                                        <p:strVal val="visible"/>
                                      </p:to>
                                    </p:set>
                                    <p:animEffect transition="in" filter="fade">
                                      <p:cBhvr>
                                        <p:cTn id="7" dur="1000"/>
                                        <p:tgtEl>
                                          <p:spTgt spid="1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6"/>
                                        </p:tgtEl>
                                        <p:attrNameLst>
                                          <p:attrName>style.visibility</p:attrName>
                                        </p:attrNameLst>
                                      </p:cBhvr>
                                      <p:to>
                                        <p:strVal val="visible"/>
                                      </p:to>
                                    </p:set>
                                    <p:animEffect transition="in" filter="fade">
                                      <p:cBhvr>
                                        <p:cTn id="12" dur="10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dirty="0"/>
          </a:p>
        </p:txBody>
      </p:sp>
      <p:sp>
        <p:nvSpPr>
          <p:cNvPr id="204" name="Google Shape;204;p2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dirty="0">
              <a:latin typeface="Century Gothic"/>
              <a:ea typeface="Century Gothic"/>
              <a:cs typeface="Century Gothic"/>
              <a:sym typeface="Century Gothic"/>
            </a:endParaRPr>
          </a:p>
        </p:txBody>
      </p:sp>
      <p:pic>
        <p:nvPicPr>
          <p:cNvPr id="205" name="Google Shape;205;p28"/>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11" name="Google Shape;211;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600" i="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dirty="0"/>
          </a:p>
        </p:txBody>
      </p:sp>
      <p:sp>
        <p:nvSpPr>
          <p:cNvPr id="217" name="Google Shape;217;p30"/>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dirty="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18" name="Google Shape;218;p30"/>
          <p:cNvPicPr preferRelativeResize="0"/>
          <p:nvPr/>
        </p:nvPicPr>
        <p:blipFill>
          <a:blip r:embed="rId3">
            <a:alphaModFix/>
          </a:blip>
          <a:stretch>
            <a:fillRect/>
          </a:stretch>
        </p:blipFill>
        <p:spPr>
          <a:xfrm>
            <a:off x="8284028" y="4339638"/>
            <a:ext cx="753254" cy="54836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graphicFrame>
        <p:nvGraphicFramePr>
          <p:cNvPr id="223" name="Google Shape;223;p31"/>
          <p:cNvGraphicFramePr/>
          <p:nvPr>
            <p:extLst>
              <p:ext uri="{D42A27DB-BD31-4B8C-83A1-F6EECF244321}">
                <p14:modId xmlns:p14="http://schemas.microsoft.com/office/powerpoint/2010/main" val="3146539564"/>
              </p:ext>
            </p:extLst>
          </p:nvPr>
        </p:nvGraphicFramePr>
        <p:xfrm>
          <a:off x="0" y="26525"/>
          <a:ext cx="9144000" cy="5116975"/>
        </p:xfrm>
        <a:graphic>
          <a:graphicData uri="http://schemas.openxmlformats.org/drawingml/2006/table">
            <a:tbl>
              <a:tblPr>
                <a:noFill/>
                <a:tableStyleId>{3FC9B06D-F206-4ED4-ACC6-16B52DD82C05}</a:tableStyleId>
              </a:tblPr>
              <a:tblGrid>
                <a:gridCol w="2927750">
                  <a:extLst>
                    <a:ext uri="{9D8B030D-6E8A-4147-A177-3AD203B41FA5}">
                      <a16:colId xmlns:a16="http://schemas.microsoft.com/office/drawing/2014/main" xmlns="" val="20000"/>
                    </a:ext>
                  </a:extLst>
                </a:gridCol>
                <a:gridCol w="2994575">
                  <a:extLst>
                    <a:ext uri="{9D8B030D-6E8A-4147-A177-3AD203B41FA5}">
                      <a16:colId xmlns:a16="http://schemas.microsoft.com/office/drawing/2014/main" xmlns="" val="20001"/>
                    </a:ext>
                  </a:extLst>
                </a:gridCol>
                <a:gridCol w="3221675">
                  <a:extLst>
                    <a:ext uri="{9D8B030D-6E8A-4147-A177-3AD203B41FA5}">
                      <a16:colId xmlns:a16="http://schemas.microsoft.com/office/drawing/2014/main" xmlns="" val="20002"/>
                    </a:ext>
                  </a:extLst>
                </a:gridCol>
              </a:tblGrid>
              <a:tr h="59440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Draw a T chart on your board or paper for “ai” and “ay.”</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Take turns reading the words and grouping the words as “ai” or “ay.”</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Read all the words together, then take turns reading the words to each other.</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Tell each other a sentence using any of the words.</a:t>
                      </a:r>
                      <a:endParaRPr sz="18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Take turns using the words to fill in the blanks and writing the words on your board or paper.</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800" dirty="0">
                          <a:solidFill>
                            <a:schemeClr val="dk1"/>
                          </a:solidFill>
                          <a:latin typeface="Century Gothic"/>
                          <a:ea typeface="Century Gothic"/>
                          <a:cs typeface="Century Gothic"/>
                          <a:sym typeface="Century Gothic"/>
                        </a:rPr>
                        <a:t>Read the sentences together with your partner, then take turns reading them to each other.</a:t>
                      </a:r>
                      <a:endParaRPr sz="1800" dirty="0">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5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750" dirty="0">
                          <a:solidFill>
                            <a:schemeClr val="dk1"/>
                          </a:solidFill>
                          <a:latin typeface="Century Gothic"/>
                          <a:ea typeface="Century Gothic"/>
                          <a:cs typeface="Century Gothic"/>
                          <a:sym typeface="Century Gothic"/>
                        </a:rPr>
                        <a:t>Read the poem “The Storm” together, using the same voice. </a:t>
                      </a:r>
                    </a:p>
                    <a:p>
                      <a:pPr marL="342900" lvl="0" indent="-342900" algn="l" rtl="0">
                        <a:spcBef>
                          <a:spcPts val="0"/>
                        </a:spcBef>
                        <a:spcAft>
                          <a:spcPts val="0"/>
                        </a:spcAft>
                        <a:buClr>
                          <a:schemeClr val="dk1"/>
                        </a:buClr>
                        <a:buSzPct val="100000"/>
                        <a:buFont typeface="+mj-lt"/>
                        <a:buAutoNum type="arabicPeriod"/>
                      </a:pPr>
                      <a:r>
                        <a:rPr lang="en" sz="1750" dirty="0">
                          <a:solidFill>
                            <a:schemeClr val="dk1"/>
                          </a:solidFill>
                          <a:latin typeface="Century Gothic"/>
                          <a:ea typeface="Century Gothic"/>
                          <a:cs typeface="Century Gothic"/>
                          <a:sym typeface="Century Gothic"/>
                        </a:rPr>
                        <a:t>Then, take turns reading “The Storm”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750" dirty="0">
                          <a:solidFill>
                            <a:schemeClr val="dk1"/>
                          </a:solidFill>
                          <a:latin typeface="Century Gothic"/>
                          <a:ea typeface="Century Gothic"/>
                          <a:cs typeface="Century Gothic"/>
                          <a:sym typeface="Century Gothic"/>
                        </a:rPr>
                        <a:t>Follow the Rules of Fluency! Read </a:t>
                      </a:r>
                      <a:r>
                        <a:rPr lang="en" sz="1750" i="1" dirty="0">
                          <a:solidFill>
                            <a:schemeClr val="dk1"/>
                          </a:solidFill>
                          <a:latin typeface="Century Gothic"/>
                          <a:ea typeface="Century Gothic"/>
                          <a:cs typeface="Century Gothic"/>
                          <a:sym typeface="Century Gothic"/>
                        </a:rPr>
                        <a:t>smoothly</a:t>
                      </a:r>
                      <a:r>
                        <a:rPr lang="en" sz="1750" dirty="0">
                          <a:solidFill>
                            <a:schemeClr val="dk1"/>
                          </a:solidFill>
                          <a:latin typeface="Century Gothic"/>
                          <a:ea typeface="Century Gothic"/>
                          <a:cs typeface="Century Gothic"/>
                          <a:sym typeface="Century Gothic"/>
                        </a:rPr>
                        <a:t>, </a:t>
                      </a:r>
                      <a:r>
                        <a:rPr lang="en" sz="1750" i="1" dirty="0">
                          <a:solidFill>
                            <a:schemeClr val="dk1"/>
                          </a:solidFill>
                          <a:latin typeface="Century Gothic"/>
                          <a:ea typeface="Century Gothic"/>
                          <a:cs typeface="Century Gothic"/>
                          <a:sym typeface="Century Gothic"/>
                        </a:rPr>
                        <a:t>with expression &amp; meaning</a:t>
                      </a:r>
                      <a:r>
                        <a:rPr lang="en" sz="1750" dirty="0">
                          <a:solidFill>
                            <a:schemeClr val="dk1"/>
                          </a:solidFill>
                          <a:latin typeface="Century Gothic"/>
                          <a:ea typeface="Century Gothic"/>
                          <a:cs typeface="Century Gothic"/>
                          <a:sym typeface="Century Gothic"/>
                        </a:rPr>
                        <a:t> and at </a:t>
                      </a:r>
                      <a:r>
                        <a:rPr lang="en" sz="1750" i="1" dirty="0">
                          <a:solidFill>
                            <a:schemeClr val="dk1"/>
                          </a:solidFill>
                          <a:latin typeface="Century Gothic"/>
                          <a:ea typeface="Century Gothic"/>
                          <a:cs typeface="Century Gothic"/>
                          <a:sym typeface="Century Gothic"/>
                        </a:rPr>
                        <a:t>just the right speed.</a:t>
                      </a:r>
                      <a:endParaRPr sz="175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bl>
          </a:graphicData>
        </a:graphic>
      </p:graphicFrame>
      <p:pic>
        <p:nvPicPr>
          <p:cNvPr id="224" name="Google Shape;224;p31"/>
          <p:cNvPicPr preferRelativeResize="0"/>
          <p:nvPr/>
        </p:nvPicPr>
        <p:blipFill>
          <a:blip r:embed="rId3">
            <a:alphaModFix/>
          </a:blip>
          <a:stretch>
            <a:fillRect/>
          </a:stretch>
        </p:blipFill>
        <p:spPr>
          <a:xfrm>
            <a:off x="0" y="0"/>
            <a:ext cx="618750" cy="499575"/>
          </a:xfrm>
          <a:prstGeom prst="rect">
            <a:avLst/>
          </a:prstGeom>
          <a:noFill/>
          <a:ln>
            <a:noFill/>
          </a:ln>
        </p:spPr>
      </p:pic>
      <p:pic>
        <p:nvPicPr>
          <p:cNvPr id="225" name="Google Shape;225;p31"/>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26" name="Google Shape;226;p31"/>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2"/>
          <p:cNvSpPr txBox="1"/>
          <p:nvPr/>
        </p:nvSpPr>
        <p:spPr>
          <a:xfrm>
            <a:off x="199845" y="317501"/>
            <a:ext cx="3901500" cy="468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t>          </a:t>
            </a:r>
            <a:r>
              <a:rPr lang="en" sz="2000" b="1" dirty="0">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p>
            <a:pPr marL="0" lvl="0" indent="0" algn="l" rtl="0">
              <a:spcBef>
                <a:spcPts val="0"/>
              </a:spcBef>
              <a:spcAft>
                <a:spcPts val="0"/>
              </a:spcAft>
              <a:buNone/>
            </a:pP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Sunday	maybe	</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birthday	sail</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training	rainy		</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pain		staying railway	strain</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paying	gain</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train		wait</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player	railroad</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delay		trail</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p>
        </p:txBody>
      </p:sp>
      <p:sp>
        <p:nvSpPr>
          <p:cNvPr id="232" name="Google Shape;232;p32"/>
          <p:cNvSpPr txBox="1"/>
          <p:nvPr/>
        </p:nvSpPr>
        <p:spPr>
          <a:xfrm>
            <a:off x="3954600" y="0"/>
            <a:ext cx="51894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solidFill>
                  <a:schemeClr val="dk1"/>
                </a:solidFill>
              </a:rPr>
              <a:t>          </a:t>
            </a:r>
            <a:r>
              <a:rPr lang="en" sz="2000" b="1" dirty="0">
                <a:solidFill>
                  <a:schemeClr val="dk1"/>
                </a:solidFill>
                <a:latin typeface="Century Gothic"/>
                <a:ea typeface="Century Gothic"/>
                <a:cs typeface="Century Gothic"/>
                <a:sym typeface="Century Gothic"/>
              </a:rPr>
              <a:t>Sentence Builder</a:t>
            </a:r>
            <a:r>
              <a:rPr lang="en" sz="2000" dirty="0">
                <a:solidFill>
                  <a:schemeClr val="dk1"/>
                </a:solidFill>
                <a:latin typeface="Century Gothic"/>
                <a:ea typeface="Century Gothic"/>
                <a:cs typeface="Century Gothic"/>
                <a:sym typeface="Century Gothic"/>
              </a:rPr>
              <a:t>: </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We will ______ the boat on ______.</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If it’s ______, the _______ will be wet and we will delay our hike.</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Mom will pay and then _______ in line to get on the ______ to go to work.</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_______ I will have a party and cake for my _______.</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(Write a sentence with two-syllable “ai” and “ay” words.)</a:t>
            </a:r>
            <a:endParaRPr sz="2000" dirty="0">
              <a:solidFill>
                <a:schemeClr val="dk1"/>
              </a:solidFill>
              <a:latin typeface="Century Gothic"/>
              <a:ea typeface="Century Gothic"/>
              <a:cs typeface="Century Gothic"/>
              <a:sym typeface="Century Gothic"/>
            </a:endParaRPr>
          </a:p>
          <a:p>
            <a:pPr marL="457200" lvl="0" indent="-355600" algn="l" rtl="0">
              <a:spcBef>
                <a:spcPts val="100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(Write a sentence with two-syllable “ai” and “ay” words.)</a:t>
            </a:r>
            <a:endParaRPr sz="2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pic>
        <p:nvPicPr>
          <p:cNvPr id="233" name="Google Shape;233;p32"/>
          <p:cNvPicPr preferRelativeResize="0"/>
          <p:nvPr/>
        </p:nvPicPr>
        <p:blipFill>
          <a:blip r:embed="rId3">
            <a:alphaModFix/>
          </a:blip>
          <a:stretch>
            <a:fillRect/>
          </a:stretch>
        </p:blipFill>
        <p:spPr>
          <a:xfrm rot="-1698307">
            <a:off x="281295" y="206829"/>
            <a:ext cx="618750" cy="499575"/>
          </a:xfrm>
          <a:prstGeom prst="rect">
            <a:avLst/>
          </a:prstGeom>
          <a:noFill/>
          <a:ln>
            <a:noFill/>
          </a:ln>
        </p:spPr>
      </p:pic>
      <p:pic>
        <p:nvPicPr>
          <p:cNvPr id="234" name="Google Shape;234;p32"/>
          <p:cNvPicPr preferRelativeResize="0"/>
          <p:nvPr/>
        </p:nvPicPr>
        <p:blipFill>
          <a:blip r:embed="rId4">
            <a:alphaModFix/>
          </a:blip>
          <a:stretch>
            <a:fillRect/>
          </a:stretch>
        </p:blipFill>
        <p:spPr>
          <a:xfrm rot="-871531">
            <a:off x="4252979" y="47487"/>
            <a:ext cx="430358" cy="40577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a:t>Syllable Sleuth Word List </a:t>
            </a:r>
            <a:endParaRPr sz="2000" dirty="0"/>
          </a:p>
          <a:p>
            <a:pPr marL="914400" lvl="1" indent="-355600" algn="l" rtl="0">
              <a:lnSpc>
                <a:spcPct val="115000"/>
              </a:lnSpc>
              <a:spcBef>
                <a:spcPts val="0"/>
              </a:spcBef>
              <a:spcAft>
                <a:spcPts val="0"/>
              </a:spcAft>
              <a:buClr>
                <a:schemeClr val="dk1"/>
              </a:buClr>
              <a:buSzPts val="2000"/>
              <a:buChar char="•"/>
            </a:pPr>
            <a:r>
              <a:rPr lang="en" sz="2000"/>
              <a:t>Words Rule Word Cards or Word List</a:t>
            </a:r>
            <a:endParaRPr sz="2000" dirty="0"/>
          </a:p>
          <a:p>
            <a:pPr marL="914400" lvl="1" indent="-355600" algn="l" rtl="0">
              <a:lnSpc>
                <a:spcPct val="115000"/>
              </a:lnSpc>
              <a:spcBef>
                <a:spcPts val="0"/>
              </a:spcBef>
              <a:spcAft>
                <a:spcPts val="0"/>
              </a:spcAft>
              <a:buClr>
                <a:schemeClr val="dk1"/>
              </a:buClr>
              <a:buSzPts val="2000"/>
              <a:buChar char="•"/>
            </a:pPr>
            <a:r>
              <a:rPr lang="en" sz="2000"/>
              <a:t>Words Rule T-chart</a:t>
            </a:r>
            <a:endParaRPr sz="2000" dirty="0"/>
          </a:p>
          <a:p>
            <a:pPr marL="0" lvl="0" indent="0" algn="l" rtl="0">
              <a:lnSpc>
                <a:spcPct val="120000"/>
              </a:lnSpc>
              <a:spcBef>
                <a:spcPts val="800"/>
              </a:spcBef>
              <a:spcAft>
                <a:spcPts val="0"/>
              </a:spcAft>
              <a:buNone/>
            </a:pPr>
            <a:r>
              <a:rPr lang="en" b="1">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a:t>White board, white board markers and erasers (one per pair) or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1: Cycle 2: Lesson 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3"/>
          <p:cNvSpPr txBox="1">
            <a:spLocks noGrp="1"/>
          </p:cNvSpPr>
          <p:nvPr>
            <p:ph type="body" idx="1"/>
          </p:nvPr>
        </p:nvSpPr>
        <p:spPr>
          <a:xfrm>
            <a:off x="721275" y="584925"/>
            <a:ext cx="81111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b="1"/>
              <a:t>Rules of Fluency:</a:t>
            </a:r>
            <a:endParaRPr b="1" dirty="0"/>
          </a:p>
          <a:p>
            <a:pPr marL="457200" lvl="0" indent="-361950" algn="l" rtl="0">
              <a:spcBef>
                <a:spcPts val="800"/>
              </a:spcBef>
              <a:spcAft>
                <a:spcPts val="0"/>
              </a:spcAft>
              <a:buSzPts val="2100"/>
              <a:buChar char="•"/>
            </a:pPr>
            <a:r>
              <a:rPr lang="en" b="1"/>
              <a:t>Smoothly</a:t>
            </a:r>
            <a:endParaRPr b="1" dirty="0"/>
          </a:p>
          <a:p>
            <a:pPr marL="457200" lvl="0" indent="-361950" algn="l" rtl="0">
              <a:spcBef>
                <a:spcPts val="1000"/>
              </a:spcBef>
              <a:spcAft>
                <a:spcPts val="0"/>
              </a:spcAft>
              <a:buSzPts val="2100"/>
              <a:buChar char="•"/>
            </a:pPr>
            <a:r>
              <a:rPr lang="en" b="1"/>
              <a:t>With expression</a:t>
            </a:r>
            <a:endParaRPr b="1" dirty="0"/>
          </a:p>
          <a:p>
            <a:pPr marL="457200" lvl="0" indent="-361950" algn="l" rtl="0">
              <a:spcBef>
                <a:spcPts val="1000"/>
              </a:spcBef>
              <a:spcAft>
                <a:spcPts val="0"/>
              </a:spcAft>
              <a:buSzPts val="2100"/>
              <a:buChar char="•"/>
            </a:pPr>
            <a:r>
              <a:rPr lang="en" b="1"/>
              <a:t>With meaning</a:t>
            </a:r>
            <a:endParaRPr b="1" dirty="0"/>
          </a:p>
          <a:p>
            <a:pPr marL="457200" lvl="0" indent="-361950" algn="l" rtl="0">
              <a:spcBef>
                <a:spcPts val="1000"/>
              </a:spcBef>
              <a:spcAft>
                <a:spcPts val="1000"/>
              </a:spcAft>
              <a:buSzPts val="2100"/>
              <a:buChar char="•"/>
            </a:pPr>
            <a:r>
              <a:rPr lang="en" b="1"/>
              <a:t>Just the right speed </a:t>
            </a:r>
            <a:r>
              <a:rPr lang="en"/>
              <a:t/>
            </a:r>
            <a:br>
              <a:rPr lang="en"/>
            </a:br>
            <a:r>
              <a:rPr lang="en"/>
              <a:t/>
            </a:r>
            <a:br>
              <a:rPr lang="en"/>
            </a:br>
            <a:r>
              <a:rPr lang="en" b="1"/>
              <a:t> </a:t>
            </a:r>
            <a:endParaRPr b="1" dirty="0"/>
          </a:p>
        </p:txBody>
      </p:sp>
      <p:pic>
        <p:nvPicPr>
          <p:cNvPr id="240" name="Google Shape;240;p33"/>
          <p:cNvPicPr preferRelativeResize="0"/>
          <p:nvPr/>
        </p:nvPicPr>
        <p:blipFill>
          <a:blip r:embed="rId3">
            <a:alphaModFix/>
          </a:blip>
          <a:stretch>
            <a:fillRect/>
          </a:stretch>
        </p:blipFill>
        <p:spPr>
          <a:xfrm>
            <a:off x="4256313" y="92898"/>
            <a:ext cx="4775457" cy="440045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6</a:t>
            </a:r>
            <a:r>
              <a:rPr lang="en" b="1">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2</a:t>
            </a:r>
            <a:r>
              <a:rPr lang="en">
                <a:solidFill>
                  <a:schemeClr val="dk1"/>
                </a:solidFill>
              </a:rPr>
              <a:t> Overview (pages </a:t>
            </a:r>
            <a:r>
              <a:rPr lang="en"/>
              <a:t>86-96 </a:t>
            </a:r>
            <a:r>
              <a:rPr lang="en">
                <a:solidFill>
                  <a:schemeClr val="dk1"/>
                </a:solidFill>
              </a:rPr>
              <a:t>in Teacher Guide)</a:t>
            </a:r>
            <a:endParaRPr dirty="0">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dirty="0"/>
          </a:p>
          <a:p>
            <a:pPr marL="457200" lvl="0" indent="-361950" algn="l" rtl="0">
              <a:spcBef>
                <a:spcPts val="0"/>
              </a:spcBef>
              <a:spcAft>
                <a:spcPts val="0"/>
              </a:spcAft>
              <a:buSzPts val="2100"/>
              <a:buChar char="•"/>
            </a:pPr>
            <a:r>
              <a:rPr lang="en"/>
              <a:t>Review Independent and Small Group Work guidance (Skills Block Resource Manual)</a:t>
            </a: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6</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dirty="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13" name="Google Shape;113;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6</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dirty="0">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dirty="0">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1: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 Lesson 6</a:t>
            </a:r>
            <a:endParaRPr sz="3200" b="1" dirty="0">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129" name="Google Shape;129;p19"/>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i="1" dirty="0">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dirty="0"/>
          </a:p>
        </p:txBody>
      </p:sp>
      <p:sp>
        <p:nvSpPr>
          <p:cNvPr id="135" name="Google Shape;135;p20"/>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one and two-syllable words using what I know about syllables and vowel spelling patterns.</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136" name="Google Shape;136;p20"/>
          <p:cNvPicPr preferRelativeResize="0"/>
          <p:nvPr/>
        </p:nvPicPr>
        <p:blipFill>
          <a:blip r:embed="rId3">
            <a:alphaModFix/>
          </a:blip>
          <a:stretch>
            <a:fillRect/>
          </a:stretch>
        </p:blipFill>
        <p:spPr>
          <a:xfrm>
            <a:off x="8299022" y="4296835"/>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182575" y="3740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Syllable Sleuth </a:t>
            </a:r>
            <a:endParaRPr dirty="0"/>
          </a:p>
        </p:txBody>
      </p:sp>
      <p:sp>
        <p:nvSpPr>
          <p:cNvPr id="142" name="Google Shape;142;p21"/>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0" lvl="0" indent="0" algn="ctr" rtl="0">
              <a:spcBef>
                <a:spcPts val="800"/>
              </a:spcBef>
              <a:spcAft>
                <a:spcPts val="0"/>
              </a:spcAft>
              <a:buNone/>
            </a:pPr>
            <a:endParaRPr sz="3000" dirty="0"/>
          </a:p>
          <a:p>
            <a:pPr marL="0" lvl="0" indent="0" algn="ctr" rtl="0">
              <a:spcBef>
                <a:spcPts val="800"/>
              </a:spcBef>
              <a:spcAft>
                <a:spcPts val="0"/>
              </a:spcAft>
              <a:buNone/>
            </a:pPr>
            <a:r>
              <a:rPr lang="en" sz="3600"/>
              <a:t>mistake</a:t>
            </a:r>
            <a:endParaRPr sz="3600" dirty="0"/>
          </a:p>
          <a:p>
            <a:pPr marL="0" lvl="0" indent="0" algn="l" rtl="0">
              <a:spcBef>
                <a:spcPts val="800"/>
              </a:spcBef>
              <a:spcAft>
                <a:spcPts val="0"/>
              </a:spcAft>
              <a:buNone/>
            </a:pPr>
            <a:r>
              <a:rPr lang="en" sz="3000"/>
              <a:t>			</a:t>
            </a:r>
            <a:endParaRPr sz="3000" dirty="0"/>
          </a:p>
        </p:txBody>
      </p:sp>
      <p:sp>
        <p:nvSpPr>
          <p:cNvPr id="143" name="Google Shape;143;p21"/>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44" name="Google Shape;144;p21"/>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0" lvl="0" indent="0" algn="ctr" rtl="0">
              <a:spcBef>
                <a:spcPts val="800"/>
              </a:spcBef>
              <a:spcAft>
                <a:spcPts val="0"/>
              </a:spcAft>
              <a:buNone/>
            </a:pPr>
            <a:endParaRPr sz="3000" dirty="0"/>
          </a:p>
          <a:p>
            <a:pPr marL="0" lvl="0" indent="0" algn="ctr" rtl="0">
              <a:spcBef>
                <a:spcPts val="800"/>
              </a:spcBef>
              <a:spcAft>
                <a:spcPts val="0"/>
              </a:spcAft>
              <a:buNone/>
            </a:pPr>
            <a:r>
              <a:rPr lang="en" sz="3600"/>
              <a:t>m</a:t>
            </a:r>
            <a:r>
              <a:rPr lang="en" sz="3600" b="1"/>
              <a:t>i</a:t>
            </a:r>
            <a:r>
              <a:rPr lang="en" sz="3600"/>
              <a:t>st</a:t>
            </a:r>
            <a:r>
              <a:rPr lang="en" sz="3600" b="1"/>
              <a:t>a</a:t>
            </a:r>
            <a:r>
              <a:rPr lang="en" sz="3600"/>
              <a:t>k</a:t>
            </a:r>
            <a:r>
              <a:rPr lang="en" sz="3600" b="1"/>
              <a:t>e</a:t>
            </a:r>
            <a:endParaRPr sz="3600" b="1" dirty="0"/>
          </a:p>
          <a:p>
            <a:pPr marL="0" lvl="0" indent="0" algn="l" rtl="0">
              <a:spcBef>
                <a:spcPts val="800"/>
              </a:spcBef>
              <a:spcAft>
                <a:spcPts val="0"/>
              </a:spcAft>
              <a:buClr>
                <a:srgbClr val="000000"/>
              </a:buClr>
              <a:buSzPts val="1100"/>
              <a:buFont typeface="Arial"/>
              <a:buNone/>
            </a:pPr>
            <a:r>
              <a:rPr lang="en" sz="3000"/>
              <a:t>			</a:t>
            </a:r>
            <a:endParaRPr sz="3000" dirty="0"/>
          </a:p>
        </p:txBody>
      </p:sp>
      <p:sp>
        <p:nvSpPr>
          <p:cNvPr id="145" name="Google Shape;145;p21"/>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0" lvl="0" indent="0" algn="ctr" rtl="0">
              <a:spcBef>
                <a:spcPts val="800"/>
              </a:spcBef>
              <a:spcAft>
                <a:spcPts val="0"/>
              </a:spcAft>
              <a:buNone/>
            </a:pPr>
            <a:endParaRPr sz="3000" dirty="0"/>
          </a:p>
          <a:p>
            <a:pPr marL="0" lvl="0" indent="0" algn="ctr" rtl="0">
              <a:spcBef>
                <a:spcPts val="800"/>
              </a:spcBef>
              <a:spcAft>
                <a:spcPts val="0"/>
              </a:spcAft>
              <a:buNone/>
            </a:pPr>
            <a:r>
              <a:rPr lang="en" sz="3600" u="sng"/>
              <a:t>mis</a:t>
            </a:r>
            <a:r>
              <a:rPr lang="en" sz="3600"/>
              <a:t> </a:t>
            </a:r>
            <a:r>
              <a:rPr lang="en" sz="3600" u="sng"/>
              <a:t>take</a:t>
            </a:r>
            <a:endParaRPr sz="3600" u="sng" dirty="0"/>
          </a:p>
          <a:p>
            <a:pPr marL="0" lvl="0" indent="0" algn="l" rtl="0">
              <a:spcBef>
                <a:spcPts val="800"/>
              </a:spcBef>
              <a:spcAft>
                <a:spcPts val="0"/>
              </a:spcAft>
              <a:buNone/>
            </a:pPr>
            <a:r>
              <a:rPr lang="en" sz="3000"/>
              <a:t>			</a:t>
            </a:r>
            <a:endParaRPr sz="3000" dirty="0"/>
          </a:p>
        </p:txBody>
      </p:sp>
      <p:sp>
        <p:nvSpPr>
          <p:cNvPr id="146" name="Google Shape;146;p21"/>
          <p:cNvSpPr txBox="1"/>
          <p:nvPr/>
        </p:nvSpPr>
        <p:spPr>
          <a:xfrm>
            <a:off x="3680125" y="2345650"/>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dirty="0"/>
          </a:p>
        </p:txBody>
      </p:sp>
      <p:sp>
        <p:nvSpPr>
          <p:cNvPr id="147" name="Google Shape;147;p21"/>
          <p:cNvSpPr txBox="1"/>
          <p:nvPr/>
        </p:nvSpPr>
        <p:spPr>
          <a:xfrm>
            <a:off x="4249225" y="2345775"/>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dirty="0"/>
          </a:p>
        </p:txBody>
      </p:sp>
      <p:sp>
        <p:nvSpPr>
          <p:cNvPr id="148" name="Google Shape;148;p21"/>
          <p:cNvSpPr txBox="1"/>
          <p:nvPr/>
        </p:nvSpPr>
        <p:spPr>
          <a:xfrm>
            <a:off x="4802675" y="2345650"/>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6"/>
                                        </p:tgtEl>
                                        <p:attrNameLst>
                                          <p:attrName>style.visibility</p:attrName>
                                        </p:attrNameLst>
                                      </p:cBhvr>
                                      <p:to>
                                        <p:strVal val="visible"/>
                                      </p:to>
                                    </p:set>
                                    <p:animEffect transition="in" filter="fade">
                                      <p:cBhvr>
                                        <p:cTn id="12" dur="1000"/>
                                        <p:tgtEl>
                                          <p:spTgt spid="1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7"/>
                                        </p:tgtEl>
                                        <p:attrNameLst>
                                          <p:attrName>style.visibility</p:attrName>
                                        </p:attrNameLst>
                                      </p:cBhvr>
                                      <p:to>
                                        <p:strVal val="visible"/>
                                      </p:to>
                                    </p:set>
                                    <p:animEffect transition="in" filter="fade">
                                      <p:cBhvr>
                                        <p:cTn id="17" dur="1000"/>
                                        <p:tgtEl>
                                          <p:spTgt spid="1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8"/>
                                        </p:tgtEl>
                                        <p:attrNameLst>
                                          <p:attrName>style.visibility</p:attrName>
                                        </p:attrNameLst>
                                      </p:cBhvr>
                                      <p:to>
                                        <p:strVal val="visible"/>
                                      </p:to>
                                    </p:set>
                                    <p:animEffect transition="in" filter="fade">
                                      <p:cBhvr>
                                        <p:cTn id="22" dur="1000"/>
                                        <p:tgtEl>
                                          <p:spTgt spid="1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fade">
                                      <p:cBhvr>
                                        <p:cTn id="27" dur="10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980231" y="319007"/>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Syllable Sleuth Steps </a:t>
            </a:r>
            <a:endParaRPr sz="2400" dirty="0"/>
          </a:p>
        </p:txBody>
      </p:sp>
      <p:sp>
        <p:nvSpPr>
          <p:cNvPr id="154" name="Google Shape;154;p22"/>
          <p:cNvSpPr txBox="1">
            <a:spLocks noGrp="1"/>
          </p:cNvSpPr>
          <p:nvPr>
            <p:ph type="body" idx="1"/>
          </p:nvPr>
        </p:nvSpPr>
        <p:spPr>
          <a:xfrm>
            <a:off x="817461" y="319007"/>
            <a:ext cx="3485700" cy="4410171"/>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them </a:t>
            </a:r>
            <a:endParaRPr sz="1800" dirty="0"/>
          </a:p>
          <a:p>
            <a:pPr marL="457200" lvl="0" indent="-342900" algn="l" rtl="0">
              <a:spcBef>
                <a:spcPts val="0"/>
              </a:spcBef>
              <a:spcAft>
                <a:spcPts val="0"/>
              </a:spcAft>
              <a:buSzPts val="1800"/>
              <a:buAutoNum type="arabicPeriod"/>
            </a:pPr>
            <a:r>
              <a:rPr lang="en" sz="1800" dirty="0"/>
              <a:t>Look for consonants between the vowels</a:t>
            </a:r>
            <a:endParaRPr sz="1800" dirty="0"/>
          </a:p>
          <a:p>
            <a:pPr marL="457200" lvl="0" indent="-342900" algn="l" rtl="0">
              <a:spcBef>
                <a:spcPts val="0"/>
              </a:spcBef>
              <a:spcAft>
                <a:spcPts val="0"/>
              </a:spcAft>
              <a:buSzPts val="1800"/>
              <a:buAutoNum type="arabicPeriod"/>
            </a:pPr>
            <a:r>
              <a:rPr lang="en" sz="1800" dirty="0"/>
              <a:t>Break the words into syllables</a:t>
            </a:r>
            <a:endParaRPr sz="1800" dirty="0"/>
          </a:p>
          <a:p>
            <a:pPr marL="457200" lvl="0" indent="-342900" algn="l" rtl="0">
              <a:spcBef>
                <a:spcPts val="0"/>
              </a:spcBef>
              <a:spcAft>
                <a:spcPts val="0"/>
              </a:spcAft>
              <a:buSzPts val="1800"/>
              <a:buAutoNum type="arabicPeriod"/>
            </a:pPr>
            <a:r>
              <a:rPr lang="en" sz="1800" dirty="0"/>
              <a:t>Read each syllable using the vowel spelling 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55" name="Google Shape;155;p22"/>
          <p:cNvSpPr txBox="1">
            <a:spLocks noGrp="1"/>
          </p:cNvSpPr>
          <p:nvPr>
            <p:ph type="body" idx="1"/>
          </p:nvPr>
        </p:nvSpPr>
        <p:spPr>
          <a:xfrm>
            <a:off x="5239200" y="177900"/>
            <a:ext cx="3190800" cy="47877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3000"/>
              <a:t>music</a:t>
            </a:r>
            <a:endParaRPr sz="3000" dirty="0"/>
          </a:p>
          <a:p>
            <a:pPr marL="0" lvl="0" indent="0" algn="ctr" rtl="0">
              <a:spcBef>
                <a:spcPts val="800"/>
              </a:spcBef>
              <a:spcAft>
                <a:spcPts val="0"/>
              </a:spcAft>
              <a:buNone/>
            </a:pPr>
            <a:r>
              <a:rPr lang="en" sz="3000"/>
              <a:t>hero</a:t>
            </a:r>
            <a:endParaRPr sz="3000" dirty="0"/>
          </a:p>
          <a:p>
            <a:pPr marL="0" lvl="0" indent="0" algn="ctr" rtl="0">
              <a:spcBef>
                <a:spcPts val="800"/>
              </a:spcBef>
              <a:spcAft>
                <a:spcPts val="0"/>
              </a:spcAft>
              <a:buNone/>
            </a:pPr>
            <a:r>
              <a:rPr lang="en" sz="3000"/>
              <a:t>display</a:t>
            </a:r>
            <a:endParaRPr sz="3000" dirty="0"/>
          </a:p>
          <a:p>
            <a:pPr marL="0" lvl="0" indent="0" algn="ctr" rtl="0">
              <a:spcBef>
                <a:spcPts val="800"/>
              </a:spcBef>
              <a:spcAft>
                <a:spcPts val="0"/>
              </a:spcAft>
              <a:buNone/>
            </a:pPr>
            <a:r>
              <a:rPr lang="en" sz="3000"/>
              <a:t>taking</a:t>
            </a:r>
            <a:endParaRPr sz="3000" dirty="0"/>
          </a:p>
          <a:p>
            <a:pPr marL="0" lvl="0" indent="0" algn="ctr" rtl="0">
              <a:spcBef>
                <a:spcPts val="800"/>
              </a:spcBef>
              <a:spcAft>
                <a:spcPts val="0"/>
              </a:spcAft>
              <a:buNone/>
            </a:pPr>
            <a:r>
              <a:rPr lang="en" sz="3000"/>
              <a:t>remember</a:t>
            </a:r>
            <a:endParaRPr sz="3000" dirty="0"/>
          </a:p>
          <a:p>
            <a:pPr marL="0" lvl="0" indent="0" algn="ctr" rtl="0">
              <a:spcBef>
                <a:spcPts val="800"/>
              </a:spcBef>
              <a:spcAft>
                <a:spcPts val="0"/>
              </a:spcAft>
              <a:buNone/>
            </a:pPr>
            <a:r>
              <a:rPr lang="en" sz="3000"/>
              <a:t>paper</a:t>
            </a:r>
            <a:endParaRPr sz="3000" dirty="0"/>
          </a:p>
          <a:p>
            <a:pPr marL="0" lvl="0" indent="0" algn="ctr" rtl="0">
              <a:spcBef>
                <a:spcPts val="800"/>
              </a:spcBef>
              <a:spcAft>
                <a:spcPts val="0"/>
              </a:spcAft>
              <a:buNone/>
            </a:pPr>
            <a:r>
              <a:rPr lang="en" sz="3000"/>
              <a:t>upstake</a:t>
            </a:r>
            <a:endParaRPr sz="3000" dirty="0"/>
          </a:p>
          <a:p>
            <a:pPr marL="0" lvl="0" indent="0" algn="ctr" rtl="0">
              <a:spcBef>
                <a:spcPts val="800"/>
              </a:spcBef>
              <a:spcAft>
                <a:spcPts val="0"/>
              </a:spcAft>
              <a:buNone/>
            </a:pPr>
            <a:r>
              <a:rPr lang="en" sz="3000"/>
              <a:t>migpot</a:t>
            </a:r>
            <a:endParaRPr sz="3000" dirty="0"/>
          </a:p>
          <a:p>
            <a:pPr marL="0" lvl="0" indent="0" algn="l" rtl="0">
              <a:spcBef>
                <a:spcPts val="800"/>
              </a:spcBef>
              <a:spcAft>
                <a:spcPts val="0"/>
              </a:spcAft>
              <a:buClr>
                <a:srgbClr val="000000"/>
              </a:buClr>
              <a:buSzPts val="1100"/>
              <a:buFont typeface="Arial"/>
              <a:buNone/>
            </a:pPr>
            <a:r>
              <a:rPr lang="en" sz="3000"/>
              <a:t>			</a:t>
            </a:r>
            <a:endParaRPr sz="30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AC6AB02-698E-4DA2-A6B5-5044AE747979}"/>
</file>

<file path=customXml/itemProps2.xml><?xml version="1.0" encoding="utf-8"?>
<ds:datastoreItem xmlns:ds="http://schemas.openxmlformats.org/officeDocument/2006/customXml" ds:itemID="{E4111B6C-A715-4A61-8370-7605D8B0DB02}"/>
</file>

<file path=customXml/itemProps3.xml><?xml version="1.0" encoding="utf-8"?>
<ds:datastoreItem xmlns:ds="http://schemas.openxmlformats.org/officeDocument/2006/customXml" ds:itemID="{D617E889-6B39-4981-99ED-CE2D6BA78571}"/>
</file>

<file path=docProps/app.xml><?xml version="1.0" encoding="utf-8"?>
<Properties xmlns="http://schemas.openxmlformats.org/officeDocument/2006/extended-properties" xmlns:vt="http://schemas.openxmlformats.org/officeDocument/2006/docPropsVTypes">
  <TotalTime>29</TotalTime>
  <Words>5603</Words>
  <Application>Microsoft Office PowerPoint</Application>
  <PresentationFormat>On-screen Show (16:9)</PresentationFormat>
  <Paragraphs>546</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Calibri</vt:lpstr>
      <vt:lpstr>Century Gothic</vt:lpstr>
      <vt:lpstr>Times New Roman</vt:lpstr>
      <vt:lpstr>Arial</vt:lpstr>
      <vt:lpstr>Office Theme</vt:lpstr>
      <vt:lpstr>Grade 2: Module 1: Part 1: Cycle 2: Lesson 6 Teacher slide, before teaching.</vt:lpstr>
      <vt:lpstr>Grade 2: Module 1: Part 1: Cycle 2: Lesson 6 Teacher slide, before teaching.</vt:lpstr>
      <vt:lpstr>Grade 2: Module 1: Part 1: Cycle 2: Lesson 6 Teacher slide, before teaching.</vt:lpstr>
      <vt:lpstr>Grade 2: Module 1: Part 1: Cycle 2: Lesson 6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Introducing “Words Rule!”  </vt:lpstr>
      <vt:lpstr>Words Rule!  </vt:lpstr>
      <vt:lpstr>Reflection Time </vt:lpstr>
      <vt:lpstr>Transition Song</vt:lpstr>
      <vt:lpstr>Independent Work Learning Targets</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2: Lesson 6 Teacher slide, before teaching.</dc:title>
  <dc:creator>nbravo</dc:creator>
  <cp:lastModifiedBy>Nicole Bravo</cp:lastModifiedBy>
  <cp:revision>11</cp:revision>
  <dcterms:modified xsi:type="dcterms:W3CDTF">2018-11-07T14:32:20Z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