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C112E8-4563-4EDA-B1C8-21E980C76779}" v="7" dt="2018-09-20T17:28:33.835"/>
  </p1510:revLst>
</p1510:revInfo>
</file>

<file path=ppt/tableStyles.xml><?xml version="1.0" encoding="utf-8"?>
<a:tblStyleLst xmlns:a="http://schemas.openxmlformats.org/drawingml/2006/main" def="{933CFAA8-49E8-4EA5-8212-801D76AA4BCD}">
  <a:tblStyle styleId="{933CFAA8-49E8-4EA5-8212-801D76AA4BC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8DCB607-3C5F-411D-BC24-B921157E5D04}"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CF6CB66-D8DA-4277-A5F4-D111FCB7871A}"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532" autoAdjust="0"/>
  </p:normalViewPr>
  <p:slideViewPr>
    <p:cSldViewPr snapToGrid="0">
      <p:cViewPr varScale="1">
        <p:scale>
          <a:sx n="73" d="100"/>
          <a:sy n="73" d="100"/>
        </p:scale>
        <p:origin x="380" y="5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F9C112E8-4563-4EDA-B1C8-21E980C76779}"/>
    <pc:docChg chg="modSld modMainMaster">
      <pc:chgData name="Steven Benson" userId="7888f041-e9c4-484d-a793-6a135ed92492" providerId="ADAL" clId="{F9C112E8-4563-4EDA-B1C8-21E980C76779}" dt="2018-09-20T17:28:33.835" v="6" actId="14100"/>
      <pc:docMkLst>
        <pc:docMk/>
      </pc:docMkLst>
      <pc:sldChg chg="addSp modSp">
        <pc:chgData name="Steven Benson" userId="7888f041-e9c4-484d-a793-6a135ed92492" providerId="ADAL" clId="{F9C112E8-4563-4EDA-B1C8-21E980C76779}" dt="2018-09-20T17:28:22.101" v="4" actId="14100"/>
        <pc:sldMkLst>
          <pc:docMk/>
          <pc:sldMk cId="0" sldId="258"/>
        </pc:sldMkLst>
        <pc:picChg chg="add mod">
          <ac:chgData name="Steven Benson" userId="7888f041-e9c4-484d-a793-6a135ed92492" providerId="ADAL" clId="{F9C112E8-4563-4EDA-B1C8-21E980C76779}" dt="2018-09-20T17:28:22.101" v="4" actId="14100"/>
          <ac:picMkLst>
            <pc:docMk/>
            <pc:sldMk cId="0" sldId="258"/>
            <ac:picMk id="3" creationId="{1CD258E3-2CF1-4050-8E80-DDF76A7BB677}"/>
          </ac:picMkLst>
        </pc:picChg>
      </pc:sldChg>
      <pc:sldChg chg="modSp">
        <pc:chgData name="Steven Benson" userId="7888f041-e9c4-484d-a793-6a135ed92492" providerId="ADAL" clId="{F9C112E8-4563-4EDA-B1C8-21E980C76779}" dt="2018-09-20T17:28:33.835" v="6" actId="14100"/>
        <pc:sldMkLst>
          <pc:docMk/>
          <pc:sldMk cId="0" sldId="262"/>
        </pc:sldMkLst>
        <pc:spChg chg="mod">
          <ac:chgData name="Steven Benson" userId="7888f041-e9c4-484d-a793-6a135ed92492" providerId="ADAL" clId="{F9C112E8-4563-4EDA-B1C8-21E980C76779}" dt="2018-09-20T17:28:33.835" v="6" actId="14100"/>
          <ac:spMkLst>
            <pc:docMk/>
            <pc:sldMk cId="0" sldId="262"/>
            <ac:spMk id="142" creationId="{00000000-0000-0000-0000-000000000000}"/>
          </ac:spMkLst>
        </pc:spChg>
      </pc:sldChg>
      <pc:sldMasterChg chg="addSp modSp">
        <pc:chgData name="Steven Benson" userId="7888f041-e9c4-484d-a793-6a135ed92492" providerId="ADAL" clId="{F9C112E8-4563-4EDA-B1C8-21E980C76779}" dt="2018-09-20T17:28:11.680" v="1" actId="1076"/>
        <pc:sldMasterMkLst>
          <pc:docMk/>
          <pc:sldMasterMk cId="0" sldId="2147483659"/>
        </pc:sldMasterMkLst>
        <pc:picChg chg="add mod">
          <ac:chgData name="Steven Benson" userId="7888f041-e9c4-484d-a793-6a135ed92492" providerId="ADAL" clId="{F9C112E8-4563-4EDA-B1C8-21E980C76779}" dt="2018-09-20T17:28:11.680" v="1" actId="1076"/>
          <ac:picMkLst>
            <pc:docMk/>
            <pc:sldMasterMk cId="0" sldId="2147483659"/>
            <ac:picMk id="7" creationId="{3ED7309C-C1EA-4A74-A976-67FFCD21C9C9}"/>
          </ac:picMkLst>
        </pc:picChg>
        <pc:picChg chg="add mod">
          <ac:chgData name="Steven Benson" userId="7888f041-e9c4-484d-a793-6a135ed92492" providerId="ADAL" clId="{F9C112E8-4563-4EDA-B1C8-21E980C76779}" dt="2018-09-20T17:28:11.680" v="1" actId="1076"/>
          <ac:picMkLst>
            <pc:docMk/>
            <pc:sldMasterMk cId="0" sldId="2147483659"/>
            <ac:picMk id="8" creationId="{2FA721F7-002C-4113-8BB8-736BA4E4F6E1}"/>
          </ac:picMkLst>
        </pc:picChg>
        <pc:picChg chg="add mod">
          <ac:chgData name="Steven Benson" userId="7888f041-e9c4-484d-a793-6a135ed92492" providerId="ADAL" clId="{F9C112E8-4563-4EDA-B1C8-21E980C76779}" dt="2018-09-20T17:28:11.68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95138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Char char="●"/>
            </a:pPr>
            <a:r>
              <a:rPr lang="en-US" dirty="0">
                <a:solidFill>
                  <a:srgbClr val="000000"/>
                </a:solidFill>
              </a:rPr>
              <a:t>The purpose of this lesson is for students begin to read </a:t>
            </a:r>
            <a:r>
              <a:rPr lang="en-US" i="1" dirty="0" err="1">
                <a:solidFill>
                  <a:srgbClr val="000000"/>
                </a:solidFill>
              </a:rPr>
              <a:t>Lyddie</a:t>
            </a:r>
            <a:r>
              <a:rPr lang="en-US" dirty="0">
                <a:solidFill>
                  <a:srgbClr val="000000"/>
                </a:solidFill>
              </a:rPr>
              <a:t>, the central text of Unit 1. This unit focuses on standard RL.7.3: students will analyze how the plot, setting, and characters in </a:t>
            </a:r>
            <a:r>
              <a:rPr lang="en-US" i="1" dirty="0" err="1">
                <a:solidFill>
                  <a:srgbClr val="000000"/>
                </a:solidFill>
              </a:rPr>
              <a:t>Lyddie</a:t>
            </a:r>
            <a:r>
              <a:rPr lang="en-US" dirty="0">
                <a:solidFill>
                  <a:srgbClr val="000000"/>
                </a:solidFill>
              </a:rPr>
              <a:t> interact. In this lesson, they learn these terms and apply them to the first chapter of </a:t>
            </a:r>
            <a:r>
              <a:rPr lang="en-US" i="1" dirty="0" err="1">
                <a:solidFill>
                  <a:srgbClr val="000000"/>
                </a:solidFill>
              </a:rPr>
              <a:t>Lyddie</a:t>
            </a:r>
            <a:r>
              <a:rPr lang="en-US" dirty="0">
                <a:solidFill>
                  <a:srgbClr val="000000"/>
                </a:solidFill>
              </a:rPr>
              <a:t>.</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Char char="●"/>
            </a:pPr>
            <a:r>
              <a:rPr lang="en-US" dirty="0">
                <a:solidFill>
                  <a:srgbClr val="000000"/>
                </a:solidFill>
              </a:rPr>
              <a:t>Consider how your existing routines and class culture around celebrating homework completion and effort might be used to support and encourage students as they read </a:t>
            </a:r>
            <a:r>
              <a:rPr lang="en-US" i="1" dirty="0" err="1">
                <a:solidFill>
                  <a:srgbClr val="000000"/>
                </a:solidFill>
              </a:rPr>
              <a:t>Lyddie</a:t>
            </a:r>
            <a:r>
              <a:rPr lang="en-US" dirty="0">
                <a:solidFill>
                  <a:srgbClr val="000000"/>
                </a:solidFill>
              </a:rPr>
              <a:t>.</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Char char="●"/>
            </a:pPr>
            <a:r>
              <a:rPr lang="en-US" dirty="0">
                <a:solidFill>
                  <a:srgbClr val="000000"/>
                </a:solidFill>
              </a:rPr>
              <a:t>See the Unit 1 Overview for a list of ways to support struggling readers and determine what will be most effective for your students.</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Char char="●"/>
            </a:pPr>
            <a:r>
              <a:rPr lang="en-US" dirty="0">
                <a:solidFill>
                  <a:srgbClr val="000000"/>
                </a:solidFill>
              </a:rPr>
              <a:t>The sequence of homework, lessons, and assessments in this unit has been carefully designed to provide appropriate supports during class and to make sure that students who are struggling with reading complex text at home will not be unduly disadvantaged on assessments. The sections of the book that students focus on during class are the sections most relevant to assessment tasks.</a:t>
            </a:r>
            <a:endParaRPr dirty="0">
              <a:solidFill>
                <a:srgbClr val="000000"/>
              </a:solidFill>
            </a:endParaRPr>
          </a:p>
          <a:p>
            <a:pPr marL="457200" lvl="0" indent="-304800" rtl="0">
              <a:lnSpc>
                <a:spcPct val="115000"/>
              </a:lnSpc>
              <a:spcBef>
                <a:spcPts val="0"/>
              </a:spcBef>
              <a:spcAft>
                <a:spcPts val="0"/>
              </a:spcAft>
              <a:buClr>
                <a:srgbClr val="000000"/>
              </a:buClr>
              <a:buSzPts val="1200"/>
              <a:buChar char="●"/>
            </a:pPr>
            <a:r>
              <a:rPr lang="en-US" dirty="0">
                <a:solidFill>
                  <a:srgbClr val="000000"/>
                </a:solidFill>
              </a:rPr>
              <a:t>The homework routine is designed to support students in a first read of a given section of text. (Then in class, students reread the most central sections of the text.) The </a:t>
            </a:r>
            <a:r>
              <a:rPr lang="en-US" b="1" dirty="0">
                <a:solidFill>
                  <a:srgbClr val="000000"/>
                </a:solidFill>
              </a:rPr>
              <a:t>Reader’s Notes</a:t>
            </a:r>
            <a:r>
              <a:rPr lang="en-US" dirty="0">
                <a:solidFill>
                  <a:srgbClr val="000000"/>
                </a:solidFill>
              </a:rPr>
              <a:t> that students complete as they read for homework and the daily </a:t>
            </a:r>
            <a:r>
              <a:rPr lang="en-US" b="1" dirty="0">
                <a:solidFill>
                  <a:srgbClr val="000000"/>
                </a:solidFill>
              </a:rPr>
              <a:t>Checking for Understanding entry task</a:t>
            </a:r>
            <a:r>
              <a:rPr lang="en-US" dirty="0">
                <a:solidFill>
                  <a:srgbClr val="000000"/>
                </a:solidFill>
              </a:rPr>
              <a:t> that begins class the next day provide students with structures that help them make meaning of the text and then check to make sure their understanding is accurate.</a:t>
            </a:r>
            <a:endParaRPr dirty="0">
              <a:solidFill>
                <a:srgbClr val="000000"/>
              </a:solidFill>
            </a:endParaRPr>
          </a:p>
          <a:p>
            <a:pPr marL="457200" lvl="0" indent="-304800" rtl="0">
              <a:lnSpc>
                <a:spcPct val="115000"/>
              </a:lnSpc>
              <a:spcBef>
                <a:spcPts val="0"/>
              </a:spcBef>
              <a:spcAft>
                <a:spcPts val="0"/>
              </a:spcAft>
              <a:buClr>
                <a:srgbClr val="000000"/>
              </a:buClr>
              <a:buSzPts val="1200"/>
              <a:buChar char="●"/>
            </a:pPr>
            <a:r>
              <a:rPr lang="en-US" dirty="0">
                <a:solidFill>
                  <a:srgbClr val="000000"/>
                </a:solidFill>
              </a:rPr>
              <a:t>In this lesson, students have guided practice with the </a:t>
            </a:r>
            <a:r>
              <a:rPr lang="en-US" b="1" dirty="0">
                <a:solidFill>
                  <a:srgbClr val="000000"/>
                </a:solidFill>
              </a:rPr>
              <a:t>Reader’s Notes</a:t>
            </a:r>
            <a:r>
              <a:rPr lang="en-US" dirty="0">
                <a:solidFill>
                  <a:srgbClr val="000000"/>
                </a:solidFill>
              </a:rPr>
              <a:t> that they will use throughout their reading of the novel. The </a:t>
            </a:r>
            <a:r>
              <a:rPr lang="en-US" b="1" dirty="0">
                <a:solidFill>
                  <a:srgbClr val="000000"/>
                </a:solidFill>
              </a:rPr>
              <a:t>Reader’s Notes </a:t>
            </a:r>
            <a:r>
              <a:rPr lang="en-US" dirty="0">
                <a:solidFill>
                  <a:srgbClr val="000000"/>
                </a:solidFill>
              </a:rPr>
              <a:t>for </a:t>
            </a:r>
            <a:r>
              <a:rPr lang="en-US" i="1" dirty="0" err="1">
                <a:solidFill>
                  <a:srgbClr val="000000"/>
                </a:solidFill>
              </a:rPr>
              <a:t>Lyddie</a:t>
            </a:r>
            <a:r>
              <a:rPr lang="en-US" dirty="0">
                <a:solidFill>
                  <a:srgbClr val="000000"/>
                </a:solidFill>
              </a:rPr>
              <a:t> are similar to those for </a:t>
            </a:r>
            <a:r>
              <a:rPr lang="en-US" i="1" dirty="0">
                <a:solidFill>
                  <a:srgbClr val="000000"/>
                </a:solidFill>
              </a:rPr>
              <a:t>A Long Walk to Water</a:t>
            </a:r>
            <a:r>
              <a:rPr lang="en-US" dirty="0">
                <a:solidFill>
                  <a:srgbClr val="000000"/>
                </a:solidFill>
              </a:rPr>
              <a:t> from Module 1. As they read, students take gist notes (though this time they are organized by character, setting, and plot) and keep track of the new vocabulary they encounter.</a:t>
            </a:r>
            <a:endParaRPr dirty="0">
              <a:solidFill>
                <a:srgbClr val="000000"/>
              </a:solidFill>
            </a:endParaRPr>
          </a:p>
          <a:p>
            <a:pPr marL="457200" lvl="0" indent="-304800" rtl="0">
              <a:lnSpc>
                <a:spcPct val="115000"/>
              </a:lnSpc>
              <a:spcBef>
                <a:spcPts val="0"/>
              </a:spcBef>
              <a:spcAft>
                <a:spcPts val="0"/>
              </a:spcAft>
              <a:buClr>
                <a:srgbClr val="000000"/>
              </a:buClr>
              <a:buSzPts val="1200"/>
              <a:buChar char="●"/>
            </a:pPr>
            <a:r>
              <a:rPr lang="en-US" dirty="0">
                <a:solidFill>
                  <a:srgbClr val="000000"/>
                </a:solidFill>
              </a:rPr>
              <a:t>As suggested in the Unit 1 Overview, decide how you will organize, check, and collect </a:t>
            </a:r>
            <a:r>
              <a:rPr lang="en-US" b="1" dirty="0">
                <a:solidFill>
                  <a:srgbClr val="000000"/>
                </a:solidFill>
              </a:rPr>
              <a:t>Reader’s Notes</a:t>
            </a:r>
            <a:r>
              <a:rPr lang="en-US" dirty="0">
                <a:solidFill>
                  <a:srgbClr val="000000"/>
                </a:solidFill>
              </a:rPr>
              <a:t> for </a:t>
            </a:r>
            <a:r>
              <a:rPr lang="en-US" i="1" dirty="0" err="1">
                <a:solidFill>
                  <a:srgbClr val="000000"/>
                </a:solidFill>
              </a:rPr>
              <a:t>Lyddie</a:t>
            </a:r>
            <a:r>
              <a:rPr lang="en-US" dirty="0">
                <a:solidFill>
                  <a:srgbClr val="000000"/>
                </a:solidFill>
              </a:rPr>
              <a:t>. Consider checking the work most days but collecting it periodically to look it over more thoroughly. </a:t>
            </a:r>
            <a:endParaRPr dirty="0">
              <a:solidFill>
                <a:srgbClr val="000000"/>
              </a:solidFill>
            </a:endParaRPr>
          </a:p>
          <a:p>
            <a:pPr marL="457200" lvl="0" indent="-304800" rtl="0">
              <a:lnSpc>
                <a:spcPct val="115000"/>
              </a:lnSpc>
              <a:spcBef>
                <a:spcPts val="0"/>
              </a:spcBef>
              <a:spcAft>
                <a:spcPts val="0"/>
              </a:spcAft>
              <a:buClr>
                <a:srgbClr val="000000"/>
              </a:buClr>
              <a:buSzPts val="1200"/>
              <a:buChar char="●"/>
            </a:pPr>
            <a:r>
              <a:rPr lang="en-US" dirty="0">
                <a:solidFill>
                  <a:srgbClr val="000000"/>
                </a:solidFill>
              </a:rPr>
              <a:t>Lesson plans assume that students have the </a:t>
            </a:r>
            <a:r>
              <a:rPr lang="en-US" b="1" dirty="0">
                <a:solidFill>
                  <a:srgbClr val="000000"/>
                </a:solidFill>
              </a:rPr>
              <a:t>Reader’s Notes</a:t>
            </a:r>
            <a:r>
              <a:rPr lang="en-US" dirty="0">
                <a:solidFill>
                  <a:srgbClr val="000000"/>
                </a:solidFill>
              </a:rPr>
              <a:t> as three packets and that they will turn in each packet for feedback as it is completed: Chapters 1–7; Chapters 8–17; and Chapters 18–25. </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Char char="●"/>
            </a:pPr>
            <a:r>
              <a:rPr lang="en-US" dirty="0">
                <a:solidFill>
                  <a:srgbClr val="000000"/>
                </a:solidFill>
              </a:rPr>
              <a:t>After evaluating their work, return these packets to students so they can refer to them as they write their essays. </a:t>
            </a:r>
            <a:endParaRPr dirty="0">
              <a:solidFill>
                <a:srgbClr val="000000"/>
              </a:solidFill>
            </a:endParaRPr>
          </a:p>
          <a:p>
            <a:pPr marL="457200" lvl="0" indent="-304800" rtl="0">
              <a:lnSpc>
                <a:spcPct val="115000"/>
              </a:lnSpc>
              <a:spcBef>
                <a:spcPts val="0"/>
              </a:spcBef>
              <a:spcAft>
                <a:spcPts val="0"/>
              </a:spcAft>
              <a:buClr>
                <a:srgbClr val="000000"/>
              </a:buClr>
              <a:buSzPts val="1200"/>
              <a:buChar char="●"/>
            </a:pPr>
            <a:r>
              <a:rPr lang="en-US" dirty="0">
                <a:solidFill>
                  <a:srgbClr val="000000"/>
                </a:solidFill>
              </a:rPr>
              <a:t>It is possible to organize the </a:t>
            </a:r>
            <a:r>
              <a:rPr lang="en-US" b="1" dirty="0">
                <a:solidFill>
                  <a:srgbClr val="000000"/>
                </a:solidFill>
              </a:rPr>
              <a:t>Reader’s Notes</a:t>
            </a:r>
            <a:r>
              <a:rPr lang="en-US" dirty="0">
                <a:solidFill>
                  <a:srgbClr val="000000"/>
                </a:solidFill>
              </a:rPr>
              <a:t> differently to meet the needs of your students.</a:t>
            </a:r>
            <a:endParaRPr dirty="0">
              <a:solidFill>
                <a:srgbClr val="000000"/>
              </a:solidFill>
            </a:endParaRPr>
          </a:p>
          <a:p>
            <a:pPr marL="457200" lvl="0" indent="-304800" rtl="0">
              <a:lnSpc>
                <a:spcPct val="115000"/>
              </a:lnSpc>
              <a:spcBef>
                <a:spcPts val="0"/>
              </a:spcBef>
              <a:spcAft>
                <a:spcPts val="0"/>
              </a:spcAft>
              <a:buSzPts val="1200"/>
              <a:buFont typeface="Calibri"/>
              <a:buChar char="●"/>
            </a:pPr>
            <a:r>
              <a:rPr lang="en-US" b="0" dirty="0"/>
              <a:t>The </a:t>
            </a:r>
            <a:r>
              <a:rPr lang="en-US" b="1" dirty="0"/>
              <a:t>Reader’s Notes </a:t>
            </a:r>
            <a:r>
              <a:rPr lang="en-US" b="0" dirty="0"/>
              <a:t>that students will use for homework are attached to the lesson in which the homework is assigned, as is the Teacher’s Edition of those chapters. The Teacher’s Edition always includes all vocabulary words; for several lessons in which you refer to the Teacher’s Edition to model, the character/setting/plot chart is also filled in. </a:t>
            </a:r>
            <a:endParaRPr b="0" dirty="0"/>
          </a:p>
          <a:p>
            <a:pPr marL="457200" lvl="0" indent="-304800" rtl="0">
              <a:lnSpc>
                <a:spcPct val="115000"/>
              </a:lnSpc>
              <a:spcBef>
                <a:spcPts val="0"/>
              </a:spcBef>
              <a:spcAft>
                <a:spcPts val="0"/>
              </a:spcAft>
              <a:buSzPts val="1200"/>
              <a:buFont typeface="Calibri"/>
              <a:buChar char="●"/>
            </a:pPr>
            <a:r>
              <a:rPr lang="en-US" b="0" dirty="0"/>
              <a:t>Please note that you will often need to use the Teacher’s Edition for a given chapter in class the day after that chapter is assigned for homework. For example, in Lesson 5, students are assigned to read Chapter 8, and so </a:t>
            </a:r>
            <a:r>
              <a:rPr lang="en-US" b="1" dirty="0"/>
              <a:t>Reader’s Notes </a:t>
            </a:r>
            <a:r>
              <a:rPr lang="en-US" b="0" dirty="0"/>
              <a:t>and the Teacher’s Edition of those </a:t>
            </a:r>
            <a:r>
              <a:rPr lang="en-US" b="1" dirty="0"/>
              <a:t>Reader’s Notes</a:t>
            </a:r>
            <a:r>
              <a:rPr lang="en-US" b="0" dirty="0"/>
              <a:t> are attached to Lesson 5. However, you will want to use the Teacher’s Edition for chapter 8 in Lesson 6, when you review that chapter.</a:t>
            </a:r>
            <a:endParaRPr b="0" dirty="0"/>
          </a:p>
          <a:p>
            <a:pPr marL="457200" lvl="0" indent="-304800" rtl="0">
              <a:lnSpc>
                <a:spcPct val="115000"/>
              </a:lnSpc>
              <a:spcBef>
                <a:spcPts val="0"/>
              </a:spcBef>
              <a:spcAft>
                <a:spcPts val="0"/>
              </a:spcAft>
              <a:buSzPts val="1200"/>
              <a:buFont typeface="Calibri"/>
              <a:buChar char="●"/>
            </a:pPr>
            <a:r>
              <a:rPr lang="en-US" dirty="0"/>
              <a:t>Both the </a:t>
            </a:r>
            <a:r>
              <a:rPr lang="en-US" b="1" dirty="0"/>
              <a:t>Reader’s Notes </a:t>
            </a:r>
            <a:r>
              <a:rPr lang="en-US" dirty="0"/>
              <a:t>and the </a:t>
            </a:r>
            <a:r>
              <a:rPr lang="en-US" b="1" dirty="0"/>
              <a:t>Reader’s Notes, Teacher’s Edition </a:t>
            </a:r>
            <a:r>
              <a:rPr lang="en-US" dirty="0"/>
              <a:t>are also available as a part of the Unit 1 Overview (if you want to make packets).</a:t>
            </a:r>
            <a:endParaRPr dirty="0"/>
          </a:p>
          <a:p>
            <a:pPr marL="457200" lvl="0" indent="-304800" rtl="0">
              <a:lnSpc>
                <a:spcPct val="115000"/>
              </a:lnSpc>
              <a:spcBef>
                <a:spcPts val="0"/>
              </a:spcBef>
              <a:spcAft>
                <a:spcPts val="0"/>
              </a:spcAft>
              <a:buSzPts val="1200"/>
              <a:buFont typeface="Calibri"/>
              <a:buChar char="●"/>
            </a:pPr>
            <a:r>
              <a:rPr lang="en-US" dirty="0"/>
              <a:t>In this lesson, explain to your students how their work will be organized and how you will check and collect it.</a:t>
            </a:r>
            <a:endParaRPr dirty="0"/>
          </a:p>
          <a:p>
            <a:pPr marL="457200" lvl="0" indent="-304800" rtl="0">
              <a:lnSpc>
                <a:spcPct val="115000"/>
              </a:lnSpc>
              <a:spcBef>
                <a:spcPts val="0"/>
              </a:spcBef>
              <a:spcAft>
                <a:spcPts val="0"/>
              </a:spcAft>
              <a:buSzPts val="1200"/>
              <a:buFont typeface="Calibri"/>
              <a:buChar char="●"/>
            </a:pPr>
            <a:r>
              <a:rPr lang="en-US" i="1" dirty="0" err="1"/>
              <a:t>Lyddie</a:t>
            </a:r>
            <a:r>
              <a:rPr lang="en-US" dirty="0"/>
              <a:t> contains more difficult vocabulary and syntax than </a:t>
            </a:r>
            <a:r>
              <a:rPr lang="en-US" i="1" dirty="0"/>
              <a:t>A Long Walk to Water</a:t>
            </a:r>
            <a:r>
              <a:rPr lang="en-US" dirty="0"/>
              <a:t>, and teacher read-aloud is frequently used as a tool to help students access and enjoy this text.</a:t>
            </a:r>
            <a:endParaRPr dirty="0"/>
          </a:p>
          <a:p>
            <a:pPr marL="457200" lvl="0" indent="-304800" rtl="0">
              <a:lnSpc>
                <a:spcPct val="115000"/>
              </a:lnSpc>
              <a:spcBef>
                <a:spcPts val="0"/>
              </a:spcBef>
              <a:spcAft>
                <a:spcPts val="0"/>
              </a:spcAft>
              <a:buSzPts val="1200"/>
              <a:buChar char="●"/>
            </a:pPr>
            <a:r>
              <a:rPr lang="en-US" dirty="0"/>
              <a:t>This module includes a new type of supporting material for reading lessons that is explained more fully in the module and unit overviews: a </a:t>
            </a:r>
            <a:r>
              <a:rPr lang="en-US" b="1" dirty="0"/>
              <a:t>Close Reading Guide</a:t>
            </a:r>
            <a:r>
              <a:rPr lang="en-US" dirty="0"/>
              <a:t> (for teacher reference). This guide is used for lessons that involve the close reading of part of the text and is sometimes (as in this lesson) accompanied by a worksheet (e.g., Chapter 1 of </a:t>
            </a:r>
            <a:r>
              <a:rPr lang="en-US" i="1" dirty="0" err="1"/>
              <a:t>Lyddie</a:t>
            </a:r>
            <a:r>
              <a:rPr lang="en-US" dirty="0"/>
              <a:t> </a:t>
            </a:r>
            <a:r>
              <a:rPr lang="en-US" b="1" dirty="0"/>
              <a:t>Text-Dependent Questions</a:t>
            </a:r>
            <a:r>
              <a:rPr lang="en-US" dirty="0"/>
              <a:t>) on which students can record their thinking.</a:t>
            </a:r>
            <a:endParaRPr dirty="0"/>
          </a:p>
          <a:p>
            <a:pPr marL="457200" lvl="0" indent="-304800" rtl="0">
              <a:lnSpc>
                <a:spcPct val="115000"/>
              </a:lnSpc>
              <a:spcBef>
                <a:spcPts val="0"/>
              </a:spcBef>
              <a:spcAft>
                <a:spcPts val="0"/>
              </a:spcAft>
              <a:buSzPts val="1200"/>
              <a:buFont typeface="Calibri"/>
              <a:buChar char="●"/>
            </a:pPr>
            <a:r>
              <a:rPr lang="en-US" dirty="0"/>
              <a:t>In advance: Consider what type of pep talk or planning in class will help your students be successful with completing more rigorous reading assignments for homework. Time is built into the lesson to discuss this with students; consider what your students need to hear from you or discuss.</a:t>
            </a:r>
            <a:endParaRPr dirty="0"/>
          </a:p>
          <a:p>
            <a:pPr marL="457200" lvl="0" indent="-304800" rtl="0">
              <a:lnSpc>
                <a:spcPct val="115000"/>
              </a:lnSpc>
              <a:spcBef>
                <a:spcPts val="0"/>
              </a:spcBef>
              <a:spcAft>
                <a:spcPts val="0"/>
              </a:spcAft>
              <a:buSzPts val="1200"/>
              <a:buFont typeface="Calibri"/>
              <a:buChar char="●"/>
            </a:pPr>
            <a:r>
              <a:rPr lang="en-US" dirty="0"/>
              <a:t>Review: Unit 1 Overview; Preparation and Materials; </a:t>
            </a:r>
            <a:r>
              <a:rPr lang="en-US" b="1" dirty="0"/>
              <a:t>Reader’s Notes, Chapter 1, Teacher’s Edition</a:t>
            </a:r>
            <a:r>
              <a:rPr lang="en-US" dirty="0"/>
              <a:t>; </a:t>
            </a:r>
            <a:r>
              <a:rPr lang="en-US" i="1" dirty="0" err="1"/>
              <a:t>Lyddie</a:t>
            </a:r>
            <a:r>
              <a:rPr lang="en-US" dirty="0"/>
              <a:t> Chapter 1.</a:t>
            </a:r>
            <a:endParaRPr dirty="0"/>
          </a:p>
          <a:p>
            <a:pPr marL="457200" lvl="0" indent="-304800" rtl="0">
              <a:lnSpc>
                <a:spcPct val="115000"/>
              </a:lnSpc>
              <a:spcBef>
                <a:spcPts val="0"/>
              </a:spcBef>
              <a:spcAft>
                <a:spcPts val="0"/>
              </a:spcAft>
              <a:buSzPts val="1200"/>
              <a:buFont typeface="Calibri"/>
              <a:buChar char="●"/>
            </a:pPr>
            <a:r>
              <a:rPr lang="en-US" dirty="0"/>
              <a:t>Post: Learning targets.</a:t>
            </a:r>
            <a:endParaRPr dirty="0"/>
          </a:p>
          <a:p>
            <a:pPr marL="1371600" lvl="2" indent="-304800" rtl="0">
              <a:lnSpc>
                <a:spcPct val="115000"/>
              </a:lnSpc>
              <a:spcBef>
                <a:spcPts val="0"/>
              </a:spcBef>
              <a:spcAft>
                <a:spcPts val="0"/>
              </a:spcAft>
              <a:buSzPts val="1200"/>
              <a:buFont typeface="Calibri"/>
              <a:buChar char="■"/>
            </a:pPr>
            <a:endParaRPr dirty="0"/>
          </a:p>
        </p:txBody>
      </p:sp>
    </p:spTree>
    <p:extLst>
      <p:ext uri="{BB962C8B-B14F-4D97-AF65-F5344CB8AC3E}">
        <p14:creationId xmlns:p14="http://schemas.microsoft.com/office/powerpoint/2010/main" val="295844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deede55aa_0_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deede55aa_0_1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0"/>
              </a:spcBef>
              <a:spcAft>
                <a:spcPts val="0"/>
              </a:spcAft>
              <a:buClr>
                <a:schemeClr val="dk1"/>
              </a:buClr>
              <a:buSzPts val="1100"/>
              <a:buFont typeface="Arial"/>
              <a:buNone/>
            </a:pPr>
            <a:r>
              <a:rPr lang="en-US" b="1" dirty="0"/>
              <a:t>Closing and Assessment A. Reviewing Homework and Previewing Checking for Understanding Entry Task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SzPts val="1200"/>
              <a:buFont typeface="Calibri"/>
              <a:buChar char="●"/>
            </a:pPr>
            <a:r>
              <a:rPr lang="en-US" dirty="0"/>
              <a:t>In order for this to be a successful unit, students will need to read outside of class. </a:t>
            </a:r>
            <a:endParaRPr dirty="0"/>
          </a:p>
          <a:p>
            <a:pPr marL="457200" lvl="0" indent="-304800" rtl="0">
              <a:lnSpc>
                <a:spcPct val="100000"/>
              </a:lnSpc>
              <a:spcBef>
                <a:spcPts val="0"/>
              </a:spcBef>
              <a:spcAft>
                <a:spcPts val="0"/>
              </a:spcAft>
              <a:buSzPts val="1200"/>
              <a:buFont typeface="Calibri"/>
              <a:buChar char="●"/>
            </a:pPr>
            <a:r>
              <a:rPr lang="en-US" dirty="0"/>
              <a:t>Time will be provided in the small group block after the lesson for students to do reading homework and additional reading at home is even more helpful. </a:t>
            </a:r>
            <a:endParaRPr dirty="0"/>
          </a:p>
          <a:p>
            <a:pPr marL="457200" lvl="0" indent="-304800" rtl="0">
              <a:lnSpc>
                <a:spcPct val="100000"/>
              </a:lnSpc>
              <a:spcBef>
                <a:spcPts val="0"/>
              </a:spcBef>
              <a:spcAft>
                <a:spcPts val="0"/>
              </a:spcAft>
              <a:buSzPts val="1200"/>
              <a:buFont typeface="Calibri"/>
              <a:buChar char="●"/>
            </a:pPr>
            <a:r>
              <a:rPr lang="en-US" dirty="0"/>
              <a:t>Teachers need to emphasize how to read effectively to support the students.</a:t>
            </a:r>
            <a:endParaRPr dirty="0"/>
          </a:p>
          <a:p>
            <a:pPr marL="457200" lvl="0" indent="-304800" rtl="0">
              <a:lnSpc>
                <a:spcPct val="100000"/>
              </a:lnSpc>
              <a:spcBef>
                <a:spcPts val="0"/>
              </a:spcBef>
              <a:spcAft>
                <a:spcPts val="0"/>
              </a:spcAft>
              <a:buSzPts val="1200"/>
              <a:buFont typeface="Calibri"/>
              <a:buChar char="●"/>
            </a:pPr>
            <a:r>
              <a:rPr lang="en-US" dirty="0"/>
              <a:t>Consider providing a reading calendar for students to help them, support teachers, and families understand what is due when. A calendar template is provided in the supporting materials for this lesson.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Tell students that they will be doing a lot of the reading of </a:t>
            </a:r>
            <a:r>
              <a:rPr lang="en-US" b="0" i="1" dirty="0" err="1"/>
              <a:t>Lyddie</a:t>
            </a:r>
            <a:r>
              <a:rPr lang="en-US" dirty="0"/>
              <a:t> at home. Set the purpose for reading at home. You might say something like: </a:t>
            </a:r>
            <a:r>
              <a:rPr lang="en-US" i="1" dirty="0"/>
              <a:t>“In high school and college classes, students read at home and then use class time to talk about their reading. We will be doing the same thing. You will read carefully at home, and then we will work together in class to get to a deeper understanding of the book.”</a:t>
            </a:r>
            <a:endParaRPr i="1" dirty="0"/>
          </a:p>
          <a:p>
            <a:pPr marL="457200" lvl="0" indent="-304800" rtl="0">
              <a:lnSpc>
                <a:spcPct val="100000"/>
              </a:lnSpc>
              <a:spcBef>
                <a:spcPts val="0"/>
              </a:spcBef>
              <a:spcAft>
                <a:spcPts val="0"/>
              </a:spcAft>
              <a:buSzPts val="1200"/>
              <a:buFont typeface="Calibri"/>
              <a:buAutoNum type="arabicPeriod"/>
            </a:pPr>
            <a:r>
              <a:rPr lang="en-US" dirty="0"/>
              <a:t>Tell students that this is a challenging book. Ask them to name some reading strategies that will help them read successfully on their own. Stress the importance of rereading. Assure them this is normal for difficult texts, and good readers ARE good readers because they reread </a:t>
            </a:r>
            <a:endParaRPr dirty="0"/>
          </a:p>
          <a:p>
            <a:pPr marL="457200" lvl="0" indent="-304800" rtl="0">
              <a:lnSpc>
                <a:spcPct val="100000"/>
              </a:lnSpc>
              <a:spcBef>
                <a:spcPts val="0"/>
              </a:spcBef>
              <a:spcAft>
                <a:spcPts val="0"/>
              </a:spcAft>
              <a:buSzPts val="1200"/>
              <a:buFont typeface="Calibri"/>
              <a:buAutoNum type="arabicPeriod"/>
            </a:pPr>
            <a:r>
              <a:rPr lang="en-US" dirty="0"/>
              <a:t>Explain how the </a:t>
            </a:r>
            <a:r>
              <a:rPr lang="en-US" b="1" dirty="0"/>
              <a:t>Reader’s Notes </a:t>
            </a:r>
            <a:r>
              <a:rPr lang="en-US" dirty="0"/>
              <a:t>and daily entry task will support them in understanding this book. You might say something like:</a:t>
            </a:r>
            <a:r>
              <a:rPr lang="en-US" i="1" dirty="0"/>
              <a:t> “The </a:t>
            </a:r>
            <a:r>
              <a:rPr lang="en-US" b="1" i="1" dirty="0"/>
              <a:t>Reader’s Notes </a:t>
            </a:r>
            <a:r>
              <a:rPr lang="en-US" i="1" dirty="0"/>
              <a:t>will also help you understand the book and focus on what to reread. In addition, each class will start with a Checking for Understanding entry task based on the homework from the previous night. For this activity, you will be able to use your </a:t>
            </a:r>
            <a:r>
              <a:rPr lang="en-US" b="1" i="1" dirty="0"/>
              <a:t>Reader’s Notes </a:t>
            </a:r>
            <a:r>
              <a:rPr lang="en-US" i="1" dirty="0"/>
              <a:t>but not the book. The Checking for Understanding entry task is not a quiz, but it lets me and you see how you are doing with understanding the book, figuring out new words, and analyzing the interactions of character, plot, and setting. For example, if you had read this chapter for homework, a Checking for Understanding question might be: ‘What does </a:t>
            </a:r>
            <a:r>
              <a:rPr lang="en-US" i="1" dirty="0" err="1"/>
              <a:t>Lyddie</a:t>
            </a:r>
            <a:r>
              <a:rPr lang="en-US" i="1" dirty="0"/>
              <a:t> mean when she describes her mother as ‘queer in the head?’”</a:t>
            </a:r>
            <a:endParaRPr i="1" dirty="0"/>
          </a:p>
          <a:p>
            <a:pPr marL="457200" lvl="0" indent="-304800" rtl="0">
              <a:lnSpc>
                <a:spcPct val="100000"/>
              </a:lnSpc>
              <a:spcBef>
                <a:spcPts val="0"/>
              </a:spcBef>
              <a:spcAft>
                <a:spcPts val="0"/>
              </a:spcAft>
              <a:buSzPts val="1200"/>
              <a:buFont typeface="Calibri"/>
              <a:buAutoNum type="arabicPeriod"/>
            </a:pPr>
            <a:r>
              <a:rPr lang="en-US" dirty="0"/>
              <a:t>Ask: </a:t>
            </a:r>
            <a:r>
              <a:rPr lang="en-US" i="1" dirty="0"/>
              <a:t>“How will reading carefully and having strong </a:t>
            </a:r>
            <a:r>
              <a:rPr lang="en-US" b="1" i="1" dirty="0"/>
              <a:t>Reader’s Notes </a:t>
            </a:r>
            <a:r>
              <a:rPr lang="en-US" i="1" dirty="0"/>
              <a:t>help you on the Checking for Understanding tasks?”</a:t>
            </a:r>
            <a:endParaRPr i="1" dirty="0"/>
          </a:p>
          <a:p>
            <a:pPr marL="457200" lvl="0" indent="-304800" rtl="0">
              <a:lnSpc>
                <a:spcPct val="100000"/>
              </a:lnSpc>
              <a:spcBef>
                <a:spcPts val="0"/>
              </a:spcBef>
              <a:spcAft>
                <a:spcPts val="0"/>
              </a:spcAft>
              <a:buSzPts val="1200"/>
              <a:buFont typeface="Calibri"/>
              <a:buAutoNum type="arabicPeriod"/>
            </a:pPr>
            <a:r>
              <a:rPr lang="en-US" dirty="0"/>
              <a:t>Help them generate ideas for how they can make sure their reading at home is as effective as the reading they did in class.</a:t>
            </a:r>
            <a:endParaRPr dirty="0"/>
          </a:p>
          <a:p>
            <a:pPr marL="457200" lvl="0" indent="-304800" rtl="0">
              <a:lnSpc>
                <a:spcPct val="100000"/>
              </a:lnSpc>
              <a:spcBef>
                <a:spcPts val="0"/>
              </a:spcBef>
              <a:spcAft>
                <a:spcPts val="0"/>
              </a:spcAft>
              <a:buSzPts val="1200"/>
              <a:buFont typeface="Calibri"/>
              <a:buAutoNum type="arabicPeriod"/>
            </a:pPr>
            <a:r>
              <a:rPr lang="en-US" dirty="0"/>
              <a:t>Make sure they think about where and when they will read, and what strategies they will use if they get confused. Emphasize the importance of rereading and make sure that students understand that strong readers reread often.</a:t>
            </a:r>
            <a:endParaRPr dirty="0"/>
          </a:p>
          <a:p>
            <a:pPr marL="457200" lvl="0" indent="-304800" rtl="0">
              <a:lnSpc>
                <a:spcPct val="100000"/>
              </a:lnSpc>
              <a:spcBef>
                <a:spcPts val="0"/>
              </a:spcBef>
              <a:spcAft>
                <a:spcPts val="0"/>
              </a:spcAft>
              <a:buSzPts val="1200"/>
              <a:buFont typeface="Calibri"/>
              <a:buAutoNum type="arabicPeriod"/>
            </a:pPr>
            <a:r>
              <a:rPr lang="en-US" dirty="0"/>
              <a:t>If you are using any of the accommodations outlined in the </a:t>
            </a:r>
            <a:r>
              <a:rPr lang="en-US" b="1" dirty="0"/>
              <a:t>Unit 1 Overview</a:t>
            </a:r>
            <a:r>
              <a:rPr lang="en-US" dirty="0"/>
              <a:t>, discuss and launch them here.</a:t>
            </a:r>
            <a:endParaRPr dirty="0"/>
          </a:p>
          <a:p>
            <a:pPr marL="457200" lvl="0" indent="-304800" rtl="0">
              <a:lnSpc>
                <a:spcPct val="100000"/>
              </a:lnSpc>
              <a:spcBef>
                <a:spcPts val="0"/>
              </a:spcBef>
              <a:spcAft>
                <a:spcPts val="0"/>
              </a:spcAft>
              <a:buSzPts val="1200"/>
              <a:buFont typeface="Calibri"/>
              <a:buAutoNum type="arabicPeriod"/>
            </a:pPr>
            <a:r>
              <a:rPr lang="en-US" dirty="0"/>
              <a:t>If you are choosing to use the </a:t>
            </a:r>
            <a:r>
              <a:rPr lang="en-US" b="1" dirty="0"/>
              <a:t>Reading Calendar</a:t>
            </a:r>
            <a:r>
              <a:rPr lang="en-US" dirty="0"/>
              <a:t> to help students know what is due when, distribute that calendar.</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listening and participating in the discussion.</a:t>
            </a:r>
            <a:endParaRPr dirty="0"/>
          </a:p>
          <a:p>
            <a:pPr marL="457200" lvl="0" indent="-304800" rtl="0">
              <a:lnSpc>
                <a:spcPct val="100000"/>
              </a:lnSpc>
              <a:spcBef>
                <a:spcPts val="0"/>
              </a:spcBef>
              <a:spcAft>
                <a:spcPts val="0"/>
              </a:spcAft>
              <a:buSzPts val="1200"/>
              <a:buFont typeface="Calibri"/>
              <a:buChar char="●"/>
            </a:pPr>
            <a:r>
              <a:rPr lang="en-US" dirty="0"/>
              <a:t>Listen for them to name: visualizing what they read, connecting the book to their own experience, and slowing down to reread some paragraphs or even some pages to understand what is happening.</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65" name="Google Shape;165;g3deede55aa_0_1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962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lvl="0" indent="0" rtl="0">
              <a:lnSpc>
                <a:spcPct val="100000"/>
              </a:lnSpc>
              <a:spcBef>
                <a:spcPts val="0"/>
              </a:spcBef>
              <a:spcAft>
                <a:spcPts val="0"/>
              </a:spcAft>
              <a:buClr>
                <a:schemeClr val="dk1"/>
              </a:buClr>
              <a:buSzPts val="1100"/>
              <a:buFont typeface="Arial"/>
              <a:buNone/>
            </a:pPr>
            <a:endParaRPr lang="en-US" b="1" dirty="0"/>
          </a:p>
          <a:p>
            <a:pPr marL="0" lvl="0" indent="0" rtl="0">
              <a:lnSpc>
                <a:spcPct val="100000"/>
              </a:lnSpc>
              <a:spcBef>
                <a:spcPts val="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Consider providing </a:t>
            </a:r>
            <a:r>
              <a:rPr lang="en-US"/>
              <a:t>a </a:t>
            </a:r>
            <a:r>
              <a:rPr lang="en-US" b="1"/>
              <a:t>Reading </a:t>
            </a:r>
            <a:r>
              <a:rPr lang="en-US" b="1" dirty="0"/>
              <a:t>C</a:t>
            </a:r>
            <a:r>
              <a:rPr lang="en-US" b="1"/>
              <a:t>alendar</a:t>
            </a:r>
            <a:r>
              <a:rPr lang="en-US"/>
              <a:t> </a:t>
            </a:r>
            <a:r>
              <a:rPr lang="en-US" dirty="0"/>
              <a:t>for students to help them, support teachers, and families understand what is due when. A calendar template is provided in the supporting materials for this lesson.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Read the slide and answer any questions</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75" name="Google Shape;175;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8204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5f27058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5f27058c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85" name="Google Shape;185;g405f27058c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92516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90000"/>
              </a:lnSpc>
              <a:spcBef>
                <a:spcPts val="0"/>
              </a:spcBef>
              <a:spcAft>
                <a:spcPts val="0"/>
              </a:spcAft>
              <a:buClr>
                <a:schemeClr val="dk1"/>
              </a:buClr>
              <a:buSzPts val="1200"/>
              <a:buFont typeface="Calibri"/>
              <a:buChar char="●"/>
            </a:pPr>
            <a:r>
              <a:rPr lang="en-US" dirty="0"/>
              <a:t>Setting pictures A, B, and C (of the three settings for </a:t>
            </a:r>
            <a:r>
              <a:rPr lang="en-US" i="1" dirty="0" err="1"/>
              <a:t>Lyddie</a:t>
            </a:r>
            <a:r>
              <a:rPr lang="en-US" dirty="0"/>
              <a:t>) (one of each to display or print out)</a:t>
            </a:r>
            <a:endParaRPr dirty="0"/>
          </a:p>
          <a:p>
            <a:pPr marL="457200" lvl="0" indent="-304800" rtl="0">
              <a:lnSpc>
                <a:spcPct val="90000"/>
              </a:lnSpc>
              <a:spcBef>
                <a:spcPts val="0"/>
              </a:spcBef>
              <a:spcAft>
                <a:spcPts val="0"/>
              </a:spcAft>
              <a:buClr>
                <a:schemeClr val="dk1"/>
              </a:buClr>
              <a:buSzPts val="1200"/>
              <a:buFont typeface="Calibri"/>
              <a:buChar char="●"/>
            </a:pPr>
            <a:r>
              <a:rPr lang="en-US" dirty="0"/>
              <a:t>Entry Task: Lesson 2</a:t>
            </a:r>
            <a:endParaRPr dirty="0"/>
          </a:p>
          <a:p>
            <a:pPr marL="457200" lvl="0" indent="-304800" rtl="0">
              <a:lnSpc>
                <a:spcPct val="90000"/>
              </a:lnSpc>
              <a:spcBef>
                <a:spcPts val="0"/>
              </a:spcBef>
              <a:spcAft>
                <a:spcPts val="0"/>
              </a:spcAft>
              <a:buClr>
                <a:schemeClr val="dk1"/>
              </a:buClr>
              <a:buSzPts val="1200"/>
              <a:buFont typeface="Calibri"/>
              <a:buChar char="●"/>
            </a:pPr>
            <a:r>
              <a:rPr lang="en-US" i="1" dirty="0" err="1"/>
              <a:t>Lyddie</a:t>
            </a:r>
            <a:r>
              <a:rPr lang="en-US" dirty="0"/>
              <a:t> (book; 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i="1" dirty="0" err="1"/>
              <a:t>Lyddie</a:t>
            </a:r>
            <a:r>
              <a:rPr lang="en-US" b="1" dirty="0"/>
              <a:t> Reader’s Notes, Chapter 1 and Chapter 2 </a:t>
            </a:r>
            <a:r>
              <a:rPr lang="en-US" dirty="0"/>
              <a:t>(two separate supporting materials; one each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1 and Chapter 2, Teacher’s Edition </a:t>
            </a:r>
            <a:r>
              <a:rPr lang="en-US" dirty="0"/>
              <a:t>(two separate supporting materials; for Teacher Reference)</a:t>
            </a:r>
            <a:endParaRPr dirty="0"/>
          </a:p>
          <a:p>
            <a:pPr marL="457200" lvl="0" indent="-304800" rtl="0">
              <a:lnSpc>
                <a:spcPct val="90000"/>
              </a:lnSpc>
              <a:spcBef>
                <a:spcPts val="0"/>
              </a:spcBef>
              <a:spcAft>
                <a:spcPts val="0"/>
              </a:spcAft>
              <a:buClr>
                <a:schemeClr val="dk1"/>
              </a:buClr>
              <a:buSzPts val="1200"/>
              <a:buFont typeface="Calibri"/>
              <a:buChar char="●"/>
            </a:pPr>
            <a:r>
              <a:rPr lang="en-US" b="1" dirty="0"/>
              <a:t>Chapter 1 of </a:t>
            </a:r>
            <a:r>
              <a:rPr lang="en-US" b="1" i="1" dirty="0" err="1"/>
              <a:t>Lyddie</a:t>
            </a:r>
            <a:r>
              <a:rPr lang="en-US" b="1" dirty="0"/>
              <a:t> Text-Dependent Questions </a:t>
            </a:r>
            <a:r>
              <a:rPr lang="en-US" dirty="0"/>
              <a:t>(one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dirty="0"/>
              <a:t>Chapter 1 of </a:t>
            </a:r>
            <a:r>
              <a:rPr lang="en-US" b="1" i="1" dirty="0" err="1"/>
              <a:t>Lyddie</a:t>
            </a:r>
            <a:r>
              <a:rPr lang="en-US" b="1" dirty="0"/>
              <a:t> Close Reading Guide </a:t>
            </a:r>
            <a:r>
              <a:rPr lang="en-US" dirty="0"/>
              <a:t>(for Teacher Reference)</a:t>
            </a:r>
            <a:endParaRPr dirty="0"/>
          </a:p>
          <a:p>
            <a:pPr marL="457200" lvl="0" indent="-304800" rtl="0">
              <a:lnSpc>
                <a:spcPct val="90000"/>
              </a:lnSpc>
              <a:spcBef>
                <a:spcPts val="0"/>
              </a:spcBef>
              <a:spcAft>
                <a:spcPts val="0"/>
              </a:spcAft>
              <a:buClr>
                <a:schemeClr val="dk1"/>
              </a:buClr>
              <a:buSzPts val="1200"/>
              <a:buFont typeface="Calibri"/>
              <a:buChar char="●"/>
            </a:pPr>
            <a:r>
              <a:rPr lang="en-US" b="1" i="1" dirty="0" err="1"/>
              <a:t>Lyddie</a:t>
            </a:r>
            <a:r>
              <a:rPr lang="en-US" b="1" dirty="0"/>
              <a:t>: Reading Calendar </a:t>
            </a:r>
            <a:r>
              <a:rPr lang="en-US" dirty="0"/>
              <a:t>(one per student)</a:t>
            </a:r>
            <a:endParaRPr dirty="0"/>
          </a:p>
          <a:p>
            <a:pPr marL="0" lvl="0" indent="0" rtl="0">
              <a:lnSpc>
                <a:spcPct val="100000"/>
              </a:lnSpc>
              <a:spcBef>
                <a:spcPts val="100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r>
              <a:rPr lang="en-US" baseline="0" dirty="0"/>
              <a:t> </a:t>
            </a:r>
            <a:r>
              <a:rPr lang="en-US" dirty="0"/>
              <a:t>None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SzPts val="1200"/>
              <a:buFont typeface="Calibri"/>
              <a:buChar char="●"/>
            </a:pPr>
            <a:r>
              <a:rPr lang="en-US" dirty="0"/>
              <a:t>Post the Gallery Walk items around the room for students to travel to OR consider rotating the items to reduce movement.</a:t>
            </a:r>
            <a:endParaRPr dirty="0"/>
          </a:p>
          <a:p>
            <a:pPr marL="457200" lvl="0" indent="-304800" rtl="0">
              <a:spcBef>
                <a:spcPts val="0"/>
              </a:spcBef>
              <a:spcAft>
                <a:spcPts val="0"/>
              </a:spcAft>
              <a:buSzPts val="1200"/>
              <a:buFont typeface="Calibri"/>
              <a:buChar char="●"/>
            </a:pPr>
            <a:r>
              <a:rPr lang="en-US" dirty="0"/>
              <a:t>There are pieces of the walk that require technology.  If that access is not possible, remove item 4.</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4129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298450">
              <a:spcBef>
                <a:spcPts val="0"/>
              </a:spcBef>
              <a:spcAft>
                <a:spcPts val="0"/>
              </a:spcAft>
              <a:buSzPts val="1100"/>
              <a:buChar char="●"/>
            </a:pPr>
            <a:r>
              <a:rPr lang="en-US" sz="1100"/>
              <a:t>Display this slide as students enter the classroom.</a:t>
            </a:r>
            <a:endParaRPr sz="1100"/>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204840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latin typeface="Calibri"/>
                <a:ea typeface="Calibri"/>
                <a:cs typeface="Calibri"/>
                <a:sym typeface="Calibri"/>
              </a:rPr>
              <a:t>Student Grouping: Whole Group</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Char char="●"/>
            </a:pPr>
            <a:r>
              <a:rPr lang="en-US" dirty="0"/>
              <a:t>Understanding the settings of the novel is critical to comprehending the social injustice in the novel.</a:t>
            </a:r>
            <a:endParaRPr dirty="0"/>
          </a:p>
          <a:p>
            <a:pPr marL="457200" marR="0" lvl="0" indent="-304800" algn="l" rtl="0">
              <a:lnSpc>
                <a:spcPct val="100000"/>
              </a:lnSpc>
              <a:spcBef>
                <a:spcPts val="0"/>
              </a:spcBef>
              <a:spcAft>
                <a:spcPts val="0"/>
              </a:spcAft>
              <a:buSzPts val="1200"/>
              <a:buChar char="●"/>
            </a:pPr>
            <a:r>
              <a:rPr lang="en-US" dirty="0"/>
              <a:t>Reading Chapter 1 as a group will ensure we all start off with the a similar mindset.</a:t>
            </a:r>
            <a:endParaRPr dirty="0"/>
          </a:p>
          <a:p>
            <a:pPr marL="457200" marR="0" lvl="0" indent="-304800" algn="l" rtl="0">
              <a:lnSpc>
                <a:spcPct val="100000"/>
              </a:lnSpc>
              <a:spcBef>
                <a:spcPts val="0"/>
              </a:spcBef>
              <a:spcAft>
                <a:spcPts val="0"/>
              </a:spcAft>
              <a:buSzPts val="1200"/>
              <a:buChar char="●"/>
            </a:pPr>
            <a:r>
              <a:rPr lang="en-US" dirty="0"/>
              <a:t>Guiding students through writing the </a:t>
            </a:r>
            <a:r>
              <a:rPr lang="en-US" b="1" dirty="0"/>
              <a:t>Reader’s Notes </a:t>
            </a:r>
            <a:r>
              <a:rPr lang="en-US" dirty="0"/>
              <a:t>will model the expectations for the students.</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b="0" i="0" u="none" strike="noStrike" cap="none" dirty="0">
                <a:solidFill>
                  <a:schemeClr val="dk1"/>
                </a:solidFill>
                <a:latin typeface="Calibri"/>
                <a:ea typeface="Calibri"/>
                <a:cs typeface="Calibri"/>
                <a:sym typeface="Calibri"/>
              </a:rPr>
              <a:t>Read the slide aloud</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0012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Opening A. Entry Task: Settings in </a:t>
            </a:r>
            <a:r>
              <a:rPr lang="en-US" b="1" i="1" dirty="0" err="1"/>
              <a:t>Lyddie</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b="0" dirty="0"/>
              <a:t>Setting pictures A, B, and C </a:t>
            </a:r>
            <a:r>
              <a:rPr lang="en-US" dirty="0"/>
              <a:t>are included on this slide.  There is one picture for each setting in </a:t>
            </a:r>
            <a:r>
              <a:rPr lang="en-US" b="0" i="1" dirty="0" err="1"/>
              <a:t>Lyddie</a:t>
            </a:r>
            <a:r>
              <a:rPr lang="en-US" dirty="0"/>
              <a:t> (cabin, tavern, mill town).</a:t>
            </a:r>
            <a:endParaRPr dirty="0"/>
          </a:p>
          <a:p>
            <a:pPr marL="457200" lvl="0" indent="-304800" rtl="0">
              <a:lnSpc>
                <a:spcPct val="100000"/>
              </a:lnSpc>
              <a:spcBef>
                <a:spcPts val="0"/>
              </a:spcBef>
              <a:spcAft>
                <a:spcPts val="0"/>
              </a:spcAft>
              <a:buSzPts val="1200"/>
              <a:buChar char="●"/>
            </a:pPr>
            <a:r>
              <a:rPr lang="en-US" dirty="0"/>
              <a:t>Students will match the picture to the description on the </a:t>
            </a:r>
            <a:r>
              <a:rPr lang="en-US" b="1" dirty="0"/>
              <a:t>Entry Task Handout</a:t>
            </a:r>
            <a:r>
              <a:rPr lang="en-US" dirty="0"/>
              <a: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Distribute </a:t>
            </a:r>
            <a:r>
              <a:rPr lang="en-US" b="1" dirty="0"/>
              <a:t>Entry Task: Lesson 2</a:t>
            </a:r>
            <a:r>
              <a:rPr lang="en-US" dirty="0"/>
              <a:t> to students as they enter. </a:t>
            </a:r>
            <a:endParaRPr dirty="0"/>
          </a:p>
          <a:p>
            <a:pPr marL="457200" lvl="0" indent="-304800" rtl="0">
              <a:lnSpc>
                <a:spcPct val="100000"/>
              </a:lnSpc>
              <a:spcBef>
                <a:spcPts val="0"/>
              </a:spcBef>
              <a:spcAft>
                <a:spcPts val="0"/>
              </a:spcAft>
              <a:buSzPts val="1200"/>
              <a:buFont typeface="Calibri"/>
              <a:buAutoNum type="arabicPeriod"/>
            </a:pPr>
            <a:r>
              <a:rPr lang="en-US" dirty="0"/>
              <a:t>Read the slide and explain the three pictures are to be used to complete the matching on the entry task.</a:t>
            </a:r>
            <a:endParaRPr dirty="0"/>
          </a:p>
          <a:p>
            <a:pPr marL="457200" lvl="0" indent="-304800" rtl="0">
              <a:lnSpc>
                <a:spcPct val="100000"/>
              </a:lnSpc>
              <a:spcBef>
                <a:spcPts val="0"/>
              </a:spcBef>
              <a:spcAft>
                <a:spcPts val="0"/>
              </a:spcAft>
              <a:buSzPts val="1200"/>
              <a:buFont typeface="Calibri"/>
              <a:buAutoNum type="arabicPeriod"/>
            </a:pPr>
            <a:r>
              <a:rPr lang="en-US" dirty="0"/>
              <a:t>Direct students to complete the entry task individually and silently.</a:t>
            </a:r>
            <a:endParaRPr dirty="0"/>
          </a:p>
          <a:p>
            <a:pPr marL="457200" lvl="0" indent="-304800" rtl="0">
              <a:lnSpc>
                <a:spcPct val="100000"/>
              </a:lnSpc>
              <a:spcBef>
                <a:spcPts val="0"/>
              </a:spcBef>
              <a:spcAft>
                <a:spcPts val="0"/>
              </a:spcAft>
              <a:buSzPts val="1200"/>
              <a:buFont typeface="Calibri"/>
              <a:buAutoNum type="arabicPeriod"/>
            </a:pPr>
            <a:r>
              <a:rPr lang="en-US" dirty="0"/>
              <a:t>When students are done, call on several to share their answers. Prompt students: </a:t>
            </a:r>
            <a:r>
              <a:rPr lang="en-US" i="1" dirty="0"/>
              <a:t>“What did you see in that picture that helped you match it with the description?</a:t>
            </a:r>
            <a:r>
              <a:rPr lang="en-US" dirty="0"/>
              <a:t>” Listen for students to notice that A is the tavern, B is the cabin, and C is Lowell.</a:t>
            </a:r>
            <a:endParaRPr dirty="0"/>
          </a:p>
          <a:p>
            <a:pPr marL="457200" lvl="0" indent="-304800" rtl="0">
              <a:lnSpc>
                <a:spcPct val="100000"/>
              </a:lnSpc>
              <a:spcBef>
                <a:spcPts val="0"/>
              </a:spcBef>
              <a:spcAft>
                <a:spcPts val="0"/>
              </a:spcAft>
              <a:buSzPts val="1200"/>
              <a:buFont typeface="Calibri"/>
              <a:buAutoNum type="arabicPeriod"/>
            </a:pPr>
            <a:r>
              <a:rPr lang="en-US" dirty="0"/>
              <a:t>Tell the class that the time and place in which a story takes place is called the </a:t>
            </a:r>
            <a:r>
              <a:rPr lang="en-US" i="1" dirty="0"/>
              <a:t>setting</a:t>
            </a:r>
            <a:r>
              <a:rPr lang="en-US" dirty="0"/>
              <a:t>. Ask several students to predict the time and place for </a:t>
            </a:r>
            <a:r>
              <a:rPr lang="en-US" i="1" dirty="0" err="1"/>
              <a:t>Lyddie</a:t>
            </a:r>
            <a:r>
              <a:rPr lang="en-US" dirty="0"/>
              <a:t>, but do not tell them the correct answer yet— assure them that they will be able to test their ideas when they start reading the novel shortly.</a:t>
            </a:r>
            <a:endParaRPr b="1" dirty="0"/>
          </a:p>
          <a:p>
            <a:pPr marL="457200" lvl="0" indent="0" rtl="0">
              <a:lnSpc>
                <a:spcPct val="100000"/>
              </a:lnSpc>
              <a:spcBef>
                <a:spcPts val="0"/>
              </a:spcBef>
              <a:spcAft>
                <a:spcPts val="0"/>
              </a:spcAft>
              <a:buNone/>
            </a:pPr>
            <a:endParaRPr b="1"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matches.</a:t>
            </a:r>
            <a:endParaRPr dirty="0"/>
          </a:p>
          <a:p>
            <a:pPr marL="457200" marR="0" lvl="0" indent="-304800" algn="l" rtl="0">
              <a:lnSpc>
                <a:spcPct val="100000"/>
              </a:lnSpc>
              <a:spcBef>
                <a:spcPts val="0"/>
              </a:spcBef>
              <a:spcAft>
                <a:spcPts val="0"/>
              </a:spcAft>
              <a:buSzPts val="1200"/>
              <a:buChar char="●"/>
            </a:pPr>
            <a:r>
              <a:rPr lang="en-US" dirty="0"/>
              <a:t>Listen for an understanding of the settings.</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007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2-3</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Opening B. Introducing Learning Targets</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Consider posting these three terms (setting, character, plot), along with visual representations, in the room. Students will refer to them frequently in this unit.</a:t>
            </a:r>
            <a:endParaRPr dirty="0"/>
          </a:p>
          <a:p>
            <a:pPr marL="457200" lvl="0" indent="-304800" rtl="0">
              <a:lnSpc>
                <a:spcPct val="100000"/>
              </a:lnSpc>
              <a:spcBef>
                <a:spcPts val="0"/>
              </a:spcBef>
              <a:spcAft>
                <a:spcPts val="0"/>
              </a:spcAft>
              <a:buClr>
                <a:schemeClr val="dk1"/>
              </a:buClr>
              <a:buSzPts val="1200"/>
              <a:buFont typeface="Calibri"/>
              <a:buChar char="●"/>
            </a:pPr>
            <a:r>
              <a:rPr lang="en-US" dirty="0"/>
              <a:t>Discussing and clarifying the language of learning targets helps build academic vocabulary.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Direct students’ attention to the learning targets for today. Tell them that we often think about the elements of a story: the parts that make it up. </a:t>
            </a:r>
            <a:r>
              <a:rPr lang="en-US" i="1" dirty="0"/>
              <a:t>Setting</a:t>
            </a:r>
            <a:r>
              <a:rPr lang="en-US" dirty="0"/>
              <a:t>, which they just discussed, is one element. </a:t>
            </a:r>
            <a:r>
              <a:rPr lang="en-US" i="1" dirty="0"/>
              <a:t>Characters</a:t>
            </a:r>
            <a:r>
              <a:rPr lang="en-US" dirty="0"/>
              <a:t> and </a:t>
            </a:r>
            <a:r>
              <a:rPr lang="en-US" i="1" dirty="0"/>
              <a:t>plot</a:t>
            </a:r>
            <a:r>
              <a:rPr lang="en-US" dirty="0"/>
              <a:t> are two other elements.</a:t>
            </a:r>
            <a:endParaRPr dirty="0"/>
          </a:p>
          <a:p>
            <a:pPr marL="457200" lvl="0" indent="-304800" rtl="0">
              <a:lnSpc>
                <a:spcPct val="100000"/>
              </a:lnSpc>
              <a:spcBef>
                <a:spcPts val="0"/>
              </a:spcBef>
              <a:spcAft>
                <a:spcPts val="0"/>
              </a:spcAft>
              <a:buSzPts val="1200"/>
              <a:buFont typeface="Calibri"/>
              <a:buAutoNum type="arabicPeriod"/>
            </a:pPr>
            <a:r>
              <a:rPr lang="en-US" dirty="0"/>
              <a:t>Ask students to define these words, giving examples from any common text (such as </a:t>
            </a:r>
            <a:r>
              <a:rPr lang="en-US" i="1" dirty="0"/>
              <a:t>A Long Walk to Water</a:t>
            </a:r>
            <a:r>
              <a:rPr lang="en-US" dirty="0"/>
              <a:t>). Next, ask them: </a:t>
            </a:r>
            <a:r>
              <a:rPr lang="en-US" i="1" dirty="0"/>
              <a:t>“What does it mean to analyze an interaction?</a:t>
            </a:r>
            <a:r>
              <a:rPr lang="en-US" dirty="0"/>
              <a:t>” Invite volunteers to share their thinking. </a:t>
            </a:r>
            <a:endParaRPr dirty="0"/>
          </a:p>
          <a:p>
            <a:pPr marL="457200" lvl="0" indent="-304800" rtl="0">
              <a:lnSpc>
                <a:spcPct val="100000"/>
              </a:lnSpc>
              <a:spcBef>
                <a:spcPts val="0"/>
              </a:spcBef>
              <a:spcAft>
                <a:spcPts val="0"/>
              </a:spcAft>
              <a:buSzPts val="1200"/>
              <a:buFont typeface="Calibri"/>
              <a:buAutoNum type="arabicPeriod"/>
            </a:pPr>
            <a:r>
              <a:rPr lang="en-US" dirty="0"/>
              <a:t>Guide students, as needed, to define </a:t>
            </a:r>
            <a:r>
              <a:rPr lang="en-US" i="1" dirty="0"/>
              <a:t>interaction</a:t>
            </a:r>
            <a:r>
              <a:rPr lang="en-US" dirty="0"/>
              <a:t> (a process through which several things, possibly people, affect each other). Point out the prefix </a:t>
            </a:r>
            <a:r>
              <a:rPr lang="en-US" i="1" dirty="0"/>
              <a:t>inter-</a:t>
            </a:r>
            <a:r>
              <a:rPr lang="en-US" dirty="0"/>
              <a:t>, which means “between,” and connect it to students’ understanding of the word </a:t>
            </a:r>
            <a:r>
              <a:rPr lang="en-US" i="1" dirty="0"/>
              <a:t>interstate</a:t>
            </a:r>
            <a:r>
              <a:rPr lang="en-US" dirty="0"/>
              <a:t>: a road that goes between the states. </a:t>
            </a:r>
            <a:endParaRPr dirty="0"/>
          </a:p>
          <a:p>
            <a:pPr marL="457200" lvl="0" indent="-304800" rtl="0">
              <a:lnSpc>
                <a:spcPct val="100000"/>
              </a:lnSpc>
              <a:spcBef>
                <a:spcPts val="0"/>
              </a:spcBef>
              <a:spcAft>
                <a:spcPts val="0"/>
              </a:spcAft>
              <a:buSzPts val="1200"/>
              <a:buFont typeface="Calibri"/>
              <a:buAutoNum type="arabicPeriod"/>
            </a:pPr>
            <a:r>
              <a:rPr lang="en-US" dirty="0"/>
              <a:t>Tell students, “</a:t>
            </a:r>
            <a:r>
              <a:rPr lang="en-US" i="1" dirty="0"/>
              <a:t>Readers often ask questions about how different characters interact with each other (for example, when </a:t>
            </a:r>
            <a:r>
              <a:rPr lang="en-US" i="1" dirty="0" err="1"/>
              <a:t>Salva’s</a:t>
            </a:r>
            <a:r>
              <a:rPr lang="en-US" i="1" dirty="0"/>
              <a:t> uncle helped him survive), or about how an event or setting affects a character (for example, how </a:t>
            </a:r>
            <a:r>
              <a:rPr lang="en-US" i="1" dirty="0" err="1"/>
              <a:t>Salva</a:t>
            </a:r>
            <a:r>
              <a:rPr lang="en-US" i="1" dirty="0"/>
              <a:t> and Nya learned to be persistent because they lived in a challenging physical environment)”.</a:t>
            </a:r>
            <a:endParaRPr i="1" dirty="0"/>
          </a:p>
          <a:p>
            <a:pPr marL="457200" lvl="0" indent="-304800" rtl="0">
              <a:lnSpc>
                <a:spcPct val="100000"/>
              </a:lnSpc>
              <a:spcBef>
                <a:spcPts val="0"/>
              </a:spcBef>
              <a:spcAft>
                <a:spcPts val="0"/>
              </a:spcAft>
              <a:buSzPts val="1200"/>
              <a:buFont typeface="Calibri"/>
              <a:buAutoNum type="arabicPeriod"/>
            </a:pPr>
            <a:r>
              <a:rPr lang="en-US" dirty="0"/>
              <a:t>Finally, define </a:t>
            </a:r>
            <a:r>
              <a:rPr lang="en-US" i="1" dirty="0"/>
              <a:t>analyze</a:t>
            </a:r>
            <a:r>
              <a:rPr lang="en-US" dirty="0"/>
              <a:t> (to examine something carefully; to understand it by looking at its parts). Point out that in Module 1, when students were discussing how </a:t>
            </a:r>
            <a:r>
              <a:rPr lang="en-US" dirty="0" err="1"/>
              <a:t>Salva</a:t>
            </a:r>
            <a:r>
              <a:rPr lang="en-US" dirty="0"/>
              <a:t> and Nya survived, they were analyzing the interaction of character and setting. </a:t>
            </a:r>
            <a:endParaRPr dirty="0"/>
          </a:p>
          <a:p>
            <a:pPr marL="457200" lvl="0" indent="-304800" rtl="0">
              <a:lnSpc>
                <a:spcPct val="100000"/>
              </a:lnSpc>
              <a:spcBef>
                <a:spcPts val="0"/>
              </a:spcBef>
              <a:spcAft>
                <a:spcPts val="0"/>
              </a:spcAft>
              <a:buSzPts val="1200"/>
              <a:buFont typeface="Calibri"/>
              <a:buAutoNum type="arabicPeriod"/>
            </a:pPr>
            <a:r>
              <a:rPr lang="en-US" dirty="0"/>
              <a:t>Point out that through analyzing the story, they will “get to know” the characters better—one of the main reasons that reading any book is enjoyable. Assure them that this intellectual work will actually make the reading process more enjoyable and a richer experience.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Listen for students to say that the characters are the people or other actors in a story and that the plot is the series of events in a story.</a:t>
            </a:r>
            <a:endParaRPr dirty="0"/>
          </a:p>
          <a:p>
            <a:pPr marL="457200" marR="0" lvl="0" indent="-304800" algn="l" rtl="0">
              <a:lnSpc>
                <a:spcPct val="100000"/>
              </a:lnSpc>
              <a:spcBef>
                <a:spcPts val="0"/>
              </a:spcBef>
              <a:spcAft>
                <a:spcPts val="0"/>
              </a:spcAft>
              <a:buSzPts val="1200"/>
              <a:buChar char="●"/>
            </a:pPr>
            <a:r>
              <a:rPr lang="en-US" dirty="0"/>
              <a:t>Listen for an understanding of what </a:t>
            </a:r>
            <a:r>
              <a:rPr lang="en-US" i="1" dirty="0"/>
              <a:t>interaction</a:t>
            </a:r>
            <a:r>
              <a:rPr lang="en-US" dirty="0"/>
              <a:t> and </a:t>
            </a:r>
            <a:r>
              <a:rPr lang="en-US" i="1" dirty="0"/>
              <a:t>analyze</a:t>
            </a:r>
            <a:r>
              <a:rPr lang="en-US" dirty="0"/>
              <a:t> mean.</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Char char="●"/>
            </a:pPr>
            <a:r>
              <a:rPr lang="en-US" dirty="0"/>
              <a:t>Consider posting the definitions of </a:t>
            </a:r>
            <a:r>
              <a:rPr lang="en-US" i="1" dirty="0"/>
              <a:t>interaction</a:t>
            </a:r>
            <a:r>
              <a:rPr lang="en-US" dirty="0"/>
              <a:t> and </a:t>
            </a:r>
            <a:r>
              <a:rPr lang="en-US" i="1" dirty="0"/>
              <a:t>analyze</a:t>
            </a:r>
            <a:r>
              <a:rPr lang="en-US" dirty="0"/>
              <a:t> in a place where they can be referred to at a later time.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25" name="Google Shape;125;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0095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20 -25 </a:t>
            </a:r>
            <a:r>
              <a:rPr lang="en-US" b="1" dirty="0"/>
              <a:t>minutes (this slide, 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100000"/>
              </a:lnSpc>
              <a:spcBef>
                <a:spcPts val="0"/>
              </a:spcBef>
              <a:spcAft>
                <a:spcPts val="0"/>
              </a:spcAft>
              <a:buClr>
                <a:schemeClr val="dk1"/>
              </a:buClr>
              <a:buSzPts val="1100"/>
              <a:buFont typeface="Arial"/>
              <a:buNone/>
            </a:pPr>
            <a:r>
              <a:rPr lang="en-US" b="1" dirty="0"/>
              <a:t>Work Time A. Close Read: Chapter 1 of </a:t>
            </a:r>
            <a:r>
              <a:rPr lang="en-US" b="1" i="1" dirty="0" err="1"/>
              <a:t>Lyddie</a:t>
            </a:r>
            <a:endParaRPr b="1" i="1" dirty="0"/>
          </a:p>
          <a:p>
            <a:pPr marL="0" lvl="0" indent="0" rtl="0">
              <a:lnSpc>
                <a:spcPct val="100000"/>
              </a:lnSpc>
              <a:spcBef>
                <a:spcPts val="0"/>
              </a:spcBef>
              <a:spcAft>
                <a:spcPts val="0"/>
              </a:spcAft>
              <a:buClr>
                <a:schemeClr val="dk1"/>
              </a:buClr>
              <a:buSzPts val="1100"/>
              <a:buFont typeface="Arial"/>
              <a:buNone/>
            </a:pPr>
            <a:endParaRPr b="1" i="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Suggesting questions to think about helps students focus their thinking while reading.</a:t>
            </a:r>
            <a:endParaRPr dirty="0"/>
          </a:p>
          <a:p>
            <a:pPr marL="457200" marR="0" lvl="0" indent="-304800" algn="l" rtl="0">
              <a:lnSpc>
                <a:spcPct val="100000"/>
              </a:lnSpc>
              <a:spcBef>
                <a:spcPts val="0"/>
              </a:spcBef>
              <a:spcAft>
                <a:spcPts val="0"/>
              </a:spcAft>
              <a:buSzPts val="1200"/>
              <a:buFont typeface="Calibri"/>
              <a:buChar char="●"/>
            </a:pPr>
            <a:r>
              <a:rPr lang="en-US" dirty="0"/>
              <a:t>Hearing a complex text read slowly, fluently, and without interruption or explanation promotes fluency and comprehension for students. Students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dirty="0"/>
          </a:p>
          <a:p>
            <a:pPr marL="457200" marR="0" lvl="0" indent="-304800" algn="l" rtl="0">
              <a:lnSpc>
                <a:spcPct val="100000"/>
              </a:lnSpc>
              <a:spcBef>
                <a:spcPts val="0"/>
              </a:spcBef>
              <a:spcAft>
                <a:spcPts val="0"/>
              </a:spcAft>
              <a:buSzPts val="1200"/>
              <a:buFont typeface="Calibri"/>
              <a:buChar char="●"/>
            </a:pPr>
            <a:r>
              <a:rPr lang="en-US" dirty="0"/>
              <a:t>The </a:t>
            </a:r>
            <a:r>
              <a:rPr lang="en-US" b="1" dirty="0"/>
              <a:t>Reader’s Notes </a:t>
            </a:r>
            <a:r>
              <a:rPr lang="en-US" dirty="0"/>
              <a:t>for </a:t>
            </a:r>
            <a:r>
              <a:rPr lang="en-US" i="1" dirty="0" err="1"/>
              <a:t>Lyddie</a:t>
            </a:r>
            <a:r>
              <a:rPr lang="en-US" dirty="0"/>
              <a:t> are similar to those for </a:t>
            </a:r>
            <a:r>
              <a:rPr lang="en-US" i="1" dirty="0"/>
              <a:t>A Long Walk to Water</a:t>
            </a:r>
            <a:r>
              <a:rPr lang="en-US" dirty="0"/>
              <a:t> from Module 1. As they read, students take gist notes (though this time they are organized by character, setting, and plot).  However, students are still building an understanding of what they are reading and keeping track of the new vocabulary they encounter.</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p>
          <a:p>
            <a:pPr marL="457200" lvl="0" indent="-304800" rtl="0">
              <a:lnSpc>
                <a:spcPct val="100000"/>
              </a:lnSpc>
              <a:spcBef>
                <a:spcPts val="0"/>
              </a:spcBef>
              <a:spcAft>
                <a:spcPts val="0"/>
              </a:spcAft>
              <a:buSzPts val="1200"/>
              <a:buFont typeface="Calibri"/>
              <a:buAutoNum type="arabicPeriod"/>
            </a:pPr>
            <a:r>
              <a:rPr lang="en-US" dirty="0"/>
              <a:t>Distribute the novel </a:t>
            </a:r>
            <a:r>
              <a:rPr lang="en-US" b="1" i="1" dirty="0" err="1"/>
              <a:t>Lyddie</a:t>
            </a:r>
            <a:r>
              <a:rPr lang="en-US" dirty="0"/>
              <a:t> to each student. Point out the title of the book. This gives the reader a clue that a person, not an event, is the focus of the book. Assure them that </a:t>
            </a:r>
            <a:r>
              <a:rPr lang="en-US" dirty="0" err="1"/>
              <a:t>Lyddie</a:t>
            </a:r>
            <a:r>
              <a:rPr lang="en-US" dirty="0"/>
              <a:t> is a strong and interesting character—and someone about their age.</a:t>
            </a:r>
          </a:p>
          <a:p>
            <a:pPr marL="457200" lvl="0" indent="-304800" rtl="0">
              <a:lnSpc>
                <a:spcPct val="100000"/>
              </a:lnSpc>
              <a:spcBef>
                <a:spcPts val="0"/>
              </a:spcBef>
              <a:spcAft>
                <a:spcPts val="0"/>
              </a:spcAft>
              <a:buSzPts val="1200"/>
              <a:buFont typeface="Calibri"/>
              <a:buAutoNum type="arabicPeriod"/>
            </a:pPr>
            <a:r>
              <a:rPr lang="en-US" dirty="0"/>
              <a:t>Read the slide or ask a student to read it.</a:t>
            </a:r>
          </a:p>
          <a:p>
            <a:pPr marL="457200" lvl="0" indent="-304800" rtl="0">
              <a:lnSpc>
                <a:spcPct val="100000"/>
              </a:lnSpc>
              <a:spcBef>
                <a:spcPts val="0"/>
              </a:spcBef>
              <a:spcAft>
                <a:spcPts val="0"/>
              </a:spcAft>
              <a:buSzPts val="1200"/>
              <a:buFont typeface="Calibri"/>
              <a:buAutoNum type="arabicPeriod"/>
            </a:pPr>
            <a:r>
              <a:rPr lang="en-US" dirty="0"/>
              <a:t>Distribute the </a:t>
            </a:r>
            <a:r>
              <a:rPr lang="en-US" b="1" dirty="0" err="1"/>
              <a:t>Lyddie</a:t>
            </a:r>
            <a:r>
              <a:rPr lang="en-US" b="1" dirty="0"/>
              <a:t> Reader’s Notes, Chapter 1 and Chapter 2</a:t>
            </a:r>
            <a:r>
              <a:rPr lang="en-US" dirty="0"/>
              <a:t>. (If you have decided to make the </a:t>
            </a:r>
            <a:r>
              <a:rPr lang="en-US" b="1" dirty="0"/>
              <a:t>Reader’s Notes </a:t>
            </a:r>
            <a:r>
              <a:rPr lang="en-US" dirty="0"/>
              <a:t>into packets, you will distribute the packet that includes Chapters 1–7.) Ask students:</a:t>
            </a:r>
          </a:p>
          <a:p>
            <a:pPr marL="914400" lvl="1" indent="-304800" rtl="0">
              <a:lnSpc>
                <a:spcPct val="100000"/>
              </a:lnSpc>
              <a:spcBef>
                <a:spcPts val="0"/>
              </a:spcBef>
              <a:spcAft>
                <a:spcPts val="0"/>
              </a:spcAft>
              <a:buSzPts val="1200"/>
              <a:buFont typeface="Courier New" panose="02070309020205020404" pitchFamily="49" charset="0"/>
              <a:buChar char="o"/>
            </a:pPr>
            <a:r>
              <a:rPr lang="en-US" dirty="0"/>
              <a:t>“</a:t>
            </a:r>
            <a:r>
              <a:rPr lang="en-US" i="1" dirty="0"/>
              <a:t>How are these </a:t>
            </a:r>
            <a:r>
              <a:rPr lang="en-US" b="1" i="1" dirty="0"/>
              <a:t>Reader’s Notes </a:t>
            </a:r>
            <a:r>
              <a:rPr lang="en-US" i="1" dirty="0"/>
              <a:t>similar to your </a:t>
            </a:r>
            <a:r>
              <a:rPr lang="en-US" b="1" i="1" dirty="0"/>
              <a:t>Reader’s Notes </a:t>
            </a:r>
            <a:r>
              <a:rPr lang="en-US" i="1" dirty="0"/>
              <a:t>for A Long Walk to Water?”</a:t>
            </a:r>
          </a:p>
          <a:p>
            <a:pPr marL="914400" lvl="1" indent="-304800" rtl="0">
              <a:lnSpc>
                <a:spcPct val="100000"/>
              </a:lnSpc>
              <a:spcBef>
                <a:spcPts val="0"/>
              </a:spcBef>
              <a:spcAft>
                <a:spcPts val="0"/>
              </a:spcAft>
              <a:buSzPts val="1200"/>
              <a:buFont typeface="Courier New" panose="02070309020205020404" pitchFamily="49" charset="0"/>
              <a:buChar char="o"/>
            </a:pPr>
            <a:r>
              <a:rPr lang="en-US" dirty="0"/>
              <a:t>“</a:t>
            </a:r>
            <a:r>
              <a:rPr lang="en-US" i="1" dirty="0"/>
              <a:t>How are these </a:t>
            </a:r>
            <a:r>
              <a:rPr lang="en-US" b="1" i="1" dirty="0"/>
              <a:t>Reader’s Notes </a:t>
            </a:r>
            <a:r>
              <a:rPr lang="en-US" i="1" dirty="0"/>
              <a:t>different?”</a:t>
            </a:r>
            <a:r>
              <a:rPr lang="en-US" dirty="0"/>
              <a:t> Listen for them to notice the similar format for the </a:t>
            </a:r>
            <a:r>
              <a:rPr lang="en-US" b="1" dirty="0"/>
              <a:t>Reader’s Dictionary </a:t>
            </a:r>
            <a:r>
              <a:rPr lang="en-US" dirty="0"/>
              <a:t>and the different headings for the gist notes. Tell students that, </a:t>
            </a:r>
            <a:r>
              <a:rPr lang="en-US" i="1" dirty="0"/>
              <a:t>“As in A Long Walk to Water, you’ll want to fill in the </a:t>
            </a:r>
            <a:r>
              <a:rPr lang="en-US" b="1" i="1" dirty="0"/>
              <a:t>Reader’s Dictionary </a:t>
            </a:r>
            <a:r>
              <a:rPr lang="en-US" i="1" dirty="0"/>
              <a:t>as they go but you should probably wait until the end of a chapter to fill in the other notes.”</a:t>
            </a:r>
            <a:endParaRPr i="1" dirty="0"/>
          </a:p>
          <a:p>
            <a:pPr marL="457200" lvl="0" indent="-304800" rtl="0">
              <a:lnSpc>
                <a:spcPct val="100000"/>
              </a:lnSpc>
              <a:spcBef>
                <a:spcPts val="0"/>
              </a:spcBef>
              <a:spcAft>
                <a:spcPts val="0"/>
              </a:spcAft>
              <a:buSzPts val="1200"/>
              <a:buFont typeface="Calibri"/>
              <a:buAutoNum type="arabicPeriod"/>
            </a:pPr>
            <a:r>
              <a:rPr lang="en-US" dirty="0"/>
              <a:t>Tell students that in some lessons, you or they will read aloud. Remind them that when they are listening, they also need to be reading silently to themselves.</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listening.</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When reviewing graphic organizers or recording forms, consider using a document camera or chart paper to visually display the document for students who struggle with auditory processing.</a:t>
            </a:r>
            <a:endParaRPr dirty="0"/>
          </a:p>
          <a:p>
            <a:pPr marL="45720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36" name="Google Shape;136;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1130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a:t>
            </a:r>
            <a:r>
              <a:rPr lang="en-US" b="1" i="0" u="none" strike="noStrike" cap="none" dirty="0">
                <a:solidFill>
                  <a:schemeClr val="dk1"/>
                </a:solidFill>
              </a:rPr>
              <a:t> -25 minutes (this sl</a:t>
            </a:r>
            <a:r>
              <a:rPr lang="en-US" b="1" dirty="0"/>
              <a:t>ide, 15-20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100000"/>
              </a:lnSpc>
              <a:spcBef>
                <a:spcPts val="0"/>
              </a:spcBef>
              <a:spcAft>
                <a:spcPts val="0"/>
              </a:spcAft>
              <a:buClr>
                <a:schemeClr val="dk1"/>
              </a:buClr>
              <a:buSzPts val="1100"/>
              <a:buFont typeface="Arial"/>
              <a:buNone/>
            </a:pPr>
            <a:r>
              <a:rPr lang="en-US" b="1" dirty="0"/>
              <a:t>Work Time A. Close Read: Chapter 1 of </a:t>
            </a:r>
            <a:r>
              <a:rPr lang="en-US" b="1" i="1" dirty="0" err="1"/>
              <a:t>Lyddie</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Suggesting questions to think about helps students focus their thinking while reading.</a:t>
            </a:r>
            <a:endParaRPr dirty="0"/>
          </a:p>
          <a:p>
            <a:pPr marL="457200" marR="0" lvl="0" indent="-304800" algn="l" rtl="0">
              <a:lnSpc>
                <a:spcPct val="100000"/>
              </a:lnSpc>
              <a:spcBef>
                <a:spcPts val="0"/>
              </a:spcBef>
              <a:spcAft>
                <a:spcPts val="0"/>
              </a:spcAft>
              <a:buSzPts val="1200"/>
              <a:buFont typeface="Calibri"/>
              <a:buChar char="●"/>
            </a:pPr>
            <a:r>
              <a:rPr lang="en-US" dirty="0"/>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dirty="0"/>
          </a:p>
          <a:p>
            <a:pPr marL="457200" lvl="0" indent="-304800" rtl="0">
              <a:lnSpc>
                <a:spcPct val="100000"/>
              </a:lnSpc>
              <a:spcBef>
                <a:spcPts val="0"/>
              </a:spcBef>
              <a:spcAft>
                <a:spcPts val="0"/>
              </a:spcAft>
              <a:buClr>
                <a:schemeClr val="dk1"/>
              </a:buClr>
              <a:buSzPts val="1200"/>
              <a:buFont typeface="Calibri"/>
              <a:buChar char="●"/>
            </a:pPr>
            <a:r>
              <a:rPr lang="en-US" dirty="0"/>
              <a:t>Note that all of the questions relate to vocabulary and are designed to help students use their </a:t>
            </a:r>
            <a:r>
              <a:rPr lang="en-US" b="1" dirty="0"/>
              <a:t>Reader’s Dictionary</a:t>
            </a:r>
            <a:r>
              <a:rPr lang="en-US" dirty="0"/>
              <a:t> correctly. For some questions, students are practicing using a given definition to restate an idea in their own words. For other questions, students are using context clues to determine the meaning of a word. Remind students to use clues both in the sentence itself and on the page (reading forward and backward) to figure out what words mean.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Clr>
                <a:schemeClr val="dk1"/>
              </a:buClr>
              <a:buSzPts val="1200"/>
              <a:buFont typeface="Calibri"/>
              <a:buAutoNum type="arabicPeriod"/>
            </a:pPr>
            <a:r>
              <a:rPr lang="en-US" dirty="0"/>
              <a:t>Distribute and display </a:t>
            </a:r>
            <a:r>
              <a:rPr lang="en-US" b="1" dirty="0"/>
              <a:t>Chapter 1 of </a:t>
            </a:r>
            <a:r>
              <a:rPr lang="en-US" b="1" dirty="0" err="1"/>
              <a:t>Lyddie</a:t>
            </a:r>
            <a:r>
              <a:rPr lang="en-US" b="1" dirty="0"/>
              <a:t> Text-Dependent Questions</a:t>
            </a:r>
            <a:r>
              <a:rPr lang="en-US" dirty="0"/>
              <a:t>.</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Use the </a:t>
            </a:r>
            <a:r>
              <a:rPr lang="en-US" b="1" dirty="0"/>
              <a:t>Chapter 1 of </a:t>
            </a:r>
            <a:r>
              <a:rPr lang="en-US" b="1" dirty="0" err="1"/>
              <a:t>Lyddie</a:t>
            </a:r>
            <a:r>
              <a:rPr lang="en-US" b="1" dirty="0"/>
              <a:t> Close Reading Guide</a:t>
            </a:r>
            <a:r>
              <a:rPr lang="en-US" dirty="0"/>
              <a:t> (see supporting materials) to guide students through a oral series of text-dependent questions related to pages 1–7 of </a:t>
            </a:r>
            <a:r>
              <a:rPr lang="en-US" b="0" i="1" dirty="0" err="1"/>
              <a:t>Lyddie</a:t>
            </a:r>
            <a:r>
              <a:rPr lang="en-US" dirty="0"/>
              <a:t>.  These reading questions focus on vocabulary.  This is a helpful way for students to build vocabulary knowledge from the content of a rich text.</a:t>
            </a:r>
            <a:endParaRPr dirty="0"/>
          </a:p>
          <a:p>
            <a:pPr marL="457200" lvl="0" indent="-304800" rtl="0">
              <a:lnSpc>
                <a:spcPct val="100000"/>
              </a:lnSpc>
              <a:spcBef>
                <a:spcPts val="0"/>
              </a:spcBef>
              <a:spcAft>
                <a:spcPts val="0"/>
              </a:spcAft>
              <a:buSzPts val="1200"/>
              <a:buFont typeface="Calibri"/>
              <a:buAutoNum type="arabicPeriod"/>
            </a:pPr>
            <a:r>
              <a:rPr lang="en-US" dirty="0"/>
              <a:t>Say to students: </a:t>
            </a:r>
            <a:r>
              <a:rPr lang="en-US" i="1" dirty="0"/>
              <a:t>“Read in your heads while I read along with you aloud.”</a:t>
            </a:r>
            <a:endParaRPr i="1" dirty="0"/>
          </a:p>
          <a:p>
            <a:pPr marL="457200" lvl="0" indent="-304800" rtl="0">
              <a:lnSpc>
                <a:spcPct val="100000"/>
              </a:lnSpc>
              <a:spcBef>
                <a:spcPts val="0"/>
              </a:spcBef>
              <a:spcAft>
                <a:spcPts val="0"/>
              </a:spcAft>
              <a:buSzPts val="1200"/>
              <a:buFont typeface="Calibri"/>
              <a:buAutoNum type="arabicPeriod"/>
            </a:pPr>
            <a:r>
              <a:rPr lang="en-US" dirty="0"/>
              <a:t>Read pages 1–3 without pausing for questions. Let them hear the whole story of the bear without interruption.</a:t>
            </a:r>
            <a:endParaRPr dirty="0"/>
          </a:p>
          <a:p>
            <a:pPr marL="457200" lvl="0" indent="-304800" rtl="0">
              <a:lnSpc>
                <a:spcPct val="100000"/>
              </a:lnSpc>
              <a:spcBef>
                <a:spcPts val="0"/>
              </a:spcBef>
              <a:spcAft>
                <a:spcPts val="0"/>
              </a:spcAft>
              <a:buSzPts val="1200"/>
              <a:buFont typeface="Calibri"/>
              <a:buAutoNum type="arabicPeriod"/>
            </a:pPr>
            <a:r>
              <a:rPr lang="en-US" dirty="0"/>
              <a:t>After you have read these three pages, pause.</a:t>
            </a:r>
            <a:endParaRPr dirty="0"/>
          </a:p>
          <a:p>
            <a:pPr marL="457200" lvl="0" indent="-304800" rtl="0">
              <a:lnSpc>
                <a:spcPct val="100000"/>
              </a:lnSpc>
              <a:spcBef>
                <a:spcPts val="0"/>
              </a:spcBef>
              <a:spcAft>
                <a:spcPts val="0"/>
              </a:spcAft>
              <a:buSzPts val="1200"/>
              <a:buFont typeface="Calibri"/>
              <a:buAutoNum type="arabicPeriod"/>
            </a:pPr>
            <a:r>
              <a:rPr lang="en-US" dirty="0"/>
              <a:t>Ask the questions one at a time. For each question, ask students to think individually, skim the pages you just read aloud, and then raise their hands when they have an answer. When most of the class has a hand up, cold call several students to share out.</a:t>
            </a:r>
            <a:endParaRPr dirty="0"/>
          </a:p>
          <a:p>
            <a:pPr marL="457200" lvl="0" indent="-304800" rtl="0">
              <a:lnSpc>
                <a:spcPct val="100000"/>
              </a:lnSpc>
              <a:spcBef>
                <a:spcPts val="0"/>
              </a:spcBef>
              <a:spcAft>
                <a:spcPts val="0"/>
              </a:spcAft>
              <a:buSzPts val="1200"/>
              <a:buFont typeface="Calibri"/>
              <a:buAutoNum type="arabicPeriod"/>
            </a:pPr>
            <a:r>
              <a:rPr lang="en-US" dirty="0"/>
              <a:t>Probing and scaffolding for Question 2:</a:t>
            </a:r>
          </a:p>
          <a:p>
            <a:pPr marL="914400" lvl="1" indent="-304800" rtl="0">
              <a:lnSpc>
                <a:spcPct val="100000"/>
              </a:lnSpc>
              <a:spcBef>
                <a:spcPts val="0"/>
              </a:spcBef>
              <a:spcAft>
                <a:spcPts val="0"/>
              </a:spcAft>
              <a:buSzPts val="1200"/>
              <a:buFont typeface="Courier New" panose="02070309020205020404" pitchFamily="49" charset="0"/>
              <a:buChar char="o"/>
            </a:pPr>
            <a:r>
              <a:rPr lang="en-US" dirty="0"/>
              <a:t>For accurate but unsupported claims: </a:t>
            </a:r>
            <a:r>
              <a:rPr lang="en-US" i="1" dirty="0"/>
              <a:t>“What in the story makes you say that?”</a:t>
            </a:r>
          </a:p>
          <a:p>
            <a:pPr marL="914400" lvl="1" indent="-304800" rtl="0">
              <a:lnSpc>
                <a:spcPct val="100000"/>
              </a:lnSpc>
              <a:spcBef>
                <a:spcPts val="0"/>
              </a:spcBef>
              <a:spcAft>
                <a:spcPts val="0"/>
              </a:spcAft>
              <a:buSzPts val="1200"/>
              <a:buFont typeface="Courier New" panose="02070309020205020404" pitchFamily="49" charset="0"/>
              <a:buChar char="o"/>
            </a:pPr>
            <a:r>
              <a:rPr lang="en-US" dirty="0"/>
              <a:t>For students who are stuck:  </a:t>
            </a:r>
            <a:r>
              <a:rPr lang="en-US" i="1" dirty="0"/>
              <a:t>“Why did </a:t>
            </a:r>
            <a:r>
              <a:rPr lang="en-US" i="1" dirty="0" err="1"/>
              <a:t>Lyddie</a:t>
            </a:r>
            <a:r>
              <a:rPr lang="en-US" i="1" dirty="0"/>
              <a:t> tell everyone else what to do?” “Why did she go up the ladder last?”</a:t>
            </a:r>
            <a:endParaRPr i="1" dirty="0"/>
          </a:p>
          <a:p>
            <a:pPr marL="457200" lvl="0" indent="-304800" rtl="0">
              <a:lnSpc>
                <a:spcPct val="100000"/>
              </a:lnSpc>
              <a:spcBef>
                <a:spcPts val="0"/>
              </a:spcBef>
              <a:spcAft>
                <a:spcPts val="0"/>
              </a:spcAft>
              <a:buSzPts val="1200"/>
              <a:buFont typeface="Calibri"/>
              <a:buAutoNum type="arabicPeriod"/>
            </a:pPr>
            <a:r>
              <a:rPr lang="en-US" dirty="0"/>
              <a:t>Point out to students how rereading was helpful to them. Remind them that good readers often reread.</a:t>
            </a:r>
            <a:endParaRPr b="1"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Say to students: </a:t>
            </a:r>
            <a:r>
              <a:rPr lang="en-US" i="1" dirty="0">
                <a:solidFill>
                  <a:srgbClr val="000000"/>
                </a:solidFill>
              </a:rPr>
              <a:t>“Read silently in your heads as I read aloud.”</a:t>
            </a:r>
            <a:r>
              <a:rPr lang="en-US" dirty="0">
                <a:solidFill>
                  <a:srgbClr val="000000"/>
                </a:solidFill>
              </a:rPr>
              <a:t> Read from the bottom of page 3 to near the end of page 7 (break) aloud.</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Consider pausing and rereading two or three paragraphs to model this strategy for the class. Reread the third paragraph on page 4 (“Her mother’s shoulders …”) and the third paragraph on page 6 (“She sent Charles along …”)</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When you do this, think out loud about why you are rereading. You might say something like: </a:t>
            </a:r>
            <a:r>
              <a:rPr lang="en-US" i="1" dirty="0">
                <a:solidFill>
                  <a:srgbClr val="000000"/>
                </a:solidFill>
              </a:rPr>
              <a:t>“I’m a little confused here about what is happening with </a:t>
            </a:r>
            <a:r>
              <a:rPr lang="en-US" i="1" dirty="0" err="1">
                <a:solidFill>
                  <a:srgbClr val="000000"/>
                </a:solidFill>
              </a:rPr>
              <a:t>Lyddie’s</a:t>
            </a:r>
            <a:r>
              <a:rPr lang="en-US" i="1" dirty="0">
                <a:solidFill>
                  <a:srgbClr val="000000"/>
                </a:solidFill>
              </a:rPr>
              <a:t> mom. Everyone else was laughing, but that last sentence about </a:t>
            </a:r>
            <a:r>
              <a:rPr lang="en-US" i="1" dirty="0" err="1">
                <a:solidFill>
                  <a:srgbClr val="000000"/>
                </a:solidFill>
              </a:rPr>
              <a:t>Lyddie</a:t>
            </a:r>
            <a:r>
              <a:rPr lang="en-US" i="1" dirty="0">
                <a:solidFill>
                  <a:srgbClr val="000000"/>
                </a:solidFill>
              </a:rPr>
              <a:t> praying that she was laughing made me pause. I’m going to reread it to see if I can figure out what is going on.”</a:t>
            </a:r>
            <a:endParaRPr i="1"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As you read aloud, pause at the end of each paragraph. Post the question and ask students to work on it with their seat partners. Direct them to reread the paragraph where the vocabulary word is found.</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After students have briefly discussed a question with a partner, choose one or two pairs to share out, with a focus on making sure students hear clear and accurate thinking.</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solidFill>
                  <a:srgbClr val="000000"/>
                </a:solidFill>
              </a:rPr>
              <a:t>After each discussion, prompt students to make sure the entry in their </a:t>
            </a:r>
            <a:r>
              <a:rPr lang="en-US" b="1" dirty="0">
                <a:solidFill>
                  <a:srgbClr val="000000"/>
                </a:solidFill>
              </a:rPr>
              <a:t>Reader’s Dictionary</a:t>
            </a:r>
            <a:r>
              <a:rPr lang="en-US" dirty="0">
                <a:solidFill>
                  <a:srgbClr val="000000"/>
                </a:solidFill>
              </a:rPr>
              <a:t> is correct.</a:t>
            </a:r>
            <a:endParaRPr dirty="0">
              <a:solidFill>
                <a:srgbClr val="000000"/>
              </a:solidFill>
            </a:endParaRPr>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listening and following along in their novel.</a:t>
            </a:r>
            <a:endParaRPr dirty="0"/>
          </a:p>
          <a:p>
            <a:pPr marL="457200" marR="0" lvl="0" indent="-304800" algn="l" rtl="0">
              <a:lnSpc>
                <a:spcPct val="100000"/>
              </a:lnSpc>
              <a:spcBef>
                <a:spcPts val="0"/>
              </a:spcBef>
              <a:spcAft>
                <a:spcPts val="0"/>
              </a:spcAft>
              <a:buSzPts val="1200"/>
              <a:buFont typeface="Calibri"/>
              <a:buChar char="●"/>
            </a:pPr>
            <a:r>
              <a:rPr lang="en-US" dirty="0"/>
              <a:t>When going over the Close Reading Questions, listen for these answers:</a:t>
            </a:r>
            <a:endParaRPr dirty="0"/>
          </a:p>
          <a:p>
            <a:pPr marL="914400" marR="0" lvl="1" indent="-304800" algn="l" rtl="0">
              <a:lnSpc>
                <a:spcPct val="100000"/>
              </a:lnSpc>
              <a:spcBef>
                <a:spcPts val="0"/>
              </a:spcBef>
              <a:spcAft>
                <a:spcPts val="0"/>
              </a:spcAft>
              <a:buSzPts val="1200"/>
              <a:buFont typeface="Calibri"/>
              <a:buChar char="○"/>
            </a:pPr>
            <a:r>
              <a:rPr lang="en-US" dirty="0"/>
              <a:t>(something like) </a:t>
            </a:r>
            <a:r>
              <a:rPr lang="en-US" b="0" dirty="0"/>
              <a:t>Could he make a big jump?</a:t>
            </a:r>
            <a:endParaRPr b="0" dirty="0"/>
          </a:p>
          <a:p>
            <a:pPr marL="914400" marR="0" lvl="1" indent="-304800" algn="l" rtl="0">
              <a:lnSpc>
                <a:spcPct val="100000"/>
              </a:lnSpc>
              <a:spcBef>
                <a:spcPts val="0"/>
              </a:spcBef>
              <a:spcAft>
                <a:spcPts val="0"/>
              </a:spcAft>
              <a:buSzPts val="1200"/>
              <a:buFont typeface="Calibri"/>
              <a:buChar char="○"/>
            </a:pPr>
            <a:r>
              <a:rPr lang="en-US" b="0" dirty="0" err="1"/>
              <a:t>Lyddie</a:t>
            </a:r>
            <a:r>
              <a:rPr lang="en-US" b="0" dirty="0"/>
              <a:t> is in charge; </a:t>
            </a:r>
            <a:r>
              <a:rPr lang="en-US" b="0" dirty="0" err="1"/>
              <a:t>Lyddie</a:t>
            </a:r>
            <a:r>
              <a:rPr lang="en-US" b="0" dirty="0"/>
              <a:t> is brave; </a:t>
            </a:r>
            <a:r>
              <a:rPr lang="en-US" b="0" dirty="0" err="1"/>
              <a:t>Lyddie</a:t>
            </a:r>
            <a:r>
              <a:rPr lang="en-US" b="0" dirty="0"/>
              <a:t> is calm under pressure; </a:t>
            </a:r>
            <a:r>
              <a:rPr lang="en-US" b="0" dirty="0" err="1"/>
              <a:t>Lyddie</a:t>
            </a:r>
            <a:r>
              <a:rPr lang="en-US" b="0" dirty="0"/>
              <a:t> doesn’t want to disagree with her mother; </a:t>
            </a:r>
            <a:r>
              <a:rPr lang="en-US" b="0" dirty="0" err="1"/>
              <a:t>Lyddie</a:t>
            </a:r>
            <a:r>
              <a:rPr lang="en-US" b="0" dirty="0"/>
              <a:t> doesn’t have much money.</a:t>
            </a:r>
            <a:endParaRPr b="0" dirty="0"/>
          </a:p>
          <a:p>
            <a:pPr marL="914400" marR="0" lvl="1" indent="-304800" algn="l" rtl="0">
              <a:lnSpc>
                <a:spcPct val="100000"/>
              </a:lnSpc>
              <a:spcBef>
                <a:spcPts val="0"/>
              </a:spcBef>
              <a:spcAft>
                <a:spcPts val="0"/>
              </a:spcAft>
              <a:buSzPts val="1200"/>
              <a:buFont typeface="Calibri"/>
              <a:buChar char="○"/>
            </a:pPr>
            <a:r>
              <a:rPr lang="en-US" b="0" dirty="0" err="1"/>
              <a:t>Lyddie’s</a:t>
            </a:r>
            <a:r>
              <a:rPr lang="en-US" b="0" dirty="0"/>
              <a:t> mother is a little unbalanced or not in touch with reality; the text refers to her as dazed, says she is “not so strange”; she doesn’t respond to </a:t>
            </a:r>
            <a:r>
              <a:rPr lang="en-US" b="0" dirty="0" err="1"/>
              <a:t>Lyddie</a:t>
            </a:r>
            <a:r>
              <a:rPr lang="en-US" b="0" dirty="0"/>
              <a:t> when she talks; “her spirit had gone away.”</a:t>
            </a:r>
            <a:endParaRPr b="0" dirty="0"/>
          </a:p>
          <a:p>
            <a:pPr marL="914400" marR="0" lvl="1" indent="-304800" algn="l" rtl="0">
              <a:lnSpc>
                <a:spcPct val="100000"/>
              </a:lnSpc>
              <a:spcBef>
                <a:spcPts val="0"/>
              </a:spcBef>
              <a:spcAft>
                <a:spcPts val="0"/>
              </a:spcAft>
              <a:buSzPts val="1200"/>
              <a:buFont typeface="Calibri"/>
              <a:buChar char="○"/>
            </a:pPr>
            <a:r>
              <a:rPr lang="en-US" b="0" dirty="0"/>
              <a:t>(something like) The only help </a:t>
            </a:r>
            <a:r>
              <a:rPr lang="en-US" b="0" dirty="0" err="1"/>
              <a:t>Lyddie</a:t>
            </a:r>
            <a:r>
              <a:rPr lang="en-US" b="0" dirty="0"/>
              <a:t> didn’t want more than her aunt’s was to go to the town’s poor farm; today we use </a:t>
            </a:r>
            <a:r>
              <a:rPr lang="en-US" b="0" i="1" dirty="0"/>
              <a:t>charity</a:t>
            </a:r>
            <a:r>
              <a:rPr lang="en-US" b="0" dirty="0"/>
              <a:t> to mean an organization that helps people and to which we often give donations; it still has the meaning of helping, but now we use it more for an organization, and then it was used more for an idea.</a:t>
            </a:r>
            <a:endParaRPr b="0" dirty="0"/>
          </a:p>
          <a:p>
            <a:pPr marL="914400" marR="0" lvl="1" indent="-304800" algn="l" rtl="0">
              <a:lnSpc>
                <a:spcPct val="100000"/>
              </a:lnSpc>
              <a:spcBef>
                <a:spcPts val="0"/>
              </a:spcBef>
              <a:spcAft>
                <a:spcPts val="0"/>
              </a:spcAft>
              <a:buSzPts val="1200"/>
              <a:buFont typeface="Calibri"/>
              <a:buChar char="○"/>
            </a:pPr>
            <a:r>
              <a:rPr lang="en-US" b="0" dirty="0"/>
              <a:t>Charlie just said she should ask neighbors for help, and she thinks she won’t be beholden, so </a:t>
            </a:r>
            <a:r>
              <a:rPr lang="en-US" b="0" i="1" dirty="0"/>
              <a:t>beholden</a:t>
            </a:r>
            <a:r>
              <a:rPr lang="en-US" b="0" dirty="0"/>
              <a:t> must have to do with getting help from someone and feeling like you owe them; so </a:t>
            </a:r>
            <a:r>
              <a:rPr lang="en-US" b="0" dirty="0" err="1"/>
              <a:t>Lyddie</a:t>
            </a:r>
            <a:r>
              <a:rPr lang="en-US" b="0" dirty="0"/>
              <a:t> might feel beholden if she takes charity from the neighbors.</a:t>
            </a:r>
            <a:br>
              <a:rPr lang="en-US" b="0" dirty="0"/>
            </a:br>
            <a:endParaRPr b="0"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Char char="●"/>
            </a:pPr>
            <a:r>
              <a:rPr lang="en-US" dirty="0"/>
              <a:t>Providing models of expected work supports all learners, especially those who are challenged.</a:t>
            </a:r>
            <a:endParaRPr dirty="0"/>
          </a:p>
          <a:p>
            <a:pPr marL="457200" marR="0" lvl="0" indent="-304800" algn="l" rtl="0">
              <a:lnSpc>
                <a:spcPct val="100000"/>
              </a:lnSpc>
              <a:spcBef>
                <a:spcPts val="0"/>
              </a:spcBef>
              <a:spcAft>
                <a:spcPts val="0"/>
              </a:spcAft>
              <a:buSzPts val="1200"/>
              <a:buChar char="●"/>
            </a:pPr>
            <a:r>
              <a:rPr lang="en-US" dirty="0"/>
              <a:t>Consider modeling the first one with a very clear example of the listen for, so students will see precisely what is being asked.</a:t>
            </a:r>
            <a:endParaRPr dirty="0"/>
          </a:p>
          <a:p>
            <a:pPr marL="457200" marR="0" lvl="0" indent="-304800" algn="l" rtl="0">
              <a:lnSpc>
                <a:spcPct val="100000"/>
              </a:lnSpc>
              <a:spcBef>
                <a:spcPts val="0"/>
              </a:spcBef>
              <a:spcAft>
                <a:spcPts val="0"/>
              </a:spcAft>
              <a:buSzPts val="1200"/>
              <a:buChar char="●"/>
            </a:pPr>
            <a:r>
              <a:rPr lang="en-US" dirty="0"/>
              <a:t>Some students may need to reread with the teacher at a later time.</a:t>
            </a:r>
            <a:endParaRPr dirty="0"/>
          </a:p>
          <a:p>
            <a:pPr marL="457200" marR="0" lvl="0" indent="0" algn="l" rtl="0">
              <a:lnSpc>
                <a:spcPct val="100000"/>
              </a:lnSpc>
              <a:spcBef>
                <a:spcPts val="0"/>
              </a:spcBef>
              <a:spcAft>
                <a:spcPts val="0"/>
              </a:spcAft>
              <a:buNone/>
            </a:pPr>
            <a:endParaRPr dirty="0"/>
          </a:p>
        </p:txBody>
      </p:sp>
      <p:sp>
        <p:nvSpPr>
          <p:cNvPr id="146" name="Google Shape;146;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9216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eede55aa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eede55aa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15-20</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0"/>
              </a:spcBef>
              <a:spcAft>
                <a:spcPts val="0"/>
              </a:spcAft>
              <a:buClr>
                <a:schemeClr val="dk1"/>
              </a:buClr>
              <a:buSzPts val="1100"/>
              <a:buFont typeface="Arial"/>
              <a:buNone/>
            </a:pPr>
            <a:r>
              <a:rPr lang="en-US" b="1" dirty="0"/>
              <a:t>Work Time B. Guided Practice with Reader’s Notes</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lnSpc>
                <a:spcPct val="100000"/>
              </a:lnSpc>
              <a:spcBef>
                <a:spcPts val="0"/>
              </a:spcBef>
              <a:spcAft>
                <a:spcPts val="0"/>
              </a:spcAft>
              <a:buClr>
                <a:schemeClr val="dk1"/>
              </a:buClr>
              <a:buSzPts val="1200"/>
              <a:buFont typeface="Calibri"/>
              <a:buChar char="●"/>
            </a:pPr>
            <a:r>
              <a:rPr lang="en-US" dirty="0"/>
              <a:t>You may find the </a:t>
            </a:r>
            <a:r>
              <a:rPr lang="en-US" b="1" i="1" dirty="0" err="1"/>
              <a:t>Lyddie</a:t>
            </a:r>
            <a:r>
              <a:rPr lang="en-US" b="1" dirty="0"/>
              <a:t> Reader’s Notes, Chapter 1 and Chapter 2, Teacher’s Edition</a:t>
            </a:r>
            <a:r>
              <a:rPr lang="en-US" dirty="0"/>
              <a:t> to be a helpful resource, but it is useful for the students to actually watch you fill the chart in.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After finishing the close reading, display the student version of the </a:t>
            </a:r>
            <a:r>
              <a:rPr lang="en-US" b="1" i="1" dirty="0" err="1"/>
              <a:t>Lyddie</a:t>
            </a:r>
            <a:r>
              <a:rPr lang="en-US" b="1" i="1" dirty="0"/>
              <a:t> </a:t>
            </a:r>
            <a:r>
              <a:rPr lang="en-US" b="1" dirty="0"/>
              <a:t>Reader’s Notes for Chapter 1</a:t>
            </a:r>
            <a:r>
              <a:rPr lang="en-US" dirty="0"/>
              <a:t> and model how to fill them out.      </a:t>
            </a:r>
            <a:endParaRPr dirty="0"/>
          </a:p>
          <a:p>
            <a:pPr marL="457200" lvl="0" indent="-304800" rtl="0">
              <a:lnSpc>
                <a:spcPct val="100000"/>
              </a:lnSpc>
              <a:spcBef>
                <a:spcPts val="0"/>
              </a:spcBef>
              <a:spcAft>
                <a:spcPts val="0"/>
              </a:spcAft>
              <a:buSzPts val="1200"/>
              <a:buFont typeface="Calibri"/>
              <a:buAutoNum type="arabicPeriod"/>
            </a:pPr>
            <a:r>
              <a:rPr lang="en-US" dirty="0"/>
              <a:t>With students’ input, quickly fill in setting (farm in Vermont, 1843) and characters (</a:t>
            </a:r>
            <a:r>
              <a:rPr lang="en-US" dirty="0" err="1"/>
              <a:t>Lyddie</a:t>
            </a:r>
            <a:r>
              <a:rPr lang="en-US" dirty="0"/>
              <a:t>, 13; Charlie, her brother, 10; Rachel, 6, and Agnes, 4, her sisters; Mama; bear; Clarissa and Judah).</a:t>
            </a:r>
            <a:endParaRPr dirty="0"/>
          </a:p>
          <a:p>
            <a:pPr marL="457200" lvl="0" indent="-304800" rtl="0">
              <a:lnSpc>
                <a:spcPct val="100000"/>
              </a:lnSpc>
              <a:spcBef>
                <a:spcPts val="0"/>
              </a:spcBef>
              <a:spcAft>
                <a:spcPts val="0"/>
              </a:spcAft>
              <a:buSzPts val="1200"/>
              <a:buFont typeface="Calibri"/>
              <a:buAutoNum type="arabicPeriod"/>
            </a:pPr>
            <a:r>
              <a:rPr lang="en-US" dirty="0"/>
              <a:t>Then fill in the first part of the plot column (a bear comes into the cabin, and </a:t>
            </a:r>
            <a:r>
              <a:rPr lang="en-US" dirty="0" err="1"/>
              <a:t>Lyddie</a:t>
            </a:r>
            <a:r>
              <a:rPr lang="en-US" dirty="0"/>
              <a:t> keeps her family safe) and direct students to work with partners to add the next event to the plot column.</a:t>
            </a:r>
            <a:endParaRPr dirty="0"/>
          </a:p>
          <a:p>
            <a:pPr marL="457200" lvl="0" indent="-304800" rtl="0">
              <a:lnSpc>
                <a:spcPct val="100000"/>
              </a:lnSpc>
              <a:spcBef>
                <a:spcPts val="0"/>
              </a:spcBef>
              <a:spcAft>
                <a:spcPts val="0"/>
              </a:spcAft>
              <a:buSzPts val="1200"/>
              <a:buFont typeface="Calibri"/>
              <a:buAutoNum type="arabicPeriod"/>
            </a:pPr>
            <a:r>
              <a:rPr lang="en-US" dirty="0"/>
              <a:t>When they are done, ask several pairs to share out and add their entry (Mama, Rachel, and Agnes leave to live with Judah and Clarissa) to the plot column.</a:t>
            </a:r>
            <a:endParaRPr dirty="0"/>
          </a:p>
          <a:p>
            <a:pPr marL="457200" lvl="0" indent="-304800" rtl="0">
              <a:lnSpc>
                <a:spcPct val="100000"/>
              </a:lnSpc>
              <a:spcBef>
                <a:spcPts val="0"/>
              </a:spcBef>
              <a:spcAft>
                <a:spcPts val="0"/>
              </a:spcAft>
              <a:buSzPts val="1200"/>
              <a:buFont typeface="Calibri"/>
              <a:buAutoNum type="arabicPeriod"/>
            </a:pPr>
            <a:r>
              <a:rPr lang="en-US" dirty="0"/>
              <a:t>Ask: </a:t>
            </a:r>
            <a:r>
              <a:rPr lang="en-US" i="1" dirty="0"/>
              <a:t>“What makes plot notes effective?” </a:t>
            </a:r>
            <a:endParaRPr i="1" dirty="0"/>
          </a:p>
          <a:p>
            <a:pPr marL="457200" lvl="0" indent="-304800" rtl="0">
              <a:lnSpc>
                <a:spcPct val="100000"/>
              </a:lnSpc>
              <a:spcBef>
                <a:spcPts val="0"/>
              </a:spcBef>
              <a:spcAft>
                <a:spcPts val="0"/>
              </a:spcAft>
              <a:buSzPts val="1200"/>
              <a:buFont typeface="Calibri"/>
              <a:buAutoNum type="arabicPeriod"/>
            </a:pPr>
            <a:r>
              <a:rPr lang="en-US" dirty="0"/>
              <a:t>Finally, focus students on the fourth column of the chart. Explain that these questions will help them focus on the interaction of characters, setting, and plot.</a:t>
            </a:r>
            <a:endParaRPr dirty="0"/>
          </a:p>
          <a:p>
            <a:pPr marL="457200" lvl="0" indent="-304800" rtl="0">
              <a:lnSpc>
                <a:spcPct val="100000"/>
              </a:lnSpc>
              <a:spcBef>
                <a:spcPts val="0"/>
              </a:spcBef>
              <a:spcAft>
                <a:spcPts val="0"/>
              </a:spcAft>
              <a:buSzPts val="1200"/>
              <a:buFont typeface="Calibri"/>
              <a:buAutoNum type="arabicPeriod"/>
            </a:pPr>
            <a:r>
              <a:rPr lang="en-US" dirty="0"/>
              <a:t>Direct students to work with their seat partners to answer these questions. </a:t>
            </a:r>
            <a:endParaRPr dirty="0"/>
          </a:p>
          <a:p>
            <a:pPr marL="457200" lvl="0" indent="-304800" rtl="0">
              <a:lnSpc>
                <a:spcPct val="100000"/>
              </a:lnSpc>
              <a:spcBef>
                <a:spcPts val="0"/>
              </a:spcBef>
              <a:spcAft>
                <a:spcPts val="0"/>
              </a:spcAft>
              <a:buSzPts val="1200"/>
              <a:buFont typeface="Calibri"/>
              <a:buAutoNum type="arabicPeriod"/>
            </a:pPr>
            <a:r>
              <a:rPr lang="en-US" dirty="0"/>
              <a:t>Use your circulating to select several strong pairs to share out; script their answers as they share to create a common public record of a strong answer.</a:t>
            </a:r>
            <a:endParaRPr dirty="0"/>
          </a:p>
          <a:p>
            <a:pPr marL="0" lvl="0" indent="0" rtl="0">
              <a:lnSpc>
                <a:spcPct val="100000"/>
              </a:lnSpc>
              <a:spcBef>
                <a:spcPts val="0"/>
              </a:spcBef>
              <a:spcAft>
                <a:spcPts val="0"/>
              </a:spcAft>
              <a:buNone/>
            </a:pPr>
            <a:endParaRPr dirty="0"/>
          </a:p>
          <a:p>
            <a:pPr marL="0" lvl="0" indent="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lnSpc>
                <a:spcPct val="100000"/>
              </a:lnSpc>
              <a:spcBef>
                <a:spcPts val="0"/>
              </a:spcBef>
              <a:spcAft>
                <a:spcPts val="0"/>
              </a:spcAft>
              <a:buSzPts val="1200"/>
              <a:buChar char="●"/>
            </a:pPr>
            <a:r>
              <a:rPr lang="en-US" dirty="0"/>
              <a:t>Listen for students to notice effective plot notes are concise, list events in order, and focus only on central events (for example, the bear crashing in the woods is not included).</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When reviewing graphic organizers or recording forms, consider using a document camera or chart paper to visually display the document for students who struggle with auditory processing.</a:t>
            </a:r>
            <a:endParaRPr dirty="0"/>
          </a:p>
          <a:p>
            <a:pPr marL="457200" lvl="0" indent="-304800" rtl="0">
              <a:lnSpc>
                <a:spcPct val="100000"/>
              </a:lnSpc>
              <a:spcBef>
                <a:spcPts val="0"/>
              </a:spcBef>
              <a:spcAft>
                <a:spcPts val="0"/>
              </a:spcAft>
              <a:buSzPts val="1200"/>
              <a:buFont typeface="Calibri"/>
              <a:buChar char="●"/>
            </a:pPr>
            <a:r>
              <a:rPr lang="en-US" dirty="0"/>
              <a:t>Circulate to support them as needed, directing them back to the text for evidence. </a:t>
            </a:r>
            <a:endParaRPr i="0" u="none" strike="noStrike" cap="none" dirty="0">
              <a:solidFill>
                <a:schemeClr val="dk1"/>
              </a:solidFill>
            </a:endParaRPr>
          </a:p>
        </p:txBody>
      </p:sp>
      <p:sp>
        <p:nvSpPr>
          <p:cNvPr id="156" name="Google Shape;156;g3deede55aa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0808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5125"/>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3410"/>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tx1"/>
                </a:solidFill>
                <a:latin typeface="Century Gothic"/>
                <a:ea typeface="Century Gothic"/>
                <a:cs typeface="Century Gothic"/>
                <a:sym typeface="Century Gothic"/>
              </a:rPr>
              <a:t>This lesson will take approximately </a:t>
            </a:r>
            <a:r>
              <a:rPr lang="en-US" sz="2600" dirty="0">
                <a:solidFill>
                  <a:schemeClr val="tx1"/>
                </a:solidFill>
                <a:latin typeface="Century Gothic"/>
                <a:ea typeface="Century Gothic"/>
                <a:cs typeface="Century Gothic"/>
                <a:sym typeface="Century Gothic"/>
              </a:rPr>
              <a:t>50-65 </a:t>
            </a:r>
            <a:r>
              <a:rPr lang="en-US" sz="2600" i="0" u="none" strike="noStrike" cap="none" dirty="0">
                <a:solidFill>
                  <a:schemeClr val="tx1"/>
                </a:solidFill>
                <a:latin typeface="Century Gothic"/>
                <a:ea typeface="Century Gothic"/>
                <a:cs typeface="Century Gothic"/>
                <a:sym typeface="Century Gothic"/>
              </a:rPr>
              <a:t>minutes to complete. </a:t>
            </a:r>
            <a:endParaRPr sz="2600" i="0" u="none" strike="noStrike" cap="none" dirty="0">
              <a:solidFill>
                <a:schemeClr val="tx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600" dirty="0">
                <a:solidFill>
                  <a:schemeClr val="tx1"/>
                </a:solidFill>
                <a:highlight>
                  <a:srgbClr val="FFFFFF"/>
                </a:highlight>
                <a:latin typeface="Century Gothic"/>
                <a:ea typeface="Century Gothic"/>
                <a:cs typeface="Century Gothic"/>
                <a:sym typeface="Century Gothic"/>
              </a:rPr>
              <a:t>In this lesson, students begin to read </a:t>
            </a:r>
            <a:r>
              <a:rPr lang="en-US" sz="2600" i="1" dirty="0" err="1">
                <a:solidFill>
                  <a:schemeClr val="tx1"/>
                </a:solidFill>
                <a:highlight>
                  <a:srgbClr val="FFFFFF"/>
                </a:highlight>
                <a:latin typeface="Century Gothic"/>
                <a:ea typeface="Century Gothic"/>
                <a:cs typeface="Century Gothic"/>
                <a:sym typeface="Century Gothic"/>
              </a:rPr>
              <a:t>Lyddie</a:t>
            </a:r>
            <a:r>
              <a:rPr lang="en-US" sz="2600" dirty="0">
                <a:solidFill>
                  <a:schemeClr val="tx1"/>
                </a:solidFill>
                <a:highlight>
                  <a:srgbClr val="FFFFFF"/>
                </a:highlight>
                <a:latin typeface="Century Gothic"/>
                <a:ea typeface="Century Gothic"/>
                <a:cs typeface="Century Gothic"/>
                <a:sym typeface="Century Gothic"/>
              </a:rPr>
              <a:t>, the central text of Unit 1. This unit focuses on standard RL.7.3. Students will analyze how the plot, setting, and characters in </a:t>
            </a:r>
            <a:r>
              <a:rPr lang="en-US" sz="2600" i="1" dirty="0" err="1">
                <a:solidFill>
                  <a:schemeClr val="tx1"/>
                </a:solidFill>
                <a:highlight>
                  <a:srgbClr val="FFFFFF"/>
                </a:highlight>
                <a:latin typeface="Century Gothic"/>
                <a:ea typeface="Century Gothic"/>
                <a:cs typeface="Century Gothic"/>
                <a:sym typeface="Century Gothic"/>
              </a:rPr>
              <a:t>Lyddie</a:t>
            </a:r>
            <a:r>
              <a:rPr lang="en-US" sz="2600" dirty="0">
                <a:solidFill>
                  <a:schemeClr val="tx1"/>
                </a:solidFill>
                <a:highlight>
                  <a:srgbClr val="FFFFFF"/>
                </a:highlight>
                <a:latin typeface="Century Gothic"/>
                <a:ea typeface="Century Gothic"/>
                <a:cs typeface="Century Gothic"/>
                <a:sym typeface="Century Gothic"/>
              </a:rPr>
              <a:t> interact. In this lesson, they learn these terms and apply them to the first chapter of </a:t>
            </a:r>
            <a:r>
              <a:rPr lang="en-US" sz="2600" i="1" dirty="0" err="1">
                <a:solidFill>
                  <a:schemeClr val="tx1"/>
                </a:solidFill>
                <a:highlight>
                  <a:srgbClr val="FFFFFF"/>
                </a:highlight>
                <a:latin typeface="Century Gothic"/>
                <a:ea typeface="Century Gothic"/>
                <a:cs typeface="Century Gothic"/>
                <a:sym typeface="Century Gothic"/>
              </a:rPr>
              <a:t>Lyddie</a:t>
            </a:r>
            <a:r>
              <a:rPr lang="en-US" sz="2600" dirty="0">
                <a:solidFill>
                  <a:schemeClr val="tx1"/>
                </a:solidFill>
                <a:highlight>
                  <a:srgbClr val="FFFFFF"/>
                </a:highlight>
                <a:latin typeface="Century Gothic"/>
                <a:ea typeface="Century Gothic"/>
                <a:cs typeface="Century Gothic"/>
                <a:sym typeface="Century Gothic"/>
              </a:rPr>
              <a:t>.</a:t>
            </a:r>
            <a:endParaRPr sz="2600" dirty="0">
              <a:solidFill>
                <a:schemeClr val="tx1"/>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I can analyze how plot, character, and setting interact in </a:t>
            </a:r>
            <a:r>
              <a:rPr lang="en-US" sz="2400" b="1" i="1" dirty="0" err="1">
                <a:latin typeface="Century Gothic"/>
                <a:ea typeface="Century Gothic"/>
                <a:cs typeface="Century Gothic"/>
                <a:sym typeface="Century Gothic"/>
              </a:rPr>
              <a:t>Lyddie</a:t>
            </a:r>
            <a:r>
              <a:rPr lang="en-US" sz="2400" b="1" dirty="0">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I can use context clues—both in the sentence and on the page—to determine the meaning of unknown words.</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make meaning of what we are reading</a:t>
            </a:r>
            <a:endParaRPr sz="3400" i="0" u="none" strike="noStrike" cap="none">
              <a:solidFill>
                <a:schemeClr val="dk1"/>
              </a:solidFill>
              <a:latin typeface="Century Gothic"/>
              <a:ea typeface="Century Gothic"/>
              <a:cs typeface="Century Gothic"/>
              <a:sym typeface="Century Gothic"/>
            </a:endParaRPr>
          </a:p>
        </p:txBody>
      </p:sp>
      <p:sp>
        <p:nvSpPr>
          <p:cNvPr id="168" name="Google Shape;168;p22"/>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1" name="Google Shape;171;p22"/>
          <p:cNvSpPr txBox="1"/>
          <p:nvPr/>
        </p:nvSpPr>
        <p:spPr>
          <a:xfrm>
            <a:off x="574325" y="1581675"/>
            <a:ext cx="10658700" cy="51516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US" sz="3000" dirty="0">
                <a:latin typeface="Century Gothic"/>
                <a:ea typeface="Century Gothic"/>
                <a:cs typeface="Century Gothic"/>
                <a:sym typeface="Century Gothic"/>
              </a:rPr>
              <a:t>It is important to make meaning of what we read when we are not reading together in class.</a:t>
            </a:r>
            <a:r>
              <a:rPr lang="en-US" sz="2400" dirty="0">
                <a:latin typeface="Century Gothic"/>
                <a:ea typeface="Century Gothic"/>
                <a:cs typeface="Century Gothic"/>
                <a:sym typeface="Century Gothic"/>
              </a:rPr>
              <a:t> </a:t>
            </a:r>
            <a:r>
              <a:rPr lang="en-US" sz="2400" b="1" dirty="0">
                <a:latin typeface="Century Gothic"/>
                <a:ea typeface="Century Gothic"/>
                <a:cs typeface="Century Gothic"/>
                <a:sym typeface="Century Gothic"/>
              </a:rPr>
              <a:t> </a:t>
            </a:r>
            <a:endParaRPr sz="2400" b="1"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b="1"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8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Why should we read at home?</a:t>
            </a:r>
          </a:p>
          <a:p>
            <a:pPr marL="457200" lvl="0" indent="-381000" rtl="0">
              <a:lnSpc>
                <a:spcPct val="100000"/>
              </a:lnSpc>
              <a:spcBef>
                <a:spcPts val="0"/>
              </a:spcBef>
              <a:spcAft>
                <a:spcPts val="0"/>
              </a:spcAft>
              <a:buSzPts val="2400"/>
              <a:buFont typeface="Century Gothic"/>
              <a:buAutoNum type="arabicPeriod"/>
            </a:pPr>
            <a:endParaRPr lang="en-US" sz="24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What can we do to make sure we make meaning of what we read?</a:t>
            </a:r>
          </a:p>
          <a:p>
            <a:pPr marL="457200" lvl="0" indent="-381000" rtl="0">
              <a:lnSpc>
                <a:spcPct val="100000"/>
              </a:lnSpc>
              <a:spcBef>
                <a:spcPts val="0"/>
              </a:spcBef>
              <a:spcAft>
                <a:spcPts val="0"/>
              </a:spcAft>
              <a:buSzPts val="2400"/>
              <a:buFont typeface="Century Gothic"/>
              <a:buAutoNum type="arabicPeriod"/>
            </a:pPr>
            <a:endParaRPr lang="en-US" sz="24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Why are the </a:t>
            </a:r>
            <a:r>
              <a:rPr lang="en-US" sz="2400" b="1" dirty="0">
                <a:latin typeface="Century Gothic"/>
                <a:ea typeface="Century Gothic"/>
                <a:cs typeface="Century Gothic"/>
                <a:sym typeface="Century Gothic"/>
              </a:rPr>
              <a:t>Reader’s Notes </a:t>
            </a:r>
            <a:r>
              <a:rPr lang="en-US" sz="2400" dirty="0">
                <a:latin typeface="Century Gothic"/>
                <a:ea typeface="Century Gothic"/>
                <a:cs typeface="Century Gothic"/>
                <a:sym typeface="Century Gothic"/>
              </a:rPr>
              <a:t>so important?</a:t>
            </a:r>
          </a:p>
          <a:p>
            <a:pPr marL="457200" lvl="0" indent="-381000" rtl="0">
              <a:lnSpc>
                <a:spcPct val="100000"/>
              </a:lnSpc>
              <a:spcBef>
                <a:spcPts val="0"/>
              </a:spcBef>
              <a:spcAft>
                <a:spcPts val="0"/>
              </a:spcAft>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solidFill>
                  <a:schemeClr val="dk1"/>
                </a:solidFill>
                <a:latin typeface="Century Gothic"/>
                <a:ea typeface="Century Gothic"/>
                <a:cs typeface="Century Gothic"/>
                <a:sym typeface="Century Gothic"/>
              </a:rPr>
              <a:t>How will reading carefully and having strong </a:t>
            </a:r>
            <a:r>
              <a:rPr lang="en-US" sz="2400" b="1" dirty="0">
                <a:solidFill>
                  <a:schemeClr val="dk1"/>
                </a:solidFill>
                <a:latin typeface="Century Gothic"/>
                <a:ea typeface="Century Gothic"/>
                <a:cs typeface="Century Gothic"/>
                <a:sym typeface="Century Gothic"/>
              </a:rPr>
              <a:t>Reader’s Notes </a:t>
            </a:r>
            <a:r>
              <a:rPr lang="en-US" sz="2400" dirty="0">
                <a:solidFill>
                  <a:schemeClr val="dk1"/>
                </a:solidFill>
                <a:latin typeface="Century Gothic"/>
                <a:ea typeface="Century Gothic"/>
                <a:cs typeface="Century Gothic"/>
                <a:sym typeface="Century Gothic"/>
              </a:rPr>
              <a:t>help you on the Checking for Understanding tasks?</a:t>
            </a:r>
            <a:endParaRPr sz="2400" dirty="0">
              <a:latin typeface="Century Gothic"/>
              <a:ea typeface="Century Gothic"/>
              <a:cs typeface="Century Gothic"/>
              <a:sym typeface="Century Gothic"/>
            </a:endParaRPr>
          </a:p>
          <a:p>
            <a:pPr marL="76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1000"/>
              </a:spcAft>
              <a:buNone/>
            </a:pPr>
            <a:endParaRPr sz="1200" dirty="0">
              <a:solidFill>
                <a:schemeClr val="dk1"/>
              </a:solidFill>
              <a:latin typeface="Calibri"/>
              <a:ea typeface="Calibri"/>
              <a:cs typeface="Calibri"/>
              <a:sym typeface="Calibri"/>
            </a:endParaRPr>
          </a:p>
        </p:txBody>
      </p:sp>
      <p:pic>
        <p:nvPicPr>
          <p:cNvPr id="8"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178" name="Google Shape;178;p23"/>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1" name="Google Shape;181;p23"/>
          <p:cNvSpPr txBox="1"/>
          <p:nvPr/>
        </p:nvSpPr>
        <p:spPr>
          <a:xfrm>
            <a:off x="617625" y="1917500"/>
            <a:ext cx="11270700" cy="4038600"/>
          </a:xfrm>
          <a:prstGeom prst="rect">
            <a:avLst/>
          </a:prstGeom>
          <a:noFill/>
          <a:ln>
            <a:noFill/>
          </a:ln>
        </p:spPr>
        <p:txBody>
          <a:bodyPr spcFirstLastPara="1" wrap="square" lIns="91425" tIns="91425" rIns="91425" bIns="91425" anchor="ctr" anchorCtr="0">
            <a:noAutofit/>
          </a:bodyPr>
          <a:lstStyle/>
          <a:p>
            <a:pPr marL="342900" lvl="0" indent="-177800" rtl="0">
              <a:lnSpc>
                <a:spcPct val="115000"/>
              </a:lnSpc>
              <a:spcBef>
                <a:spcPts val="0"/>
              </a:spcBef>
              <a:spcAft>
                <a:spcPts val="0"/>
              </a:spcAft>
              <a:buClr>
                <a:schemeClr val="dk1"/>
              </a:buClr>
              <a:buSzPts val="1100"/>
              <a:buFont typeface="Arial"/>
              <a:buNone/>
            </a:pPr>
            <a:r>
              <a:rPr lang="en-US" sz="3600" dirty="0">
                <a:latin typeface="Century Gothic"/>
                <a:ea typeface="Century Gothic"/>
                <a:cs typeface="Century Gothic"/>
                <a:sym typeface="Century Gothic"/>
              </a:rPr>
              <a:t>Finish reading Chapter 1 and read Chapter 2; complete </a:t>
            </a:r>
            <a:r>
              <a:rPr lang="en-US" sz="3600" b="1" dirty="0">
                <a:latin typeface="Century Gothic"/>
                <a:ea typeface="Century Gothic"/>
                <a:cs typeface="Century Gothic"/>
                <a:sym typeface="Century Gothic"/>
              </a:rPr>
              <a:t>Reader’s Notes </a:t>
            </a:r>
            <a:r>
              <a:rPr lang="en-US" sz="3600" dirty="0">
                <a:latin typeface="Century Gothic"/>
                <a:ea typeface="Century Gothic"/>
                <a:cs typeface="Century Gothic"/>
                <a:sym typeface="Century Gothic"/>
              </a:rPr>
              <a:t>for those chapters.</a:t>
            </a:r>
            <a:endParaRPr sz="3600" dirty="0">
              <a:latin typeface="Century Gothic"/>
              <a:ea typeface="Century Gothic"/>
              <a:cs typeface="Century Gothic"/>
              <a:sym typeface="Century Gothic"/>
            </a:endParaRPr>
          </a:p>
          <a:p>
            <a:pPr marL="0" lvl="0" indent="0" rtl="0">
              <a:spcBef>
                <a:spcPts val="0"/>
              </a:spcBef>
              <a:spcAft>
                <a:spcPts val="0"/>
              </a:spcAft>
              <a:buNone/>
            </a:pPr>
            <a:endParaRPr sz="3600" dirty="0">
              <a:latin typeface="Century Gothic"/>
              <a:ea typeface="Century Gothic"/>
              <a:cs typeface="Century Gothic"/>
              <a:sym typeface="Century Gothic"/>
            </a:endParaRPr>
          </a:p>
          <a:p>
            <a:pPr marL="0" lvl="0" indent="0" rtl="0">
              <a:spcBef>
                <a:spcPts val="0"/>
              </a:spcBef>
              <a:spcAft>
                <a:spcPts val="0"/>
              </a:spcAft>
              <a:buNone/>
            </a:pPr>
            <a:r>
              <a:rPr lang="en-US" sz="2400" dirty="0"/>
              <a:t> </a:t>
            </a:r>
            <a:endParaRPr sz="2400" dirty="0"/>
          </a:p>
          <a:p>
            <a:pPr marL="0" lvl="0" indent="0" rtl="0">
              <a:spcBef>
                <a:spcPts val="0"/>
              </a:spcBef>
              <a:spcAft>
                <a:spcPts val="0"/>
              </a:spcAft>
              <a:buNone/>
            </a:pPr>
            <a:r>
              <a:rPr lang="en-US" dirty="0"/>
              <a:t> </a:t>
            </a:r>
            <a:endParaRPr dirty="0"/>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88" name="Google Shape;188;p24"/>
          <p:cNvGraphicFramePr/>
          <p:nvPr/>
        </p:nvGraphicFramePr>
        <p:xfrm>
          <a:off x="825816" y="1479012"/>
          <a:ext cx="9569025" cy="4204775"/>
        </p:xfrm>
        <a:graphic>
          <a:graphicData uri="http://schemas.openxmlformats.org/drawingml/2006/table">
            <a:tbl>
              <a:tblPr firstRow="1" bandRow="1">
                <a:noFill/>
                <a:tableStyleId>{5CF6CB66-D8DA-4277-A5F4-D111FCB7871A}</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83075" y="1690000"/>
            <a:ext cx="11141100" cy="4728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Setting pictures A, B, and C (of the three settings for </a:t>
            </a:r>
            <a:r>
              <a:rPr lang="en-US" i="1"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(one of each to display or print out)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Entry Task: Lesson 2</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i="1"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(book; 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i="1" dirty="0" err="1">
                <a:latin typeface="Century Gothic"/>
                <a:ea typeface="Century Gothic"/>
                <a:cs typeface="Century Gothic"/>
                <a:sym typeface="Century Gothic"/>
              </a:rPr>
              <a:t>Lyddie</a:t>
            </a:r>
            <a:r>
              <a:rPr lang="en-US" b="1" dirty="0">
                <a:latin typeface="Century Gothic"/>
                <a:ea typeface="Century Gothic"/>
                <a:cs typeface="Century Gothic"/>
                <a:sym typeface="Century Gothic"/>
              </a:rPr>
              <a:t> Reader’s Notes</a:t>
            </a:r>
            <a:r>
              <a:rPr lang="en-US"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Chapter 1 and Chapter 2 </a:t>
            </a:r>
            <a:r>
              <a:rPr lang="en-US" dirty="0">
                <a:latin typeface="Century Gothic"/>
                <a:ea typeface="Century Gothic"/>
                <a:cs typeface="Century Gothic"/>
                <a:sym typeface="Century Gothic"/>
              </a:rPr>
              <a:t>(two separate supporting materials; one each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i="1" dirty="0" err="1">
                <a:latin typeface="Century Gothic"/>
                <a:ea typeface="Century Gothic"/>
                <a:cs typeface="Century Gothic"/>
                <a:sym typeface="Century Gothic"/>
              </a:rPr>
              <a:t>Lyddie</a:t>
            </a:r>
            <a:r>
              <a:rPr lang="en-US" b="1" i="1"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Reader’s Notes, Chapter 1 and Chapter 2, Teacher’s Edition </a:t>
            </a:r>
            <a:r>
              <a:rPr lang="en-US" dirty="0">
                <a:latin typeface="Century Gothic"/>
                <a:ea typeface="Century Gothic"/>
                <a:cs typeface="Century Gothic"/>
                <a:sym typeface="Century Gothic"/>
              </a:rPr>
              <a:t>(two separate supporting materials; for Teacher Reference)</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Chapter 1 of </a:t>
            </a:r>
            <a:r>
              <a:rPr lang="en-US" b="1" i="1" dirty="0" err="1">
                <a:latin typeface="Century Gothic"/>
                <a:ea typeface="Century Gothic"/>
                <a:cs typeface="Century Gothic"/>
                <a:sym typeface="Century Gothic"/>
              </a:rPr>
              <a:t>Lyddie</a:t>
            </a:r>
            <a:r>
              <a:rPr lang="en-US" b="1" dirty="0">
                <a:latin typeface="Century Gothic"/>
                <a:ea typeface="Century Gothic"/>
                <a:cs typeface="Century Gothic"/>
                <a:sym typeface="Century Gothic"/>
              </a:rPr>
              <a:t> Text-Dependent Questions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Chapter 1 of </a:t>
            </a:r>
            <a:r>
              <a:rPr lang="en-US" b="1" i="1" dirty="0" err="1">
                <a:latin typeface="Century Gothic"/>
                <a:ea typeface="Century Gothic"/>
                <a:cs typeface="Century Gothic"/>
                <a:sym typeface="Century Gothic"/>
              </a:rPr>
              <a:t>Lyddie</a:t>
            </a:r>
            <a:r>
              <a:rPr lang="en-US" b="1" dirty="0">
                <a:latin typeface="Century Gothic"/>
                <a:ea typeface="Century Gothic"/>
                <a:cs typeface="Century Gothic"/>
                <a:sym typeface="Century Gothic"/>
              </a:rPr>
              <a:t> Close Reading Guide </a:t>
            </a:r>
            <a:r>
              <a:rPr lang="en-US" dirty="0">
                <a:latin typeface="Century Gothic"/>
                <a:ea typeface="Century Gothic"/>
                <a:cs typeface="Century Gothic"/>
                <a:sym typeface="Century Gothic"/>
              </a:rPr>
              <a:t>(for Teacher Reference)</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i="1" dirty="0" err="1">
                <a:latin typeface="Century Gothic"/>
                <a:ea typeface="Century Gothic"/>
                <a:cs typeface="Century Gothic"/>
                <a:sym typeface="Century Gothic"/>
              </a:rPr>
              <a:t>Lyddie</a:t>
            </a:r>
            <a:r>
              <a:rPr lang="en-US" b="1" dirty="0">
                <a:latin typeface="Century Gothic"/>
                <a:ea typeface="Century Gothic"/>
                <a:cs typeface="Century Gothic"/>
                <a:sym typeface="Century Gothic"/>
              </a:rPr>
              <a:t>: Reading Calendar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531050" y="284850"/>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2</a:t>
            </a:r>
            <a:endParaRPr sz="5600" b="1"/>
          </a:p>
        </p:txBody>
      </p:sp>
      <p:pic>
        <p:nvPicPr>
          <p:cNvPr id="3" name="Picture 2">
            <a:extLst>
              <a:ext uri="{FF2B5EF4-FFF2-40B4-BE49-F238E27FC236}">
                <a16:creationId xmlns:a16="http://schemas.microsoft.com/office/drawing/2014/main" id="{1CD258E3-2CF1-4050-8E80-DDF76A7BB677}"/>
              </a:ext>
            </a:extLst>
          </p:cNvPr>
          <p:cNvPicPr>
            <a:picLocks noChangeAspect="1"/>
          </p:cNvPicPr>
          <p:nvPr/>
        </p:nvPicPr>
        <p:blipFill>
          <a:blip r:embed="rId3"/>
          <a:stretch>
            <a:fillRect/>
          </a:stretch>
        </p:blipFill>
        <p:spPr>
          <a:xfrm>
            <a:off x="4770395" y="1062446"/>
            <a:ext cx="2651210" cy="141835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be introduced to the novel, </a:t>
            </a:r>
            <a:r>
              <a:rPr lang="en-US" b="1" i="1" dirty="0" err="1">
                <a:solidFill>
                  <a:srgbClr val="333333"/>
                </a:solidFill>
                <a:highlight>
                  <a:srgbClr val="FFFFFF"/>
                </a:highlight>
                <a:latin typeface="Century Gothic"/>
                <a:ea typeface="Century Gothic"/>
                <a:cs typeface="Century Gothic"/>
                <a:sym typeface="Century Gothic"/>
              </a:rPr>
              <a:t>Lyddie</a:t>
            </a:r>
            <a:r>
              <a:rPr lang="en-US" i="1" dirty="0">
                <a:solidFill>
                  <a:srgbClr val="333333"/>
                </a:solidFill>
                <a:highlight>
                  <a:srgbClr val="FFFFFF"/>
                </a:highlight>
                <a:latin typeface="Century Gothic"/>
                <a:ea typeface="Century Gothic"/>
                <a:cs typeface="Century Gothic"/>
                <a:sym typeface="Century Gothic"/>
              </a:rPr>
              <a:t> </a:t>
            </a:r>
            <a:r>
              <a:rPr lang="en-US" dirty="0">
                <a:solidFill>
                  <a:srgbClr val="333333"/>
                </a:solidFill>
                <a:highlight>
                  <a:srgbClr val="FFFFFF"/>
                </a:highlight>
                <a:latin typeface="Century Gothic"/>
                <a:ea typeface="Century Gothic"/>
                <a:cs typeface="Century Gothic"/>
                <a:sym typeface="Century Gothic"/>
              </a:rPr>
              <a:t>by Katherine Patterson.  We will analyze how the plot, setting, and characters in </a:t>
            </a:r>
            <a:r>
              <a:rPr lang="en-US" i="1" dirty="0" err="1">
                <a:solidFill>
                  <a:srgbClr val="333333"/>
                </a:solidFill>
                <a:highlight>
                  <a:srgbClr val="FFFFFF"/>
                </a:highlight>
                <a:latin typeface="Century Gothic"/>
                <a:ea typeface="Century Gothic"/>
                <a:cs typeface="Century Gothic"/>
                <a:sym typeface="Century Gothic"/>
              </a:rPr>
              <a:t>Lyddie</a:t>
            </a:r>
            <a:r>
              <a:rPr lang="en-US" dirty="0">
                <a:solidFill>
                  <a:srgbClr val="333333"/>
                </a:solidFill>
                <a:highlight>
                  <a:srgbClr val="FFFFFF"/>
                </a:highlight>
                <a:latin typeface="Century Gothic"/>
                <a:ea typeface="Century Gothic"/>
                <a:cs typeface="Century Gothic"/>
                <a:sym typeface="Century Gothic"/>
              </a:rPr>
              <a:t> interact in the first chapter.</a:t>
            </a:r>
            <a:endParaRPr dirty="0">
              <a:solidFill>
                <a:srgbClr val="333333"/>
              </a:solidFill>
              <a:highlight>
                <a:schemeClr val="lt1"/>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Look at settings in the novel</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Read Chapter 1 of </a:t>
            </a:r>
            <a:r>
              <a:rPr lang="en-US" b="1" i="1" dirty="0" err="1">
                <a:latin typeface="Century Gothic"/>
                <a:ea typeface="Century Gothic"/>
                <a:cs typeface="Century Gothic"/>
                <a:sym typeface="Century Gothic"/>
              </a:rPr>
              <a:t>Lyddie</a:t>
            </a:r>
            <a:endParaRPr b="1" i="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Practice writing </a:t>
            </a:r>
            <a:r>
              <a:rPr lang="en-US" b="1" dirty="0">
                <a:latin typeface="Century Gothic"/>
                <a:ea typeface="Century Gothic"/>
                <a:cs typeface="Century Gothic"/>
                <a:sym typeface="Century Gothic"/>
              </a:rPr>
              <a:t>Reader’s Notes</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settings</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342900" y="167005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Today we will start a new novel, and we will look ahead to some of the places the book describes. Use these pictures to complete the entry task.</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                 </a:t>
            </a:r>
            <a:r>
              <a:rPr lang="en-US" sz="2400" b="1" dirty="0">
                <a:latin typeface="Century Gothic"/>
                <a:ea typeface="Century Gothic"/>
                <a:cs typeface="Century Gothic"/>
                <a:sym typeface="Century Gothic"/>
              </a:rPr>
              <a:t>A</a:t>
            </a:r>
            <a:r>
              <a:rPr lang="en-US" sz="2400" dirty="0">
                <a:latin typeface="Century Gothic"/>
                <a:ea typeface="Century Gothic"/>
                <a:cs typeface="Century Gothic"/>
                <a:sym typeface="Century Gothic"/>
              </a:rPr>
              <a:t>				           </a:t>
            </a:r>
            <a:r>
              <a:rPr lang="en-US" sz="2400" b="1" dirty="0">
                <a:latin typeface="Century Gothic"/>
                <a:ea typeface="Century Gothic"/>
                <a:cs typeface="Century Gothic"/>
                <a:sym typeface="Century Gothic"/>
              </a:rPr>
              <a:t>B</a:t>
            </a:r>
            <a:r>
              <a:rPr lang="en-US" sz="2400" dirty="0">
                <a:latin typeface="Century Gothic"/>
                <a:ea typeface="Century Gothic"/>
                <a:cs typeface="Century Gothic"/>
                <a:sym typeface="Century Gothic"/>
              </a:rPr>
              <a:t>                                                </a:t>
            </a:r>
            <a:r>
              <a:rPr lang="en-US" sz="2400" b="1" dirty="0">
                <a:latin typeface="Century Gothic"/>
                <a:ea typeface="Century Gothic"/>
                <a:cs typeface="Century Gothic"/>
                <a:sym typeface="Century Gothic"/>
              </a:rPr>
              <a:t>C</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pic>
        <p:nvPicPr>
          <p:cNvPr id="119" name="Google Shape;119;p17" descr="7M2A"/>
          <p:cNvPicPr preferRelativeResize="0"/>
          <p:nvPr/>
        </p:nvPicPr>
        <p:blipFill>
          <a:blip r:embed="rId3">
            <a:alphaModFix/>
          </a:blip>
          <a:stretch>
            <a:fillRect/>
          </a:stretch>
        </p:blipFill>
        <p:spPr>
          <a:xfrm>
            <a:off x="0" y="3200400"/>
            <a:ext cx="4211701" cy="2441575"/>
          </a:xfrm>
          <a:prstGeom prst="rect">
            <a:avLst/>
          </a:prstGeom>
          <a:noFill/>
          <a:ln>
            <a:noFill/>
          </a:ln>
        </p:spPr>
      </p:pic>
      <p:pic>
        <p:nvPicPr>
          <p:cNvPr id="120" name="Google Shape;120;p17" descr="7M2A"/>
          <p:cNvPicPr preferRelativeResize="0"/>
          <p:nvPr/>
        </p:nvPicPr>
        <p:blipFill>
          <a:blip r:embed="rId4">
            <a:alphaModFix/>
          </a:blip>
          <a:stretch>
            <a:fillRect/>
          </a:stretch>
        </p:blipFill>
        <p:spPr>
          <a:xfrm>
            <a:off x="4456600" y="3241163"/>
            <a:ext cx="3142207" cy="2360050"/>
          </a:xfrm>
          <a:prstGeom prst="rect">
            <a:avLst/>
          </a:prstGeom>
          <a:noFill/>
          <a:ln>
            <a:noFill/>
          </a:ln>
        </p:spPr>
      </p:pic>
      <p:pic>
        <p:nvPicPr>
          <p:cNvPr id="121" name="Google Shape;121;p17" descr="7M2A"/>
          <p:cNvPicPr preferRelativeResize="0"/>
          <p:nvPr/>
        </p:nvPicPr>
        <p:blipFill>
          <a:blip r:embed="rId5">
            <a:alphaModFix/>
          </a:blip>
          <a:stretch>
            <a:fillRect/>
          </a:stretch>
        </p:blipFill>
        <p:spPr>
          <a:xfrm>
            <a:off x="7843700" y="3241163"/>
            <a:ext cx="4348299" cy="2360059"/>
          </a:xfrm>
          <a:prstGeom prst="rect">
            <a:avLst/>
          </a:prstGeom>
          <a:noFill/>
          <a:ln>
            <a:noFill/>
          </a:ln>
        </p:spPr>
      </p:pic>
      <p:pic>
        <p:nvPicPr>
          <p:cNvPr id="8" name="Google Shape;110;p16"/>
          <p:cNvPicPr preferRelativeResize="0"/>
          <p:nvPr/>
        </p:nvPicPr>
        <p:blipFill>
          <a:blip r:embed="rId6">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128" name="Google Shape;128;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1" name="Google Shape;131;p18"/>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100" b="1">
              <a:solidFill>
                <a:schemeClr val="dk1"/>
              </a:solidFill>
            </a:endParaRPr>
          </a:p>
          <a:p>
            <a:pPr marL="0" lvl="0" indent="0" rtl="0">
              <a:lnSpc>
                <a:spcPct val="90000"/>
              </a:lnSpc>
              <a:spcBef>
                <a:spcPts val="0"/>
              </a:spcBef>
              <a:spcAft>
                <a:spcPts val="0"/>
              </a:spcAft>
              <a:buNone/>
            </a:pPr>
            <a:r>
              <a:rPr lang="en-US" sz="2400">
                <a:solidFill>
                  <a:schemeClr val="dk1"/>
                </a:solidFill>
                <a:latin typeface="Century Gothic"/>
                <a:ea typeface="Century Gothic"/>
                <a:cs typeface="Century Gothic"/>
                <a:sym typeface="Century Gothic"/>
              </a:rPr>
              <a:t>We often think about the elements of a story. We will focus on a few today.</a:t>
            </a: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I can analyze how plot, character, and setting interact in </a:t>
            </a:r>
            <a:r>
              <a:rPr lang="en-US" sz="2400" b="1" i="1">
                <a:solidFill>
                  <a:schemeClr val="dk1"/>
                </a:solidFill>
                <a:latin typeface="Century Gothic"/>
                <a:ea typeface="Century Gothic"/>
                <a:cs typeface="Century Gothic"/>
                <a:sym typeface="Century Gothic"/>
              </a:rPr>
              <a:t>Lyddie</a:t>
            </a:r>
            <a:r>
              <a:rPr lang="en-US" sz="2400" b="1">
                <a:solidFill>
                  <a:schemeClr val="dk1"/>
                </a:solidFill>
                <a:latin typeface="Century Gothic"/>
                <a:ea typeface="Century Gothic"/>
                <a:cs typeface="Century Gothic"/>
                <a:sym typeface="Century Gothic"/>
              </a:rPr>
              <a:t>.</a:t>
            </a:r>
            <a:endParaRPr sz="2400" b="1">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600" b="1">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I can use context clues—both in the sentence and on the page—to determine the meaning of unknown words.</a:t>
            </a:r>
            <a:endParaRPr sz="24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r>
              <a:rPr lang="en-US" sz="2400">
                <a:solidFill>
                  <a:schemeClr val="dk1"/>
                </a:solidFill>
                <a:latin typeface="Century Gothic"/>
                <a:ea typeface="Century Gothic"/>
                <a:cs typeface="Century Gothic"/>
                <a:sym typeface="Century Gothic"/>
              </a:rPr>
              <a:t>What does </a:t>
            </a:r>
            <a:r>
              <a:rPr lang="en-US" sz="2400" b="1">
                <a:solidFill>
                  <a:schemeClr val="dk1"/>
                </a:solidFill>
                <a:latin typeface="Century Gothic"/>
                <a:ea typeface="Century Gothic"/>
                <a:cs typeface="Century Gothic"/>
                <a:sym typeface="Century Gothic"/>
              </a:rPr>
              <a:t>interact</a:t>
            </a:r>
            <a:r>
              <a:rPr lang="en-US" sz="2400">
                <a:solidFill>
                  <a:schemeClr val="dk1"/>
                </a:solidFill>
                <a:latin typeface="Century Gothic"/>
                <a:ea typeface="Century Gothic"/>
                <a:cs typeface="Century Gothic"/>
                <a:sym typeface="Century Gothic"/>
              </a:rPr>
              <a:t> mean?  What does </a:t>
            </a:r>
            <a:r>
              <a:rPr lang="en-US" sz="2400" b="1">
                <a:solidFill>
                  <a:schemeClr val="dk1"/>
                </a:solidFill>
                <a:latin typeface="Century Gothic"/>
                <a:ea typeface="Century Gothic"/>
                <a:cs typeface="Century Gothic"/>
                <a:sym typeface="Century Gothic"/>
              </a:rPr>
              <a:t>analyze </a:t>
            </a:r>
            <a:r>
              <a:rPr lang="en-US" sz="2400">
                <a:solidFill>
                  <a:schemeClr val="dk1"/>
                </a:solidFill>
                <a:latin typeface="Century Gothic"/>
                <a:ea typeface="Century Gothic"/>
                <a:cs typeface="Century Gothic"/>
                <a:sym typeface="Century Gothic"/>
              </a:rPr>
              <a:t>mean?</a:t>
            </a:r>
            <a:endParaRPr sz="2400">
              <a:solidFill>
                <a:schemeClr val="dk1"/>
              </a:solidFill>
              <a:latin typeface="Century Gothic"/>
              <a:ea typeface="Century Gothic"/>
              <a:cs typeface="Century Gothic"/>
              <a:sym typeface="Century Gothic"/>
            </a:endParaRPr>
          </a:p>
        </p:txBody>
      </p:sp>
      <p:pic>
        <p:nvPicPr>
          <p:cNvPr id="132" name="Google Shape;132;p18"/>
          <p:cNvPicPr preferRelativeResize="0"/>
          <p:nvPr/>
        </p:nvPicPr>
        <p:blipFill>
          <a:blip r:embed="rId3">
            <a:alphaModFix/>
          </a:blip>
          <a:stretch>
            <a:fillRect/>
          </a:stretch>
        </p:blipFill>
        <p:spPr>
          <a:xfrm>
            <a:off x="11149350" y="5946608"/>
            <a:ext cx="738975" cy="597717"/>
          </a:xfrm>
          <a:prstGeom prst="rect">
            <a:avLst/>
          </a:prstGeom>
          <a:noFill/>
          <a:ln>
            <a:noFill/>
          </a:ln>
        </p:spPr>
      </p:pic>
      <p:pic>
        <p:nvPicPr>
          <p:cNvPr id="9"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Chapter 1</a:t>
            </a:r>
            <a:endParaRPr sz="3400" i="0" u="none" strike="noStrike" cap="none">
              <a:solidFill>
                <a:schemeClr val="dk1"/>
              </a:solidFill>
              <a:latin typeface="Century Gothic"/>
              <a:ea typeface="Century Gothic"/>
              <a:cs typeface="Century Gothic"/>
              <a:sym typeface="Century Gothic"/>
            </a:endParaRPr>
          </a:p>
        </p:txBody>
      </p:sp>
      <p:sp>
        <p:nvSpPr>
          <p:cNvPr id="139" name="Google Shape;139;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2" name="Google Shape;142;p19"/>
          <p:cNvSpPr txBox="1"/>
          <p:nvPr/>
        </p:nvSpPr>
        <p:spPr>
          <a:xfrm>
            <a:off x="809550" y="1670950"/>
            <a:ext cx="10074825"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400" dirty="0">
                <a:solidFill>
                  <a:schemeClr val="dk1"/>
                </a:solidFill>
                <a:latin typeface="Century Gothic"/>
                <a:ea typeface="Century Gothic"/>
                <a:cs typeface="Century Gothic"/>
                <a:sym typeface="Century Gothic"/>
              </a:rPr>
              <a:t>While we are reading the novel, </a:t>
            </a:r>
            <a:r>
              <a:rPr lang="en-US" sz="2400" b="1" i="1"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we will begin to think about questions like these:</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endParaRPr sz="800"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What are working conditions?</a:t>
            </a:r>
            <a:endParaRPr sz="2400" b="1"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Why do they matter?</a:t>
            </a:r>
            <a:endParaRPr sz="2400" b="1"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Who creates them?</a:t>
            </a:r>
            <a:endParaRPr sz="2400" b="1"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Analyzing </a:t>
            </a:r>
            <a:r>
              <a:rPr lang="en-US" sz="2400" i="1" dirty="0" err="1">
                <a:solidFill>
                  <a:schemeClr val="dk1"/>
                </a:solidFill>
                <a:latin typeface="Century Gothic"/>
                <a:ea typeface="Century Gothic"/>
                <a:cs typeface="Century Gothic"/>
                <a:sym typeface="Century Gothic"/>
              </a:rPr>
              <a:t>Lyddie</a:t>
            </a:r>
            <a:r>
              <a:rPr lang="en-US" sz="2400" dirty="0" err="1">
                <a:solidFill>
                  <a:schemeClr val="dk1"/>
                </a:solidFill>
                <a:latin typeface="Century Gothic"/>
                <a:ea typeface="Century Gothic"/>
                <a:cs typeface="Century Gothic"/>
                <a:sym typeface="Century Gothic"/>
              </a:rPr>
              <a:t>’s</a:t>
            </a:r>
            <a:r>
              <a:rPr lang="en-US" sz="2400" dirty="0">
                <a:solidFill>
                  <a:schemeClr val="dk1"/>
                </a:solidFill>
                <a:latin typeface="Century Gothic"/>
                <a:ea typeface="Century Gothic"/>
                <a:cs typeface="Century Gothic"/>
                <a:sym typeface="Century Gothic"/>
              </a:rPr>
              <a:t> experiences will help us begin to answer these questions.</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dirty="0">
              <a:solidFill>
                <a:schemeClr val="dk1"/>
              </a:solidFill>
              <a:latin typeface="Calibri"/>
              <a:ea typeface="Calibri"/>
              <a:cs typeface="Calibri"/>
              <a:sym typeface="Calibri"/>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Chapter 1</a:t>
            </a:r>
            <a:endParaRPr sz="3400" i="0" u="none" strike="noStrike" cap="none">
              <a:solidFill>
                <a:schemeClr val="dk1"/>
              </a:solidFill>
              <a:latin typeface="Century Gothic"/>
              <a:ea typeface="Century Gothic"/>
              <a:cs typeface="Century Gothic"/>
              <a:sym typeface="Century Gothic"/>
            </a:endParaRPr>
          </a:p>
        </p:txBody>
      </p:sp>
      <p:sp>
        <p:nvSpPr>
          <p:cNvPr id="149" name="Google Shape;149;p20"/>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1" name="Google Shape;151;p20"/>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graphicFrame>
        <p:nvGraphicFramePr>
          <p:cNvPr id="152" name="Google Shape;152;p20"/>
          <p:cNvGraphicFramePr/>
          <p:nvPr/>
        </p:nvGraphicFramePr>
        <p:xfrm>
          <a:off x="286263" y="1842025"/>
          <a:ext cx="11619475" cy="4861063"/>
        </p:xfrm>
        <a:graphic>
          <a:graphicData uri="http://schemas.openxmlformats.org/drawingml/2006/table">
            <a:tbl>
              <a:tblPr>
                <a:noFill/>
                <a:tableStyleId>{933CFAA8-49E8-4EA5-8212-801D76AA4BCD}</a:tableStyleId>
              </a:tblPr>
              <a:tblGrid>
                <a:gridCol w="11619475">
                  <a:extLst>
                    <a:ext uri="{9D8B030D-6E8A-4147-A177-3AD203B41FA5}">
                      <a16:colId xmlns:a16="http://schemas.microsoft.com/office/drawing/2014/main" val="20000"/>
                    </a:ext>
                  </a:extLst>
                </a:gridCol>
              </a:tblGrid>
              <a:tr h="402525">
                <a:tc>
                  <a:txBody>
                    <a:bodyPr/>
                    <a:lstStyle/>
                    <a:p>
                      <a:pPr marL="76200" lvl="0" indent="0" rtl="0">
                        <a:lnSpc>
                          <a:spcPct val="127272"/>
                        </a:lnSpc>
                        <a:spcBef>
                          <a:spcPts val="0"/>
                        </a:spcBef>
                        <a:spcAft>
                          <a:spcPts val="0"/>
                        </a:spcAft>
                        <a:buNone/>
                      </a:pPr>
                      <a:r>
                        <a:rPr lang="en-US" sz="1700" b="1">
                          <a:latin typeface="Century Gothic"/>
                          <a:ea typeface="Century Gothic"/>
                          <a:cs typeface="Century Gothic"/>
                          <a:sym typeface="Century Gothic"/>
                        </a:rPr>
                        <a:t>Questions</a:t>
                      </a:r>
                      <a:endParaRPr sz="17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75800">
                <a:tc>
                  <a:txBody>
                    <a:bodyPr/>
                    <a:lstStyle/>
                    <a:p>
                      <a:pPr marL="457200" lvl="0" indent="-336550" rtl="0">
                        <a:lnSpc>
                          <a:spcPct val="100000"/>
                        </a:lnSpc>
                        <a:spcBef>
                          <a:spcPts val="0"/>
                        </a:spcBef>
                        <a:spcAft>
                          <a:spcPts val="0"/>
                        </a:spcAft>
                        <a:buSzPts val="1700"/>
                        <a:buFont typeface="Century Gothic"/>
                        <a:buAutoNum type="arabicPeriod"/>
                      </a:pPr>
                      <a:r>
                        <a:rPr lang="en-US" sz="1700">
                          <a:latin typeface="Century Gothic"/>
                          <a:ea typeface="Century Gothic"/>
                          <a:cs typeface="Century Gothic"/>
                          <a:sym typeface="Century Gothic"/>
                        </a:rPr>
                        <a:t>At the bottom of page 2, a sentence says: “Could he, in his frustration, take a </a:t>
                      </a:r>
                      <a:r>
                        <a:rPr lang="en-US" sz="1700" i="1">
                          <a:latin typeface="Century Gothic"/>
                          <a:ea typeface="Century Gothic"/>
                          <a:cs typeface="Century Gothic"/>
                          <a:sym typeface="Century Gothic"/>
                        </a:rPr>
                        <a:t>mighty</a:t>
                      </a:r>
                      <a:r>
                        <a:rPr lang="en-US" sz="1700">
                          <a:latin typeface="Century Gothic"/>
                          <a:ea typeface="Century Gothic"/>
                          <a:cs typeface="Century Gothic"/>
                          <a:sym typeface="Century Gothic"/>
                        </a:rPr>
                        <a:t> leap?” </a:t>
                      </a:r>
                      <a:r>
                        <a:rPr lang="en-US" sz="1700" i="1">
                          <a:latin typeface="Century Gothic"/>
                          <a:ea typeface="Century Gothic"/>
                          <a:cs typeface="Century Gothic"/>
                          <a:sym typeface="Century Gothic"/>
                        </a:rPr>
                        <a:t>Mighty</a:t>
                      </a:r>
                      <a:r>
                        <a:rPr lang="en-US" sz="1700">
                          <a:latin typeface="Century Gothic"/>
                          <a:ea typeface="Century Gothic"/>
                          <a:cs typeface="Century Gothic"/>
                          <a:sym typeface="Century Gothic"/>
                        </a:rPr>
                        <a:t> is a word that is in your Reader’s Dictionary (part of the Reader’s Notes). Find this entry in the dictionary. Use the definition to restate this sentence using a different word.</a:t>
                      </a:r>
                      <a:endParaRPr sz="17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8500">
                <a:tc>
                  <a:txBody>
                    <a:bodyPr/>
                    <a:lstStyle/>
                    <a:p>
                      <a:pPr marL="457200" lvl="0" indent="-336550" rtl="0">
                        <a:lnSpc>
                          <a:spcPct val="100000"/>
                        </a:lnSpc>
                        <a:spcBef>
                          <a:spcPts val="0"/>
                        </a:spcBef>
                        <a:spcAft>
                          <a:spcPts val="0"/>
                        </a:spcAft>
                        <a:buSzPts val="1700"/>
                        <a:buFont typeface="Century Gothic"/>
                        <a:buAutoNum type="arabicPeriod" startAt="2"/>
                      </a:pPr>
                      <a:r>
                        <a:rPr lang="en-US" sz="1700">
                          <a:latin typeface="Century Gothic"/>
                          <a:ea typeface="Century Gothic"/>
                          <a:cs typeface="Century Gothic"/>
                          <a:sym typeface="Century Gothic"/>
                        </a:rPr>
                        <a:t>Lyddie is the main character in this book. What have we learned about Lyddie from this story?</a:t>
                      </a:r>
                      <a:endParaRPr sz="17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6175">
                <a:tc>
                  <a:txBody>
                    <a:bodyPr/>
                    <a:lstStyle/>
                    <a:p>
                      <a:pPr marL="76200" lvl="0" indent="0" rtl="0">
                        <a:lnSpc>
                          <a:spcPct val="100000"/>
                        </a:lnSpc>
                        <a:spcBef>
                          <a:spcPts val="0"/>
                        </a:spcBef>
                        <a:spcAft>
                          <a:spcPts val="0"/>
                        </a:spcAft>
                        <a:buNone/>
                      </a:pPr>
                      <a:r>
                        <a:rPr lang="en-US" sz="1700" b="1">
                          <a:latin typeface="Century Gothic"/>
                          <a:ea typeface="Century Gothic"/>
                          <a:cs typeface="Century Gothic"/>
                          <a:sym typeface="Century Gothic"/>
                        </a:rPr>
                        <a:t>Continue to use your Reader’s Dictionary as you answer these questions.</a:t>
                      </a:r>
                      <a:endParaRPr sz="17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681175">
                <a:tc>
                  <a:txBody>
                    <a:bodyPr/>
                    <a:lstStyle/>
                    <a:p>
                      <a:pPr marL="457200" lvl="0" indent="-336550" rtl="0">
                        <a:lnSpc>
                          <a:spcPct val="100000"/>
                        </a:lnSpc>
                        <a:spcBef>
                          <a:spcPts val="0"/>
                        </a:spcBef>
                        <a:spcAft>
                          <a:spcPts val="0"/>
                        </a:spcAft>
                        <a:buSzPts val="1700"/>
                        <a:buFont typeface="Century Gothic"/>
                        <a:buAutoNum type="arabicPeriod" startAt="3"/>
                      </a:pPr>
                      <a:r>
                        <a:rPr lang="en-US" sz="1700">
                          <a:latin typeface="Century Gothic"/>
                          <a:ea typeface="Century Gothic"/>
                          <a:cs typeface="Century Gothic"/>
                          <a:sym typeface="Century Gothic"/>
                        </a:rPr>
                        <a:t>On page 5, Lyddie describes her mother as “</a:t>
                      </a:r>
                      <a:r>
                        <a:rPr lang="en-US" sz="1700" i="1">
                          <a:latin typeface="Century Gothic"/>
                          <a:ea typeface="Century Gothic"/>
                          <a:cs typeface="Century Gothic"/>
                          <a:sym typeface="Century Gothic"/>
                        </a:rPr>
                        <a:t>queer</a:t>
                      </a:r>
                      <a:r>
                        <a:rPr lang="en-US" sz="1700">
                          <a:latin typeface="Century Gothic"/>
                          <a:ea typeface="Century Gothic"/>
                          <a:cs typeface="Century Gothic"/>
                          <a:sym typeface="Century Gothic"/>
                        </a:rPr>
                        <a:t> in the head.” What does </a:t>
                      </a:r>
                      <a:r>
                        <a:rPr lang="en-US" sz="1700" i="1">
                          <a:latin typeface="Century Gothic"/>
                          <a:ea typeface="Century Gothic"/>
                          <a:cs typeface="Century Gothic"/>
                          <a:sym typeface="Century Gothic"/>
                        </a:rPr>
                        <a:t>queer </a:t>
                      </a:r>
                      <a:r>
                        <a:rPr lang="en-US" sz="1700">
                          <a:latin typeface="Century Gothic"/>
                          <a:ea typeface="Century Gothic"/>
                          <a:cs typeface="Century Gothic"/>
                          <a:sym typeface="Century Gothic"/>
                        </a:rPr>
                        <a:t>mean? How do context clues help you figure it out? What word(s) might we use today to describe Lyddie’s mother?</a:t>
                      </a:r>
                      <a:endParaRPr sz="17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962525">
                <a:tc>
                  <a:txBody>
                    <a:bodyPr/>
                    <a:lstStyle/>
                    <a:p>
                      <a:pPr marL="457200" lvl="0" indent="-336550" rtl="0">
                        <a:lnSpc>
                          <a:spcPct val="100000"/>
                        </a:lnSpc>
                        <a:spcBef>
                          <a:spcPts val="0"/>
                        </a:spcBef>
                        <a:spcAft>
                          <a:spcPts val="0"/>
                        </a:spcAft>
                        <a:buSzPts val="1700"/>
                        <a:buFont typeface="Century Gothic"/>
                        <a:buAutoNum type="arabicPeriod" startAt="4"/>
                      </a:pPr>
                      <a:r>
                        <a:rPr lang="en-US" sz="1700">
                          <a:latin typeface="Century Gothic"/>
                          <a:ea typeface="Century Gothic"/>
                          <a:cs typeface="Century Gothic"/>
                          <a:sym typeface="Century Gothic"/>
                        </a:rPr>
                        <a:t>On page 6, the text states: “The only </a:t>
                      </a:r>
                      <a:r>
                        <a:rPr lang="en-US" sz="1700" i="1">
                          <a:latin typeface="Century Gothic"/>
                          <a:ea typeface="Century Gothic"/>
                          <a:cs typeface="Century Gothic"/>
                          <a:sym typeface="Century Gothic"/>
                        </a:rPr>
                        <a:t>charity </a:t>
                      </a:r>
                      <a:r>
                        <a:rPr lang="en-US" sz="1700">
                          <a:latin typeface="Century Gothic"/>
                          <a:ea typeface="Century Gothic"/>
                          <a:cs typeface="Century Gothic"/>
                          <a:sym typeface="Century Gothic"/>
                        </a:rPr>
                        <a:t>Lyddie dreaded more than Aunt Clarissa’s …” Use your Reader’s Dictionary to figure out what the word </a:t>
                      </a:r>
                      <a:r>
                        <a:rPr lang="en-US" sz="1700" i="1">
                          <a:latin typeface="Century Gothic"/>
                          <a:ea typeface="Century Gothic"/>
                          <a:cs typeface="Century Gothic"/>
                          <a:sym typeface="Century Gothic"/>
                        </a:rPr>
                        <a:t>charity</a:t>
                      </a:r>
                      <a:r>
                        <a:rPr lang="en-US" sz="1700">
                          <a:latin typeface="Century Gothic"/>
                          <a:ea typeface="Century Gothic"/>
                          <a:cs typeface="Century Gothic"/>
                          <a:sym typeface="Century Gothic"/>
                        </a:rPr>
                        <a:t> means. Then restate the sentence using a different word. How do we use the word </a:t>
                      </a:r>
                      <a:r>
                        <a:rPr lang="en-US" sz="1700" i="1">
                          <a:latin typeface="Century Gothic"/>
                          <a:ea typeface="Century Gothic"/>
                          <a:cs typeface="Century Gothic"/>
                          <a:sym typeface="Century Gothic"/>
                        </a:rPr>
                        <a:t>charity</a:t>
                      </a:r>
                      <a:r>
                        <a:rPr lang="en-US" sz="1700">
                          <a:latin typeface="Century Gothic"/>
                          <a:ea typeface="Century Gothic"/>
                          <a:cs typeface="Century Gothic"/>
                          <a:sym typeface="Century Gothic"/>
                        </a:rPr>
                        <a:t> today? How is this similar and different to how it is being used here?</a:t>
                      </a:r>
                      <a:endParaRPr sz="17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940175">
                <a:tc>
                  <a:txBody>
                    <a:bodyPr/>
                    <a:lstStyle/>
                    <a:p>
                      <a:pPr marL="457200" lvl="0" indent="-336550" rtl="0">
                        <a:lnSpc>
                          <a:spcPct val="100000"/>
                        </a:lnSpc>
                        <a:spcBef>
                          <a:spcPts val="0"/>
                        </a:spcBef>
                        <a:spcAft>
                          <a:spcPts val="0"/>
                        </a:spcAft>
                        <a:buSzPts val="1700"/>
                        <a:buFont typeface="Century Gothic"/>
                        <a:buAutoNum type="arabicPeriod" startAt="5"/>
                      </a:pPr>
                      <a:r>
                        <a:rPr lang="en-US" sz="1700">
                          <a:latin typeface="Century Gothic"/>
                          <a:ea typeface="Century Gothic"/>
                          <a:cs typeface="Century Gothic"/>
                          <a:sym typeface="Century Gothic"/>
                        </a:rPr>
                        <a:t>On page 7, the text says: “She minded mightily being </a:t>
                      </a:r>
                      <a:r>
                        <a:rPr lang="en-US" sz="1700" i="1">
                          <a:latin typeface="Century Gothic"/>
                          <a:ea typeface="Century Gothic"/>
                          <a:cs typeface="Century Gothic"/>
                          <a:sym typeface="Century Gothic"/>
                        </a:rPr>
                        <a:t>beholden</a:t>
                      </a:r>
                      <a:r>
                        <a:rPr lang="en-US" sz="1700">
                          <a:latin typeface="Century Gothic"/>
                          <a:ea typeface="Century Gothic"/>
                          <a:cs typeface="Century Gothic"/>
                          <a:sym typeface="Century Gothic"/>
                        </a:rPr>
                        <a:t>.” Notice the word </a:t>
                      </a:r>
                      <a:r>
                        <a:rPr lang="en-US" sz="1700" i="1">
                          <a:latin typeface="Century Gothic"/>
                          <a:ea typeface="Century Gothic"/>
                          <a:cs typeface="Century Gothic"/>
                          <a:sym typeface="Century Gothic"/>
                        </a:rPr>
                        <a:t>mightily</a:t>
                      </a:r>
                      <a:r>
                        <a:rPr lang="en-US" sz="1700">
                          <a:latin typeface="Century Gothic"/>
                          <a:ea typeface="Century Gothic"/>
                          <a:cs typeface="Century Gothic"/>
                          <a:sym typeface="Century Gothic"/>
                        </a:rPr>
                        <a:t>, which is the adverb form of </a:t>
                      </a:r>
                      <a:r>
                        <a:rPr lang="en-US" sz="1700" i="1">
                          <a:latin typeface="Century Gothic"/>
                          <a:ea typeface="Century Gothic"/>
                          <a:cs typeface="Century Gothic"/>
                          <a:sym typeface="Century Gothic"/>
                        </a:rPr>
                        <a:t>mighty</a:t>
                      </a:r>
                      <a:r>
                        <a:rPr lang="en-US" sz="1700">
                          <a:latin typeface="Century Gothic"/>
                          <a:ea typeface="Century Gothic"/>
                          <a:cs typeface="Century Gothic"/>
                          <a:sym typeface="Century Gothic"/>
                        </a:rPr>
                        <a:t>. What does </a:t>
                      </a:r>
                      <a:r>
                        <a:rPr lang="en-US" sz="1700" i="1">
                          <a:latin typeface="Century Gothic"/>
                          <a:ea typeface="Century Gothic"/>
                          <a:cs typeface="Century Gothic"/>
                          <a:sym typeface="Century Gothic"/>
                        </a:rPr>
                        <a:t>beholden</a:t>
                      </a:r>
                      <a:r>
                        <a:rPr lang="en-US" sz="1700">
                          <a:latin typeface="Century Gothic"/>
                          <a:ea typeface="Century Gothic"/>
                          <a:cs typeface="Century Gothic"/>
                          <a:sym typeface="Century Gothic"/>
                        </a:rPr>
                        <a:t> mean? How can you tell? What is the connection between </a:t>
                      </a:r>
                      <a:r>
                        <a:rPr lang="en-US" sz="1700" i="1">
                          <a:latin typeface="Century Gothic"/>
                          <a:ea typeface="Century Gothic"/>
                          <a:cs typeface="Century Gothic"/>
                          <a:sym typeface="Century Gothic"/>
                        </a:rPr>
                        <a:t>charity</a:t>
                      </a:r>
                      <a:r>
                        <a:rPr lang="en-US" sz="1700">
                          <a:latin typeface="Century Gothic"/>
                          <a:ea typeface="Century Gothic"/>
                          <a:cs typeface="Century Gothic"/>
                          <a:sym typeface="Century Gothic"/>
                        </a:rPr>
                        <a:t> and </a:t>
                      </a:r>
                      <a:r>
                        <a:rPr lang="en-US" sz="1700" i="1">
                          <a:latin typeface="Century Gothic"/>
                          <a:ea typeface="Century Gothic"/>
                          <a:cs typeface="Century Gothic"/>
                          <a:sym typeface="Century Gothic"/>
                        </a:rPr>
                        <a:t>beholden</a:t>
                      </a:r>
                      <a:r>
                        <a:rPr lang="en-US" sz="1700">
                          <a:latin typeface="Century Gothic"/>
                          <a:ea typeface="Century Gothic"/>
                          <a:cs typeface="Century Gothic"/>
                          <a:sym typeface="Century Gothic"/>
                        </a:rPr>
                        <a:t>?</a:t>
                      </a:r>
                      <a:endParaRPr sz="17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Chapter 1</a:t>
            </a:r>
            <a:endParaRPr sz="3400" i="0" u="none" strike="noStrike" cap="none">
              <a:solidFill>
                <a:schemeClr val="dk1"/>
              </a:solidFill>
              <a:latin typeface="Century Gothic"/>
              <a:ea typeface="Century Gothic"/>
              <a:cs typeface="Century Gothic"/>
              <a:sym typeface="Century Gothic"/>
            </a:endParaRPr>
          </a:p>
        </p:txBody>
      </p:sp>
      <p:sp>
        <p:nvSpPr>
          <p:cNvPr id="159" name="Google Shape;159;p21"/>
          <p:cNvSpPr txBox="1">
            <a:spLocks noGrp="1"/>
          </p:cNvSpPr>
          <p:nvPr>
            <p:ph type="body" idx="1"/>
          </p:nvPr>
        </p:nvSpPr>
        <p:spPr>
          <a:xfrm>
            <a:off x="693225" y="5780700"/>
            <a:ext cx="11195100" cy="565500"/>
          </a:xfrm>
          <a:prstGeom prst="rect">
            <a:avLst/>
          </a:prstGeom>
          <a:noFill/>
          <a:ln>
            <a:noFill/>
          </a:ln>
        </p:spPr>
        <p:txBody>
          <a:bodyPr spcFirstLastPara="1" wrap="square" lIns="91425" tIns="45700" rIns="91425" bIns="45700" anchor="t" anchorCtr="0">
            <a:noAutofit/>
          </a:bodyPr>
          <a:lstStyle/>
          <a:p>
            <a:pPr marL="76200" lvl="0" indent="0" rtl="0">
              <a:lnSpc>
                <a:spcPct val="127272"/>
              </a:lnSpc>
              <a:spcBef>
                <a:spcPts val="0"/>
              </a:spcBef>
              <a:spcAft>
                <a:spcPts val="0"/>
              </a:spcAft>
              <a:buNone/>
            </a:pPr>
            <a:endParaRPr sz="1200" b="1">
              <a:solidFill>
                <a:srgbClr val="000000"/>
              </a:solidFill>
              <a:latin typeface="Arial"/>
              <a:ea typeface="Arial"/>
              <a:cs typeface="Arial"/>
              <a:sym typeface="Arial"/>
            </a:endParaRPr>
          </a:p>
          <a:p>
            <a:pPr marL="76200" lvl="0" indent="0" rtl="0">
              <a:lnSpc>
                <a:spcPct val="127272"/>
              </a:lnSpc>
              <a:spcBef>
                <a:spcPts val="0"/>
              </a:spcBef>
              <a:spcAft>
                <a:spcPts val="0"/>
              </a:spcAft>
              <a:buNone/>
            </a:pPr>
            <a:endParaRPr sz="1200">
              <a:solidFill>
                <a:srgbClr val="000000"/>
              </a:solidFill>
              <a:latin typeface="Arial"/>
              <a:ea typeface="Arial"/>
              <a:cs typeface="Arial"/>
              <a:sym typeface="Arial"/>
            </a:endParaRPr>
          </a:p>
          <a:p>
            <a:pPr marL="76200" lvl="0" indent="0" rtl="0">
              <a:lnSpc>
                <a:spcPct val="127272"/>
              </a:lnSpc>
              <a:spcBef>
                <a:spcPts val="0"/>
              </a:spcBef>
              <a:spcAft>
                <a:spcPts val="0"/>
              </a:spcAft>
              <a:buNone/>
            </a:pPr>
            <a:r>
              <a:rPr lang="en-US"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marL="76200" lvl="0" indent="0" rtl="0">
              <a:lnSpc>
                <a:spcPct val="127272"/>
              </a:lnSpc>
              <a:spcBef>
                <a:spcPts val="0"/>
              </a:spcBef>
              <a:spcAft>
                <a:spcPts val="0"/>
              </a:spcAft>
              <a:buNone/>
            </a:pPr>
            <a:r>
              <a:rPr lang="en-US"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marL="76200" lvl="0" indent="0" rtl="0">
              <a:lnSpc>
                <a:spcPct val="127272"/>
              </a:lnSpc>
              <a:spcBef>
                <a:spcPts val="0"/>
              </a:spcBef>
              <a:spcAft>
                <a:spcPts val="0"/>
              </a:spcAft>
              <a:buNone/>
            </a:pPr>
            <a:r>
              <a:rPr lang="en-US" sz="1200" b="1">
                <a:solidFill>
                  <a:srgbClr val="000000"/>
                </a:solidFill>
                <a:latin typeface="Arial"/>
                <a:ea typeface="Arial"/>
                <a:cs typeface="Arial"/>
                <a:sym typeface="Arial"/>
              </a:rPr>
              <a:t> </a:t>
            </a:r>
            <a:endParaRPr sz="1200" b="1">
              <a:solidFill>
                <a:srgbClr val="000000"/>
              </a:solidFill>
              <a:latin typeface="Arial"/>
              <a:ea typeface="Arial"/>
              <a:cs typeface="Arial"/>
              <a:sym typeface="Arial"/>
            </a:endParaRPr>
          </a:p>
          <a:p>
            <a:pPr marL="76200" lvl="0" indent="0" rtl="0">
              <a:lnSpc>
                <a:spcPct val="127272"/>
              </a:lnSpc>
              <a:spcBef>
                <a:spcPts val="0"/>
              </a:spcBef>
              <a:spcAft>
                <a:spcPts val="0"/>
              </a:spcAft>
              <a:buNone/>
            </a:pPr>
            <a:r>
              <a:rPr lang="en-US" sz="1200" b="1">
                <a:solidFill>
                  <a:srgbClr val="000000"/>
                </a:solidFill>
                <a:latin typeface="Arial"/>
                <a:ea typeface="Arial"/>
                <a:cs typeface="Arial"/>
                <a:sym typeface="Arial"/>
              </a:rPr>
              <a:t> </a:t>
            </a:r>
            <a:endParaRPr sz="1200" b="1">
              <a:solidFill>
                <a:srgbClr val="000000"/>
              </a:solidFill>
              <a:latin typeface="Arial"/>
              <a:ea typeface="Arial"/>
              <a:cs typeface="Arial"/>
              <a:sym typeface="Arial"/>
            </a:endParaRPr>
          </a:p>
          <a:p>
            <a:pPr marL="76200" lvl="0" indent="0" rtl="0">
              <a:lnSpc>
                <a:spcPct val="127272"/>
              </a:lnSpc>
              <a:spcBef>
                <a:spcPts val="0"/>
              </a:spcBef>
              <a:spcAft>
                <a:spcPts val="0"/>
              </a:spcAft>
              <a:buNone/>
            </a:pPr>
            <a:r>
              <a:rPr lang="en-US" sz="1200" b="1">
                <a:solidFill>
                  <a:srgbClr val="000000"/>
                </a:solidFill>
                <a:latin typeface="Arial"/>
                <a:ea typeface="Arial"/>
                <a:cs typeface="Arial"/>
                <a:sym typeface="Arial"/>
              </a:rPr>
              <a:t> </a:t>
            </a:r>
            <a:endParaRPr sz="1200" b="1">
              <a:solidFill>
                <a:srgbClr val="000000"/>
              </a:solidFill>
              <a:latin typeface="Arial"/>
              <a:ea typeface="Arial"/>
              <a:cs typeface="Arial"/>
              <a:sym typeface="Arial"/>
            </a:endParaRPr>
          </a:p>
          <a:p>
            <a:pPr marL="76200" lvl="0" indent="0" rtl="0">
              <a:lnSpc>
                <a:spcPct val="127272"/>
              </a:lnSpc>
              <a:spcBef>
                <a:spcPts val="0"/>
              </a:spcBef>
              <a:spcAft>
                <a:spcPts val="0"/>
              </a:spcAft>
              <a:buNone/>
            </a:pPr>
            <a:r>
              <a:rPr lang="en-US" sz="1200" b="1">
                <a:solidFill>
                  <a:srgbClr val="000000"/>
                </a:solidFill>
                <a:latin typeface="Arial"/>
                <a:ea typeface="Arial"/>
                <a:cs typeface="Arial"/>
                <a:sym typeface="Arial"/>
              </a:rPr>
              <a:t> </a:t>
            </a:r>
            <a:endParaRPr sz="1200" b="1">
              <a:solidFill>
                <a:srgbClr val="000000"/>
              </a:solidFill>
              <a:latin typeface="Arial"/>
              <a:ea typeface="Arial"/>
              <a:cs typeface="Arial"/>
              <a:sym typeface="Arial"/>
            </a:endParaRPr>
          </a:p>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61" name="Google Shape;161;p21"/>
          <p:cNvGraphicFramePr/>
          <p:nvPr>
            <p:extLst>
              <p:ext uri="{D42A27DB-BD31-4B8C-83A1-F6EECF244321}">
                <p14:modId xmlns:p14="http://schemas.microsoft.com/office/powerpoint/2010/main" val="4224880245"/>
              </p:ext>
            </p:extLst>
          </p:nvPr>
        </p:nvGraphicFramePr>
        <p:xfrm>
          <a:off x="513948" y="1817765"/>
          <a:ext cx="11195100" cy="4826865"/>
        </p:xfrm>
        <a:graphic>
          <a:graphicData uri="http://schemas.openxmlformats.org/drawingml/2006/table">
            <a:tbl>
              <a:tblPr>
                <a:noFill/>
                <a:tableStyleId>{58DCB607-3C5F-411D-BC24-B921157E5D04}</a:tableStyleId>
              </a:tblPr>
              <a:tblGrid>
                <a:gridCol w="1429200">
                  <a:extLst>
                    <a:ext uri="{9D8B030D-6E8A-4147-A177-3AD203B41FA5}">
                      <a16:colId xmlns:a16="http://schemas.microsoft.com/office/drawing/2014/main" val="20000"/>
                    </a:ext>
                  </a:extLst>
                </a:gridCol>
                <a:gridCol w="1913525">
                  <a:extLst>
                    <a:ext uri="{9D8B030D-6E8A-4147-A177-3AD203B41FA5}">
                      <a16:colId xmlns:a16="http://schemas.microsoft.com/office/drawing/2014/main" val="20001"/>
                    </a:ext>
                  </a:extLst>
                </a:gridCol>
                <a:gridCol w="2152900">
                  <a:extLst>
                    <a:ext uri="{9D8B030D-6E8A-4147-A177-3AD203B41FA5}">
                      <a16:colId xmlns:a16="http://schemas.microsoft.com/office/drawing/2014/main" val="20002"/>
                    </a:ext>
                  </a:extLst>
                </a:gridCol>
                <a:gridCol w="2103075">
                  <a:extLst>
                    <a:ext uri="{9D8B030D-6E8A-4147-A177-3AD203B41FA5}">
                      <a16:colId xmlns:a16="http://schemas.microsoft.com/office/drawing/2014/main" val="20003"/>
                    </a:ext>
                  </a:extLst>
                </a:gridCol>
                <a:gridCol w="3596400">
                  <a:extLst>
                    <a:ext uri="{9D8B030D-6E8A-4147-A177-3AD203B41FA5}">
                      <a16:colId xmlns:a16="http://schemas.microsoft.com/office/drawing/2014/main" val="20004"/>
                    </a:ext>
                  </a:extLst>
                </a:gridCol>
              </a:tblGrid>
              <a:tr h="692550">
                <a:tc>
                  <a:txBody>
                    <a:bodyPr/>
                    <a:lstStyle/>
                    <a:p>
                      <a:pPr marL="0" lvl="0" indent="0" algn="ctr" rtl="0">
                        <a:spcBef>
                          <a:spcPts val="0"/>
                        </a:spcBef>
                        <a:spcAft>
                          <a:spcPts val="0"/>
                        </a:spcAft>
                        <a:buNone/>
                      </a:pPr>
                      <a:r>
                        <a:rPr lang="en-US" sz="1800" b="1" dirty="0">
                          <a:latin typeface="Century Gothic"/>
                          <a:ea typeface="Century Gothic"/>
                          <a:cs typeface="Century Gothic"/>
                          <a:sym typeface="Century Gothic"/>
                        </a:rPr>
                        <a:t>Chapter</a:t>
                      </a:r>
                      <a:endParaRPr sz="18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lgn="ctr" rtl="0">
                        <a:spcBef>
                          <a:spcPts val="0"/>
                        </a:spcBef>
                        <a:spcAft>
                          <a:spcPts val="0"/>
                        </a:spcAft>
                        <a:buNone/>
                      </a:pPr>
                      <a:r>
                        <a:rPr lang="en-US" sz="1800" b="1">
                          <a:latin typeface="Century Gothic"/>
                          <a:ea typeface="Century Gothic"/>
                          <a:cs typeface="Century Gothic"/>
                          <a:sym typeface="Century Gothic"/>
                        </a:rPr>
                        <a:t>Setting</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lgn="ctr" rtl="0">
                        <a:spcBef>
                          <a:spcPts val="0"/>
                        </a:spcBef>
                        <a:spcAft>
                          <a:spcPts val="0"/>
                        </a:spcAft>
                        <a:buNone/>
                      </a:pPr>
                      <a:r>
                        <a:rPr lang="en-US" sz="1800" b="1">
                          <a:latin typeface="Century Gothic"/>
                          <a:ea typeface="Century Gothic"/>
                          <a:cs typeface="Century Gothic"/>
                          <a:sym typeface="Century Gothic"/>
                        </a:rPr>
                        <a:t>Characters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lgn="ctr" rtl="0">
                        <a:spcBef>
                          <a:spcPts val="0"/>
                        </a:spcBef>
                        <a:spcAft>
                          <a:spcPts val="0"/>
                        </a:spcAft>
                        <a:buNone/>
                      </a:pPr>
                      <a:r>
                        <a:rPr lang="en-US" sz="1800" b="1">
                          <a:latin typeface="Century Gothic"/>
                          <a:ea typeface="Century Gothic"/>
                          <a:cs typeface="Century Gothic"/>
                          <a:sym typeface="Century Gothic"/>
                        </a:rPr>
                        <a:t>Plot/Gist</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lgn="ctr" rtl="0">
                        <a:spcBef>
                          <a:spcPts val="0"/>
                        </a:spcBef>
                        <a:spcAft>
                          <a:spcPts val="0"/>
                        </a:spcAft>
                        <a:buNone/>
                      </a:pPr>
                      <a:r>
                        <a:rPr lang="en-US" sz="1800" b="1">
                          <a:latin typeface="Century Gothic"/>
                          <a:ea typeface="Century Gothic"/>
                          <a:cs typeface="Century Gothic"/>
                          <a:sym typeface="Century Gothic"/>
                        </a:rPr>
                        <a:t>How do setting, character, and/or plot interact</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095375">
                <a:tc>
                  <a:txBody>
                    <a:bodyPr/>
                    <a:lstStyle/>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lgn="ctr" rtl="0">
                        <a:spcBef>
                          <a:spcPts val="0"/>
                        </a:spcBef>
                        <a:spcAft>
                          <a:spcPts val="0"/>
                        </a:spcAft>
                        <a:buNone/>
                      </a:pPr>
                      <a:endParaRPr sz="1800">
                        <a:latin typeface="Century Gothic"/>
                        <a:ea typeface="Century Gothic"/>
                        <a:cs typeface="Century Gothic"/>
                        <a:sym typeface="Century Gothic"/>
                      </a:endParaRPr>
                    </a:p>
                    <a:p>
                      <a:pPr marL="0" lvl="0" indent="0" algn="ctr"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ctr">
                        <a:spcBef>
                          <a:spcPts val="0"/>
                        </a:spcBef>
                        <a:spcAft>
                          <a:spcPts val="0"/>
                        </a:spcAft>
                        <a:buNone/>
                      </a:pPr>
                      <a:r>
                        <a:rPr lang="en-US" sz="1800" b="1">
                          <a:latin typeface="Century Gothic"/>
                          <a:ea typeface="Century Gothic"/>
                          <a:cs typeface="Century Gothic"/>
                          <a:sym typeface="Century Gothic"/>
                        </a:rPr>
                        <a:t>1</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dirty="0">
                          <a:latin typeface="Century Gothic"/>
                          <a:ea typeface="Century Gothic"/>
                          <a:cs typeface="Century Gothic"/>
                          <a:sym typeface="Century Gothic"/>
                        </a:rPr>
                        <a:t>When </a:t>
                      </a:r>
                      <a:r>
                        <a:rPr lang="en-US" sz="1800" dirty="0" err="1">
                          <a:latin typeface="Century Gothic"/>
                          <a:ea typeface="Century Gothic"/>
                          <a:cs typeface="Century Gothic"/>
                          <a:sym typeface="Century Gothic"/>
                        </a:rPr>
                        <a:t>Lyddie’s</a:t>
                      </a:r>
                      <a:r>
                        <a:rPr lang="en-US" sz="1800" dirty="0">
                          <a:latin typeface="Century Gothic"/>
                          <a:ea typeface="Century Gothic"/>
                          <a:cs typeface="Century Gothic"/>
                          <a:sym typeface="Century Gothic"/>
                        </a:rPr>
                        <a:t> mother decides to go to her sister’s farm, what do </a:t>
                      </a:r>
                      <a:r>
                        <a:rPr lang="en-US" sz="1800"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and Charlie do?</a:t>
                      </a:r>
                      <a:endParaRPr dirty="0">
                        <a:latin typeface="Century Gothic"/>
                        <a:ea typeface="Century Gothic"/>
                        <a:cs typeface="Century Gothic"/>
                        <a:sym typeface="Century Gothic"/>
                      </a:endParaRPr>
                    </a:p>
                    <a:p>
                      <a:pPr marL="0" lvl="0" indent="0">
                        <a:spcBef>
                          <a:spcPts val="0"/>
                        </a:spcBef>
                        <a:spcAft>
                          <a:spcPts val="0"/>
                        </a:spcAft>
                        <a:buNone/>
                      </a:pPr>
                      <a:endParaRPr dirty="0">
                        <a:latin typeface="Century Gothic"/>
                        <a:ea typeface="Century Gothic"/>
                        <a:cs typeface="Century Gothic"/>
                        <a:sym typeface="Century Gothic"/>
                      </a:endParaRPr>
                    </a:p>
                    <a:p>
                      <a:pPr marL="0" lvl="0" indent="0">
                        <a:spcBef>
                          <a:spcPts val="0"/>
                        </a:spcBef>
                        <a:spcAft>
                          <a:spcPts val="0"/>
                        </a:spcAft>
                        <a:buNone/>
                      </a:pPr>
                      <a:endParaRPr sz="1800" dirty="0">
                        <a:latin typeface="Century Gothic"/>
                        <a:ea typeface="Century Gothic"/>
                        <a:cs typeface="Century Gothic"/>
                        <a:sym typeface="Century Gothic"/>
                      </a:endParaRPr>
                    </a:p>
                    <a:p>
                      <a:pPr marL="0" lvl="0" indent="0">
                        <a:spcBef>
                          <a:spcPts val="0"/>
                        </a:spcBef>
                        <a:spcAft>
                          <a:spcPts val="0"/>
                        </a:spcAft>
                        <a:buNone/>
                      </a:pPr>
                      <a:endParaRPr sz="1800" dirty="0">
                        <a:latin typeface="Century Gothic"/>
                        <a:ea typeface="Century Gothic"/>
                        <a:cs typeface="Century Gothic"/>
                        <a:sym typeface="Century Gothic"/>
                      </a:endParaRPr>
                    </a:p>
                    <a:p>
                      <a:pPr marL="0" lvl="0" indent="0">
                        <a:spcBef>
                          <a:spcPts val="0"/>
                        </a:spcBef>
                        <a:spcAft>
                          <a:spcPts val="0"/>
                        </a:spcAft>
                        <a:buNone/>
                      </a:pPr>
                      <a:endParaRPr sz="1800" dirty="0">
                        <a:latin typeface="Century Gothic"/>
                        <a:ea typeface="Century Gothic"/>
                        <a:cs typeface="Century Gothic"/>
                        <a:sym typeface="Century Gothic"/>
                      </a:endParaRPr>
                    </a:p>
                    <a:p>
                      <a:pPr marL="0" lvl="0" indent="0">
                        <a:spcBef>
                          <a:spcPts val="0"/>
                        </a:spcBef>
                        <a:spcAft>
                          <a:spcPts val="0"/>
                        </a:spcAft>
                        <a:buNone/>
                      </a:pPr>
                      <a:endParaRPr sz="1800" dirty="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What does this show about </a:t>
                      </a:r>
                      <a:r>
                        <a:rPr lang="en-US" sz="1800" dirty="0" err="1">
                          <a:latin typeface="Century Gothic"/>
                          <a:ea typeface="Century Gothic"/>
                          <a:cs typeface="Century Gothic"/>
                          <a:sym typeface="Century Gothic"/>
                        </a:rPr>
                        <a:t>Lyddie’s</a:t>
                      </a:r>
                      <a:r>
                        <a:rPr lang="en-US" sz="1800" dirty="0">
                          <a:latin typeface="Century Gothic"/>
                          <a:ea typeface="Century Gothic"/>
                          <a:cs typeface="Century Gothic"/>
                          <a:sym typeface="Century Gothic"/>
                        </a:rPr>
                        <a:t> relationship with her mother and with her brother?</a:t>
                      </a:r>
                      <a:endParaRPr sz="1800" dirty="0">
                        <a:latin typeface="Century Gothic"/>
                        <a:ea typeface="Century Gothic"/>
                        <a:cs typeface="Century Gothic"/>
                        <a:sym typeface="Century Gothic"/>
                      </a:endParaRPr>
                    </a:p>
                    <a:p>
                      <a:pPr marL="0" lvl="0" indent="0">
                        <a:spcBef>
                          <a:spcPts val="0"/>
                        </a:spcBef>
                        <a:spcAft>
                          <a:spcPts val="0"/>
                        </a:spcAft>
                        <a:buNone/>
                      </a:pP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E53486-0904-49ED-9113-96328A4CA3BD}">
  <ds:schemaRefs>
    <ds:schemaRef ds:uri="http://schemas.microsoft.com/sharepoint/v3/contenttype/forms"/>
  </ds:schemaRefs>
</ds:datastoreItem>
</file>

<file path=customXml/itemProps2.xml><?xml version="1.0" encoding="utf-8"?>
<ds:datastoreItem xmlns:ds="http://schemas.openxmlformats.org/officeDocument/2006/customXml" ds:itemID="{D5C72344-DAB3-4043-80F7-3E7018C70F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AD3D028-940B-4553-8A83-315759740E84}">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39</TotalTime>
  <Words>5251</Words>
  <Application>Microsoft Office PowerPoint</Application>
  <PresentationFormat>Widescreen</PresentationFormat>
  <Paragraphs>448</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Calibri</vt:lpstr>
      <vt:lpstr>Overlock</vt:lpstr>
      <vt:lpstr>Courier New</vt:lpstr>
      <vt:lpstr>Arial</vt:lpstr>
      <vt:lpstr>Century Gothic</vt:lpstr>
      <vt:lpstr>Office Theme</vt:lpstr>
      <vt:lpstr>Grade 7: Module 2: Unit 1: Lesson 2 Teacher slide, before teaching.</vt:lpstr>
      <vt:lpstr>Grade 7: Module 2: Unit 1: Lesson 2 Teacher slide, before teaching.</vt:lpstr>
      <vt:lpstr>Grade 7: Module 2:  Unit 1: Lesson 2</vt:lpstr>
      <vt:lpstr>Hello, Students!</vt:lpstr>
      <vt:lpstr>Let’s look at settings</vt:lpstr>
      <vt:lpstr>Let’s review our learning targets</vt:lpstr>
      <vt:lpstr>Let’s read Chapter 1</vt:lpstr>
      <vt:lpstr>Let’s read Chapter 1</vt:lpstr>
      <vt:lpstr>Let’s review Chapter 1</vt:lpstr>
      <vt:lpstr>Let’s make meaning of what we are reading</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2 Teacher slide, before teaching.</dc:title>
  <dc:creator>nbravo</dc:creator>
  <cp:lastModifiedBy>Steven Benson</cp:lastModifiedBy>
  <cp:revision>8</cp:revision>
  <dcterms:modified xsi:type="dcterms:W3CDTF">2018-09-20T17:28:44Z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