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Lst>
  <p:notesMasterIdLst>
    <p:notesMasterId r:id="rId3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x="9144000" cy="5143500" type="screen16x9"/>
  <p:notesSz cx="6858000" cy="9144000"/>
  <p:embeddedFontLst>
    <p:embeddedFont>
      <p:font typeface="Calibri" panose="020F0502020204030204" pitchFamily="34" charset="0"/>
      <p:regular r:id="rId32"/>
      <p:bold r:id="rId33"/>
      <p:italic r:id="rId34"/>
      <p:boldItalic r:id="rId35"/>
    </p:embeddedFont>
    <p:embeddedFont>
      <p:font typeface="Century Gothic" panose="020B0502020202020204" pitchFamily="3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E1E2FF-B89C-48A2-9A42-E967D0F54D96}" v="28" dt="2018-09-07T15:29:51.3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969" autoAdjust="0"/>
  </p:normalViewPr>
  <p:slideViewPr>
    <p:cSldViewPr snapToGrid="0">
      <p:cViewPr varScale="1">
        <p:scale>
          <a:sx n="153" d="100"/>
          <a:sy n="153" d="100"/>
        </p:scale>
        <p:origin x="414" y="13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3.fntdata"/><Relationship Id="rId42"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2.fntdata"/><Relationship Id="rId38"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5.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4.fntdata"/><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FABF99A2-5816-4782-A033-FEAAA1405A77}"/>
    <pc:docChg chg="modSld">
      <pc:chgData name="" userId="" providerId="" clId="Web-{FABF99A2-5816-4782-A033-FEAAA1405A77}" dt="2018-08-11T22:13:36.575" v="5" actId="14100"/>
      <pc:docMkLst>
        <pc:docMk/>
      </pc:docMkLst>
      <pc:sldChg chg="addSp modSp">
        <pc:chgData name="" userId="" providerId="" clId="Web-{FABF99A2-5816-4782-A033-FEAAA1405A77}" dt="2018-08-11T22:11:36.110" v="2" actId="14100"/>
        <pc:sldMkLst>
          <pc:docMk/>
          <pc:sldMk cId="0" sldId="261"/>
        </pc:sldMkLst>
        <pc:picChg chg="add mod">
          <ac:chgData name="" userId="" providerId="" clId="Web-{FABF99A2-5816-4782-A033-FEAAA1405A77}" dt="2018-08-11T22:11:36.110" v="2" actId="14100"/>
          <ac:picMkLst>
            <pc:docMk/>
            <pc:sldMk cId="0" sldId="261"/>
            <ac:picMk id="2" creationId="{AD7A5AA4-7D88-47E1-A721-B0C01AC8B90B}"/>
          </ac:picMkLst>
        </pc:picChg>
      </pc:sldChg>
      <pc:sldChg chg="addSp modSp">
        <pc:chgData name="" userId="" providerId="" clId="Web-{FABF99A2-5816-4782-A033-FEAAA1405A77}" dt="2018-08-11T22:13:36.575" v="5" actId="14100"/>
        <pc:sldMkLst>
          <pc:docMk/>
          <pc:sldMk cId="1184234031" sldId="278"/>
        </pc:sldMkLst>
        <pc:picChg chg="add mod">
          <ac:chgData name="" userId="" providerId="" clId="Web-{FABF99A2-5816-4782-A033-FEAAA1405A77}" dt="2018-08-11T22:13:36.575" v="5" actId="14100"/>
          <ac:picMkLst>
            <pc:docMk/>
            <pc:sldMk cId="1184234031" sldId="278"/>
            <ac:picMk id="2" creationId="{B37406DE-60EE-418C-9F52-A8060E89C107}"/>
          </ac:picMkLst>
        </pc:picChg>
      </pc:sldChg>
    </pc:docChg>
  </pc:docChgLst>
  <pc:docChgLst>
    <pc:chgData name="Natalie Ivey" userId="2c81a4b0-7596-4a42-b4da-e7aac4dfeff9" providerId="ADAL" clId="{0FE1E2FF-B89C-48A2-9A42-E967D0F54D96}"/>
    <pc:docChg chg="modSld modMainMaster">
      <pc:chgData name="Natalie Ivey" userId="2c81a4b0-7596-4a42-b4da-e7aac4dfeff9" providerId="ADAL" clId="{0FE1E2FF-B89C-48A2-9A42-E967D0F54D96}" dt="2018-09-07T15:29:51.353" v="27" actId="1076"/>
      <pc:docMkLst>
        <pc:docMk/>
      </pc:docMkLst>
      <pc:sldChg chg="addSp modSp">
        <pc:chgData name="Natalie Ivey" userId="2c81a4b0-7596-4a42-b4da-e7aac4dfeff9" providerId="ADAL" clId="{0FE1E2FF-B89C-48A2-9A42-E967D0F54D96}" dt="2018-09-07T15:27:44.841" v="3" actId="1076"/>
        <pc:sldMkLst>
          <pc:docMk/>
          <pc:sldMk cId="0" sldId="259"/>
        </pc:sldMkLst>
        <pc:picChg chg="add mod">
          <ac:chgData name="Natalie Ivey" userId="2c81a4b0-7596-4a42-b4da-e7aac4dfeff9" providerId="ADAL" clId="{0FE1E2FF-B89C-48A2-9A42-E967D0F54D96}" dt="2018-09-07T15:27:44.841" v="3" actId="1076"/>
          <ac:picMkLst>
            <pc:docMk/>
            <pc:sldMk cId="0" sldId="259"/>
            <ac:picMk id="3" creationId="{1E465B39-301E-4BDC-945A-15FB52A92017}"/>
          </ac:picMkLst>
        </pc:picChg>
      </pc:sldChg>
      <pc:sldChg chg="addSp modSp">
        <pc:chgData name="Natalie Ivey" userId="2c81a4b0-7596-4a42-b4da-e7aac4dfeff9" providerId="ADAL" clId="{0FE1E2FF-B89C-48A2-9A42-E967D0F54D96}" dt="2018-09-07T15:28:16.393" v="11" actId="1076"/>
        <pc:sldMkLst>
          <pc:docMk/>
          <pc:sldMk cId="2436623608" sldId="275"/>
        </pc:sldMkLst>
        <pc:spChg chg="mod">
          <ac:chgData name="Natalie Ivey" userId="2c81a4b0-7596-4a42-b4da-e7aac4dfeff9" providerId="ADAL" clId="{0FE1E2FF-B89C-48A2-9A42-E967D0F54D96}" dt="2018-09-07T15:28:00.341" v="7" actId="14100"/>
          <ac:spMkLst>
            <pc:docMk/>
            <pc:sldMk cId="2436623608" sldId="275"/>
            <ac:spMk id="130" creationId="{00000000-0000-0000-0000-000000000000}"/>
          </ac:spMkLst>
        </pc:spChg>
        <pc:spChg chg="mod">
          <ac:chgData name="Natalie Ivey" userId="2c81a4b0-7596-4a42-b4da-e7aac4dfeff9" providerId="ADAL" clId="{0FE1E2FF-B89C-48A2-9A42-E967D0F54D96}" dt="2018-09-07T15:27:55.185" v="5" actId="14100"/>
          <ac:spMkLst>
            <pc:docMk/>
            <pc:sldMk cId="2436623608" sldId="275"/>
            <ac:spMk id="131" creationId="{00000000-0000-0000-0000-000000000000}"/>
          </ac:spMkLst>
        </pc:spChg>
        <pc:picChg chg="add mod">
          <ac:chgData name="Natalie Ivey" userId="2c81a4b0-7596-4a42-b4da-e7aac4dfeff9" providerId="ADAL" clId="{0FE1E2FF-B89C-48A2-9A42-E967D0F54D96}" dt="2018-09-07T15:28:16.393" v="11" actId="1076"/>
          <ac:picMkLst>
            <pc:docMk/>
            <pc:sldMk cId="2436623608" sldId="275"/>
            <ac:picMk id="3" creationId="{8BF399AD-80EA-4CD1-9FF2-5D7A97E2A65F}"/>
          </ac:picMkLst>
        </pc:picChg>
      </pc:sldChg>
      <pc:sldMasterChg chg="addSp modSp">
        <pc:chgData name="Natalie Ivey" userId="2c81a4b0-7596-4a42-b4da-e7aac4dfeff9" providerId="ADAL" clId="{0FE1E2FF-B89C-48A2-9A42-E967D0F54D96}" dt="2018-09-07T15:29:10.626" v="19" actId="1076"/>
        <pc:sldMasterMkLst>
          <pc:docMk/>
          <pc:sldMasterMk cId="0" sldId="2147483681"/>
        </pc:sldMasterMkLst>
        <pc:picChg chg="add mod">
          <ac:chgData name="Natalie Ivey" userId="2c81a4b0-7596-4a42-b4da-e7aac4dfeff9" providerId="ADAL" clId="{0FE1E2FF-B89C-48A2-9A42-E967D0F54D96}" dt="2018-09-07T15:28:48.459" v="13" actId="1076"/>
          <ac:picMkLst>
            <pc:docMk/>
            <pc:sldMasterMk cId="0" sldId="2147483681"/>
            <ac:picMk id="3" creationId="{D8C9F105-D1B2-4881-B39B-ACC3B60E0B52}"/>
          </ac:picMkLst>
        </pc:picChg>
        <pc:picChg chg="add mod">
          <ac:chgData name="Natalie Ivey" userId="2c81a4b0-7596-4a42-b4da-e7aac4dfeff9" providerId="ADAL" clId="{0FE1E2FF-B89C-48A2-9A42-E967D0F54D96}" dt="2018-09-07T15:29:00.946" v="16" actId="1076"/>
          <ac:picMkLst>
            <pc:docMk/>
            <pc:sldMasterMk cId="0" sldId="2147483681"/>
            <ac:picMk id="5" creationId="{9DD0919A-92CC-4039-80A6-1FF65CFBB484}"/>
          </ac:picMkLst>
        </pc:picChg>
        <pc:picChg chg="add mod">
          <ac:chgData name="Natalie Ivey" userId="2c81a4b0-7596-4a42-b4da-e7aac4dfeff9" providerId="ADAL" clId="{0FE1E2FF-B89C-48A2-9A42-E967D0F54D96}" dt="2018-09-07T15:29:10.626" v="19" actId="1076"/>
          <ac:picMkLst>
            <pc:docMk/>
            <pc:sldMasterMk cId="0" sldId="2147483681"/>
            <ac:picMk id="10" creationId="{B7A7FE25-159A-412C-91CB-9CFA44330212}"/>
          </ac:picMkLst>
        </pc:picChg>
      </pc:sldMasterChg>
      <pc:sldMasterChg chg="addSp modSp">
        <pc:chgData name="Natalie Ivey" userId="2c81a4b0-7596-4a42-b4da-e7aac4dfeff9" providerId="ADAL" clId="{0FE1E2FF-B89C-48A2-9A42-E967D0F54D96}" dt="2018-09-07T15:29:51.353" v="27" actId="1076"/>
        <pc:sldMasterMkLst>
          <pc:docMk/>
          <pc:sldMasterMk cId="0" sldId="2147483682"/>
        </pc:sldMasterMkLst>
        <pc:picChg chg="add mod">
          <ac:chgData name="Natalie Ivey" userId="2c81a4b0-7596-4a42-b4da-e7aac4dfeff9" providerId="ADAL" clId="{0FE1E2FF-B89C-48A2-9A42-E967D0F54D96}" dt="2018-09-07T15:29:25.357" v="21" actId="1076"/>
          <ac:picMkLst>
            <pc:docMk/>
            <pc:sldMasterMk cId="0" sldId="2147483682"/>
            <ac:picMk id="3" creationId="{69B3B933-EBC3-472C-B8C7-1608EBA62DD8}"/>
          </ac:picMkLst>
        </pc:picChg>
        <pc:picChg chg="add mod">
          <ac:chgData name="Natalie Ivey" userId="2c81a4b0-7596-4a42-b4da-e7aac4dfeff9" providerId="ADAL" clId="{0FE1E2FF-B89C-48A2-9A42-E967D0F54D96}" dt="2018-09-07T15:29:39.463" v="24" actId="1076"/>
          <ac:picMkLst>
            <pc:docMk/>
            <pc:sldMasterMk cId="0" sldId="2147483682"/>
            <ac:picMk id="5" creationId="{99F5A78B-9405-4652-9B4A-894D4A400CA2}"/>
          </ac:picMkLst>
        </pc:picChg>
        <pc:picChg chg="add mod">
          <ac:chgData name="Natalie Ivey" userId="2c81a4b0-7596-4a42-b4da-e7aac4dfeff9" providerId="ADAL" clId="{0FE1E2FF-B89C-48A2-9A42-E967D0F54D96}" dt="2018-09-07T15:29:51.353" v="27" actId="1076"/>
          <ac:picMkLst>
            <pc:docMk/>
            <pc:sldMasterMk cId="0" sldId="2147483682"/>
            <ac:picMk id="7" creationId="{904AF360-2F32-4F4F-A75E-0BBCA6DEFB24}"/>
          </ac:picMkLst>
        </pc:picChg>
      </pc:sldMasterChg>
    </pc:docChg>
  </pc:docChgLst>
  <pc:docChgLst>
    <pc:chgData clId="Web-{530988C9-3EA6-489D-A9EF-8C7DEECEAA82}"/>
    <pc:docChg chg="modSld">
      <pc:chgData name="" userId="" providerId="" clId="Web-{530988C9-3EA6-489D-A9EF-8C7DEECEAA82}" dt="2018-08-11T23:13:35.753" v="4" actId="14100"/>
      <pc:docMkLst>
        <pc:docMk/>
      </pc:docMkLst>
      <pc:sldChg chg="addSp modSp">
        <pc:chgData name="" userId="" providerId="" clId="Web-{530988C9-3EA6-489D-A9EF-8C7DEECEAA82}" dt="2018-08-11T23:13:35.753" v="4" actId="14100"/>
        <pc:sldMkLst>
          <pc:docMk/>
          <pc:sldMk cId="0" sldId="272"/>
        </pc:sldMkLst>
        <pc:picChg chg="add mod">
          <ac:chgData name="" userId="" providerId="" clId="Web-{530988C9-3EA6-489D-A9EF-8C7DEECEAA82}" dt="2018-08-11T23:13:35.753" v="4" actId="14100"/>
          <ac:picMkLst>
            <pc:docMk/>
            <pc:sldMk cId="0" sldId="272"/>
            <ac:picMk id="2" creationId="{4ECFFFBF-7D81-46B1-B262-DFBD82674F2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28882631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ceb46ad3b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g3ceb46ad3b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  50-80 minutes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Opening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Engaging the Reader: Chalkboard Splash (</a:t>
            </a:r>
            <a:r>
              <a:rPr lang="en" sz="1200" dirty="0">
                <a:latin typeface="Calibri"/>
                <a:ea typeface="Calibri"/>
                <a:cs typeface="Calibri"/>
                <a:sym typeface="Calibri"/>
              </a:rPr>
              <a:t>10</a:t>
            </a:r>
            <a:r>
              <a:rPr lang="en" sz="1200" b="0" i="0" u="none" strike="noStrike" cap="none" dirty="0">
                <a:solidFill>
                  <a:srgbClr val="000000"/>
                </a:solidFill>
                <a:latin typeface="Calibri"/>
                <a:ea typeface="Calibri"/>
                <a:cs typeface="Calibri"/>
                <a:sym typeface="Calibri"/>
              </a:rPr>
              <a:t>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Review Learning Targets (</a:t>
            </a:r>
            <a:r>
              <a:rPr lang="en" sz="1200" dirty="0">
                <a:latin typeface="Calibri"/>
                <a:ea typeface="Calibri"/>
                <a:cs typeface="Calibri"/>
                <a:sym typeface="Calibri"/>
              </a:rPr>
              <a:t>3</a:t>
            </a:r>
            <a:r>
              <a:rPr lang="en" sz="1200" b="0" i="0" u="none" strike="noStrike" cap="none" dirty="0">
                <a:solidFill>
                  <a:srgbClr val="000000"/>
                </a:solidFill>
                <a:latin typeface="Calibri"/>
                <a:ea typeface="Calibri"/>
                <a:cs typeface="Calibri"/>
                <a:sym typeface="Calibri"/>
              </a:rPr>
              <a:t>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Work Time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Prediction and Read-aloud of “Refugees: Who, Where, Why” (</a:t>
            </a:r>
            <a:r>
              <a:rPr lang="en" sz="1200" dirty="0">
                <a:latin typeface="Calibri"/>
                <a:ea typeface="Calibri"/>
                <a:cs typeface="Calibri"/>
                <a:sym typeface="Calibri"/>
              </a:rPr>
              <a:t>25</a:t>
            </a:r>
            <a:r>
              <a:rPr lang="en" sz="1200" b="0" i="0" u="none" strike="noStrike" cap="none" dirty="0">
                <a:solidFill>
                  <a:srgbClr val="000000"/>
                </a:solidFill>
                <a:latin typeface="Calibri"/>
                <a:ea typeface="Calibri"/>
                <a:cs typeface="Calibri"/>
                <a:sym typeface="Calibri"/>
              </a:rPr>
              <a:t>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Vocabulary in Context: Prefixes and Root Words (</a:t>
            </a:r>
            <a:r>
              <a:rPr lang="en" sz="1200" dirty="0">
                <a:latin typeface="Calibri"/>
                <a:ea typeface="Calibri"/>
                <a:cs typeface="Calibri"/>
                <a:sym typeface="Calibri"/>
              </a:rPr>
              <a:t>20 </a:t>
            </a:r>
            <a:r>
              <a:rPr lang="en" sz="1200" b="0" i="0" u="none" strike="noStrike" cap="none" dirty="0">
                <a:solidFill>
                  <a:srgbClr val="000000"/>
                </a:solidFill>
                <a:latin typeface="Calibri"/>
                <a:ea typeface="Calibri"/>
                <a:cs typeface="Calibri"/>
                <a:sym typeface="Calibri"/>
              </a:rPr>
              <a:t> minutes)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Partner Reading: Reread “Refugees: Who, Where, Why” (10-15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Closing and Assessment</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D</a:t>
            </a:r>
            <a:r>
              <a:rPr lang="en" sz="1200" b="0" i="0" u="none" strike="noStrike" cap="none" dirty="0">
                <a:solidFill>
                  <a:srgbClr val="000000"/>
                </a:solidFill>
                <a:latin typeface="Calibri"/>
                <a:ea typeface="Calibri"/>
                <a:cs typeface="Calibri"/>
                <a:sym typeface="Calibri"/>
              </a:rPr>
              <a:t>ebrief Learning Targets and Preview Homework (</a:t>
            </a:r>
            <a:r>
              <a:rPr lang="en" sz="1200" dirty="0">
                <a:latin typeface="Calibri"/>
                <a:ea typeface="Calibri"/>
                <a:cs typeface="Calibri"/>
                <a:sym typeface="Calibri"/>
              </a:rPr>
              <a:t>3</a:t>
            </a:r>
            <a:r>
              <a:rPr lang="en" sz="1200" b="0" i="0" u="none" strike="noStrike" cap="none" dirty="0">
                <a:solidFill>
                  <a:srgbClr val="000000"/>
                </a:solidFill>
                <a:latin typeface="Calibri"/>
                <a:ea typeface="Calibri"/>
                <a:cs typeface="Calibri"/>
                <a:sym typeface="Calibri"/>
              </a:rPr>
              <a:t>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Homework (3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Complete a first read of pages 135–157. Take notes (in your journal) using the </a:t>
            </a:r>
            <a:r>
              <a:rPr lang="en" sz="1200" b="1" i="0" u="none" strike="noStrike" cap="none" dirty="0">
                <a:solidFill>
                  <a:srgbClr val="000000"/>
                </a:solidFill>
                <a:latin typeface="Calibri"/>
                <a:ea typeface="Calibri"/>
                <a:cs typeface="Calibri"/>
                <a:sym typeface="Calibri"/>
              </a:rPr>
              <a:t>Structured Notes graphic organizer</a:t>
            </a:r>
            <a:r>
              <a:rPr lang="en" sz="1200" b="0" i="0" u="none" strike="noStrike" cap="none" dirty="0">
                <a:solidFill>
                  <a:srgbClr val="000000"/>
                </a:solidFill>
                <a:latin typeface="Calibri"/>
                <a:ea typeface="Calibri"/>
                <a:cs typeface="Calibri"/>
                <a:sym typeface="Calibri"/>
              </a:rPr>
              <a:t>.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Continue rereading and annotating the article “Refugees: Who, Where, and Why.” </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568399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ceb46ad3b_0_5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g3ceb46ad3b_0_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10</a:t>
            </a:r>
            <a:r>
              <a:rPr lang="en-US" sz="1200" b="1" i="0" u="none" strike="noStrike" cap="none" dirty="0">
                <a:solidFill>
                  <a:schemeClr val="dk1"/>
                </a:solidFill>
                <a:latin typeface="Calibri"/>
                <a:ea typeface="Calibri"/>
                <a:cs typeface="Calibri"/>
                <a:sym typeface="Calibri"/>
              </a:rPr>
              <a:t>-12</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Prediction and Read-aloud of “Refugees: Who, Where, Why”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Hearing a complex text read slowly, fluently, and without interruption or explanation promotes fluency for students. They are hearing a strong reader read the text aloud with accuracy and expression and are simultaneously looking at and thinking about the words on the printed page. Be sure to set clear expectations that students read along silently as you read the text aloud.</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Share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a:t>
            </a:r>
            <a:r>
              <a:rPr lang="en" sz="1200" dirty="0">
                <a:solidFill>
                  <a:schemeClr val="dk1"/>
                </a:solidFill>
                <a:latin typeface="Calibri"/>
                <a:ea typeface="Calibri"/>
                <a:cs typeface="Calibri"/>
                <a:sym typeface="Calibri"/>
              </a:rPr>
              <a:t>annotate </a:t>
            </a:r>
            <a:r>
              <a:rPr lang="en" sz="1200" b="0" i="0" u="none" strike="noStrike" cap="none" dirty="0">
                <a:solidFill>
                  <a:schemeClr val="dk1"/>
                </a:solidFill>
                <a:latin typeface="Calibri"/>
                <a:ea typeface="Calibri"/>
                <a:cs typeface="Calibri"/>
                <a:sym typeface="Calibri"/>
              </a:rPr>
              <a:t>the text as you read aloud:</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Underline evidence that confirms your prediction.</a:t>
            </a:r>
            <a:r>
              <a:rPr lang="en-US" sz="1200" b="0" i="1" u="none" strike="noStrike" cap="none" dirty="0">
                <a:solidFill>
                  <a:schemeClr val="dk1"/>
                </a:solidFill>
                <a:latin typeface="Calibri"/>
                <a:ea typeface="Calibri"/>
                <a:cs typeface="Calibri"/>
                <a:sym typeface="Calibri"/>
              </a:rPr>
              <a:t>”</a:t>
            </a:r>
            <a:endParaRPr i="1" dirty="0"/>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Put a !! mark by anything that surprises you.</a:t>
            </a:r>
            <a:r>
              <a:rPr lang="en-US" sz="1200" b="0" i="1" u="none" strike="noStrike" cap="none" dirty="0">
                <a:solidFill>
                  <a:schemeClr val="dk1"/>
                </a:solidFill>
                <a:latin typeface="Calibri"/>
                <a:ea typeface="Calibri"/>
                <a:cs typeface="Calibri"/>
                <a:sym typeface="Calibri"/>
              </a:rPr>
              <a:t>”</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aloud as students read silently. (Read fluently, naturally, and with feeling, but do not pause to explain or go over vocabulary. Vocabulary instruction will come next.)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Note students using the annotation marks in their text during your read aloud.</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who are not annotating to use the symbols.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a stronger student share his/her annotations with a struggling peer.</a:t>
            </a:r>
            <a:endParaRPr sz="1200"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659606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ceb46ad3b_0_5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1" name="Google Shape;241;g3ceb46ad3b_0_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Partners/Whole Class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Work Time A. Prediction and Read-aloud of “Refugees: Who, Where, Why” </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Keep this discussion brief. Do not spend too much time probing or clarifying; students’ understanding will grow across the next two lessons as they consider key vocabulary and reread this text. Let them struggle a bit!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Remember, too, that students will examine the statistics much more closely much later in the unit.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turn and talk:</a:t>
            </a:r>
            <a:endParaRPr dirty="0"/>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details in the text most surprised you? Why?”</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was the strongest evidence in the article that confirmed your prediction?”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time permits, cold call a few students to share out in order to gauge students’ initial understanding of the text. </a:t>
            </a:r>
            <a:endParaRPr dirty="0"/>
          </a:p>
          <a:p>
            <a:pPr marL="45720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cite specific evidence from the text: UN’s definition of refugees, location that most refugees come from (Asia, Africa, Europe), rights of refugees in their host countries, reasons people become refugees.</a:t>
            </a:r>
            <a:endParaRPr i="0"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3557099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ceb46ad3b_0_6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Google Shape;248;g3ceb46ad3b_0_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3-4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B. Vocabulary in Context: Prefixes and Root Words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During this Work Time, each word from this list will be focused on in-depth. This activity has been broken down over several slides to allow time to fully focus on each of the words.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the slide.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take out their </a:t>
            </a:r>
            <a:r>
              <a:rPr lang="en" sz="1200" b="1" i="0" u="none" strike="noStrike" cap="none" dirty="0">
                <a:solidFill>
                  <a:schemeClr val="dk1"/>
                </a:solidFill>
                <a:latin typeface="Calibri"/>
                <a:ea typeface="Calibri"/>
                <a:cs typeface="Calibri"/>
                <a:sym typeface="Calibri"/>
              </a:rPr>
              <a:t>Prefixes Note-catcher </a:t>
            </a:r>
            <a:r>
              <a:rPr lang="en" sz="1200" b="0" i="0" u="none" strike="noStrike" cap="none" dirty="0">
                <a:solidFill>
                  <a:schemeClr val="dk1"/>
                </a:solidFill>
                <a:latin typeface="Calibri"/>
                <a:ea typeface="Calibri"/>
                <a:cs typeface="Calibri"/>
                <a:sym typeface="Calibri"/>
              </a:rPr>
              <a:t>from Lesson 3.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 copy on the document camera or overhead (for modeling).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“We are going to focus on several important words in the article that will help you think about what it was like for real people trying to flee and find home.”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students to the board/word wall and ask them to circle the six words in their text: </a:t>
            </a:r>
            <a:r>
              <a:rPr lang="en" sz="1200" b="0" i="1" u="none" strike="noStrike" cap="none" dirty="0">
                <a:solidFill>
                  <a:schemeClr val="dk1"/>
                </a:solidFill>
                <a:latin typeface="Calibri"/>
                <a:ea typeface="Calibri"/>
                <a:cs typeface="Calibri"/>
                <a:sym typeface="Calibri"/>
              </a:rPr>
              <a:t>overburdened (Section 3), malnourished (Section 3), overcrowded (Section 3), repatriation (Section 4), resettlement (Section 4), devastation (Section 6)</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circling words in the text as directed.</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partnering up a struggling student with a neighbor to assist in locating the words within the text or providing a copy of the text with the vocabulary marked for them.</a:t>
            </a:r>
            <a:endParaRPr dirty="0"/>
          </a:p>
        </p:txBody>
      </p:sp>
    </p:spTree>
    <p:extLst>
      <p:ext uri="{BB962C8B-B14F-4D97-AF65-F5344CB8AC3E}">
        <p14:creationId xmlns:p14="http://schemas.microsoft.com/office/powerpoint/2010/main" val="3677312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ceb46ad3b_0_7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7" name="Google Shape;257;g3ceb46ad3b_0_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3-4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Partners/Whole Group</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B. Vocabulary in Context: Prefixes and Root Words (10 minutes)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Continue to display the note-catcher and model completing the sections as students discuss the words.</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complete the note-catcher as the class discusses the words.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word </a:t>
            </a:r>
            <a:r>
              <a:rPr lang="en" sz="1200" b="0" i="1" u="none" strike="noStrike" cap="none" dirty="0">
                <a:solidFill>
                  <a:schemeClr val="dk1"/>
                </a:solidFill>
                <a:latin typeface="Calibri"/>
                <a:ea typeface="Calibri"/>
                <a:cs typeface="Calibri"/>
                <a:sym typeface="Calibri"/>
              </a:rPr>
              <a:t>overburdened</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sentence from the text: “A hospital and several clinics provide health care, but these are overburdened with many patients.” </a:t>
            </a:r>
            <a:endParaRPr i="0"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“After reading the sentence, what do you think the word overburdened means?”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a moment to think, then talk with a partner.</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Call on student volunteers.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word </a:t>
            </a:r>
            <a:r>
              <a:rPr lang="en" sz="1200" b="0" i="1" u="none" strike="noStrike" cap="none" dirty="0">
                <a:solidFill>
                  <a:schemeClr val="dk1"/>
                </a:solidFill>
                <a:latin typeface="Calibri"/>
                <a:ea typeface="Calibri"/>
                <a:cs typeface="Calibri"/>
                <a:sym typeface="Calibri"/>
              </a:rPr>
              <a:t>overcrowded</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aloud the sentence: </a:t>
            </a:r>
            <a:r>
              <a:rPr lang="en" sz="1200" b="0" i="1" u="none" strike="noStrike" cap="none" dirty="0">
                <a:solidFill>
                  <a:schemeClr val="dk1"/>
                </a:solidFill>
                <a:latin typeface="Calibri"/>
                <a:ea typeface="Calibri"/>
                <a:cs typeface="Calibri"/>
                <a:sym typeface="Calibri"/>
              </a:rPr>
              <a:t>“Schooling is provided for children, but classes are very overcrowded.” </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“What do you think the word overcrowded means?”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a moment to think, then talk with a partner.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Call on a Numbered Head to answer.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their </a:t>
            </a:r>
            <a:r>
              <a:rPr lang="en" sz="1200" b="1" i="0" u="none" strike="noStrike" cap="none" dirty="0">
                <a:solidFill>
                  <a:schemeClr val="dk1"/>
                </a:solidFill>
                <a:latin typeface="Calibri"/>
                <a:ea typeface="Calibri"/>
                <a:cs typeface="Calibri"/>
                <a:sym typeface="Calibri"/>
              </a:rPr>
              <a:t>Prefix note-catcher</a:t>
            </a:r>
            <a:r>
              <a:rPr lang="en" sz="1200" b="0" i="0" u="none" strike="noStrike" cap="none" dirty="0">
                <a:solidFill>
                  <a:schemeClr val="dk1"/>
                </a:solidFill>
                <a:latin typeface="Calibri"/>
                <a:ea typeface="Calibri"/>
                <a:cs typeface="Calibri"/>
                <a:sym typeface="Calibri"/>
              </a:rPr>
              <a:t>. Ask them to add the prefix </a:t>
            </a:r>
            <a:r>
              <a:rPr lang="en" sz="1200" b="0" i="1" u="none" strike="noStrike" cap="none" dirty="0">
                <a:solidFill>
                  <a:schemeClr val="dk1"/>
                </a:solidFill>
                <a:latin typeface="Calibri"/>
                <a:ea typeface="Calibri"/>
                <a:cs typeface="Calibri"/>
                <a:sym typeface="Calibri"/>
              </a:rPr>
              <a:t>over-</a:t>
            </a:r>
            <a:r>
              <a:rPr lang="en" sz="1200" b="0" i="0" u="none" strike="noStrike" cap="none" dirty="0">
                <a:solidFill>
                  <a:schemeClr val="dk1"/>
                </a:solidFill>
                <a:latin typeface="Calibri"/>
                <a:ea typeface="Calibri"/>
                <a:cs typeface="Calibri"/>
                <a:sym typeface="Calibri"/>
              </a:rPr>
              <a:t> and the words </a:t>
            </a:r>
            <a:r>
              <a:rPr lang="en" sz="1200" b="0" i="1" u="none" strike="noStrike" cap="none" dirty="0">
                <a:solidFill>
                  <a:schemeClr val="dk1"/>
                </a:solidFill>
                <a:latin typeface="Calibri"/>
                <a:ea typeface="Calibri"/>
                <a:cs typeface="Calibri"/>
                <a:sym typeface="Calibri"/>
              </a:rPr>
              <a:t>overburdened</a:t>
            </a:r>
            <a:r>
              <a:rPr lang="en" sz="1200" b="0" i="0" u="none" strike="noStrike" cap="none" dirty="0">
                <a:solidFill>
                  <a:schemeClr val="dk1"/>
                </a:solidFill>
                <a:latin typeface="Calibri"/>
                <a:ea typeface="Calibri"/>
                <a:cs typeface="Calibri"/>
                <a:sym typeface="Calibri"/>
              </a:rPr>
              <a:t> and </a:t>
            </a:r>
            <a:r>
              <a:rPr lang="en" sz="1200" b="0" i="1" u="none" strike="noStrike" cap="none" dirty="0">
                <a:solidFill>
                  <a:schemeClr val="dk1"/>
                </a:solidFill>
                <a:latin typeface="Calibri"/>
                <a:ea typeface="Calibri"/>
                <a:cs typeface="Calibri"/>
                <a:sym typeface="Calibri"/>
              </a:rPr>
              <a:t>overcrowded</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“What does the prefix over- mean?”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Clarify as needed and ask students to write “too” next to this prefix on their note-catcher.</a:t>
            </a:r>
            <a:endParaRPr dirty="0"/>
          </a:p>
          <a:p>
            <a:pPr marL="228600" marR="0" lvl="0" indent="-15240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answers to “overburdened” such as: “too crowded,” “pushed beyond their limits,” or “maxed out.” Tell them it means “overloaded” or “too much to deal with.” </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Be sure students understand “overcrowded” means </a:t>
            </a:r>
            <a:r>
              <a:rPr lang="en" sz="1200" b="0" i="1" u="none" strike="noStrike" cap="none" dirty="0">
                <a:solidFill>
                  <a:schemeClr val="dk1"/>
                </a:solidFill>
                <a:latin typeface="Calibri"/>
                <a:ea typeface="Calibri"/>
                <a:cs typeface="Calibri"/>
                <a:sym typeface="Calibri"/>
              </a:rPr>
              <a:t>“too crowded” or “beyond filled to capacity.”</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With the exception of ELL students, little support should be needed for this task as you are both modelling and completing the work together as a class.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ELL students might benefit from visual representations of the vocabulary or additional synonyms to assist in comprehending these new words.</a:t>
            </a:r>
            <a:endParaRPr dirty="0"/>
          </a:p>
        </p:txBody>
      </p:sp>
    </p:spTree>
    <p:extLst>
      <p:ext uri="{BB962C8B-B14F-4D97-AF65-F5344CB8AC3E}">
        <p14:creationId xmlns:p14="http://schemas.microsoft.com/office/powerpoint/2010/main" val="654571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ceb46ad3b_0_7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4" name="Google Shape;264;g3ceb46ad3b_0_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a:t>
            </a:r>
            <a:r>
              <a:rPr lang="en-US" sz="1200" b="1" i="0" u="none" strike="noStrike" cap="none"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Partners/Whole Group</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B. Vocabulary in Context: Prefixes and Root Words (10 minutes)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Continue to display the note-catcher and model completing the sections as students discuss the words.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word </a:t>
            </a:r>
            <a:r>
              <a:rPr lang="en" sz="1200" b="0" i="1" u="none" strike="noStrike" cap="none" dirty="0">
                <a:solidFill>
                  <a:schemeClr val="dk1"/>
                </a:solidFill>
                <a:latin typeface="Calibri"/>
                <a:ea typeface="Calibri"/>
                <a:cs typeface="Calibri"/>
                <a:sym typeface="Calibri"/>
              </a:rPr>
              <a:t>malnourished</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a:t>
            </a:r>
            <a:r>
              <a:rPr lang="en" sz="1200" b="0" i="1" u="none" strike="noStrike" cap="none" dirty="0">
                <a:solidFill>
                  <a:schemeClr val="dk1"/>
                </a:solidFill>
                <a:latin typeface="Calibri"/>
                <a:ea typeface="Calibri"/>
                <a:cs typeface="Calibri"/>
                <a:sym typeface="Calibri"/>
              </a:rPr>
              <a:t>“Most refugees are sick and malnourished when they arrive.”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“Cover up the prefix mal-. What does the word nourished mean?”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a moment to think, then talk with a partner.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Call on a Numbered Head to answer.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“So, what do you think malnourished means?”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a moment to think, then talk with a partner.</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Call on a Numbered Head to answer. Clarify as needed.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that the prefix </a:t>
            </a:r>
            <a:r>
              <a:rPr lang="en" sz="1200" b="0" i="1" u="none" strike="noStrike" cap="none" dirty="0">
                <a:solidFill>
                  <a:schemeClr val="dk1"/>
                </a:solidFill>
                <a:latin typeface="Calibri"/>
                <a:ea typeface="Calibri"/>
                <a:cs typeface="Calibri"/>
                <a:sym typeface="Calibri"/>
              </a:rPr>
              <a:t>mal-</a:t>
            </a:r>
            <a:r>
              <a:rPr lang="en" sz="1200" b="0" i="0" u="none" strike="noStrike" cap="none" dirty="0">
                <a:solidFill>
                  <a:schemeClr val="dk1"/>
                </a:solidFill>
                <a:latin typeface="Calibri"/>
                <a:ea typeface="Calibri"/>
                <a:cs typeface="Calibri"/>
                <a:sym typeface="Calibri"/>
              </a:rPr>
              <a:t> can mean “</a:t>
            </a:r>
            <a:r>
              <a:rPr lang="en" sz="1200" b="0" i="1" u="none" strike="noStrike" cap="none" dirty="0">
                <a:solidFill>
                  <a:schemeClr val="dk1"/>
                </a:solidFill>
                <a:latin typeface="Calibri"/>
                <a:ea typeface="Calibri"/>
                <a:cs typeface="Calibri"/>
                <a:sym typeface="Calibri"/>
              </a:rPr>
              <a:t>bad</a:t>
            </a:r>
            <a:r>
              <a:rPr lang="en" sz="1200" b="0" i="0" u="none" strike="noStrike" cap="none" dirty="0">
                <a:solidFill>
                  <a:schemeClr val="dk1"/>
                </a:solidFill>
                <a:latin typeface="Calibri"/>
                <a:ea typeface="Calibri"/>
                <a:cs typeface="Calibri"/>
                <a:sym typeface="Calibri"/>
              </a:rPr>
              <a:t>.”  (Students may be familiar with words like malady (sickness), malice (evil), or malpractice (when a professional does something wrong or illegal)).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to write the meaning of the prefix on their </a:t>
            </a:r>
            <a:r>
              <a:rPr lang="en" sz="1200" b="1" i="0" u="none" strike="noStrike" cap="none" dirty="0">
                <a:solidFill>
                  <a:schemeClr val="dk1"/>
                </a:solidFill>
                <a:latin typeface="Calibri"/>
                <a:ea typeface="Calibri"/>
                <a:cs typeface="Calibri"/>
                <a:sym typeface="Calibri"/>
              </a:rPr>
              <a:t>Prefix note-catcher</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Connect this back to Ha and the poems students most recently read about her on the boat:</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 you remember about the food Ha had on the boat? Do you think she was malnourished when she arrived in the United States?”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understand nourished means </a:t>
            </a:r>
            <a:r>
              <a:rPr lang="en" sz="1200" b="0" i="1" u="none" strike="noStrike" cap="none" dirty="0">
                <a:solidFill>
                  <a:schemeClr val="dk1"/>
                </a:solidFill>
                <a:latin typeface="Calibri"/>
                <a:ea typeface="Calibri"/>
                <a:cs typeface="Calibri"/>
                <a:sym typeface="Calibri"/>
              </a:rPr>
              <a:t>“well fed; having enough nutrition.”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understand people who are malnourished are </a:t>
            </a:r>
            <a:r>
              <a:rPr lang="en" sz="1200" b="0" i="1" u="none" strike="noStrike" cap="none" dirty="0">
                <a:solidFill>
                  <a:schemeClr val="dk1"/>
                </a:solidFill>
                <a:latin typeface="Calibri"/>
                <a:ea typeface="Calibri"/>
                <a:cs typeface="Calibri"/>
                <a:sym typeface="Calibri"/>
              </a:rPr>
              <a:t>underfed and/or have improper nutrition</a:t>
            </a:r>
            <a:r>
              <a:rPr lang="en" sz="1200" b="0" i="0"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ELL students might benefit from visual representations of the vocabulary or additional synonyms to assist in comprehending these new words.</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738519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ceb46ad3b_0_8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1" name="Google Shape;271;g3ceb46ad3b_0_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5-7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Partners/Whole Group</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B. Vocabulary in Context: Prefixes and Root Words (10 minutes)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Continue to display the note-catcher and model completing the sections as students discuss the words.</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Next, focus students on the word </a:t>
            </a:r>
            <a:r>
              <a:rPr lang="en" sz="1200" b="0" i="1" u="none" strike="noStrike" cap="none" dirty="0">
                <a:solidFill>
                  <a:schemeClr val="dk1"/>
                </a:solidFill>
                <a:latin typeface="Calibri"/>
                <a:ea typeface="Calibri"/>
                <a:cs typeface="Calibri"/>
                <a:sym typeface="Calibri"/>
              </a:rPr>
              <a:t>repatriation</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a:t>
            </a:r>
            <a:r>
              <a:rPr lang="en" sz="1200" b="0" i="1" u="none" strike="noStrike" cap="none" dirty="0">
                <a:solidFill>
                  <a:schemeClr val="dk1"/>
                </a:solidFill>
                <a:latin typeface="Calibri"/>
                <a:ea typeface="Calibri"/>
                <a:cs typeface="Calibri"/>
                <a:sym typeface="Calibri"/>
              </a:rPr>
              <a:t>: “Most refugees hope to return to their homes. As conflicts are resolved, many refugees undergo repatriation.”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that this word also is defined for them at the end of the text.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 Ask</a:t>
            </a:r>
            <a:r>
              <a:rPr lang="en" sz="1200" b="0" i="1" u="none" strike="noStrike" cap="none" dirty="0">
                <a:solidFill>
                  <a:schemeClr val="dk1"/>
                </a:solidFill>
                <a:latin typeface="Calibri"/>
                <a:ea typeface="Calibri"/>
                <a:cs typeface="Calibri"/>
                <a:sym typeface="Calibri"/>
              </a:rPr>
              <a:t>: “Cover up the prefix re-. What do you think patriation means? Does this word part remind you of another word you might know?”</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a moment to think, then talk with a partner.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Call on a Numbered Head to answer.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a:t>
            </a:r>
            <a:r>
              <a:rPr lang="en" sz="1200" b="0" i="1" u="none" strike="noStrike" cap="none" dirty="0">
                <a:solidFill>
                  <a:schemeClr val="dk1"/>
                </a:solidFill>
                <a:latin typeface="Calibri"/>
                <a:ea typeface="Calibri"/>
                <a:cs typeface="Calibri"/>
                <a:sym typeface="Calibri"/>
              </a:rPr>
              <a:t>patria</a:t>
            </a:r>
            <a:r>
              <a:rPr lang="en" sz="1200" b="0" i="0" u="none" strike="noStrike" cap="none" dirty="0">
                <a:solidFill>
                  <a:schemeClr val="dk1"/>
                </a:solidFill>
                <a:latin typeface="Calibri"/>
                <a:ea typeface="Calibri"/>
                <a:cs typeface="Calibri"/>
                <a:sym typeface="Calibri"/>
              </a:rPr>
              <a:t> means </a:t>
            </a:r>
            <a:r>
              <a:rPr lang="en" sz="1200" b="0" i="1" u="none" strike="noStrike" cap="none" dirty="0">
                <a:solidFill>
                  <a:schemeClr val="dk1"/>
                </a:solidFill>
                <a:latin typeface="Calibri"/>
                <a:ea typeface="Calibri"/>
                <a:cs typeface="Calibri"/>
                <a:sym typeface="Calibri"/>
              </a:rPr>
              <a:t>“native land or homeland</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In your own words, how would you define repatriation?”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time to think and talk.</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Call on a Numbered Head to answer.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to the </a:t>
            </a:r>
            <a:r>
              <a:rPr lang="en" sz="1200" b="1" i="0" u="none" strike="noStrike" cap="none" dirty="0">
                <a:solidFill>
                  <a:schemeClr val="dk1"/>
                </a:solidFill>
                <a:latin typeface="Calibri"/>
                <a:ea typeface="Calibri"/>
                <a:cs typeface="Calibri"/>
                <a:sym typeface="Calibri"/>
              </a:rPr>
              <a:t>Prefix note-catcher </a:t>
            </a:r>
            <a:r>
              <a:rPr lang="en" sz="1200" b="0" i="0" u="none" strike="noStrike" cap="none" dirty="0">
                <a:solidFill>
                  <a:schemeClr val="dk1"/>
                </a:solidFill>
                <a:latin typeface="Calibri"/>
                <a:ea typeface="Calibri"/>
                <a:cs typeface="Calibri"/>
                <a:sym typeface="Calibri"/>
              </a:rPr>
              <a:t>and have them write the prefix, its meaning, and the word repatriation.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 Next, focus students on the word </a:t>
            </a:r>
            <a:r>
              <a:rPr lang="en" sz="1200" b="0" i="1" u="none" strike="noStrike" cap="none" dirty="0">
                <a:solidFill>
                  <a:schemeClr val="dk1"/>
                </a:solidFill>
                <a:latin typeface="Calibri"/>
                <a:ea typeface="Calibri"/>
                <a:cs typeface="Calibri"/>
                <a:sym typeface="Calibri"/>
              </a:rPr>
              <a:t>resettlement</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a:t>
            </a:r>
            <a:r>
              <a:rPr lang="en" sz="1200" b="0" i="1" u="none" strike="noStrike" cap="none" dirty="0">
                <a:solidFill>
                  <a:schemeClr val="dk1"/>
                </a:solidFill>
                <a:latin typeface="Calibri"/>
                <a:ea typeface="Calibri"/>
                <a:cs typeface="Calibri"/>
                <a:sym typeface="Calibri"/>
              </a:rPr>
              <a:t>“Since World War II, millions of refugees have been successfully resettled in ten established resettlement countries, including Canada and the United States.”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“What is the difference between repatriation and resettlement?”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Be sure students realize that </a:t>
            </a:r>
            <a:r>
              <a:rPr lang="en" sz="1200" b="0" i="1" u="none" strike="noStrike" cap="none" dirty="0">
                <a:solidFill>
                  <a:schemeClr val="dk1"/>
                </a:solidFill>
                <a:latin typeface="Calibri"/>
                <a:ea typeface="Calibri"/>
                <a:cs typeface="Calibri"/>
                <a:sym typeface="Calibri"/>
              </a:rPr>
              <a:t>repatriation involves returning to one’s original home once it is safe to do so</a:t>
            </a:r>
            <a:r>
              <a:rPr lang="en" sz="1200" b="0" i="0" u="none" strike="noStrike" cap="none" dirty="0">
                <a:solidFill>
                  <a:schemeClr val="dk1"/>
                </a:solidFill>
                <a:latin typeface="Calibri"/>
                <a:ea typeface="Calibri"/>
                <a:cs typeface="Calibri"/>
                <a:sym typeface="Calibri"/>
              </a:rPr>
              <a:t>, and </a:t>
            </a:r>
            <a:r>
              <a:rPr lang="en" sz="1200" b="0" i="1" u="none" strike="noStrike" cap="none" dirty="0">
                <a:solidFill>
                  <a:schemeClr val="dk1"/>
                </a:solidFill>
                <a:latin typeface="Calibri"/>
                <a:ea typeface="Calibri"/>
                <a:cs typeface="Calibri"/>
                <a:sym typeface="Calibri"/>
              </a:rPr>
              <a:t>resettlement involves settling in a new country—making a new home.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may connect this word part to </a:t>
            </a:r>
            <a:r>
              <a:rPr lang="en" sz="1200" b="0" i="1" u="none" strike="noStrike" cap="none" dirty="0">
                <a:solidFill>
                  <a:schemeClr val="dk1"/>
                </a:solidFill>
                <a:latin typeface="Calibri"/>
                <a:ea typeface="Calibri"/>
                <a:cs typeface="Calibri"/>
                <a:sym typeface="Calibri"/>
              </a:rPr>
              <a:t>patriot</a:t>
            </a:r>
            <a:r>
              <a:rPr lang="en" sz="1200" b="0" i="0" u="none" strike="noStrike" cap="none" dirty="0">
                <a:solidFill>
                  <a:schemeClr val="dk1"/>
                </a:solidFill>
                <a:latin typeface="Calibri"/>
                <a:ea typeface="Calibri"/>
                <a:cs typeface="Calibri"/>
                <a:sym typeface="Calibri"/>
              </a:rPr>
              <a:t> or </a:t>
            </a:r>
            <a:r>
              <a:rPr lang="en" sz="1200" b="0" i="1" u="none" strike="noStrike" cap="none" dirty="0">
                <a:solidFill>
                  <a:schemeClr val="dk1"/>
                </a:solidFill>
                <a:latin typeface="Calibri"/>
                <a:ea typeface="Calibri"/>
                <a:cs typeface="Calibri"/>
                <a:sym typeface="Calibri"/>
              </a:rPr>
              <a:t>patriotic</a:t>
            </a:r>
            <a:r>
              <a:rPr lang="en"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understand that </a:t>
            </a:r>
            <a:r>
              <a:rPr lang="en" sz="1200" b="0" i="1" u="none" strike="noStrike" cap="none" dirty="0">
                <a:solidFill>
                  <a:schemeClr val="dk1"/>
                </a:solidFill>
                <a:latin typeface="Calibri"/>
                <a:ea typeface="Calibri"/>
                <a:cs typeface="Calibri"/>
                <a:sym typeface="Calibri"/>
              </a:rPr>
              <a:t>re-</a:t>
            </a:r>
            <a:r>
              <a:rPr lang="en" sz="1200" b="0" i="0" u="none" strike="noStrike" cap="none" dirty="0">
                <a:solidFill>
                  <a:schemeClr val="dk1"/>
                </a:solidFill>
                <a:latin typeface="Calibri"/>
                <a:ea typeface="Calibri"/>
                <a:cs typeface="Calibri"/>
                <a:sym typeface="Calibri"/>
              </a:rPr>
              <a:t> means “</a:t>
            </a:r>
            <a:r>
              <a:rPr lang="en" sz="1200" b="0" i="1" u="none" strike="noStrike" cap="none" dirty="0">
                <a:solidFill>
                  <a:schemeClr val="dk1"/>
                </a:solidFill>
                <a:latin typeface="Calibri"/>
                <a:ea typeface="Calibri"/>
                <a:cs typeface="Calibri"/>
                <a:sym typeface="Calibri"/>
              </a:rPr>
              <a:t>again</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state that resettlement means </a:t>
            </a:r>
            <a:r>
              <a:rPr lang="en" sz="1200" b="0" i="1" u="none" strike="noStrike" cap="none" dirty="0">
                <a:solidFill>
                  <a:schemeClr val="dk1"/>
                </a:solidFill>
                <a:latin typeface="Calibri"/>
                <a:ea typeface="Calibri"/>
                <a:cs typeface="Calibri"/>
                <a:sym typeface="Calibri"/>
              </a:rPr>
              <a:t>to settle in a new place</a:t>
            </a:r>
            <a:r>
              <a:rPr lang="en" sz="1200" b="0" i="0" u="none" strike="noStrike" cap="none" dirty="0">
                <a:solidFill>
                  <a:schemeClr val="dk1"/>
                </a:solidFill>
                <a:latin typeface="Calibri"/>
                <a:ea typeface="Calibri"/>
                <a:cs typeface="Calibri"/>
                <a:sym typeface="Calibri"/>
              </a:rPr>
              <a:t>.</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ELL students might benefit from visual representations of the vocabulary or additional synonyms to assist in comprehending these new words.</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57824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3ceb46ad3b_0_8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8" name="Google Shape;278;g3ceb46ad3b_0_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a:t>
            </a:r>
            <a:r>
              <a:rPr lang="en-US" sz="1200" b="1" i="0" u="none" strike="noStrike" cap="none"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Partners/Whole Group</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Continue to display the note-catcher and model completing the sections as students discuss the words.</a:t>
            </a:r>
            <a:endParaRPr dirty="0"/>
          </a:p>
          <a:p>
            <a:pPr marL="45720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Next, focus students on the word </a:t>
            </a:r>
            <a:r>
              <a:rPr lang="en" sz="1200" b="0" i="1" u="none" strike="noStrike" cap="none" dirty="0">
                <a:solidFill>
                  <a:schemeClr val="dk1"/>
                </a:solidFill>
                <a:latin typeface="Calibri"/>
                <a:ea typeface="Calibri"/>
                <a:cs typeface="Calibri"/>
                <a:sym typeface="Calibri"/>
              </a:rPr>
              <a:t>devastation</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a:t>
            </a:r>
            <a:r>
              <a:rPr lang="en" sz="1200" b="0" i="1" u="none" strike="noStrike" cap="none" dirty="0">
                <a:solidFill>
                  <a:schemeClr val="dk1"/>
                </a:solidFill>
                <a:latin typeface="Calibri"/>
                <a:ea typeface="Calibri"/>
                <a:cs typeface="Calibri"/>
                <a:sym typeface="Calibri"/>
              </a:rPr>
              <a:t>: “Since early times, large groups of people have been forced to leave their homelands because of persecution and the devastation of their lands.”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“Based on context clues, what do you think the word devastation means?”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“Does this word remind you of another word you might know?”</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a moment to think, then talk with a partner.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a volunteer to respond.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in this case, devastation refers to </a:t>
            </a:r>
            <a:r>
              <a:rPr lang="en" sz="1200" b="0" i="1" u="none" strike="noStrike" cap="none" dirty="0">
                <a:solidFill>
                  <a:schemeClr val="dk1"/>
                </a:solidFill>
                <a:latin typeface="Calibri"/>
                <a:ea typeface="Calibri"/>
                <a:cs typeface="Calibri"/>
                <a:sym typeface="Calibri"/>
              </a:rPr>
              <a:t>the removal or taking away of land through damage or destruction. The prefix de- means “the opposite of,” “removal,” or “a taking away.”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to write the meaning of the prefix on their note-catcher.</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may connect this word to </a:t>
            </a:r>
            <a:r>
              <a:rPr lang="en" sz="1200" b="0" i="1" u="none" strike="noStrike" cap="none" dirty="0">
                <a:solidFill>
                  <a:schemeClr val="dk1"/>
                </a:solidFill>
                <a:latin typeface="Calibri"/>
                <a:ea typeface="Calibri"/>
                <a:cs typeface="Calibri"/>
                <a:sym typeface="Calibri"/>
              </a:rPr>
              <a:t>devastate or destroy. </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ELL students might benefit from visual representations of the vocabulary or additional synonyms to assist in comprehending these new words.</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399470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ceb46ad3b_0_9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5" name="Google Shape;285;g3ceb46ad3b_0_9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10-15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Designated 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C. Partner Reading: Reread “Refugees: Who, Where, Why”</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If one partner does not want to read, it is OK if the other partner does all the reading, or they may choose the silent-read option. Present all the options and use your own judgment.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student pairings predetermined for this activity. Share those with students before beginning and have them move to sit with their new partner.</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Ensure that students are with their assigned partners for this activity.</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“For the remainder of class, you are going to work with a partner to reread this article more carefully. It is fine if you don’t finish; you’ll be working with this text again in the next lesson.”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them that they will use a Partner Reading protocol to annotate the sections of the text and </a:t>
            </a:r>
            <a:r>
              <a:rPr lang="en" sz="1200" dirty="0">
                <a:solidFill>
                  <a:schemeClr val="dk1"/>
                </a:solidFill>
                <a:latin typeface="Calibri"/>
                <a:ea typeface="Calibri"/>
                <a:cs typeface="Calibri"/>
                <a:sym typeface="Calibri"/>
              </a:rPr>
              <a:t>the more advanced annotation strategy: determining the gist</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Briefly explain the process as outlined on the slide</a:t>
            </a:r>
            <a:r>
              <a:rPr lang="en" sz="1200"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circle the word </a:t>
            </a:r>
            <a:r>
              <a:rPr lang="en" sz="1200" b="0" i="1" u="none" strike="noStrike" cap="none" dirty="0">
                <a:solidFill>
                  <a:schemeClr val="dk1"/>
                </a:solidFill>
                <a:latin typeface="Calibri"/>
                <a:ea typeface="Calibri"/>
                <a:cs typeface="Calibri"/>
                <a:sym typeface="Calibri"/>
              </a:rPr>
              <a:t>asylum</a:t>
            </a:r>
            <a:r>
              <a:rPr lang="en" sz="1200" b="0" i="0" u="none" strike="noStrike" cap="none" dirty="0">
                <a:solidFill>
                  <a:schemeClr val="dk1"/>
                </a:solidFill>
                <a:latin typeface="Calibri"/>
                <a:ea typeface="Calibri"/>
                <a:cs typeface="Calibri"/>
                <a:sym typeface="Calibri"/>
              </a:rPr>
              <a:t> (in Paragraph 3).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Challenge them to try to figure out this word as they read with their partners.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begin reading, reminding them to use their “6-inch voices” to keep noise to a minimum. Say: </a:t>
            </a:r>
            <a:r>
              <a:rPr lang="en" sz="1200" b="0" i="1" u="none" strike="noStrike" cap="none" dirty="0">
                <a:solidFill>
                  <a:schemeClr val="dk1"/>
                </a:solidFill>
                <a:latin typeface="Calibri"/>
                <a:ea typeface="Calibri"/>
                <a:cs typeface="Calibri"/>
                <a:sym typeface="Calibri"/>
              </a:rPr>
              <a:t>“6-inch voices can only be heard from 6 inches away.”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to students that they will be using this annotated text to write a summary in the next lesson.</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 the protocol: </a:t>
            </a:r>
            <a:r>
              <a:rPr lang="en" sz="1200" b="0" i="1" u="none" strike="noStrike" cap="none" dirty="0">
                <a:solidFill>
                  <a:schemeClr val="dk1"/>
                </a:solidFill>
                <a:latin typeface="Calibri"/>
                <a:ea typeface="Calibri"/>
                <a:cs typeface="Calibri"/>
                <a:sym typeface="Calibri"/>
              </a:rPr>
              <a:t>reading, listening, discussing, annotating</a:t>
            </a:r>
            <a:r>
              <a:rPr lang="en" sz="1200" b="0" i="0"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Weaker readers, who are usually dysfluent, may not be able to read this aloud. Alternatives are letting partners choose who reads aloud; reading aloud the article to all with students following, then having them read it silently; or a combination of both. </a:t>
            </a:r>
            <a:endParaRPr dirty="0"/>
          </a:p>
        </p:txBody>
      </p:sp>
    </p:spTree>
    <p:extLst>
      <p:ext uri="{BB962C8B-B14F-4D97-AF65-F5344CB8AC3E}">
        <p14:creationId xmlns:p14="http://schemas.microsoft.com/office/powerpoint/2010/main" val="3927865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3ceb46ad3b_0_10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2" name="Google Shape;292;g3ceb46ad3b_0_1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a:t>
            </a:r>
            <a:r>
              <a:rPr lang="en-US" sz="1200" b="1" i="0" u="none" strike="noStrike" cap="none"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Group</a:t>
            </a:r>
            <a:endParaRPr lang="en-US"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dirty="0"/>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Closing A. Debrief Learning Targets and Preview Homework  </a:t>
            </a:r>
            <a:endParaRPr dirty="0"/>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Checking in with learning targets helps students self-assess their learning. This research-based strategy supports struggling learners most</a:t>
            </a:r>
            <a:r>
              <a:rPr lang="en-US" sz="1200" b="0" i="0"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Review the learning targets with students. </a:t>
            </a: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“How are these targets related? In other words, how did figuring out specific words and phrases help you meet the first two targets?”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share out as time permits.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Continue to emphasize that using prefixes and word roots is a powerful strategy to figure out words in a particular text and also to learn words they may encounter in many other texts.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Ideally, students will notice that many of the words related to refugees’ experiences have to do with: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too much (e.g., too crowded)</a:t>
            </a:r>
            <a:endParaRPr i="0"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negative experiences (e.g., malnutrition)</a:t>
            </a:r>
            <a:endParaRPr i="0"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moving to and from (going back to one’s home country or settling again in a new country) </a:t>
            </a:r>
            <a:endParaRPr i="0" dirty="0"/>
          </a:p>
          <a:p>
            <a:pPr marL="45720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40036402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3ceb46ad3b_0_10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0" name="Google Shape;300;g3ceb46ad3b_0_10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Homework </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Preview the homework and note-taking assignment.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Be sure students note that this homework has two parts. </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Comprehension of the task.</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Vocabulary can be a source of difficulty for struggling readers. Provide a brief list with explanations of the challenging vocabulary words from the reading homework This should be done only for students who need it.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It</a:t>
            </a:r>
            <a:r>
              <a:rPr lang="en-US" sz="1200" b="0" i="0" u="none" strike="noStrike" cap="none" baseline="0" dirty="0">
                <a:solidFill>
                  <a:schemeClr val="dk1"/>
                </a:solidFill>
                <a:latin typeface="Calibri"/>
                <a:ea typeface="Calibri"/>
                <a:cs typeface="Calibri"/>
                <a:sym typeface="Calibri"/>
              </a:rPr>
              <a:t> is m</a:t>
            </a:r>
            <a:r>
              <a:rPr lang="en" sz="1200" b="0" i="0" u="none" strike="noStrike" cap="none" dirty="0">
                <a:solidFill>
                  <a:schemeClr val="dk1"/>
                </a:solidFill>
                <a:latin typeface="Calibri"/>
                <a:ea typeface="Calibri"/>
                <a:cs typeface="Calibri"/>
                <a:sym typeface="Calibri"/>
              </a:rPr>
              <a:t>ost </a:t>
            </a:r>
            <a:r>
              <a:rPr lang="en" sz="1200" b="0" i="0" u="none" strike="noStrike" cap="none">
                <a:solidFill>
                  <a:schemeClr val="dk1"/>
                </a:solidFill>
                <a:latin typeface="Calibri"/>
                <a:ea typeface="Calibri"/>
                <a:cs typeface="Calibri"/>
                <a:sym typeface="Calibri"/>
              </a:rPr>
              <a:t>important to </a:t>
            </a:r>
            <a:r>
              <a:rPr lang="en" sz="1200" b="0" i="0" u="none" strike="noStrike" cap="none" dirty="0">
                <a:solidFill>
                  <a:schemeClr val="dk1"/>
                </a:solidFill>
                <a:latin typeface="Calibri"/>
                <a:ea typeface="Calibri"/>
                <a:cs typeface="Calibri"/>
                <a:sym typeface="Calibri"/>
              </a:rPr>
              <a:t>provide words that cannot be easily determined from context such as: </a:t>
            </a:r>
            <a:r>
              <a:rPr lang="en" sz="1200" b="0" i="1" u="none" strike="noStrike" cap="none" dirty="0">
                <a:solidFill>
                  <a:schemeClr val="dk1"/>
                </a:solidFill>
                <a:latin typeface="Calibri"/>
                <a:ea typeface="Calibri"/>
                <a:cs typeface="Calibri"/>
                <a:sym typeface="Calibri"/>
              </a:rPr>
              <a:t>diacritical mark (accent mark) (140); lacquer (polish, gloss) (142).</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8111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ceb46ad3b_0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g3ceb46ad3b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Read the informational text “Refugees: Who, Where, Why”</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Review and prepare definitions for the vocabulary from the informational text:  overburdened (Section 3), malnourished (Section 3), overcrowded (Section 3), repatriation (Section 4), resettle (Section 4), devastation (Section 6).</a:t>
            </a:r>
            <a:r>
              <a:rPr lang="en" sz="1200" dirty="0">
                <a:solidFill>
                  <a:schemeClr val="dk1"/>
                </a:solidFill>
                <a:latin typeface="Calibri"/>
                <a:ea typeface="Calibri"/>
                <a:cs typeface="Calibri"/>
                <a:sym typeface="Calibri"/>
              </a:rPr>
              <a:t> Post the terms and definitions on the board or word wall for students to view. For struggling students consider including a glossary of these terms with the text.</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Review the new partner reading protocol (Work Time B)</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pages 135–157 from </a:t>
            </a:r>
            <a:r>
              <a:rPr lang="en" sz="1200" i="1" dirty="0">
                <a:solidFill>
                  <a:schemeClr val="dk1"/>
                </a:solidFill>
                <a:latin typeface="Calibri"/>
                <a:ea typeface="Calibri"/>
                <a:cs typeface="Calibri"/>
                <a:sym typeface="Calibri"/>
              </a:rPr>
              <a:t>Inside Out and Back Again </a:t>
            </a:r>
            <a:r>
              <a:rPr lang="en" sz="1200" dirty="0">
                <a:solidFill>
                  <a:schemeClr val="dk1"/>
                </a:solidFill>
                <a:latin typeface="Calibri"/>
                <a:ea typeface="Calibri"/>
                <a:cs typeface="Calibri"/>
                <a:sym typeface="Calibri"/>
              </a:rPr>
              <a:t>(This is students’ homework for tonight.)</a:t>
            </a:r>
            <a:endParaRPr sz="1200" dirty="0">
              <a:solidFill>
                <a:schemeClr val="dk1"/>
              </a:solidFill>
              <a:latin typeface="Calibri"/>
              <a:ea typeface="Calibri"/>
              <a:cs typeface="Calibri"/>
              <a:sym typeface="Calibri"/>
            </a:endParaRPr>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2522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08542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95565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43472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5-8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is establishing a daily routine – first fluency, then gist. </a:t>
            </a:r>
            <a:r>
              <a:rPr lang="en" sz="1200" dirty="0">
                <a:solidFill>
                  <a:schemeClr val="dk1"/>
                </a:solidFill>
                <a:latin typeface="Calibri"/>
                <a:ea typeface="Calibri"/>
                <a:cs typeface="Calibri"/>
                <a:sym typeface="Calibri"/>
              </a:rPr>
              <a:t>Reading fluently helps readers get the gist quickly.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time, ask for student volunteers to do the reading aloud. This frees you to monitor student engagement.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a:t>
            </a:r>
            <a:r>
              <a:rPr lang="en" sz="1200" i="1" dirty="0">
                <a:solidFill>
                  <a:schemeClr val="dk1"/>
                </a:solidFill>
                <a:latin typeface="Calibri"/>
                <a:ea typeface="Calibri"/>
                <a:cs typeface="Calibri"/>
                <a:sym typeface="Calibri"/>
              </a:rPr>
              <a:t>repeatedly</a:t>
            </a:r>
            <a:r>
              <a:rPr lang="en" sz="1200" dirty="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dot procedure, then ask students to do a “Think Pair Share” about the gist of the excerpt.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erase the dots at the end of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reading fluently allows them to get the gist more quickly and accurately. </a:t>
            </a:r>
            <a:endParaRPr sz="1200" dirty="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a period of a few weeks, students should get more accurate and quick with these activities.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61674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77361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941540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ceb46ad3b_0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g3ceb46ad3b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“Refugees: Who, Where, Why”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Blank sentence strips—tagboard strips, 24 inches wide by 3 inches high or other suitable alternative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Markers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Learning targets (posted)</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Lesson Vocabulary (posted on word wall or board)</a:t>
            </a:r>
            <a:endParaRPr dirty="0"/>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Numbered Heads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Chalkboard Splash</a:t>
            </a:r>
            <a:endParaRPr dirty="0"/>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Inside Out &amp; Back Again</a:t>
            </a:r>
            <a:r>
              <a:rPr lang="en" sz="1200" b="0" i="0" u="none" strike="noStrike" cap="none" dirty="0">
                <a:solidFill>
                  <a:schemeClr val="dk1"/>
                </a:solidFill>
                <a:latin typeface="Calibri"/>
                <a:ea typeface="Calibri"/>
                <a:cs typeface="Calibri"/>
                <a:sym typeface="Calibri"/>
              </a:rPr>
              <a:t> (book;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Prefixes Note-catcher </a:t>
            </a:r>
            <a:r>
              <a:rPr lang="en" sz="1200" b="0" i="0" u="none" strike="noStrike" cap="none" dirty="0">
                <a:solidFill>
                  <a:schemeClr val="dk1"/>
                </a:solidFill>
                <a:latin typeface="Calibri"/>
                <a:ea typeface="Calibri"/>
                <a:cs typeface="Calibri"/>
                <a:sym typeface="Calibri"/>
              </a:rPr>
              <a:t>(from Lesson 3; see supporting materials for teacher reference related to Work Time B of this lesson)</a:t>
            </a:r>
            <a:endParaRPr sz="1200" b="0" i="0" u="none" strike="noStrike" cap="none" dirty="0">
              <a:solidFill>
                <a:schemeClr val="dk1"/>
              </a:solidFill>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Pair students of mixed abilities to work together for the Partner Reading Protocol. Prepare these pairings beforehand.</a:t>
            </a:r>
            <a:endParaRPr sz="1200" b="0" i="0" u="none" strike="noStrike" cap="none" dirty="0">
              <a:solidFill>
                <a:schemeClr val="dk1"/>
              </a:solidFill>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51095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ceb46ad3b_0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g3ceb46ad3b_0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3400"/>
              <a:buFont typeface="Century Gothic"/>
              <a:buNone/>
            </a:pPr>
            <a:r>
              <a:rPr lang="en" sz="1200" b="1" dirty="0">
                <a:solidFill>
                  <a:schemeClr val="dk1"/>
                </a:solidFill>
                <a:latin typeface="Calibri"/>
                <a:ea typeface="Calibri"/>
                <a:cs typeface="Calibri"/>
                <a:sym typeface="Calibri"/>
              </a:rPr>
              <a:t>Building Background Knowledge, Predicting, and Focusing on Key Vocabulary: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“Refugees: Who, Where, Why”</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Display the slide.</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35199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ceb46ad3b_0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Google Shape;196;g3ceb46ad3b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the slide</a:t>
            </a:r>
            <a:r>
              <a:rPr lang="en-US" sz="1200" b="0" i="0" u="none" strike="noStrike" cap="none" dirty="0">
                <a:solidFill>
                  <a:schemeClr val="dk1"/>
                </a:solidFill>
                <a:latin typeface="Calibri"/>
                <a:ea typeface="Calibri"/>
                <a:cs typeface="Calibri"/>
                <a:sym typeface="Calibri"/>
              </a:rPr>
              <a:t>.</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1301644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ceb46ad3b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Google Shape;203;g3ceb46ad3b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8-10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 </a:t>
            </a:r>
            <a:endParaRPr dirty="0"/>
          </a:p>
          <a:p>
            <a:pPr marL="0" marR="0" lvl="0" indent="0" algn="l" rtl="0">
              <a:lnSpc>
                <a:spcPct val="100000"/>
              </a:lnSpc>
              <a:spcBef>
                <a:spcPts val="0"/>
              </a:spcBef>
              <a:spcAft>
                <a:spcPts val="0"/>
              </a:spcAft>
              <a:buClr>
                <a:schemeClr val="dk1"/>
              </a:buClr>
              <a:buSzPts val="1400"/>
              <a:buFont typeface="Arial"/>
              <a:buNone/>
            </a:pPr>
            <a:endParaRPr lang="en-US"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A. Engaging the Reader: Chalkboard Splash</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sitting with their small groups and should have their novel </a:t>
            </a:r>
            <a:r>
              <a:rPr lang="en" sz="1200" b="0" i="1" u="none" strike="noStrike" cap="none" dirty="0">
                <a:solidFill>
                  <a:schemeClr val="dk1"/>
                </a:solidFill>
                <a:latin typeface="Calibri"/>
                <a:ea typeface="Calibri"/>
                <a:cs typeface="Calibri"/>
                <a:sym typeface="Calibri"/>
              </a:rPr>
              <a:t>Inside Out &amp; Back Again</a:t>
            </a:r>
            <a:r>
              <a:rPr lang="en"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the focus question </a:t>
            </a:r>
            <a:r>
              <a:rPr lang="en" sz="1200" b="0" i="1" u="none" strike="noStrike" cap="none" dirty="0">
                <a:solidFill>
                  <a:schemeClr val="dk1"/>
                </a:solidFill>
                <a:latin typeface="Calibri"/>
                <a:ea typeface="Calibri"/>
                <a:cs typeface="Calibri"/>
                <a:sym typeface="Calibri"/>
              </a:rPr>
              <a:t>(“What is the strongest evidence that shows how Ha is turned ‘inside out’ as her family settles in in Alabama?” ) </a:t>
            </a:r>
            <a:r>
              <a:rPr lang="en" sz="1200" b="0" i="0" u="none" strike="noStrike" cap="none" dirty="0">
                <a:solidFill>
                  <a:schemeClr val="dk1"/>
                </a:solidFill>
                <a:latin typeface="Calibri"/>
                <a:ea typeface="Calibri"/>
                <a:cs typeface="Calibri"/>
                <a:sym typeface="Calibri"/>
              </a:rPr>
              <a:t>posted on the chalkboard or a focal wall.</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sentence strips (or an alternative </a:t>
            </a:r>
            <a:r>
              <a:rPr lang="en-US" sz="1200" b="0" i="0" u="none" strike="noStrike" cap="none" dirty="0">
                <a:solidFill>
                  <a:schemeClr val="dk1"/>
                </a:solidFill>
                <a:latin typeface="Calibri"/>
                <a:ea typeface="Calibri"/>
                <a:cs typeface="Calibri"/>
                <a:sym typeface="Calibri"/>
              </a:rPr>
              <a:t>such as </a:t>
            </a:r>
            <a:r>
              <a:rPr lang="en" sz="1200" b="0" i="0" u="none" strike="noStrike" cap="none" dirty="0">
                <a:solidFill>
                  <a:schemeClr val="dk1"/>
                </a:solidFill>
                <a:latin typeface="Calibri"/>
                <a:ea typeface="Calibri"/>
                <a:cs typeface="Calibri"/>
                <a:sym typeface="Calibri"/>
              </a:rPr>
              <a:t>construction/printer paper or even post-it notes), tape, and markers prepared to pass out to the pairs.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alternative approaches to the movement piece in this protocol include: have students view the details by row or pair instead of whole group; instruct </a:t>
            </a:r>
            <a:r>
              <a:rPr lang="en-US" sz="1200" b="0" i="0" u="none" strike="noStrike" cap="none" dirty="0">
                <a:solidFill>
                  <a:schemeClr val="dk1"/>
                </a:solidFill>
                <a:latin typeface="Calibri"/>
                <a:ea typeface="Calibri"/>
                <a:cs typeface="Calibri"/>
                <a:sym typeface="Calibri"/>
              </a:rPr>
              <a:t>one</a:t>
            </a:r>
            <a:r>
              <a:rPr lang="en" sz="1200" b="0" i="0" u="none" strike="noStrike" cap="none" dirty="0">
                <a:solidFill>
                  <a:schemeClr val="dk1"/>
                </a:solidFill>
                <a:latin typeface="Calibri"/>
                <a:ea typeface="Calibri"/>
                <a:cs typeface="Calibri"/>
                <a:sym typeface="Calibri"/>
              </a:rPr>
              <a:t> group at a time to post their detail and read it aloud to the class.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Display the slide.</a:t>
            </a:r>
            <a:endParaRPr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a:t>
            </a:r>
            <a:r>
              <a:rPr lang="en" sz="1200" i="1" u="none" strike="noStrike" cap="none" dirty="0">
                <a:solidFill>
                  <a:schemeClr val="dk1"/>
                </a:solidFill>
                <a:latin typeface="Calibri"/>
                <a:ea typeface="Calibri"/>
                <a:cs typeface="Calibri"/>
                <a:sym typeface="Calibri"/>
              </a:rPr>
              <a:t>, “During your reading homework, I asked you to pay attention to how Ha is ‘inside out.’” </a:t>
            </a:r>
            <a:endParaRPr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Direct them to the posted question: “</a:t>
            </a:r>
            <a:r>
              <a:rPr lang="en" sz="1200" i="1" u="none" strike="noStrike" cap="none" dirty="0">
                <a:solidFill>
                  <a:schemeClr val="dk1"/>
                </a:solidFill>
                <a:latin typeface="Calibri"/>
                <a:ea typeface="Calibri"/>
                <a:cs typeface="Calibri"/>
                <a:sym typeface="Calibri"/>
              </a:rPr>
              <a:t>What is the strongest evidence that shows how Ha is turned ‘inside out’ as her family settles in in Alabama?” </a:t>
            </a:r>
            <a:endParaRPr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Invite them to work with a partner and discuss.</a:t>
            </a:r>
            <a:endParaRPr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 students talk in their pairs, distribute a blank sentence strip and a marker to each student. </a:t>
            </a:r>
            <a:endParaRPr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students to write their strongest evidence (a direct quote, including the page number) on their strip then place their strip on the wall for a Chalkboard Splash. </a:t>
            </a:r>
            <a:endParaRPr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Instruct students to line up and walk by the board in an organized manner to look at all of the “splashes” of detail and think about one they want to add to their notes.</a:t>
            </a:r>
            <a:endParaRPr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 students return to their seats, encourage them to write down in their journal at least one new strong piece of evidence they noticed and why they chose it. </a:t>
            </a:r>
            <a:endParaRPr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Student Look Fors/Listen 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 the instructions for the protocol, adding a posted detail to their structured notes.</a:t>
            </a:r>
            <a:endParaRPr dirty="0"/>
          </a:p>
          <a:p>
            <a:pPr marL="457200" lvl="0"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evidence may include: </a:t>
            </a:r>
            <a:endParaRPr dirty="0"/>
          </a:p>
          <a:p>
            <a:pPr marL="914400" lvl="1"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wife insists/we keep out of/her neighbors’ eye. Pg. 116</a:t>
            </a:r>
            <a:endParaRPr i="0" dirty="0"/>
          </a:p>
          <a:p>
            <a:pPr marL="914400" lvl="1"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Until you children/master English,/you must think, do wish/for nothing else. Pg. 117</a:t>
            </a:r>
            <a:endParaRPr i="0" dirty="0"/>
          </a:p>
          <a:p>
            <a:pPr marL="914400" lvl="1"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Clean, quiet/loneliness. Pg. 122</a:t>
            </a:r>
            <a:endParaRPr i="0" dirty="0"/>
          </a:p>
          <a:p>
            <a:pPr marL="914400" lvl="1"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Even at our poorest/we always had/beautiful furniture/and matching dishes. Pg. 126</a:t>
            </a:r>
            <a:endParaRPr i="0" dirty="0"/>
          </a:p>
          <a:p>
            <a:pPr marL="914400" lvl="1"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 can’t read/a baby book./Who will believe/I was reading/Nhat Linh? Pg. 130</a:t>
            </a:r>
            <a:endParaRPr i="0" dirty="0"/>
          </a:p>
          <a:p>
            <a:pPr marL="914400" lvl="1"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Would be simpler/if English/and life were logical. Pg. 135</a:t>
            </a:r>
            <a:endParaRPr i="0" dirty="0"/>
          </a:p>
          <a:p>
            <a:pPr marL="628650" marR="0" lvl="1" indent="-95250" algn="l" rtl="0">
              <a:lnSpc>
                <a:spcPct val="100000"/>
              </a:lnSpc>
              <a:spcBef>
                <a:spcPts val="0"/>
              </a:spcBef>
              <a:spcAft>
                <a:spcPts val="0"/>
              </a:spcAft>
              <a:buClr>
                <a:schemeClr val="dk1"/>
              </a:buClr>
              <a:buSzPts val="12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Model the protocol as needed.</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Intentionally pair a struggling student with a stronger classmate in their small group for this activity.</a:t>
            </a:r>
            <a:endParaRPr dirty="0"/>
          </a:p>
        </p:txBody>
      </p:sp>
    </p:spTree>
    <p:extLst>
      <p:ext uri="{BB962C8B-B14F-4D97-AF65-F5344CB8AC3E}">
        <p14:creationId xmlns:p14="http://schemas.microsoft.com/office/powerpoint/2010/main" val="1961651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ceb46ad3b_0_3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0" name="Google Shape;210;g3ceb46ad3b_0_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2-3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Class/Partners</a:t>
            </a:r>
            <a:endParaRPr dirty="0"/>
          </a:p>
          <a:p>
            <a:pPr marL="0" marR="0" lvl="0" indent="0" algn="l" rtl="0">
              <a:lnSpc>
                <a:spcPct val="100000"/>
              </a:lnSpc>
              <a:spcBef>
                <a:spcPts val="0"/>
              </a:spcBef>
              <a:spcAft>
                <a:spcPts val="0"/>
              </a:spcAft>
              <a:buClr>
                <a:schemeClr val="dk1"/>
              </a:buClr>
              <a:buSzPts val="1400"/>
              <a:buFont typeface="Arial"/>
              <a:buNone/>
            </a:pPr>
            <a:endParaRPr lang="en-US"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B. Review Learning Targets</a:t>
            </a:r>
            <a:endParaRPr dirty="0"/>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Posting learning targets lets students reference them throughout the lesson to check their understanding. They also remind students about the intended learning behind a given lesson or activity.</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aloud the first two learning targets: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1" u="none" strike="noStrike" cap="none" dirty="0">
                <a:solidFill>
                  <a:schemeClr val="dk1"/>
                </a:solidFill>
                <a:latin typeface="Calibri"/>
                <a:ea typeface="Calibri"/>
                <a:cs typeface="Calibri"/>
                <a:sym typeface="Calibri"/>
              </a:rPr>
              <a:t>“I can identify the strongest evidence in the text ‘Refugees: Who, Where, Why’ that helps me explain challenges refugees face when fleeing home.”</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 can identify the strongest evidence in the text ‘Refugees: Who, Where, Why’ that helps me explain challenges refugees face finding home.”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 you notice about the difference between the two?”</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volunteers to check for understanding.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students to the third target, which they should recognize from the previous lesson.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them to turn and talk:</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 you remember about the words, word roots, and prefixes we learned yesterday?”</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volunteers to check for understanding.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Emphasize: “</a:t>
            </a:r>
            <a:r>
              <a:rPr lang="en" sz="1200" b="0" i="1" u="none" strike="noStrike" cap="none" dirty="0">
                <a:solidFill>
                  <a:schemeClr val="dk1"/>
                </a:solidFill>
                <a:latin typeface="Calibri"/>
                <a:ea typeface="Calibri"/>
                <a:cs typeface="Calibri"/>
                <a:sym typeface="Calibri"/>
              </a:rPr>
              <a:t>Paying attention to prefixes and word roots is a powerful way to figure out and learn a lot of hard words quickly, and the more words you learn, the better readers you will become. Today you’ll continue to focus on words that are important for understanding what refugees experience as they flee home and find a new home.”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notice that one learning target focuses on “fleeing” home and the other on “finding” home.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967392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3ceb46ad3b_0_3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8" name="Google Shape;218;g3ceb46ad3b_0_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a:t>
            </a:r>
            <a:r>
              <a:rPr lang="en-US" sz="1200" b="1" i="0" u="none" strike="noStrike" cap="none" dirty="0">
                <a:solidFill>
                  <a:schemeClr val="dk1"/>
                </a:solidFill>
                <a:latin typeface="Calibri"/>
                <a:ea typeface="Calibri"/>
                <a:cs typeface="Calibri"/>
                <a:sym typeface="Calibri"/>
              </a:rPr>
              <a:t> Whole Class</a:t>
            </a:r>
            <a:endParaRPr dirty="0"/>
          </a:p>
          <a:p>
            <a:pPr marL="0" marR="0" lvl="0" indent="0" algn="l" rtl="0">
              <a:lnSpc>
                <a:spcPct val="100000"/>
              </a:lnSpc>
              <a:spcBef>
                <a:spcPts val="0"/>
              </a:spcBef>
              <a:spcAft>
                <a:spcPts val="0"/>
              </a:spcAft>
              <a:buClr>
                <a:schemeClr val="dk1"/>
              </a:buClr>
              <a:buSzPts val="1400"/>
              <a:buFont typeface="Arial"/>
              <a:buNone/>
            </a:pPr>
            <a:endParaRPr lang="en-US"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Prediction and Read-aloud of “Refugees: Who, Where, Why” </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first make a basic prediction and then read the informational text “Refugees: Who, Where, Why” silently as the teacher reads it aloud. Do not worry if students do not understand everything at this point. Encourage them to persist. Their understanding will grow as they consider key vocabulary and reread this text across Lessons 4 and 5.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Note, too, that students read the statistics at the end of the article much later in the unit, when they launch a short research project about refugees. It is great if students notice the statistics in Lessons 4 and 5, but do not feel a need to thoroughly address these bullets yet.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“For the next few days, you’ll be reading an informational text that explains the plight or difficulties of refugees across the world and across time periods. Each refugee experience is different, but there are some commonalities or universal experiences that many refugees share.”</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Review this question with students: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does universal means in the term universal experiences?”</a:t>
            </a:r>
            <a:endParaRPr b="0"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the text “Refugees: Who, Where, and Why.”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title.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them to take 1 to 2 minutes to make a prediction based on everything they have been learning about Ha and why many Southern Vietnamese fled during the fall of Saigon.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jot notes on the top of their text in response to these questions: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“Who are refugees?”</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“Where might refugees be from?”</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“Why might someone become a refugee?”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“In a few moments, I’ll read the text aloud as you follow along silently. Later, you’ll have time to reread the text with a partner. As I read the text aloud, listen and look for evidence that confirms your prediction or that surprises you</a:t>
            </a:r>
            <a:r>
              <a:rPr lang="en" sz="1200" b="0" i="0" u="none" strike="noStrike" cap="none"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Arial"/>
              <a:buNone/>
            </a:pPr>
            <a:br>
              <a:rPr lang="en" sz="1200" b="0" i="1"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understand that universal refers to “across the world and across time.”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i="0" u="none" strike="noStrike" cap="none" dirty="0">
                <a:solidFill>
                  <a:srgbClr val="000000"/>
                </a:solidFill>
                <a:latin typeface="Calibri"/>
                <a:ea typeface="Calibri"/>
                <a:cs typeface="Calibri"/>
                <a:sym typeface="Calibri"/>
              </a:rPr>
              <a:t>None</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33965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ceb46ad3b_0_4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g3ceb46ad3b_0_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3-4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Prediction and Read-aloud of “Refugees: Who, Where, Why”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Chunking the text is another great strategy to assist in close reading. It allows students to focus on small sections of the text at a time to aid in comprehension.</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Before reading aloud, display the article using the document camera if possible to guide students visually through the process of chunking the text.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Share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the text using a document camera.</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a:t>
            </a:r>
            <a:r>
              <a:rPr lang="en" sz="1200" b="0" i="1" u="none" strike="noStrike" cap="none" dirty="0">
                <a:solidFill>
                  <a:schemeClr val="dk1"/>
                </a:solidFill>
                <a:latin typeface="Calibri"/>
                <a:ea typeface="Calibri"/>
                <a:cs typeface="Calibri"/>
                <a:sym typeface="Calibri"/>
              </a:rPr>
              <a:t>“When we chunk t</a:t>
            </a:r>
            <a:r>
              <a:rPr lang="en" sz="1200" i="1" dirty="0">
                <a:solidFill>
                  <a:schemeClr val="dk1"/>
                </a:solidFill>
                <a:latin typeface="Calibri"/>
                <a:ea typeface="Calibri"/>
                <a:cs typeface="Calibri"/>
                <a:sym typeface="Calibri"/>
              </a:rPr>
              <a:t>exts, we divide them up for a specific reason. </a:t>
            </a:r>
            <a:r>
              <a:rPr lang="en" sz="1200" b="0" i="1" u="none" strike="noStrike" cap="none" dirty="0">
                <a:solidFill>
                  <a:schemeClr val="dk1"/>
                </a:solidFill>
                <a:latin typeface="Calibri"/>
                <a:ea typeface="Calibri"/>
                <a:cs typeface="Calibri"/>
                <a:sym typeface="Calibri"/>
              </a:rPr>
              <a:t>It is often helpful to chunk long and complex texts; you did something similar with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The Vietnam Wars</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text.”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Have the students draw lines to divide the text into the following sections: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Section 1: Paragraphs 1 and 2, beginning with “Attila the Hun …” and ending with “… teachers, accountants, and doctors.”</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Section 2: Paragraphs 3 and 4, beginning with “Refugees are protected …” and ending with “… Africa and Europe.”</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Section 3: Paragraphs 5–7, beginning with “Many countries are hosts …” and ending with “… the basic needs of refugees.”</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Section 4: Paragraphs 8–10, beginning with “Most refugees hope to return …” and ending with “… refugees were offered resettlement.”</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Section 5: Paragraphs 11–15, beginning with “People become refugees …” and ending with “… in search of food and water.”</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Section 6: Final paragraph of the main article, beginning with “Since early times …” and ending with “… one we can all achieve.”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“By dividing our text into these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chunks,</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it not only makes it easier to read, but easier to understand because each of our sections is focused on a specific idea.”</a:t>
            </a:r>
            <a:endParaRPr sz="1200"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Student Look Fors/Listen Fors: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sectioning the text appropriately, drawing a line between each section.</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having students first number the paragraphs before dividing into sections.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provided students with a pre-chunked text as needed.</a:t>
            </a:r>
            <a:endParaRPr dirty="0"/>
          </a:p>
        </p:txBody>
      </p:sp>
    </p:spTree>
    <p:extLst>
      <p:ext uri="{BB962C8B-B14F-4D97-AF65-F5344CB8AC3E}">
        <p14:creationId xmlns:p14="http://schemas.microsoft.com/office/powerpoint/2010/main" val="29552683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Google Shape;56;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Google Shape;57;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0" name="Google Shape;60;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1" name="Google Shape;61;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2" name="Google Shape;62;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3"/>
        <p:cNvGrpSpPr/>
        <p:nvPr/>
      </p:nvGrpSpPr>
      <p:grpSpPr>
        <a:xfrm>
          <a:off x="0" y="0"/>
          <a:ext cx="0" cy="0"/>
          <a:chOff x="0" y="0"/>
          <a:chExt cx="0" cy="0"/>
        </a:xfrm>
      </p:grpSpPr>
      <p:sp>
        <p:nvSpPr>
          <p:cNvPr id="64" name="Google Shape;64;p16"/>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5" name="Google Shape;65;p16"/>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6" name="Google Shape;66;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sp>
        <p:nvSpPr>
          <p:cNvPr id="68" name="Google Shape;68;p17"/>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9" name="Google Shape;69;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5" name="Google Shape;75;p19"/>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6" name="Google Shape;76;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9" name="Google Shape;79;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2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84" name="Google Shape;84;p2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91" name="Google Shape;91;p2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3959393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862930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D8C9F105-D1B2-4881-B39B-ACC3B60E0B52}"/>
              </a:ext>
            </a:extLst>
          </p:cNvPr>
          <p:cNvPicPr>
            <a:picLocks noChangeAspect="1"/>
          </p:cNvPicPr>
          <p:nvPr userDrawn="1"/>
        </p:nvPicPr>
        <p:blipFill>
          <a:blip r:embed="rId13"/>
          <a:stretch>
            <a:fillRect/>
          </a:stretch>
        </p:blipFill>
        <p:spPr>
          <a:xfrm>
            <a:off x="8305800" y="4874015"/>
            <a:ext cx="762000" cy="142875"/>
          </a:xfrm>
          <a:prstGeom prst="rect">
            <a:avLst/>
          </a:prstGeom>
        </p:spPr>
      </p:pic>
      <p:pic>
        <p:nvPicPr>
          <p:cNvPr id="5" name="Picture 4">
            <a:extLst>
              <a:ext uri="{FF2B5EF4-FFF2-40B4-BE49-F238E27FC236}">
                <a16:creationId xmlns:a16="http://schemas.microsoft.com/office/drawing/2014/main" id="{9DD0919A-92CC-4039-80A6-1FF65CFBB484}"/>
              </a:ext>
            </a:extLst>
          </p:cNvPr>
          <p:cNvPicPr>
            <a:picLocks noChangeAspect="1"/>
          </p:cNvPicPr>
          <p:nvPr userDrawn="1"/>
        </p:nvPicPr>
        <p:blipFill>
          <a:blip r:embed="rId14"/>
          <a:stretch>
            <a:fillRect/>
          </a:stretch>
        </p:blipFill>
        <p:spPr>
          <a:xfrm>
            <a:off x="4242722" y="4572013"/>
            <a:ext cx="658556" cy="548797"/>
          </a:xfrm>
          <a:prstGeom prst="rect">
            <a:avLst/>
          </a:prstGeom>
        </p:spPr>
      </p:pic>
      <p:pic>
        <p:nvPicPr>
          <p:cNvPr id="10" name="Picture 9">
            <a:extLst>
              <a:ext uri="{FF2B5EF4-FFF2-40B4-BE49-F238E27FC236}">
                <a16:creationId xmlns:a16="http://schemas.microsoft.com/office/drawing/2014/main" id="{B7A7FE25-159A-412C-91CB-9CFA44330212}"/>
              </a:ext>
            </a:extLst>
          </p:cNvPr>
          <p:cNvPicPr>
            <a:picLocks noChangeAspect="1"/>
          </p:cNvPicPr>
          <p:nvPr userDrawn="1"/>
        </p:nvPicPr>
        <p:blipFill>
          <a:blip r:embed="rId15"/>
          <a:stretch>
            <a:fillRect/>
          </a:stretch>
        </p:blipFill>
        <p:spPr>
          <a:xfrm>
            <a:off x="0" y="456602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69B3B933-EBC3-472C-B8C7-1608EBA62DD8}"/>
              </a:ext>
            </a:extLst>
          </p:cNvPr>
          <p:cNvPicPr>
            <a:picLocks noChangeAspect="1"/>
          </p:cNvPicPr>
          <p:nvPr userDrawn="1"/>
        </p:nvPicPr>
        <p:blipFill>
          <a:blip r:embed="rId15"/>
          <a:stretch>
            <a:fillRect/>
          </a:stretch>
        </p:blipFill>
        <p:spPr>
          <a:xfrm>
            <a:off x="8365808" y="4973224"/>
            <a:ext cx="762000" cy="142875"/>
          </a:xfrm>
          <a:prstGeom prst="rect">
            <a:avLst/>
          </a:prstGeom>
        </p:spPr>
      </p:pic>
      <p:pic>
        <p:nvPicPr>
          <p:cNvPr id="5" name="Picture 4">
            <a:extLst>
              <a:ext uri="{FF2B5EF4-FFF2-40B4-BE49-F238E27FC236}">
                <a16:creationId xmlns:a16="http://schemas.microsoft.com/office/drawing/2014/main" id="{99F5A78B-9405-4652-9B4A-894D4A400CA2}"/>
              </a:ext>
            </a:extLst>
          </p:cNvPr>
          <p:cNvPicPr>
            <a:picLocks noChangeAspect="1"/>
          </p:cNvPicPr>
          <p:nvPr userDrawn="1"/>
        </p:nvPicPr>
        <p:blipFill>
          <a:blip r:embed="rId16"/>
          <a:stretch>
            <a:fillRect/>
          </a:stretch>
        </p:blipFill>
        <p:spPr>
          <a:xfrm>
            <a:off x="4297650" y="4664336"/>
            <a:ext cx="548700" cy="457250"/>
          </a:xfrm>
          <a:prstGeom prst="rect">
            <a:avLst/>
          </a:prstGeom>
        </p:spPr>
      </p:pic>
      <p:pic>
        <p:nvPicPr>
          <p:cNvPr id="7" name="Picture 6">
            <a:extLst>
              <a:ext uri="{FF2B5EF4-FFF2-40B4-BE49-F238E27FC236}">
                <a16:creationId xmlns:a16="http://schemas.microsoft.com/office/drawing/2014/main" id="{904AF360-2F32-4F4F-A75E-0BBCA6DEFB24}"/>
              </a:ext>
            </a:extLst>
          </p:cNvPr>
          <p:cNvPicPr>
            <a:picLocks noChangeAspect="1"/>
          </p:cNvPicPr>
          <p:nvPr userDrawn="1"/>
        </p:nvPicPr>
        <p:blipFill>
          <a:blip r:embed="rId17"/>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600" b="0" i="0" u="none" strike="noStrike" cap="none">
                <a:solidFill>
                  <a:schemeClr val="dk1"/>
                </a:solidFill>
                <a:latin typeface="Century Gothic"/>
                <a:ea typeface="Century Gothic"/>
                <a:cs typeface="Century Gothic"/>
                <a:sym typeface="Century Gothic"/>
              </a:rPr>
              <a:t>Grade 8: Module 1 : Unit 2: Lesson 4 </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5" name="Google Shape;175;p37"/>
          <p:cNvSpPr txBox="1">
            <a:spLocks noGrp="1"/>
          </p:cNvSpPr>
          <p:nvPr>
            <p:ph type="body" idx="1"/>
          </p:nvPr>
        </p:nvSpPr>
        <p:spPr>
          <a:xfrm>
            <a:off x="311700" y="1134304"/>
            <a:ext cx="8520600" cy="36750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400" b="0" i="0" u="none" strike="noStrike" cap="none" dirty="0">
                <a:solidFill>
                  <a:schemeClr val="dk1"/>
                </a:solidFill>
                <a:latin typeface="Century Gothic"/>
                <a:ea typeface="Century Gothic"/>
                <a:cs typeface="Century Gothic"/>
                <a:sym typeface="Century Gothic"/>
              </a:rPr>
              <a:t>This lesson will take </a:t>
            </a:r>
            <a:r>
              <a:rPr lang="en" sz="1400" b="0" i="0" u="none" strike="noStrike" cap="none">
                <a:solidFill>
                  <a:schemeClr val="dk1"/>
                </a:solidFill>
                <a:latin typeface="Century Gothic"/>
                <a:ea typeface="Century Gothic"/>
                <a:cs typeface="Century Gothic"/>
                <a:sym typeface="Century Gothic"/>
              </a:rPr>
              <a:t>approximately 50-80 </a:t>
            </a:r>
            <a:r>
              <a:rPr lang="en" sz="1400" b="0" i="0" u="none" strike="noStrike" cap="none" dirty="0">
                <a:solidFill>
                  <a:schemeClr val="dk1"/>
                </a:solidFill>
                <a:latin typeface="Century Gothic"/>
                <a:ea typeface="Century Gothic"/>
                <a:cs typeface="Century Gothic"/>
                <a:sym typeface="Century Gothic"/>
              </a:rPr>
              <a:t>minutes to complete. </a:t>
            </a: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400" b="0" i="0" u="none" strike="noStrike" cap="none" dirty="0">
                <a:solidFill>
                  <a:schemeClr val="dk1"/>
                </a:solidFill>
                <a:latin typeface="Century Gothic"/>
                <a:ea typeface="Century Gothic"/>
                <a:cs typeface="Century Gothic"/>
                <a:sym typeface="Century Gothic"/>
              </a:rPr>
              <a:t>In this lesson, students will begin their study of the informational text “Refugees: Who, Where, Why” by first forming a prediction before listening to the text read aloud. There is also a focus on strong academic vocabulary words, central to students’ conceptual understanding. A new, basic structure of partner reading is also introduced which is particularly useful to ensure that all students are actively engaged as readers with a challenging text.</a:t>
            </a:r>
            <a:br>
              <a:rPr lang="en" sz="1400" b="0" i="0" u="none" strike="noStrike" cap="none" dirty="0">
                <a:solidFill>
                  <a:schemeClr val="dk1"/>
                </a:solidFill>
                <a:latin typeface="Century Gothic"/>
                <a:ea typeface="Century Gothic"/>
                <a:cs typeface="Century Gothic"/>
                <a:sym typeface="Century Gothic"/>
              </a:rPr>
            </a:b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400" b="0" i="0" u="none" strike="noStrike" cap="none" dirty="0">
                <a:solidFill>
                  <a:schemeClr val="dk1"/>
                </a:solidFill>
                <a:latin typeface="Century Gothic"/>
                <a:ea typeface="Century Gothic"/>
                <a:cs typeface="Century Gothic"/>
                <a:sym typeface="Century Gothic"/>
              </a:rPr>
              <a:t>The Learning Targets for students today are</a:t>
            </a:r>
            <a:endParaRPr dirty="0"/>
          </a:p>
          <a:p>
            <a:pPr marL="457200" marR="0" lvl="0" indent="-317500" algn="l" rtl="0">
              <a:lnSpc>
                <a:spcPct val="90000"/>
              </a:lnSpc>
              <a:spcBef>
                <a:spcPts val="0"/>
              </a:spcBef>
              <a:spcAft>
                <a:spcPts val="0"/>
              </a:spcAft>
              <a:buClr>
                <a:schemeClr val="dk1"/>
              </a:buClr>
              <a:buSzPts val="1400"/>
              <a:buFont typeface="Century Gothic"/>
              <a:buAutoNum type="arabicPeriod"/>
            </a:pPr>
            <a:r>
              <a:rPr lang="en" sz="1400" b="0" i="0" u="none" strike="noStrike" cap="none" dirty="0">
                <a:solidFill>
                  <a:schemeClr val="dk1"/>
                </a:solidFill>
                <a:latin typeface="Century Gothic"/>
                <a:ea typeface="Century Gothic"/>
                <a:cs typeface="Century Gothic"/>
                <a:sym typeface="Century Gothic"/>
              </a:rPr>
              <a:t>I can identify the strongest evidence in the text “Refugees: Who, Where, Why” that helps me explain challenges refugees face when fleeing home.</a:t>
            </a:r>
            <a:br>
              <a:rPr lang="en" sz="1400" dirty="0">
                <a:solidFill>
                  <a:schemeClr val="dk1"/>
                </a:solidFill>
              </a:rPr>
            </a:br>
            <a:endParaRPr dirty="0"/>
          </a:p>
          <a:p>
            <a:pPr marL="457200" marR="0" lvl="0" indent="-317500" algn="l" rtl="0">
              <a:lnSpc>
                <a:spcPct val="90000"/>
              </a:lnSpc>
              <a:spcBef>
                <a:spcPts val="0"/>
              </a:spcBef>
              <a:spcAft>
                <a:spcPts val="0"/>
              </a:spcAft>
              <a:buClr>
                <a:schemeClr val="dk1"/>
              </a:buClr>
              <a:buSzPts val="1400"/>
              <a:buFont typeface="Century Gothic"/>
              <a:buAutoNum type="arabicPeriod"/>
            </a:pPr>
            <a:r>
              <a:rPr lang="en" sz="1400" b="0" i="0" u="none" strike="noStrike" cap="none" dirty="0">
                <a:solidFill>
                  <a:schemeClr val="dk1"/>
                </a:solidFill>
                <a:latin typeface="Century Gothic"/>
                <a:ea typeface="Century Gothic"/>
                <a:cs typeface="Century Gothic"/>
                <a:sym typeface="Century Gothic"/>
              </a:rPr>
              <a:t>I can identify the strongest evidence in the text “Refugees: Who, Where, Why” that helps me explain challenges refugees face finding home.</a:t>
            </a:r>
            <a:br>
              <a:rPr lang="en" sz="1400" b="0" i="0" u="none" strike="noStrike" cap="none" dirty="0">
                <a:solidFill>
                  <a:schemeClr val="dk1"/>
                </a:solidFill>
                <a:latin typeface="Century Gothic"/>
                <a:ea typeface="Century Gothic"/>
                <a:cs typeface="Century Gothic"/>
                <a:sym typeface="Century Gothic"/>
              </a:rPr>
            </a:br>
            <a:endParaRPr dirty="0"/>
          </a:p>
          <a:p>
            <a:pPr marL="457200" marR="0" lvl="0" indent="-317500" algn="l" rtl="0">
              <a:lnSpc>
                <a:spcPct val="90000"/>
              </a:lnSpc>
              <a:spcBef>
                <a:spcPts val="0"/>
              </a:spcBef>
              <a:spcAft>
                <a:spcPts val="0"/>
              </a:spcAft>
              <a:buClr>
                <a:schemeClr val="dk1"/>
              </a:buClr>
              <a:buSzPts val="1400"/>
              <a:buFont typeface="Century Gothic"/>
              <a:buAutoNum type="arabicPeriod"/>
            </a:pPr>
            <a:r>
              <a:rPr lang="en" sz="1400" b="0" i="0" u="none" strike="noStrike" cap="none" dirty="0">
                <a:solidFill>
                  <a:schemeClr val="dk1"/>
                </a:solidFill>
                <a:latin typeface="Century Gothic"/>
                <a:ea typeface="Century Gothic"/>
                <a:cs typeface="Century Gothic"/>
                <a:sym typeface="Century Gothic"/>
              </a:rPr>
              <a:t>I can use common Greek and Latin affixes (prefixes) and roots as clues to help me know what a word means.</a:t>
            </a:r>
            <a:endParaRPr dirty="0"/>
          </a:p>
          <a:p>
            <a:pPr marL="0" marR="0" lvl="0" indent="0" algn="l" rtl="0">
              <a:lnSpc>
                <a:spcPct val="90000"/>
              </a:lnSpc>
              <a:spcBef>
                <a:spcPts val="0"/>
              </a:spcBef>
              <a:spcAft>
                <a:spcPts val="0"/>
              </a:spcAft>
              <a:buClr>
                <a:schemeClr val="dk1"/>
              </a:buClr>
              <a:buSzPts val="3200"/>
              <a:buFont typeface="Century Gothic"/>
              <a:buNone/>
            </a:pPr>
            <a:endParaRPr sz="1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Listen &amp; Annotate</a:t>
            </a:r>
            <a:endParaRPr sz="3600" b="0" i="0" u="none" strike="noStrike" cap="none">
              <a:solidFill>
                <a:schemeClr val="dk1"/>
              </a:solidFill>
              <a:latin typeface="Century Gothic"/>
              <a:ea typeface="Century Gothic"/>
              <a:cs typeface="Century Gothic"/>
              <a:sym typeface="Century Gothic"/>
            </a:endParaRPr>
          </a:p>
        </p:txBody>
      </p:sp>
      <p:sp>
        <p:nvSpPr>
          <p:cNvPr id="237" name="Google Shape;237;p46"/>
          <p:cNvSpPr txBox="1">
            <a:spLocks noGrp="1"/>
          </p:cNvSpPr>
          <p:nvPr>
            <p:ph type="body" idx="1"/>
          </p:nvPr>
        </p:nvSpPr>
        <p:spPr>
          <a:xfrm>
            <a:off x="311700" y="1589675"/>
            <a:ext cx="8520600" cy="297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sym typeface="Century Gothic"/>
              </a:rPr>
              <a:t>As you listen to your teacher read </a:t>
            </a:r>
            <a:endParaRPr sz="2400" dirty="0"/>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sym typeface="Century Gothic"/>
              </a:rPr>
              <a:t>aloud:</a:t>
            </a:r>
            <a:endParaRPr sz="2400" dirty="0"/>
          </a:p>
          <a:p>
            <a:pPr marL="457200" marR="0" lvl="0" indent="-520700" algn="l" rtl="0">
              <a:lnSpc>
                <a:spcPct val="100000"/>
              </a:lnSpc>
              <a:spcBef>
                <a:spcPts val="0"/>
              </a:spcBef>
              <a:spcAft>
                <a:spcPts val="0"/>
              </a:spcAft>
              <a:buClr>
                <a:srgbClr val="000000"/>
              </a:buClr>
              <a:buSzPct val="100000"/>
              <a:buFont typeface="Century Gothic"/>
              <a:buChar char="●"/>
            </a:pPr>
            <a:r>
              <a:rPr lang="en" sz="2400" b="0" i="0" u="sng" strike="noStrike" cap="none" dirty="0">
                <a:solidFill>
                  <a:srgbClr val="000000"/>
                </a:solidFill>
                <a:sym typeface="Century Gothic"/>
              </a:rPr>
              <a:t>Underline</a:t>
            </a:r>
            <a:r>
              <a:rPr lang="en" sz="2400" b="0" i="0" u="none" strike="noStrike" cap="none" dirty="0">
                <a:solidFill>
                  <a:srgbClr val="000000"/>
                </a:solidFill>
                <a:sym typeface="Century Gothic"/>
              </a:rPr>
              <a:t> evidence that confirms your prediction.</a:t>
            </a:r>
            <a:endParaRPr sz="2400" dirty="0"/>
          </a:p>
          <a:p>
            <a:pPr marL="457200" marR="0" lvl="0" indent="-520700" algn="l" rtl="0">
              <a:lnSpc>
                <a:spcPct val="100000"/>
              </a:lnSpc>
              <a:spcBef>
                <a:spcPts val="0"/>
              </a:spcBef>
              <a:spcAft>
                <a:spcPts val="0"/>
              </a:spcAft>
              <a:buClr>
                <a:srgbClr val="000000"/>
              </a:buClr>
              <a:buSzPct val="100000"/>
              <a:buFont typeface="Century Gothic"/>
              <a:buChar char="●"/>
            </a:pPr>
            <a:r>
              <a:rPr lang="en" sz="2400" b="0" i="0" u="none" strike="noStrike" cap="none" dirty="0">
                <a:solidFill>
                  <a:srgbClr val="000000"/>
                </a:solidFill>
                <a:sym typeface="Century Gothic"/>
              </a:rPr>
              <a:t>Put an </a:t>
            </a:r>
            <a:r>
              <a:rPr lang="en" sz="2400" b="1" i="0" u="none" strike="noStrike" cap="none" dirty="0">
                <a:solidFill>
                  <a:srgbClr val="000000"/>
                </a:solidFill>
                <a:sym typeface="Century Gothic"/>
              </a:rPr>
              <a:t>! </a:t>
            </a:r>
            <a:r>
              <a:rPr lang="en" sz="2400" b="0" i="0" u="none" strike="noStrike" cap="none" dirty="0">
                <a:solidFill>
                  <a:srgbClr val="000000"/>
                </a:solidFill>
                <a:sym typeface="Century Gothic"/>
              </a:rPr>
              <a:t>mark by anything that surprises you. </a:t>
            </a:r>
            <a:endParaRPr sz="2400"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sym typeface="Century Gothic"/>
            </a:endParaRPr>
          </a:p>
        </p:txBody>
      </p:sp>
      <p:pic>
        <p:nvPicPr>
          <p:cNvPr id="5" name="Google Shape;239;p47"/>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Discuss</a:t>
            </a:r>
            <a:endParaRPr sz="3600" b="0" i="0" u="none" strike="noStrike" cap="none">
              <a:solidFill>
                <a:schemeClr val="dk1"/>
              </a:solidFill>
              <a:latin typeface="Century Gothic"/>
              <a:ea typeface="Century Gothic"/>
              <a:cs typeface="Century Gothic"/>
              <a:sym typeface="Century Gothic"/>
            </a:endParaRPr>
          </a:p>
        </p:txBody>
      </p:sp>
      <p:sp>
        <p:nvSpPr>
          <p:cNvPr id="244" name="Google Shape;244;p47"/>
          <p:cNvSpPr txBox="1">
            <a:spLocks noGrp="1"/>
          </p:cNvSpPr>
          <p:nvPr>
            <p:ph type="body" idx="1"/>
          </p:nvPr>
        </p:nvSpPr>
        <p:spPr>
          <a:xfrm>
            <a:off x="311700" y="1560575"/>
            <a:ext cx="8520600" cy="3008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entury Gothic"/>
              <a:buNone/>
            </a:pPr>
            <a:r>
              <a:rPr lang="en" sz="2800" b="0" i="0" u="none" strike="noStrike" cap="none">
                <a:solidFill>
                  <a:schemeClr val="dk1"/>
                </a:solidFill>
                <a:latin typeface="Century Gothic"/>
                <a:ea typeface="Century Gothic"/>
                <a:cs typeface="Century Gothic"/>
                <a:sym typeface="Century Gothic"/>
              </a:rPr>
              <a:t>What details in the text most surprised you? Why?</a:t>
            </a:r>
            <a:endParaRPr sz="2800">
              <a:solidFill>
                <a:schemeClr val="dk1"/>
              </a:solidFill>
            </a:endParaRPr>
          </a:p>
          <a:p>
            <a:pPr marL="0" marR="0" lvl="0" indent="0" algn="l" rtl="0">
              <a:lnSpc>
                <a:spcPct val="100000"/>
              </a:lnSpc>
              <a:spcBef>
                <a:spcPts val="0"/>
              </a:spcBef>
              <a:spcAft>
                <a:spcPts val="0"/>
              </a:spcAft>
              <a:buClr>
                <a:schemeClr val="dk1"/>
              </a:buClr>
              <a:buSzPts val="1200"/>
              <a:buFont typeface="Century Gothic"/>
              <a:buNone/>
            </a:pPr>
            <a:endParaRPr sz="2800">
              <a:solidFill>
                <a:schemeClr val="dk1"/>
              </a:solidFill>
            </a:endParaRPr>
          </a:p>
          <a:p>
            <a:pPr marL="0" marR="0" lvl="0" indent="0" algn="l" rtl="0">
              <a:lnSpc>
                <a:spcPct val="100000"/>
              </a:lnSpc>
              <a:spcBef>
                <a:spcPts val="0"/>
              </a:spcBef>
              <a:spcAft>
                <a:spcPts val="0"/>
              </a:spcAft>
              <a:buClr>
                <a:schemeClr val="dk1"/>
              </a:buClr>
              <a:buSzPts val="1200"/>
              <a:buFont typeface="Century Gothic"/>
              <a:buNone/>
            </a:pPr>
            <a:r>
              <a:rPr lang="en" sz="2800">
                <a:solidFill>
                  <a:schemeClr val="dk1"/>
                </a:solidFill>
              </a:rPr>
              <a:t>What was the strongest evidence in</a:t>
            </a:r>
            <a:endParaRPr sz="2800"/>
          </a:p>
          <a:p>
            <a:pPr marL="0" lvl="0" indent="0" rtl="0">
              <a:spcBef>
                <a:spcPts val="0"/>
              </a:spcBef>
              <a:spcAft>
                <a:spcPts val="0"/>
              </a:spcAft>
              <a:buClr>
                <a:schemeClr val="dk1"/>
              </a:buClr>
              <a:buSzPts val="1200"/>
              <a:buFont typeface="Century Gothic"/>
              <a:buNone/>
            </a:pPr>
            <a:r>
              <a:rPr lang="en" sz="2800">
                <a:solidFill>
                  <a:schemeClr val="dk1"/>
                </a:solidFill>
              </a:rPr>
              <a:t>the article that confirmed your prediction?</a:t>
            </a:r>
            <a:endParaRPr sz="2800"/>
          </a:p>
          <a:p>
            <a:pPr marL="0" marR="0" lvl="0" indent="0" algn="l" rtl="0">
              <a:lnSpc>
                <a:spcPct val="100000"/>
              </a:lnSpc>
              <a:spcBef>
                <a:spcPts val="0"/>
              </a:spcBef>
              <a:spcAft>
                <a:spcPts val="0"/>
              </a:spcAft>
              <a:buClr>
                <a:schemeClr val="dk1"/>
              </a:buClr>
              <a:buSzPts val="1200"/>
              <a:buFont typeface="Century Gothic"/>
              <a:buNone/>
            </a:pPr>
            <a:endParaRPr sz="3200">
              <a:solidFill>
                <a:schemeClr val="dk1"/>
              </a:solidFill>
            </a:endParaRPr>
          </a:p>
        </p:txBody>
      </p:sp>
      <p:pic>
        <p:nvPicPr>
          <p:cNvPr id="5" name="Google Shape;239;p47"/>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6" name="Picture 2" descr="A close up of a logo&#10;&#10;Description generated with very high confidence">
            <a:extLst>
              <a:ext uri="{FF2B5EF4-FFF2-40B4-BE49-F238E27FC236}">
                <a16:creationId xmlns:a16="http://schemas.microsoft.com/office/drawing/2014/main" id="{B37406DE-60EE-418C-9F52-A8060E89C107}"/>
              </a:ext>
            </a:extLst>
          </p:cNvPr>
          <p:cNvPicPr>
            <a:picLocks noChangeAspect="1"/>
          </p:cNvPicPr>
          <p:nvPr/>
        </p:nvPicPr>
        <p:blipFill>
          <a:blip r:embed="rId4"/>
          <a:stretch>
            <a:fillRect/>
          </a:stretch>
        </p:blipFill>
        <p:spPr>
          <a:xfrm>
            <a:off x="8346895" y="4445000"/>
            <a:ext cx="586237" cy="586237"/>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1" name="Google Shape;251;p4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Let’s Build Our Vocabulary</a:t>
            </a:r>
            <a:endParaRPr/>
          </a:p>
        </p:txBody>
      </p:sp>
      <p:sp>
        <p:nvSpPr>
          <p:cNvPr id="252" name="Google Shape;252;p48"/>
          <p:cNvSpPr txBox="1">
            <a:spLocks noGrp="1"/>
          </p:cNvSpPr>
          <p:nvPr>
            <p:ph type="body" idx="1"/>
          </p:nvPr>
        </p:nvSpPr>
        <p:spPr>
          <a:xfrm>
            <a:off x="311700" y="1551475"/>
            <a:ext cx="8520600" cy="3066600"/>
          </a:xfrm>
          <a:prstGeom prst="rect">
            <a:avLst/>
          </a:prstGeom>
          <a:noFill/>
          <a:ln>
            <a:noFill/>
          </a:ln>
        </p:spPr>
        <p:txBody>
          <a:bodyPr spcFirstLastPara="1" wrap="square" lIns="91425" tIns="91425" rIns="91425" bIns="91425" anchor="t" anchorCtr="0">
            <a:noAutofit/>
          </a:bodyPr>
          <a:lstStyle/>
          <a:p>
            <a:pPr marL="457200" marR="0" lvl="0" indent="-317500" algn="l" rtl="0">
              <a:lnSpc>
                <a:spcPct val="115000"/>
              </a:lnSpc>
              <a:spcBef>
                <a:spcPts val="0"/>
              </a:spcBef>
              <a:spcAft>
                <a:spcPts val="0"/>
              </a:spcAft>
              <a:buClr>
                <a:srgbClr val="000000"/>
              </a:buClr>
              <a:buSzPts val="1400"/>
              <a:buFont typeface="Century Gothic"/>
              <a:buChar char="●"/>
            </a:pPr>
            <a:r>
              <a:rPr lang="en" sz="1400" b="0" i="0" u="none" strike="noStrike" cap="none" dirty="0">
                <a:solidFill>
                  <a:srgbClr val="000000"/>
                </a:solidFill>
                <a:latin typeface="Century Gothic"/>
                <a:ea typeface="Century Gothic"/>
                <a:cs typeface="Century Gothic"/>
                <a:sym typeface="Century Gothic"/>
              </a:rPr>
              <a:t>                                                                                        </a:t>
            </a:r>
            <a:r>
              <a:rPr lang="en" sz="2000" b="0" i="0" u="none" strike="noStrike" cap="none" dirty="0">
                <a:solidFill>
                  <a:srgbClr val="000000"/>
                </a:solidFill>
                <a:latin typeface="Century Gothic"/>
                <a:ea typeface="Century Gothic"/>
                <a:cs typeface="Century Gothic"/>
                <a:sym typeface="Century Gothic"/>
              </a:rPr>
              <a:t>Circle these words in your                                </a:t>
            </a:r>
            <a:br>
              <a:rPr lang="en" sz="2000" b="0" i="0" u="none" strike="noStrike" cap="none" dirty="0">
                <a:solidFill>
                  <a:srgbClr val="000000"/>
                </a:solidFill>
                <a:latin typeface="Century Gothic"/>
                <a:ea typeface="Century Gothic"/>
                <a:cs typeface="Century Gothic"/>
                <a:sym typeface="Century Gothic"/>
              </a:rPr>
            </a:br>
            <a:r>
              <a:rPr lang="en" sz="2000" b="0" i="0" u="none" strike="noStrike" cap="none" dirty="0">
                <a:solidFill>
                  <a:srgbClr val="000000"/>
                </a:solidFill>
                <a:latin typeface="Century Gothic"/>
                <a:ea typeface="Century Gothic"/>
                <a:cs typeface="Century Gothic"/>
                <a:sym typeface="Century Gothic"/>
              </a:rPr>
              <a:t>			                                           text:</a:t>
            </a:r>
            <a:endParaRPr dirty="0"/>
          </a:p>
          <a:p>
            <a:pPr marL="4114800" marR="0" lvl="8" indent="-304800" algn="l" rtl="0">
              <a:lnSpc>
                <a:spcPct val="115000"/>
              </a:lnSpc>
              <a:spcBef>
                <a:spcPts val="1600"/>
              </a:spcBef>
              <a:spcAft>
                <a:spcPts val="0"/>
              </a:spcAft>
              <a:buClr>
                <a:srgbClr val="000000"/>
              </a:buClr>
              <a:buSzPts val="1200"/>
              <a:buFont typeface="Century Gothic"/>
              <a:buChar char="■"/>
            </a:pPr>
            <a:r>
              <a:rPr lang="en" sz="1800" b="0" i="0" u="none" strike="noStrike" cap="none" dirty="0">
                <a:solidFill>
                  <a:srgbClr val="000000"/>
                </a:solidFill>
                <a:latin typeface="Century Gothic"/>
                <a:ea typeface="Century Gothic"/>
                <a:cs typeface="Century Gothic"/>
                <a:sym typeface="Century Gothic"/>
              </a:rPr>
              <a:t>           </a:t>
            </a:r>
            <a:r>
              <a:rPr lang="en" sz="2000" b="0" i="0" u="none" strike="noStrike" cap="none" dirty="0">
                <a:solidFill>
                  <a:srgbClr val="000000"/>
                </a:solidFill>
                <a:latin typeface="Century Gothic"/>
                <a:ea typeface="Century Gothic"/>
                <a:cs typeface="Century Gothic"/>
                <a:sym typeface="Century Gothic"/>
              </a:rPr>
              <a:t>1. overburdened (section 3)</a:t>
            </a:r>
            <a:br>
              <a:rPr lang="en" sz="2000" b="0" i="0" u="none" strike="noStrike" cap="none" dirty="0">
                <a:solidFill>
                  <a:srgbClr val="000000"/>
                </a:solidFill>
                <a:latin typeface="Century Gothic"/>
                <a:ea typeface="Century Gothic"/>
                <a:cs typeface="Century Gothic"/>
                <a:sym typeface="Century Gothic"/>
              </a:rPr>
            </a:br>
            <a:r>
              <a:rPr lang="en" sz="2000" b="0" i="0" u="none" strike="noStrike" cap="none" dirty="0">
                <a:solidFill>
                  <a:srgbClr val="000000"/>
                </a:solidFill>
                <a:latin typeface="Century Gothic"/>
                <a:ea typeface="Century Gothic"/>
                <a:cs typeface="Century Gothic"/>
                <a:sym typeface="Century Gothic"/>
              </a:rPr>
              <a:t>          2. malnourished (section 3)</a:t>
            </a:r>
            <a:br>
              <a:rPr lang="en" sz="2000" b="0" i="0" u="none" strike="noStrike" cap="none" dirty="0">
                <a:solidFill>
                  <a:srgbClr val="000000"/>
                </a:solidFill>
                <a:latin typeface="Century Gothic"/>
                <a:ea typeface="Century Gothic"/>
                <a:cs typeface="Century Gothic"/>
                <a:sym typeface="Century Gothic"/>
              </a:rPr>
            </a:br>
            <a:r>
              <a:rPr lang="en" sz="2000" b="0" i="0" u="none" strike="noStrike" cap="none" dirty="0">
                <a:solidFill>
                  <a:srgbClr val="000000"/>
                </a:solidFill>
                <a:latin typeface="Century Gothic"/>
                <a:ea typeface="Century Gothic"/>
                <a:cs typeface="Century Gothic"/>
                <a:sym typeface="Century Gothic"/>
              </a:rPr>
              <a:t>          3. overcrowded (section 3)</a:t>
            </a:r>
            <a:br>
              <a:rPr lang="en" sz="2000" b="0" i="0" u="none" strike="noStrike" cap="none" dirty="0">
                <a:solidFill>
                  <a:srgbClr val="000000"/>
                </a:solidFill>
                <a:latin typeface="Century Gothic"/>
                <a:ea typeface="Century Gothic"/>
                <a:cs typeface="Century Gothic"/>
                <a:sym typeface="Century Gothic"/>
              </a:rPr>
            </a:br>
            <a:r>
              <a:rPr lang="en" sz="2000" b="0" i="0" u="none" strike="noStrike" cap="none" dirty="0">
                <a:solidFill>
                  <a:srgbClr val="000000"/>
                </a:solidFill>
                <a:latin typeface="Century Gothic"/>
                <a:ea typeface="Century Gothic"/>
                <a:cs typeface="Century Gothic"/>
                <a:sym typeface="Century Gothic"/>
              </a:rPr>
              <a:t>          4. repatriation (section 4)</a:t>
            </a:r>
            <a:br>
              <a:rPr lang="en" sz="2000" b="0" i="0" u="none" strike="noStrike" cap="none" dirty="0">
                <a:solidFill>
                  <a:srgbClr val="000000"/>
                </a:solidFill>
                <a:latin typeface="Century Gothic"/>
                <a:ea typeface="Century Gothic"/>
                <a:cs typeface="Century Gothic"/>
                <a:sym typeface="Century Gothic"/>
              </a:rPr>
            </a:br>
            <a:r>
              <a:rPr lang="en" sz="2000" b="0" i="0" u="none" strike="noStrike" cap="none" dirty="0">
                <a:solidFill>
                  <a:srgbClr val="000000"/>
                </a:solidFill>
                <a:latin typeface="Century Gothic"/>
                <a:ea typeface="Century Gothic"/>
                <a:cs typeface="Century Gothic"/>
                <a:sym typeface="Century Gothic"/>
              </a:rPr>
              <a:t>          5. resettlement (section 4)</a:t>
            </a:r>
            <a:br>
              <a:rPr lang="en" sz="2000" b="0" i="0" u="none" strike="noStrike" cap="none" dirty="0">
                <a:solidFill>
                  <a:srgbClr val="000000"/>
                </a:solidFill>
                <a:latin typeface="Century Gothic"/>
                <a:ea typeface="Century Gothic"/>
                <a:cs typeface="Century Gothic"/>
                <a:sym typeface="Century Gothic"/>
              </a:rPr>
            </a:br>
            <a:r>
              <a:rPr lang="en" sz="2000" b="0" i="0" u="none" strike="noStrike" cap="none" dirty="0">
                <a:solidFill>
                  <a:srgbClr val="000000"/>
                </a:solidFill>
                <a:latin typeface="Century Gothic"/>
                <a:ea typeface="Century Gothic"/>
                <a:cs typeface="Century Gothic"/>
                <a:sym typeface="Century Gothic"/>
              </a:rPr>
              <a:t>          6. devastation (section 6</a:t>
            </a:r>
            <a:r>
              <a:rPr lang="en" sz="2000" dirty="0"/>
              <a:t>)</a:t>
            </a:r>
            <a:r>
              <a:rPr lang="en" sz="1800" b="0" i="0" u="none" strike="noStrike" cap="none" dirty="0">
                <a:solidFill>
                  <a:srgbClr val="000000"/>
                </a:solidFill>
                <a:latin typeface="Century Gothic"/>
                <a:ea typeface="Century Gothic"/>
                <a:cs typeface="Century Gothic"/>
                <a:sym typeface="Century Gothic"/>
              </a:rPr>
              <a:t> </a:t>
            </a:r>
            <a:endParaRPr dirty="0"/>
          </a:p>
        </p:txBody>
      </p:sp>
      <p:pic>
        <p:nvPicPr>
          <p:cNvPr id="253" name="Google Shape;253;p48"/>
          <p:cNvPicPr preferRelativeResize="0"/>
          <p:nvPr/>
        </p:nvPicPr>
        <p:blipFill rotWithShape="1">
          <a:blip r:embed="rId3">
            <a:alphaModFix/>
          </a:blip>
          <a:srcRect/>
          <a:stretch/>
        </p:blipFill>
        <p:spPr>
          <a:xfrm>
            <a:off x="235792" y="1551493"/>
            <a:ext cx="4523623" cy="3066555"/>
          </a:xfrm>
          <a:prstGeom prst="rect">
            <a:avLst/>
          </a:prstGeom>
          <a:noFill/>
          <a:ln>
            <a:noFill/>
          </a:ln>
        </p:spPr>
      </p:pic>
      <p:sp>
        <p:nvSpPr>
          <p:cNvPr id="254" name="Google Shape;254;p48"/>
          <p:cNvSpPr/>
          <p:nvPr/>
        </p:nvSpPr>
        <p:spPr>
          <a:xfrm>
            <a:off x="5113867" y="1551474"/>
            <a:ext cx="846665" cy="503103"/>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7" name="Google Shape;239;p47"/>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60" name="Google Shape;260;p4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Let’s Build Our Vocabulary</a:t>
            </a:r>
            <a:endParaRPr/>
          </a:p>
        </p:txBody>
      </p:sp>
      <p:sp>
        <p:nvSpPr>
          <p:cNvPr id="261" name="Google Shape;261;p4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139700" marR="0" lvl="0" indent="0" algn="l" rtl="0">
              <a:lnSpc>
                <a:spcPct val="115000"/>
              </a:lnSpc>
              <a:spcBef>
                <a:spcPts val="0"/>
              </a:spcBef>
              <a:spcAft>
                <a:spcPts val="0"/>
              </a:spcAft>
              <a:buClr>
                <a:srgbClr val="000000"/>
              </a:buClr>
              <a:buSzPts val="1400"/>
              <a:buFont typeface="Century Gothic"/>
              <a:buNone/>
            </a:pPr>
            <a:r>
              <a:rPr lang="en" sz="2600" b="1" i="0" u="none" strike="noStrike" cap="none" dirty="0">
                <a:solidFill>
                  <a:srgbClr val="000000"/>
                </a:solidFill>
                <a:latin typeface="Century Gothic"/>
                <a:ea typeface="Century Gothic"/>
                <a:cs typeface="Century Gothic"/>
                <a:sym typeface="Century Gothic"/>
              </a:rPr>
              <a:t>Overburdened</a:t>
            </a:r>
            <a:endParaRPr dirty="0"/>
          </a:p>
          <a:p>
            <a:pPr marL="139700" marR="0" lvl="0" indent="0" algn="l" rtl="0">
              <a:lnSpc>
                <a:spcPct val="115000"/>
              </a:lnSpc>
              <a:spcBef>
                <a:spcPts val="0"/>
              </a:spcBef>
              <a:spcAft>
                <a:spcPts val="0"/>
              </a:spcAft>
              <a:buClr>
                <a:srgbClr val="000000"/>
              </a:buClr>
              <a:buSzPts val="1400"/>
              <a:buFont typeface="Century Gothic"/>
              <a:buNone/>
            </a:pPr>
            <a:r>
              <a:rPr lang="en" sz="2600" b="0" i="0" u="none" strike="noStrike" cap="none" dirty="0">
                <a:solidFill>
                  <a:srgbClr val="000000"/>
                </a:solidFill>
                <a:latin typeface="Century Gothic"/>
                <a:ea typeface="Century Gothic"/>
                <a:cs typeface="Century Gothic"/>
                <a:sym typeface="Century Gothic"/>
              </a:rPr>
              <a:t>“A hospital and several clinics provide health care, but these are </a:t>
            </a:r>
            <a:r>
              <a:rPr lang="en" sz="2600" b="1" i="0" u="none" strike="noStrike" cap="none" dirty="0">
                <a:solidFill>
                  <a:srgbClr val="000000"/>
                </a:solidFill>
                <a:latin typeface="Century Gothic"/>
                <a:ea typeface="Century Gothic"/>
                <a:cs typeface="Century Gothic"/>
                <a:sym typeface="Century Gothic"/>
              </a:rPr>
              <a:t>overburdened</a:t>
            </a:r>
            <a:r>
              <a:rPr lang="en" sz="2600" b="0" i="0" u="none" strike="noStrike" cap="none" dirty="0">
                <a:solidFill>
                  <a:srgbClr val="000000"/>
                </a:solidFill>
                <a:latin typeface="Century Gothic"/>
                <a:ea typeface="Century Gothic"/>
                <a:cs typeface="Century Gothic"/>
                <a:sym typeface="Century Gothic"/>
              </a:rPr>
              <a:t> with many patients.”</a:t>
            </a:r>
            <a:endParaRPr dirty="0"/>
          </a:p>
          <a:p>
            <a:pPr marL="139700" marR="0" lvl="0" indent="0" algn="l" rtl="0">
              <a:lnSpc>
                <a:spcPct val="115000"/>
              </a:lnSpc>
              <a:spcBef>
                <a:spcPts val="0"/>
              </a:spcBef>
              <a:spcAft>
                <a:spcPts val="0"/>
              </a:spcAft>
              <a:buClr>
                <a:srgbClr val="000000"/>
              </a:buClr>
              <a:buSzPts val="1400"/>
              <a:buFont typeface="Century Gothic"/>
              <a:buNone/>
            </a:pPr>
            <a:endParaRPr sz="2600" b="0" i="0" u="none" strike="noStrike" cap="none" dirty="0">
              <a:solidFill>
                <a:srgbClr val="000000"/>
              </a:solidFill>
              <a:latin typeface="Century Gothic"/>
              <a:ea typeface="Century Gothic"/>
              <a:cs typeface="Century Gothic"/>
              <a:sym typeface="Century Gothic"/>
            </a:endParaRPr>
          </a:p>
          <a:p>
            <a:pPr marL="139700" marR="0" lvl="0" indent="0" algn="l" rtl="0">
              <a:lnSpc>
                <a:spcPct val="115000"/>
              </a:lnSpc>
              <a:spcBef>
                <a:spcPts val="0"/>
              </a:spcBef>
              <a:spcAft>
                <a:spcPts val="0"/>
              </a:spcAft>
              <a:buClr>
                <a:srgbClr val="000000"/>
              </a:buClr>
              <a:buSzPts val="1400"/>
              <a:buFont typeface="Century Gothic"/>
              <a:buNone/>
            </a:pPr>
            <a:r>
              <a:rPr lang="en" sz="2600" b="1" i="0" u="none" strike="noStrike" cap="none" dirty="0">
                <a:solidFill>
                  <a:srgbClr val="000000"/>
                </a:solidFill>
                <a:latin typeface="Century Gothic"/>
                <a:ea typeface="Century Gothic"/>
                <a:cs typeface="Century Gothic"/>
                <a:sym typeface="Century Gothic"/>
              </a:rPr>
              <a:t>Overcrowded</a:t>
            </a:r>
            <a:endParaRPr dirty="0"/>
          </a:p>
          <a:p>
            <a:pPr marL="139700" marR="0" lvl="0" indent="0" algn="l" rtl="0">
              <a:lnSpc>
                <a:spcPct val="115000"/>
              </a:lnSpc>
              <a:spcBef>
                <a:spcPts val="0"/>
              </a:spcBef>
              <a:spcAft>
                <a:spcPts val="0"/>
              </a:spcAft>
              <a:buClr>
                <a:srgbClr val="000000"/>
              </a:buClr>
              <a:buSzPts val="1400"/>
              <a:buFont typeface="Century Gothic"/>
              <a:buNone/>
            </a:pPr>
            <a:r>
              <a:rPr lang="en" sz="2600" b="0" i="0" u="none" strike="noStrike" cap="none" dirty="0">
                <a:solidFill>
                  <a:srgbClr val="000000"/>
                </a:solidFill>
                <a:latin typeface="Century Gothic"/>
                <a:ea typeface="Century Gothic"/>
                <a:cs typeface="Century Gothic"/>
                <a:sym typeface="Century Gothic"/>
              </a:rPr>
              <a:t>“Schooling is provided for children, but classes are very </a:t>
            </a:r>
            <a:r>
              <a:rPr lang="en" sz="2600" b="1" i="0" u="none" strike="noStrike" cap="none" dirty="0">
                <a:solidFill>
                  <a:srgbClr val="000000"/>
                </a:solidFill>
                <a:latin typeface="Century Gothic"/>
                <a:ea typeface="Century Gothic"/>
                <a:cs typeface="Century Gothic"/>
                <a:sym typeface="Century Gothic"/>
              </a:rPr>
              <a:t>overcrowded</a:t>
            </a:r>
            <a:r>
              <a:rPr lang="en" sz="2600" b="0" i="0" u="none" strike="noStrike" cap="none" dirty="0">
                <a:solidFill>
                  <a:srgbClr val="000000"/>
                </a:solidFill>
                <a:latin typeface="Century Gothic"/>
                <a:ea typeface="Century Gothic"/>
                <a:cs typeface="Century Gothic"/>
                <a:sym typeface="Century Gothic"/>
              </a:rPr>
              <a:t>.” </a:t>
            </a:r>
            <a:endParaRPr dirty="0"/>
          </a:p>
          <a:p>
            <a:pPr marL="139700" marR="0" lvl="0" indent="0" algn="l" rtl="0">
              <a:lnSpc>
                <a:spcPct val="115000"/>
              </a:lnSpc>
              <a:spcBef>
                <a:spcPts val="0"/>
              </a:spcBef>
              <a:spcAft>
                <a:spcPts val="0"/>
              </a:spcAft>
              <a:buClr>
                <a:srgbClr val="000000"/>
              </a:buClr>
              <a:buSzPts val="1400"/>
              <a:buFont typeface="Century Gothic"/>
              <a:buNone/>
            </a:pPr>
            <a:endParaRPr sz="2400" b="1" i="0" u="none" strike="noStrike" cap="none" dirty="0">
              <a:solidFill>
                <a:srgbClr val="000000"/>
              </a:solidFill>
              <a:latin typeface="Century Gothic"/>
              <a:ea typeface="Century Gothic"/>
              <a:cs typeface="Century Gothic"/>
              <a:sym typeface="Century Gothic"/>
            </a:endParaRPr>
          </a:p>
          <a:p>
            <a:pPr marL="139700" marR="0" lvl="0" indent="0" algn="l" rtl="0">
              <a:lnSpc>
                <a:spcPct val="115000"/>
              </a:lnSpc>
              <a:spcBef>
                <a:spcPts val="0"/>
              </a:spcBef>
              <a:spcAft>
                <a:spcPts val="0"/>
              </a:spcAft>
              <a:buClr>
                <a:srgbClr val="000000"/>
              </a:buClr>
              <a:buSzPts val="1400"/>
              <a:buFont typeface="Century Gothic"/>
              <a:buNone/>
            </a:pPr>
            <a:endParaRPr sz="2800" b="0" i="0" u="none" strike="noStrike" cap="none" dirty="0">
              <a:solidFill>
                <a:srgbClr val="000000"/>
              </a:solidFill>
              <a:latin typeface="Century Gothic"/>
              <a:ea typeface="Century Gothic"/>
              <a:cs typeface="Century Gothic"/>
              <a:sym typeface="Century Gothic"/>
            </a:endParaRPr>
          </a:p>
        </p:txBody>
      </p:sp>
      <p:pic>
        <p:nvPicPr>
          <p:cNvPr id="5" name="Google Shape;239;p47"/>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102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2299" y="4362500"/>
            <a:ext cx="676275" cy="6762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7" name="Google Shape;267;p5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Let’s Build Our Vocabulary</a:t>
            </a:r>
            <a:endParaRPr/>
          </a:p>
        </p:txBody>
      </p:sp>
      <p:sp>
        <p:nvSpPr>
          <p:cNvPr id="268" name="Google Shape;268;p50"/>
          <p:cNvSpPr txBox="1">
            <a:spLocks noGrp="1"/>
          </p:cNvSpPr>
          <p:nvPr>
            <p:ph type="body" idx="1"/>
          </p:nvPr>
        </p:nvSpPr>
        <p:spPr>
          <a:xfrm>
            <a:off x="311700" y="1438225"/>
            <a:ext cx="8520600" cy="30681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None/>
            </a:pPr>
            <a:r>
              <a:rPr lang="en" sz="2600" b="1" i="0" u="none" strike="noStrike" cap="none">
                <a:solidFill>
                  <a:srgbClr val="000000"/>
                </a:solidFill>
                <a:latin typeface="Century Gothic"/>
                <a:ea typeface="Century Gothic"/>
                <a:cs typeface="Century Gothic"/>
                <a:sym typeface="Century Gothic"/>
              </a:rPr>
              <a:t>Malnourished</a:t>
            </a:r>
            <a:endParaRPr sz="2600" b="1"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1400"/>
              <a:buFont typeface="Century Gothic"/>
              <a:buNone/>
            </a:pPr>
            <a:r>
              <a:rPr lang="en" sz="2600" b="0" i="0" u="none" strike="noStrike" cap="none">
                <a:solidFill>
                  <a:srgbClr val="000000"/>
                </a:solidFill>
                <a:latin typeface="Century Gothic"/>
                <a:ea typeface="Century Gothic"/>
                <a:cs typeface="Century Gothic"/>
                <a:sym typeface="Century Gothic"/>
              </a:rPr>
              <a:t>“Most refugees are sick and </a:t>
            </a:r>
            <a:r>
              <a:rPr lang="en" sz="2600" b="1" i="0" u="none" strike="noStrike" cap="none">
                <a:solidFill>
                  <a:srgbClr val="000000"/>
                </a:solidFill>
                <a:latin typeface="Century Gothic"/>
                <a:ea typeface="Century Gothic"/>
                <a:cs typeface="Century Gothic"/>
                <a:sym typeface="Century Gothic"/>
              </a:rPr>
              <a:t>malnourished</a:t>
            </a:r>
            <a:r>
              <a:rPr lang="en" sz="2600" b="0" i="0" u="none" strike="noStrike" cap="none">
                <a:solidFill>
                  <a:srgbClr val="000000"/>
                </a:solidFill>
                <a:latin typeface="Century Gothic"/>
                <a:ea typeface="Century Gothic"/>
                <a:cs typeface="Century Gothic"/>
                <a:sym typeface="Century Gothic"/>
              </a:rPr>
              <a:t> when they arrive.” </a:t>
            </a:r>
            <a:endParaRPr sz="2600"/>
          </a:p>
        </p:txBody>
      </p:sp>
      <p:pic>
        <p:nvPicPr>
          <p:cNvPr id="5" name="Google Shape;239;p47"/>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2299" y="4362500"/>
            <a:ext cx="676275" cy="6762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4" name="Google Shape;274;p5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Let’s Build Our Vocabulary</a:t>
            </a:r>
            <a:endParaRPr/>
          </a:p>
        </p:txBody>
      </p:sp>
      <p:sp>
        <p:nvSpPr>
          <p:cNvPr id="275" name="Google Shape;275;p51"/>
          <p:cNvSpPr txBox="1">
            <a:spLocks noGrp="1"/>
          </p:cNvSpPr>
          <p:nvPr>
            <p:ph type="body" idx="1"/>
          </p:nvPr>
        </p:nvSpPr>
        <p:spPr>
          <a:xfrm>
            <a:off x="311700" y="1305775"/>
            <a:ext cx="8520600" cy="36996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None/>
            </a:pPr>
            <a:r>
              <a:rPr lang="en" sz="2600" b="1" i="0" u="none" strike="noStrike" cap="none">
                <a:solidFill>
                  <a:srgbClr val="000000"/>
                </a:solidFill>
                <a:latin typeface="Century Gothic"/>
                <a:ea typeface="Century Gothic"/>
                <a:cs typeface="Century Gothic"/>
                <a:sym typeface="Century Gothic"/>
              </a:rPr>
              <a:t>Repatriation</a:t>
            </a:r>
            <a:endParaRPr sz="2600"/>
          </a:p>
          <a:p>
            <a:pPr marL="0" marR="0" lvl="0" indent="0" algn="l" rtl="0">
              <a:lnSpc>
                <a:spcPct val="115000"/>
              </a:lnSpc>
              <a:spcBef>
                <a:spcPts val="0"/>
              </a:spcBef>
              <a:spcAft>
                <a:spcPts val="0"/>
              </a:spcAft>
              <a:buClr>
                <a:srgbClr val="000000"/>
              </a:buClr>
              <a:buSzPts val="1400"/>
              <a:buFont typeface="Century Gothic"/>
              <a:buNone/>
            </a:pPr>
            <a:r>
              <a:rPr lang="en" sz="2400" b="0" i="0" u="none" strike="noStrike" cap="none">
                <a:solidFill>
                  <a:srgbClr val="000000"/>
                </a:solidFill>
                <a:latin typeface="Century Gothic"/>
                <a:ea typeface="Century Gothic"/>
                <a:cs typeface="Century Gothic"/>
                <a:sym typeface="Century Gothic"/>
              </a:rPr>
              <a:t>“Most refugees hope to return to their homes. As conflicts are resolved, many refugees undergo </a:t>
            </a:r>
            <a:r>
              <a:rPr lang="en" sz="2400" b="1" i="0" u="none" strike="noStrike" cap="none">
                <a:solidFill>
                  <a:srgbClr val="000000"/>
                </a:solidFill>
                <a:latin typeface="Century Gothic"/>
                <a:ea typeface="Century Gothic"/>
                <a:cs typeface="Century Gothic"/>
                <a:sym typeface="Century Gothic"/>
              </a:rPr>
              <a:t>repatriation</a:t>
            </a:r>
            <a:r>
              <a:rPr lang="en" sz="2400" b="0" i="0" u="none" strike="noStrike" cap="none">
                <a:solidFill>
                  <a:srgbClr val="000000"/>
                </a:solidFill>
                <a:latin typeface="Century Gothic"/>
                <a:ea typeface="Century Gothic"/>
                <a:cs typeface="Century Gothic"/>
                <a:sym typeface="Century Gothic"/>
              </a:rPr>
              <a:t>.” </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None/>
            </a:pPr>
            <a:endParaRPr sz="700" b="1"/>
          </a:p>
          <a:p>
            <a:pPr marL="0" marR="0" lvl="0" indent="0" algn="l" rtl="0">
              <a:lnSpc>
                <a:spcPct val="115000"/>
              </a:lnSpc>
              <a:spcBef>
                <a:spcPts val="0"/>
              </a:spcBef>
              <a:spcAft>
                <a:spcPts val="0"/>
              </a:spcAft>
              <a:buNone/>
            </a:pPr>
            <a:r>
              <a:rPr lang="en" sz="2600" b="1" i="0" u="none" strike="noStrike" cap="none">
                <a:solidFill>
                  <a:srgbClr val="000000"/>
                </a:solidFill>
                <a:latin typeface="Century Gothic"/>
                <a:ea typeface="Century Gothic"/>
                <a:cs typeface="Century Gothic"/>
                <a:sym typeface="Century Gothic"/>
              </a:rPr>
              <a:t>Resettlement</a:t>
            </a:r>
            <a:endParaRPr sz="2600"/>
          </a:p>
          <a:p>
            <a:pPr marL="0" marR="0" lvl="0" indent="0" algn="l" rtl="0">
              <a:lnSpc>
                <a:spcPct val="115000"/>
              </a:lnSpc>
              <a:spcBef>
                <a:spcPts val="0"/>
              </a:spcBef>
              <a:spcAft>
                <a:spcPts val="0"/>
              </a:spcAft>
              <a:buClr>
                <a:srgbClr val="000000"/>
              </a:buClr>
              <a:buSzPts val="1400"/>
              <a:buFont typeface="Century Gothic"/>
              <a:buNone/>
            </a:pPr>
            <a:r>
              <a:rPr lang="en" sz="2400" b="0" i="0" u="none" strike="noStrike" cap="none">
                <a:solidFill>
                  <a:srgbClr val="000000"/>
                </a:solidFill>
                <a:latin typeface="Century Gothic"/>
                <a:ea typeface="Century Gothic"/>
                <a:cs typeface="Century Gothic"/>
                <a:sym typeface="Century Gothic"/>
              </a:rPr>
              <a:t>“Since World War II, millions of refugees have been successfully resettled in ten established </a:t>
            </a:r>
            <a:r>
              <a:rPr lang="en" sz="2400" b="1" i="0" u="none" strike="noStrike" cap="none">
                <a:solidFill>
                  <a:srgbClr val="000000"/>
                </a:solidFill>
                <a:latin typeface="Century Gothic"/>
                <a:ea typeface="Century Gothic"/>
                <a:cs typeface="Century Gothic"/>
                <a:sym typeface="Century Gothic"/>
              </a:rPr>
              <a:t>resettlement</a:t>
            </a:r>
            <a:r>
              <a:rPr lang="en" sz="2400" b="0" i="0" u="none" strike="noStrike" cap="none">
                <a:solidFill>
                  <a:srgbClr val="000000"/>
                </a:solidFill>
                <a:latin typeface="Century Gothic"/>
                <a:ea typeface="Century Gothic"/>
                <a:cs typeface="Century Gothic"/>
                <a:sym typeface="Century Gothic"/>
              </a:rPr>
              <a:t> countries, including Canada and the United States.”</a:t>
            </a:r>
            <a:endParaRPr sz="2400"/>
          </a:p>
        </p:txBody>
      </p:sp>
      <p:pic>
        <p:nvPicPr>
          <p:cNvPr id="5" name="Google Shape;239;p47"/>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2299" y="4362500"/>
            <a:ext cx="676275" cy="6762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1" name="Google Shape;281;p5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Let’s Build Our Vocabulary</a:t>
            </a:r>
            <a:endParaRPr/>
          </a:p>
        </p:txBody>
      </p:sp>
      <p:sp>
        <p:nvSpPr>
          <p:cNvPr id="282" name="Google Shape;282;p5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None/>
            </a:pPr>
            <a:r>
              <a:rPr lang="en" sz="2600" b="1" i="0" u="none" strike="noStrike" cap="none">
                <a:solidFill>
                  <a:srgbClr val="000000"/>
                </a:solidFill>
                <a:latin typeface="Century Gothic"/>
                <a:ea typeface="Century Gothic"/>
                <a:cs typeface="Century Gothic"/>
                <a:sym typeface="Century Gothic"/>
              </a:rPr>
              <a:t>Devastation</a:t>
            </a:r>
            <a:endParaRPr sz="2600" b="1"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1400"/>
              <a:buFont typeface="Century Gothic"/>
              <a:buNone/>
            </a:pPr>
            <a:r>
              <a:rPr lang="en" sz="2600" b="0" i="0" u="none" strike="noStrike" cap="none">
                <a:solidFill>
                  <a:srgbClr val="000000"/>
                </a:solidFill>
                <a:latin typeface="Century Gothic"/>
                <a:ea typeface="Century Gothic"/>
                <a:cs typeface="Century Gothic"/>
                <a:sym typeface="Century Gothic"/>
              </a:rPr>
              <a:t>“Since early times, large groups of people have been forced to leave their homelands because of persecution and the </a:t>
            </a:r>
            <a:r>
              <a:rPr lang="en" sz="2600" b="1" i="0" u="none" strike="noStrike" cap="none">
                <a:solidFill>
                  <a:srgbClr val="000000"/>
                </a:solidFill>
                <a:latin typeface="Century Gothic"/>
                <a:ea typeface="Century Gothic"/>
                <a:cs typeface="Century Gothic"/>
                <a:sym typeface="Century Gothic"/>
              </a:rPr>
              <a:t>devastation</a:t>
            </a:r>
            <a:r>
              <a:rPr lang="en" sz="2600" b="0" i="0" u="none" strike="noStrike" cap="none">
                <a:solidFill>
                  <a:srgbClr val="000000"/>
                </a:solidFill>
                <a:latin typeface="Century Gothic"/>
                <a:ea typeface="Century Gothic"/>
                <a:cs typeface="Century Gothic"/>
                <a:sym typeface="Century Gothic"/>
              </a:rPr>
              <a:t> of their lands.”</a:t>
            </a:r>
            <a:endParaRPr sz="2600"/>
          </a:p>
        </p:txBody>
      </p:sp>
      <p:pic>
        <p:nvPicPr>
          <p:cNvPr id="5" name="Google Shape;239;p47"/>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8" name="Google Shape;288;p5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Let’s Reread with a Partner</a:t>
            </a:r>
            <a:endParaRPr/>
          </a:p>
        </p:txBody>
      </p:sp>
      <p:sp>
        <p:nvSpPr>
          <p:cNvPr id="289" name="Google Shape;289;p53"/>
          <p:cNvSpPr txBox="1">
            <a:spLocks noGrp="1"/>
          </p:cNvSpPr>
          <p:nvPr>
            <p:ph type="body" idx="1"/>
          </p:nvPr>
        </p:nvSpPr>
        <p:spPr>
          <a:xfrm>
            <a:off x="311700" y="1304875"/>
            <a:ext cx="8520600" cy="3416400"/>
          </a:xfrm>
          <a:prstGeom prst="rect">
            <a:avLst/>
          </a:prstGeom>
          <a:noFill/>
          <a:ln>
            <a:noFill/>
          </a:ln>
        </p:spPr>
        <p:txBody>
          <a:bodyPr spcFirstLastPara="1" wrap="square" lIns="91425" tIns="91425" rIns="91425" bIns="91425" anchor="t" anchorCtr="0">
            <a:noAutofit/>
          </a:bodyPr>
          <a:lstStyle/>
          <a:p>
            <a:pPr marL="139700" marR="0" lvl="0" indent="0" algn="l" rtl="0">
              <a:lnSpc>
                <a:spcPct val="115000"/>
              </a:lnSpc>
              <a:spcBef>
                <a:spcPts val="0"/>
              </a:spcBef>
              <a:spcAft>
                <a:spcPts val="0"/>
              </a:spcAft>
              <a:buClr>
                <a:srgbClr val="000000"/>
              </a:buClr>
              <a:buSzPts val="1400"/>
              <a:buFont typeface="Century Gothic"/>
              <a:buNone/>
            </a:pPr>
            <a:r>
              <a:rPr lang="en" sz="2000" b="0" i="0" u="none" strike="noStrike" cap="none" dirty="0">
                <a:solidFill>
                  <a:srgbClr val="000000"/>
                </a:solidFill>
                <a:latin typeface="Century Gothic"/>
                <a:ea typeface="Century Gothic"/>
                <a:cs typeface="Century Gothic"/>
                <a:sym typeface="Century Gothic"/>
              </a:rPr>
              <a:t>Partner Reading Protocol</a:t>
            </a:r>
            <a:endParaRPr lang="en" dirty="0"/>
          </a:p>
          <a:p>
            <a:pPr marL="482600" marR="0" lvl="0" indent="-342900" algn="l" rtl="0">
              <a:lnSpc>
                <a:spcPct val="115000"/>
              </a:lnSpc>
              <a:spcBef>
                <a:spcPts val="0"/>
              </a:spcBef>
              <a:spcAft>
                <a:spcPts val="0"/>
              </a:spcAft>
              <a:buClr>
                <a:srgbClr val="000000"/>
              </a:buClr>
              <a:buSzPct val="100000"/>
              <a:buFont typeface="+mj-lt"/>
              <a:buAutoNum type="arabicPeriod"/>
            </a:pPr>
            <a:r>
              <a:rPr lang="en" sz="1800" b="0" i="0" u="none" strike="noStrike" cap="none" dirty="0">
                <a:solidFill>
                  <a:srgbClr val="000000"/>
                </a:solidFill>
                <a:latin typeface="Century Gothic"/>
                <a:ea typeface="Century Gothic"/>
                <a:cs typeface="Century Gothic"/>
                <a:sym typeface="Century Gothic"/>
              </a:rPr>
              <a:t>Designate Partner A and Partner B.</a:t>
            </a:r>
            <a:endParaRPr lang="en" dirty="0"/>
          </a:p>
          <a:p>
            <a:pPr marL="482600" marR="0" lvl="0" indent="-342900" algn="l" rtl="0">
              <a:lnSpc>
                <a:spcPct val="115000"/>
              </a:lnSpc>
              <a:spcBef>
                <a:spcPts val="0"/>
              </a:spcBef>
              <a:spcAft>
                <a:spcPts val="0"/>
              </a:spcAft>
              <a:buClr>
                <a:srgbClr val="000000"/>
              </a:buClr>
              <a:buSzPct val="100000"/>
              <a:buFont typeface="+mj-lt"/>
              <a:buAutoNum type="arabicPeriod"/>
            </a:pPr>
            <a:r>
              <a:rPr lang="en" sz="1800" b="0" i="0" u="sng" strike="noStrike" cap="none" dirty="0">
                <a:solidFill>
                  <a:srgbClr val="000000"/>
                </a:solidFill>
                <a:latin typeface="Century Gothic"/>
                <a:ea typeface="Century Gothic"/>
                <a:cs typeface="Century Gothic"/>
                <a:sym typeface="Century Gothic"/>
              </a:rPr>
              <a:t>Partner A</a:t>
            </a:r>
            <a:r>
              <a:rPr lang="en" sz="1800" b="0" i="0" u="none" strike="noStrike" cap="none" dirty="0">
                <a:solidFill>
                  <a:srgbClr val="000000"/>
                </a:solidFill>
                <a:latin typeface="Century Gothic"/>
                <a:ea typeface="Century Gothic"/>
                <a:cs typeface="Century Gothic"/>
                <a:sym typeface="Century Gothic"/>
              </a:rPr>
              <a:t>, read the first two paragraphs out loud.</a:t>
            </a:r>
            <a:endParaRPr lang="en" dirty="0"/>
          </a:p>
          <a:p>
            <a:pPr marL="482600" marR="0" lvl="0" indent="-342900" algn="l" rtl="0">
              <a:lnSpc>
                <a:spcPct val="115000"/>
              </a:lnSpc>
              <a:spcBef>
                <a:spcPts val="0"/>
              </a:spcBef>
              <a:spcAft>
                <a:spcPts val="0"/>
              </a:spcAft>
              <a:buClr>
                <a:srgbClr val="000000"/>
              </a:buClr>
              <a:buSzPct val="100000"/>
              <a:buFont typeface="+mj-lt"/>
              <a:buAutoNum type="arabicPeriod"/>
            </a:pPr>
            <a:r>
              <a:rPr lang="en" sz="1800" b="0" i="0" u="sng" strike="noStrike" cap="none" dirty="0">
                <a:solidFill>
                  <a:srgbClr val="000000"/>
                </a:solidFill>
                <a:latin typeface="Century Gothic"/>
                <a:ea typeface="Century Gothic"/>
                <a:cs typeface="Century Gothic"/>
                <a:sym typeface="Century Gothic"/>
              </a:rPr>
              <a:t>Partner B</a:t>
            </a:r>
            <a:r>
              <a:rPr lang="en" sz="1800" b="0" i="0" u="none" strike="noStrike" cap="none" dirty="0">
                <a:solidFill>
                  <a:srgbClr val="000000"/>
                </a:solidFill>
                <a:latin typeface="Century Gothic"/>
                <a:ea typeface="Century Gothic"/>
                <a:cs typeface="Century Gothic"/>
                <a:sym typeface="Century Gothic"/>
              </a:rPr>
              <a:t>, state the gist of that section. </a:t>
            </a:r>
            <a:endParaRPr lang="en" dirty="0"/>
          </a:p>
          <a:p>
            <a:pPr marL="482600" marR="0" lvl="0" indent="-342900" algn="l" rtl="0">
              <a:lnSpc>
                <a:spcPct val="115000"/>
              </a:lnSpc>
              <a:spcBef>
                <a:spcPts val="0"/>
              </a:spcBef>
              <a:spcAft>
                <a:spcPts val="0"/>
              </a:spcAft>
              <a:buClr>
                <a:srgbClr val="000000"/>
              </a:buClr>
              <a:buSzPct val="100000"/>
              <a:buFont typeface="+mj-lt"/>
              <a:buAutoNum type="arabicPeriod"/>
            </a:pPr>
            <a:r>
              <a:rPr lang="en" sz="1800" b="0" i="0" u="sng" strike="noStrike" cap="none" dirty="0">
                <a:solidFill>
                  <a:srgbClr val="000000"/>
                </a:solidFill>
                <a:latin typeface="Century Gothic"/>
                <a:ea typeface="Century Gothic"/>
                <a:cs typeface="Century Gothic"/>
                <a:sym typeface="Century Gothic"/>
              </a:rPr>
              <a:t>Together</a:t>
            </a:r>
            <a:r>
              <a:rPr lang="en" sz="1800" b="0" i="0" u="none" strike="noStrike" cap="none" dirty="0">
                <a:solidFill>
                  <a:srgbClr val="000000"/>
                </a:solidFill>
                <a:latin typeface="Century Gothic"/>
                <a:ea typeface="Century Gothic"/>
                <a:cs typeface="Century Gothic"/>
                <a:sym typeface="Century Gothic"/>
              </a:rPr>
              <a:t>, briefly discuss to make sure your gist makes sense, add information your partner has that you think is important, etc.</a:t>
            </a:r>
            <a:endParaRPr lang="en" dirty="0"/>
          </a:p>
          <a:p>
            <a:pPr marL="482600" marR="0" lvl="0" indent="-342900" algn="l" rtl="0">
              <a:lnSpc>
                <a:spcPct val="115000"/>
              </a:lnSpc>
              <a:spcBef>
                <a:spcPts val="0"/>
              </a:spcBef>
              <a:spcAft>
                <a:spcPts val="0"/>
              </a:spcAft>
              <a:buClr>
                <a:srgbClr val="000000"/>
              </a:buClr>
              <a:buSzPct val="100000"/>
              <a:buFont typeface="+mj-lt"/>
              <a:buAutoNum type="arabicPeriod"/>
            </a:pPr>
            <a:r>
              <a:rPr lang="en" sz="1800" b="0" i="0" u="sng" strike="noStrike" cap="none" dirty="0">
                <a:solidFill>
                  <a:srgbClr val="000000"/>
                </a:solidFill>
                <a:latin typeface="Century Gothic"/>
                <a:ea typeface="Century Gothic"/>
                <a:cs typeface="Century Gothic"/>
                <a:sym typeface="Century Gothic"/>
              </a:rPr>
              <a:t>On your own</a:t>
            </a:r>
            <a:r>
              <a:rPr lang="en" sz="1800" b="0" i="0" u="none" strike="noStrike" cap="none" dirty="0">
                <a:solidFill>
                  <a:srgbClr val="000000"/>
                </a:solidFill>
                <a:latin typeface="Century Gothic"/>
                <a:ea typeface="Century Gothic"/>
                <a:cs typeface="Century Gothic"/>
                <a:sym typeface="Century Gothic"/>
              </a:rPr>
              <a:t>, annotate your text: Then, </a:t>
            </a:r>
            <a:r>
              <a:rPr lang="en" sz="1800" dirty="0"/>
              <a:t>w</a:t>
            </a:r>
            <a:r>
              <a:rPr lang="en" sz="1800" b="0" i="0" u="none" strike="noStrike" cap="none" dirty="0">
                <a:solidFill>
                  <a:srgbClr val="000000"/>
                </a:solidFill>
                <a:latin typeface="Century Gothic"/>
                <a:ea typeface="Century Gothic"/>
                <a:cs typeface="Century Gothic"/>
                <a:sym typeface="Century Gothic"/>
              </a:rPr>
              <a:t>rite </a:t>
            </a:r>
            <a:r>
              <a:rPr lang="en" sz="1800" dirty="0"/>
              <a:t>t</a:t>
            </a:r>
            <a:r>
              <a:rPr lang="en" sz="1800" b="0" i="0" u="none" strike="noStrike" cap="none" dirty="0">
                <a:solidFill>
                  <a:srgbClr val="000000"/>
                </a:solidFill>
                <a:latin typeface="Century Gothic"/>
                <a:ea typeface="Century Gothic"/>
                <a:cs typeface="Century Gothic"/>
                <a:sym typeface="Century Gothic"/>
              </a:rPr>
              <a:t>he gist of that section in the margins. </a:t>
            </a:r>
            <a:endParaRPr lang="en" dirty="0"/>
          </a:p>
          <a:p>
            <a:pPr marL="482600" marR="0" lvl="0" indent="-342900" algn="l" rtl="0">
              <a:lnSpc>
                <a:spcPct val="115000"/>
              </a:lnSpc>
              <a:spcBef>
                <a:spcPts val="0"/>
              </a:spcBef>
              <a:spcAft>
                <a:spcPts val="0"/>
              </a:spcAft>
              <a:buClr>
                <a:srgbClr val="000000"/>
              </a:buClr>
              <a:buSzPct val="100000"/>
              <a:buFont typeface="+mj-lt"/>
              <a:buAutoNum type="arabicPeriod"/>
            </a:pPr>
            <a:r>
              <a:rPr lang="en" sz="1800" b="0" i="0" u="sng" strike="noStrike" cap="none" dirty="0">
                <a:solidFill>
                  <a:srgbClr val="000000"/>
                </a:solidFill>
                <a:latin typeface="Century Gothic"/>
                <a:ea typeface="Century Gothic"/>
                <a:cs typeface="Century Gothic"/>
                <a:sym typeface="Century Gothic"/>
              </a:rPr>
              <a:t>Switch</a:t>
            </a:r>
            <a:r>
              <a:rPr lang="en" sz="1800" b="0" i="0" u="none" strike="noStrike" cap="none" dirty="0">
                <a:solidFill>
                  <a:srgbClr val="000000"/>
                </a:solidFill>
                <a:latin typeface="Century Gothic"/>
                <a:ea typeface="Century Gothic"/>
                <a:cs typeface="Century Gothic"/>
                <a:sym typeface="Century Gothic"/>
              </a:rPr>
              <a:t> roles and move on to the next two paragraphs.</a:t>
            </a:r>
            <a:endParaRPr lang="en" dirty="0"/>
          </a:p>
          <a:p>
            <a:pPr marL="482600" marR="0" lvl="0" indent="-342900" algn="l" rtl="0">
              <a:lnSpc>
                <a:spcPct val="115000"/>
              </a:lnSpc>
              <a:spcBef>
                <a:spcPts val="0"/>
              </a:spcBef>
              <a:spcAft>
                <a:spcPts val="0"/>
              </a:spcAft>
              <a:buClr>
                <a:srgbClr val="000000"/>
              </a:buClr>
              <a:buSzPct val="100000"/>
              <a:buFont typeface="+mj-lt"/>
              <a:buAutoNum type="arabicPeriod"/>
            </a:pPr>
            <a:r>
              <a:rPr lang="en" sz="1800" b="0" i="0" u="none" strike="noStrike" cap="none" dirty="0">
                <a:solidFill>
                  <a:srgbClr val="000000"/>
                </a:solidFill>
                <a:latin typeface="Century Gothic"/>
                <a:ea typeface="Century Gothic"/>
                <a:cs typeface="Century Gothic"/>
                <a:sym typeface="Century Gothic"/>
              </a:rPr>
              <a:t>Follow the same process, until the article is done.</a:t>
            </a:r>
            <a:endParaRPr dirty="0"/>
          </a:p>
          <a:p>
            <a:pPr marL="139700" marR="0" lvl="0" indent="0" algn="l" rtl="0">
              <a:lnSpc>
                <a:spcPct val="115000"/>
              </a:lnSpc>
              <a:spcBef>
                <a:spcPts val="0"/>
              </a:spcBef>
              <a:spcAft>
                <a:spcPts val="0"/>
              </a:spcAft>
              <a:buClr>
                <a:srgbClr val="000000"/>
              </a:buClr>
              <a:buSzPts val="1400"/>
              <a:buFont typeface="Century Gothic"/>
              <a:buNone/>
            </a:pPr>
            <a:endParaRPr sz="2000" b="0" i="0" u="none" strike="noStrike" cap="none" dirty="0">
              <a:solidFill>
                <a:srgbClr val="000000"/>
              </a:solidFill>
              <a:latin typeface="Century Gothic"/>
              <a:ea typeface="Century Gothic"/>
              <a:cs typeface="Century Gothic"/>
              <a:sym typeface="Century Gothic"/>
            </a:endParaRPr>
          </a:p>
        </p:txBody>
      </p:sp>
      <p:pic>
        <p:nvPicPr>
          <p:cNvPr id="5" name="Google Shape;239;p47"/>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2" name="Picture 2">
            <a:extLst>
              <a:ext uri="{FF2B5EF4-FFF2-40B4-BE49-F238E27FC236}">
                <a16:creationId xmlns:a16="http://schemas.microsoft.com/office/drawing/2014/main" id="{4ECFFFBF-7D81-46B1-B262-DFBD82674F29}"/>
              </a:ext>
            </a:extLst>
          </p:cNvPr>
          <p:cNvPicPr>
            <a:picLocks noChangeAspect="1"/>
          </p:cNvPicPr>
          <p:nvPr/>
        </p:nvPicPr>
        <p:blipFill>
          <a:blip r:embed="rId4"/>
          <a:stretch>
            <a:fillRect/>
          </a:stretch>
        </p:blipFill>
        <p:spPr>
          <a:xfrm>
            <a:off x="8081513" y="4226044"/>
            <a:ext cx="744748" cy="648779"/>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5" name="Google Shape;295;p5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Let’s Review Our Learning Targets</a:t>
            </a:r>
            <a:endParaRPr/>
          </a:p>
        </p:txBody>
      </p:sp>
      <p:sp>
        <p:nvSpPr>
          <p:cNvPr id="296" name="Google Shape;296;p54"/>
          <p:cNvSpPr txBox="1">
            <a:spLocks noGrp="1"/>
          </p:cNvSpPr>
          <p:nvPr>
            <p:ph type="body" idx="1"/>
          </p:nvPr>
        </p:nvSpPr>
        <p:spPr>
          <a:xfrm>
            <a:off x="311700" y="1303550"/>
            <a:ext cx="8520600" cy="3265200"/>
          </a:xfrm>
          <a:prstGeom prst="rect">
            <a:avLst/>
          </a:prstGeom>
          <a:noFill/>
          <a:ln>
            <a:noFill/>
          </a:ln>
        </p:spPr>
        <p:txBody>
          <a:bodyPr spcFirstLastPara="1" wrap="square" lIns="91425" tIns="91425" rIns="91425" bIns="91425" anchor="t" anchorCtr="0">
            <a:noAutofit/>
          </a:bodyPr>
          <a:lstStyle/>
          <a:p>
            <a:pPr marL="457200" marR="0" lvl="0" indent="-317500" algn="l" rtl="0">
              <a:lnSpc>
                <a:spcPct val="115000"/>
              </a:lnSpc>
              <a:spcBef>
                <a:spcPts val="0"/>
              </a:spcBef>
              <a:spcAft>
                <a:spcPts val="0"/>
              </a:spcAft>
              <a:buClr>
                <a:srgbClr val="000000"/>
              </a:buClr>
              <a:buSzPts val="1400"/>
              <a:buFont typeface="Century Gothic"/>
              <a:buChar char="●"/>
            </a:pPr>
            <a:r>
              <a:rPr lang="en" sz="2000" b="0" i="0" u="none" strike="noStrike" cap="none">
                <a:solidFill>
                  <a:srgbClr val="000000"/>
                </a:solidFill>
                <a:latin typeface="Century Gothic"/>
                <a:ea typeface="Century Gothic"/>
                <a:cs typeface="Century Gothic"/>
                <a:sym typeface="Century Gothic"/>
              </a:rPr>
              <a:t>I can identify the strongest evidence in the text “Refugees: Who, Where, Why” that helps me explain challenges refugees face when fleeing home.</a:t>
            </a:r>
            <a:endParaRPr/>
          </a:p>
          <a:p>
            <a:pPr marL="457200" marR="0" lvl="0" indent="-228600" algn="l" rtl="0">
              <a:lnSpc>
                <a:spcPct val="115000"/>
              </a:lnSpc>
              <a:spcBef>
                <a:spcPts val="0"/>
              </a:spcBef>
              <a:spcAft>
                <a:spcPts val="0"/>
              </a:spcAft>
              <a:buClr>
                <a:srgbClr val="000000"/>
              </a:buClr>
              <a:buSzPts val="14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457200" marR="0" lvl="0" indent="-317500" algn="l" rtl="0">
              <a:lnSpc>
                <a:spcPct val="115000"/>
              </a:lnSpc>
              <a:spcBef>
                <a:spcPts val="0"/>
              </a:spcBef>
              <a:spcAft>
                <a:spcPts val="0"/>
              </a:spcAft>
              <a:buClr>
                <a:srgbClr val="000000"/>
              </a:buClr>
              <a:buSzPts val="1400"/>
              <a:buFont typeface="Century Gothic"/>
              <a:buChar char="●"/>
            </a:pPr>
            <a:r>
              <a:rPr lang="en" sz="2000" b="0" i="0" u="none" strike="noStrike" cap="none">
                <a:solidFill>
                  <a:srgbClr val="000000"/>
                </a:solidFill>
                <a:latin typeface="Century Gothic"/>
                <a:ea typeface="Century Gothic"/>
                <a:cs typeface="Century Gothic"/>
                <a:sym typeface="Century Gothic"/>
              </a:rPr>
              <a:t>I can identify the strongest evidence in the text “Refugees: Who, Where, Why” that helps me explain challenges refugees face finding home.</a:t>
            </a:r>
            <a:endParaRPr/>
          </a:p>
          <a:p>
            <a:pPr marL="457200" marR="0" lvl="0" indent="-228600" algn="l" rtl="0">
              <a:lnSpc>
                <a:spcPct val="115000"/>
              </a:lnSpc>
              <a:spcBef>
                <a:spcPts val="0"/>
              </a:spcBef>
              <a:spcAft>
                <a:spcPts val="0"/>
              </a:spcAft>
              <a:buClr>
                <a:srgbClr val="000000"/>
              </a:buClr>
              <a:buSzPts val="14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457200" marR="0" lvl="0" indent="-317500" algn="l" rtl="0">
              <a:lnSpc>
                <a:spcPct val="115000"/>
              </a:lnSpc>
              <a:spcBef>
                <a:spcPts val="0"/>
              </a:spcBef>
              <a:spcAft>
                <a:spcPts val="0"/>
              </a:spcAft>
              <a:buClr>
                <a:srgbClr val="000000"/>
              </a:buClr>
              <a:buSzPts val="1400"/>
              <a:buFont typeface="Century Gothic"/>
              <a:buChar char="●"/>
            </a:pPr>
            <a:r>
              <a:rPr lang="en" sz="2000" b="0" i="0" u="none" strike="noStrike" cap="none">
                <a:solidFill>
                  <a:srgbClr val="000000"/>
                </a:solidFill>
                <a:latin typeface="Century Gothic"/>
                <a:ea typeface="Century Gothic"/>
                <a:cs typeface="Century Gothic"/>
                <a:sym typeface="Century Gothic"/>
              </a:rPr>
              <a:t>I can use common Greek and Latin affixes (prefixes) </a:t>
            </a:r>
            <a:endParaRPr sz="2000" b="0" i="0" u="none" strike="noStrike" cap="none">
              <a:solidFill>
                <a:srgbClr val="000000"/>
              </a:solidFill>
              <a:latin typeface="Century Gothic"/>
              <a:ea typeface="Century Gothic"/>
              <a:cs typeface="Century Gothic"/>
              <a:sym typeface="Century Gothic"/>
            </a:endParaRPr>
          </a:p>
          <a:p>
            <a:pPr marL="457200" marR="0" lvl="0" indent="0" algn="l" rtl="0">
              <a:lnSpc>
                <a:spcPct val="115000"/>
              </a:lnSpc>
              <a:spcBef>
                <a:spcPts val="0"/>
              </a:spcBef>
              <a:spcAft>
                <a:spcPts val="0"/>
              </a:spcAft>
              <a:buNone/>
            </a:pPr>
            <a:r>
              <a:rPr lang="en" sz="2000" b="0" i="0" u="none" strike="noStrike" cap="none">
                <a:solidFill>
                  <a:srgbClr val="000000"/>
                </a:solidFill>
                <a:latin typeface="Century Gothic"/>
                <a:ea typeface="Century Gothic"/>
                <a:cs typeface="Century Gothic"/>
                <a:sym typeface="Century Gothic"/>
              </a:rPr>
              <a:t>and roots as clues to help me know what a word means. </a:t>
            </a:r>
            <a:endParaRPr/>
          </a:p>
          <a:p>
            <a:pPr marL="457200" marR="0" lvl="0" indent="-228600" algn="l" rtl="0">
              <a:lnSpc>
                <a:spcPct val="115000"/>
              </a:lnSpc>
              <a:spcBef>
                <a:spcPts val="0"/>
              </a:spcBef>
              <a:spcAft>
                <a:spcPts val="0"/>
              </a:spcAft>
              <a:buClr>
                <a:srgbClr val="000000"/>
              </a:buClr>
              <a:buSzPts val="1400"/>
              <a:buFont typeface="Century Gothic"/>
              <a:buNone/>
            </a:pPr>
            <a:endParaRPr sz="1400" b="0" i="0" u="none" strike="noStrike" cap="none">
              <a:solidFill>
                <a:srgbClr val="000000"/>
              </a:solidFill>
              <a:latin typeface="Century Gothic"/>
              <a:ea typeface="Century Gothic"/>
              <a:cs typeface="Century Gothic"/>
              <a:sym typeface="Century Gothic"/>
            </a:endParaRPr>
          </a:p>
        </p:txBody>
      </p:sp>
      <p:pic>
        <p:nvPicPr>
          <p:cNvPr id="297" name="Google Shape;297;p54"/>
          <p:cNvPicPr preferRelativeResize="0"/>
          <p:nvPr/>
        </p:nvPicPr>
        <p:blipFill>
          <a:blip r:embed="rId3">
            <a:alphaModFix/>
          </a:blip>
          <a:stretch>
            <a:fillRect/>
          </a:stretch>
        </p:blipFill>
        <p:spPr>
          <a:xfrm>
            <a:off x="8316929" y="4446000"/>
            <a:ext cx="626142" cy="519425"/>
          </a:xfrm>
          <a:prstGeom prst="rect">
            <a:avLst/>
          </a:prstGeom>
          <a:noFill/>
          <a:ln>
            <a:noFill/>
          </a:ln>
        </p:spPr>
      </p:pic>
      <p:pic>
        <p:nvPicPr>
          <p:cNvPr id="6" name="Google Shape;239;p47"/>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5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303" name="Google Shape;303;p5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285750" marR="0" lvl="0" indent="-311150" algn="l" rtl="0">
              <a:lnSpc>
                <a:spcPct val="100000"/>
              </a:lnSpc>
              <a:spcBef>
                <a:spcPts val="600"/>
              </a:spcBef>
              <a:spcAft>
                <a:spcPts val="0"/>
              </a:spcAft>
              <a:buClr>
                <a:srgbClr val="000000"/>
              </a:buClr>
              <a:buSzPct val="100000"/>
              <a:buFont typeface="Century Gothic"/>
              <a:buChar char="●"/>
            </a:pPr>
            <a:r>
              <a:rPr lang="en" sz="2100" b="0" i="0" u="none" strike="noStrike" cap="none" dirty="0">
                <a:solidFill>
                  <a:srgbClr val="000000"/>
                </a:solidFill>
                <a:sym typeface="Century Gothic"/>
              </a:rPr>
              <a:t>Complete a first read of pages 135–157. </a:t>
            </a:r>
            <a:endParaRPr sz="2100" b="0" i="0" u="none" strike="noStrike" cap="none" dirty="0">
              <a:solidFill>
                <a:srgbClr val="000000"/>
              </a:solidFill>
              <a:sym typeface="Century Gothic"/>
            </a:endParaRPr>
          </a:p>
          <a:p>
            <a:pPr marL="285750" marR="0" lvl="0" indent="-311150" algn="l" rtl="0">
              <a:lnSpc>
                <a:spcPct val="100000"/>
              </a:lnSpc>
              <a:spcBef>
                <a:spcPts val="600"/>
              </a:spcBef>
              <a:spcAft>
                <a:spcPts val="0"/>
              </a:spcAft>
              <a:buClr>
                <a:srgbClr val="000000"/>
              </a:buClr>
              <a:buSzPct val="100000"/>
              <a:buFont typeface="Century Gothic"/>
              <a:buChar char="●"/>
            </a:pPr>
            <a:r>
              <a:rPr lang="en" sz="2100" b="0" i="0" u="none" strike="noStrike" cap="none" dirty="0">
                <a:solidFill>
                  <a:srgbClr val="000000"/>
                </a:solidFill>
                <a:sym typeface="Century Gothic"/>
              </a:rPr>
              <a:t>Take notes (in your journals) using the </a:t>
            </a:r>
            <a:r>
              <a:rPr lang="en" sz="2100" b="1" i="0" u="none" strike="noStrike" cap="none" dirty="0">
                <a:solidFill>
                  <a:srgbClr val="000000"/>
                </a:solidFill>
                <a:sym typeface="Century Gothic"/>
              </a:rPr>
              <a:t>Structured Notes graphic organizer. </a:t>
            </a:r>
            <a:endParaRPr sz="2100" b="1" i="0" u="none" strike="noStrike" cap="none" dirty="0">
              <a:solidFill>
                <a:srgbClr val="000000"/>
              </a:solidFill>
              <a:sym typeface="Century Gothic"/>
            </a:endParaRPr>
          </a:p>
          <a:p>
            <a:pPr marL="285750" marR="0" lvl="0" indent="-311150" algn="l" rtl="0">
              <a:lnSpc>
                <a:spcPct val="100000"/>
              </a:lnSpc>
              <a:spcBef>
                <a:spcPts val="600"/>
              </a:spcBef>
              <a:spcAft>
                <a:spcPts val="0"/>
              </a:spcAft>
              <a:buClr>
                <a:srgbClr val="000000"/>
              </a:buClr>
              <a:buSzPct val="100000"/>
              <a:buFont typeface="Century Gothic"/>
              <a:buChar char="●"/>
            </a:pPr>
            <a:r>
              <a:rPr lang="en" sz="2100" b="0" i="0" u="none" strike="noStrike" cap="none" dirty="0">
                <a:solidFill>
                  <a:srgbClr val="000000"/>
                </a:solidFill>
                <a:sym typeface="Century Gothic"/>
              </a:rPr>
              <a:t>Focus on the strongest evidence that reveals how Ha is being turned “inside out,” plus vocabulary that helps you understand her challenges and responses. </a:t>
            </a:r>
            <a:endParaRPr sz="2100" dirty="0"/>
          </a:p>
          <a:p>
            <a:pPr marL="285750" marR="0" lvl="0" indent="-311150" algn="l" rtl="0">
              <a:lnSpc>
                <a:spcPct val="100000"/>
              </a:lnSpc>
              <a:spcBef>
                <a:spcPts val="600"/>
              </a:spcBef>
              <a:spcAft>
                <a:spcPts val="0"/>
              </a:spcAft>
              <a:buClr>
                <a:srgbClr val="000000"/>
              </a:buClr>
              <a:buSzPct val="100000"/>
              <a:buFont typeface="Century Gothic"/>
              <a:buChar char="●"/>
            </a:pPr>
            <a:r>
              <a:rPr lang="en" sz="2100" b="0" i="0" u="none" strike="noStrike" cap="none" dirty="0">
                <a:solidFill>
                  <a:srgbClr val="000000"/>
                </a:solidFill>
                <a:sym typeface="Century Gothic"/>
              </a:rPr>
              <a:t>Continue rereading the article “Refugees: Who, Where, and Why” and annotating for the gist of each section. </a:t>
            </a:r>
            <a:endParaRPr sz="2100" dirty="0"/>
          </a:p>
          <a:p>
            <a:pPr marL="285750" marR="0" lvl="0" indent="-171450" algn="l" rtl="0">
              <a:lnSpc>
                <a:spcPct val="100000"/>
              </a:lnSpc>
              <a:spcBef>
                <a:spcPts val="600"/>
              </a:spcBef>
              <a:spcAft>
                <a:spcPts val="0"/>
              </a:spcAft>
              <a:buClr>
                <a:srgbClr val="000000"/>
              </a:buClr>
              <a:buSzPct val="100000"/>
              <a:buFont typeface="Century Gothic"/>
              <a:buNone/>
            </a:pPr>
            <a:endParaRPr sz="2100" b="0" i="0" u="none" strike="noStrike" cap="none" dirty="0">
              <a:solidFill>
                <a:srgbClr val="000000"/>
              </a:solidFill>
              <a:sym typeface="Century Gothic"/>
            </a:endParaRPr>
          </a:p>
        </p:txBody>
      </p:sp>
      <p:pic>
        <p:nvPicPr>
          <p:cNvPr id="5" name="Google Shape;239;p47"/>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 Unit 2 : Lesson 4</a:t>
            </a:r>
            <a:endParaRPr sz="3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Google Shape;181;p38"/>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200" b="1" i="0" u="none" strike="noStrike" cap="none" dirty="0">
                <a:solidFill>
                  <a:schemeClr val="dk1"/>
                </a:solidFill>
                <a:sym typeface="Century Gothic"/>
              </a:rPr>
              <a:t>Preparing for Lesson 4</a:t>
            </a:r>
            <a:endParaRPr sz="2200" dirty="0"/>
          </a:p>
          <a:p>
            <a:pPr marL="0" marR="0" lvl="0" indent="0" algn="l" rtl="0">
              <a:lnSpc>
                <a:spcPct val="90000"/>
              </a:lnSpc>
              <a:spcBef>
                <a:spcPts val="0"/>
              </a:spcBef>
              <a:spcAft>
                <a:spcPts val="0"/>
              </a:spcAft>
              <a:buClr>
                <a:schemeClr val="dk1"/>
              </a:buClr>
              <a:buSzPts val="2500"/>
              <a:buFont typeface="Arial"/>
              <a:buNone/>
            </a:pPr>
            <a:endParaRPr sz="2200" b="1" i="0" u="none" strike="noStrike" cap="none" dirty="0">
              <a:solidFill>
                <a:schemeClr val="dk1"/>
              </a:solidFill>
              <a:sym typeface="Century Gothic"/>
            </a:endParaRPr>
          </a:p>
          <a:p>
            <a:pPr marL="342900" marR="0" lvl="0" indent="-336550" algn="l" rtl="0">
              <a:lnSpc>
                <a:spcPct val="90000"/>
              </a:lnSpc>
              <a:spcBef>
                <a:spcPts val="0"/>
              </a:spcBef>
              <a:spcAft>
                <a:spcPts val="0"/>
              </a:spcAft>
              <a:buClr>
                <a:schemeClr val="dk1"/>
              </a:buClr>
              <a:buSzPct val="100000"/>
              <a:buFont typeface="Century Gothic"/>
              <a:buChar char="●"/>
            </a:pPr>
            <a:r>
              <a:rPr lang="en" sz="2200" b="0" i="0" u="none" strike="noStrike" cap="none" dirty="0">
                <a:solidFill>
                  <a:schemeClr val="dk1"/>
                </a:solidFill>
                <a:sym typeface="Century Gothic"/>
              </a:rPr>
              <a:t>Read the informational text “Refugees: Who, Where, Why”</a:t>
            </a:r>
            <a:endParaRPr sz="2200" dirty="0"/>
          </a:p>
          <a:p>
            <a:pPr marL="342900" marR="0" lvl="0" indent="-336550" algn="l" rtl="0">
              <a:lnSpc>
                <a:spcPct val="90000"/>
              </a:lnSpc>
              <a:spcBef>
                <a:spcPts val="0"/>
              </a:spcBef>
              <a:spcAft>
                <a:spcPts val="0"/>
              </a:spcAft>
              <a:buClr>
                <a:schemeClr val="dk1"/>
              </a:buClr>
              <a:buSzPct val="100000"/>
              <a:buFont typeface="Century Gothic"/>
              <a:buChar char="●"/>
            </a:pPr>
            <a:r>
              <a:rPr lang="en" sz="2200" b="0" i="0" u="none" strike="noStrike" cap="none" dirty="0">
                <a:solidFill>
                  <a:schemeClr val="dk1"/>
                </a:solidFill>
                <a:sym typeface="Century Gothic"/>
              </a:rPr>
              <a:t>Review and prepare definitions for vocabulary from the informational text</a:t>
            </a:r>
            <a:endParaRPr sz="2200" dirty="0"/>
          </a:p>
          <a:p>
            <a:pPr marL="342900" marR="0" lvl="0" indent="-336550" algn="l" rtl="0">
              <a:lnSpc>
                <a:spcPct val="90000"/>
              </a:lnSpc>
              <a:spcBef>
                <a:spcPts val="0"/>
              </a:spcBef>
              <a:spcAft>
                <a:spcPts val="0"/>
              </a:spcAft>
              <a:buClr>
                <a:schemeClr val="dk1"/>
              </a:buClr>
              <a:buSzPct val="100000"/>
              <a:buFont typeface="Century Gothic"/>
              <a:buChar char="●"/>
            </a:pPr>
            <a:r>
              <a:rPr lang="en" sz="2200" b="0" i="0" u="none" strike="noStrike" cap="none" dirty="0">
                <a:solidFill>
                  <a:schemeClr val="dk1"/>
                </a:solidFill>
                <a:sym typeface="Century Gothic"/>
              </a:rPr>
              <a:t>Review the new partner reading protocol </a:t>
            </a:r>
            <a:endParaRPr sz="2200" b="0" i="0" u="none" strike="noStrike" cap="none" dirty="0">
              <a:solidFill>
                <a:schemeClr val="dk1"/>
              </a:solidFill>
              <a:sym typeface="Century Gothic"/>
            </a:endParaRPr>
          </a:p>
          <a:p>
            <a:pPr marL="342900" marR="0" lvl="0" indent="-336550" algn="l" rtl="0">
              <a:lnSpc>
                <a:spcPct val="90000"/>
              </a:lnSpc>
              <a:spcBef>
                <a:spcPts val="0"/>
              </a:spcBef>
              <a:spcAft>
                <a:spcPts val="0"/>
              </a:spcAft>
              <a:buClr>
                <a:schemeClr val="dk1"/>
              </a:buClr>
              <a:buSzPct val="100000"/>
              <a:buFont typeface="Century Gothic"/>
              <a:buChar char="●"/>
            </a:pPr>
            <a:r>
              <a:rPr lang="en" sz="2200" dirty="0">
                <a:solidFill>
                  <a:schemeClr val="dk1"/>
                </a:solidFill>
              </a:rPr>
              <a:t>Reread pages 135–157 from </a:t>
            </a:r>
            <a:r>
              <a:rPr lang="en" sz="2200" i="1" dirty="0">
                <a:solidFill>
                  <a:schemeClr val="dk1"/>
                </a:solidFill>
              </a:rPr>
              <a:t>Inside Out and Back Again</a:t>
            </a:r>
            <a:r>
              <a:rPr lang="en" sz="2200" dirty="0">
                <a:solidFill>
                  <a:schemeClr val="dk1"/>
                </a:solidFill>
              </a:rPr>
              <a:t> in preparation for homework</a:t>
            </a:r>
            <a:endParaRPr sz="2200"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287193"/>
            <a:ext cx="7886700" cy="773723"/>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722098"/>
            <a:ext cx="7886700" cy="643198"/>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8BF399AD-80EA-4CD1-9FF2-5D7A97E2A65F}"/>
              </a:ext>
            </a:extLst>
          </p:cNvPr>
          <p:cNvPicPr>
            <a:picLocks noChangeAspect="1"/>
          </p:cNvPicPr>
          <p:nvPr/>
        </p:nvPicPr>
        <p:blipFill>
          <a:blip r:embed="rId3"/>
          <a:stretch>
            <a:fillRect/>
          </a:stretch>
        </p:blipFill>
        <p:spPr>
          <a:xfrm>
            <a:off x="3652379" y="295856"/>
            <a:ext cx="1839242" cy="845308"/>
          </a:xfrm>
          <a:prstGeom prst="rect">
            <a:avLst/>
          </a:prstGeom>
        </p:spPr>
      </p:pic>
    </p:spTree>
    <p:extLst>
      <p:ext uri="{BB962C8B-B14F-4D97-AF65-F5344CB8AC3E}">
        <p14:creationId xmlns:p14="http://schemas.microsoft.com/office/powerpoint/2010/main" val="24366236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dirty="0">
                <a:solidFill>
                  <a:schemeClr val="dk1"/>
                </a:solidFill>
                <a:latin typeface="Century Gothic"/>
                <a:ea typeface="Century Gothic"/>
                <a:cs typeface="Century Gothic"/>
                <a:sym typeface="Century Gothic"/>
              </a:rPr>
              <a:t>Here’s what we’ll do:</a:t>
            </a:r>
            <a:endParaRPr sz="19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dirty="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I’m going to read aloud </a:t>
            </a:r>
            <a:r>
              <a:rPr lang="en" sz="1900" dirty="0">
                <a:latin typeface="Century Gothic"/>
                <a:ea typeface="Century Gothic"/>
                <a:cs typeface="Century Gothic"/>
                <a:sym typeface="Century Gothic"/>
              </a:rPr>
              <a:t>a section of our text we’ll be reading carefully in our next class.</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dirty="0">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0878694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0335423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B37406DE-60EE-418C-9F52-A8060E89C107}"/>
              </a:ext>
            </a:extLst>
          </p:cNvPr>
          <p:cNvPicPr>
            <a:picLocks noChangeAspect="1"/>
          </p:cNvPicPr>
          <p:nvPr/>
        </p:nvPicPr>
        <p:blipFill>
          <a:blip r:embed="rId3"/>
          <a:stretch>
            <a:fillRect/>
          </a:stretch>
        </p:blipFill>
        <p:spPr>
          <a:xfrm>
            <a:off x="8346895" y="4445000"/>
            <a:ext cx="586237" cy="586237"/>
          </a:xfrm>
          <a:prstGeom prst="rect">
            <a:avLst/>
          </a:prstGeom>
        </p:spPr>
      </p:pic>
    </p:spTree>
    <p:extLst>
      <p:ext uri="{BB962C8B-B14F-4D97-AF65-F5344CB8AC3E}">
        <p14:creationId xmlns:p14="http://schemas.microsoft.com/office/powerpoint/2010/main" val="11842340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42002975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1839128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1 Lesson 8</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7" name="Google Shape;187;p39"/>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000" b="1" i="0" u="none" strike="noStrike" cap="none" dirty="0">
                <a:solidFill>
                  <a:schemeClr val="dk1"/>
                </a:solidFill>
                <a:latin typeface="Century Gothic"/>
                <a:ea typeface="Century Gothic"/>
                <a:cs typeface="Century Gothic"/>
                <a:sym typeface="Century Gothic"/>
              </a:rPr>
              <a:t>Preparing for Lesson </a:t>
            </a:r>
            <a:r>
              <a:rPr lang="en" sz="2000" b="1" dirty="0">
                <a:solidFill>
                  <a:schemeClr val="dk1"/>
                </a:solidFill>
              </a:rPr>
              <a:t>4</a:t>
            </a:r>
            <a:endParaRPr lang="en" sz="2000" b="1"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2000" b="0" i="1" u="none" strike="noStrike" cap="none" dirty="0">
                <a:solidFill>
                  <a:schemeClr val="dk1"/>
                </a:solidFill>
                <a:latin typeface="Century Gothic"/>
                <a:ea typeface="Century Gothic"/>
                <a:cs typeface="Century Gothic"/>
                <a:sym typeface="Century Gothic"/>
              </a:rPr>
              <a:t>Materials and Student Pairings</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2000" b="0" i="0" u="none" strike="noStrike" cap="none" dirty="0">
                <a:solidFill>
                  <a:schemeClr val="dk1"/>
                </a:solidFill>
                <a:latin typeface="Century Gothic"/>
                <a:ea typeface="Century Gothic"/>
                <a:cs typeface="Century Gothic"/>
                <a:sym typeface="Century Gothic"/>
              </a:rPr>
              <a:t>Please have the following materials prepared prior to the lesson.</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0" i="0" u="none" strike="noStrike" cap="none" dirty="0">
                <a:solidFill>
                  <a:schemeClr val="dk1"/>
                </a:solidFill>
                <a:latin typeface="Century Gothic"/>
                <a:ea typeface="Century Gothic"/>
                <a:cs typeface="Century Gothic"/>
                <a:sym typeface="Century Gothic"/>
              </a:rPr>
              <a:t>“Refugees: Who, Where, Why” (one per student)</a:t>
            </a:r>
            <a:endParaRPr dirty="0"/>
          </a:p>
          <a:p>
            <a:pPr marL="342900" marR="0" lvl="0" indent="-228600" algn="l" rtl="0">
              <a:lnSpc>
                <a:spcPct val="90000"/>
              </a:lnSpc>
              <a:spcBef>
                <a:spcPts val="1000"/>
              </a:spcBef>
              <a:spcAft>
                <a:spcPts val="0"/>
              </a:spcAft>
              <a:buClr>
                <a:srgbClr val="000000"/>
              </a:buClr>
              <a:buSzPts val="1800"/>
              <a:buFont typeface="Arial"/>
              <a:buNone/>
            </a:pPr>
            <a:endParaRPr sz="1800" b="0" i="0" u="none" strike="noStrike" cap="none" dirty="0">
              <a:solidFill>
                <a:schemeClr val="dk1"/>
              </a:solidFill>
              <a:latin typeface="Century Gothic"/>
              <a:ea typeface="Century Gothic"/>
              <a:cs typeface="Century Gothic"/>
              <a:sym typeface="Century Gothic"/>
            </a:endParaRPr>
          </a:p>
          <a:p>
            <a:pPr marL="342900" marR="0" lvl="0" indent="-228600" algn="l" rtl="0">
              <a:lnSpc>
                <a:spcPct val="90000"/>
              </a:lnSpc>
              <a:spcBef>
                <a:spcPts val="1000"/>
              </a:spcBef>
              <a:spcAft>
                <a:spcPts val="0"/>
              </a:spcAft>
              <a:buClr>
                <a:srgbClr val="000000"/>
              </a:buClr>
              <a:buSzPts val="1800"/>
              <a:buFont typeface="Arial"/>
              <a:buNone/>
            </a:pPr>
            <a:endParaRPr sz="1800" b="0" i="0" u="none" strike="noStrike" cap="none" dirty="0">
              <a:solidFill>
                <a:schemeClr val="dk1"/>
              </a:solidFill>
              <a:latin typeface="Century Gothic"/>
              <a:ea typeface="Century Gothic"/>
              <a:cs typeface="Century Gothic"/>
              <a:sym typeface="Century Gothic"/>
            </a:endParaRPr>
          </a:p>
          <a:p>
            <a:pPr marL="342900" marR="0" lvl="0" indent="-228600" algn="l" rtl="0">
              <a:lnSpc>
                <a:spcPct val="90000"/>
              </a:lnSpc>
              <a:spcBef>
                <a:spcPts val="1000"/>
              </a:spcBef>
              <a:spcAft>
                <a:spcPts val="0"/>
              </a:spcAft>
              <a:buClr>
                <a:srgbClr val="000000"/>
              </a:buClr>
              <a:buSzPts val="1800"/>
              <a:buFont typeface="Arial"/>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Grade 8: Module 1: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Unit 2: Lesson 4</a:t>
            </a: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1E465B39-301E-4BDC-945A-15FB52A92017}"/>
              </a:ext>
            </a:extLst>
          </p:cNvPr>
          <p:cNvPicPr>
            <a:picLocks noChangeAspect="1"/>
          </p:cNvPicPr>
          <p:nvPr/>
        </p:nvPicPr>
        <p:blipFill>
          <a:blip r:embed="rId3"/>
          <a:stretch>
            <a:fillRect/>
          </a:stretch>
        </p:blipFill>
        <p:spPr>
          <a:xfrm>
            <a:off x="3689929" y="315057"/>
            <a:ext cx="1764142" cy="81079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9" name="Google Shape;199;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Today</a:t>
            </a:r>
            <a:r>
              <a:rPr lang="en" sz="2400" dirty="0"/>
              <a:t>, </a:t>
            </a:r>
            <a:r>
              <a:rPr lang="en" sz="2400" b="0" i="0" u="none" strike="noStrike" cap="none" dirty="0">
                <a:solidFill>
                  <a:srgbClr val="000000"/>
                </a:solidFill>
                <a:latin typeface="Century Gothic"/>
                <a:ea typeface="Century Gothic"/>
                <a:cs typeface="Century Gothic"/>
                <a:sym typeface="Century Gothic"/>
              </a:rPr>
              <a:t>you’ll continue to study the universal </a:t>
            </a:r>
            <a:br>
              <a:rPr lang="en" sz="2400" b="0" i="0" u="none" strike="noStrike" cap="none" dirty="0">
                <a:solidFill>
                  <a:srgbClr val="000000"/>
                </a:solidFill>
                <a:latin typeface="Century Gothic"/>
                <a:ea typeface="Century Gothic"/>
                <a:cs typeface="Century Gothic"/>
                <a:sym typeface="Century Gothic"/>
              </a:rPr>
            </a:br>
            <a:r>
              <a:rPr lang="en" sz="2400" b="0" i="0" u="none" strike="noStrike" cap="none" dirty="0">
                <a:solidFill>
                  <a:srgbClr val="000000"/>
                </a:solidFill>
                <a:latin typeface="Century Gothic"/>
                <a:ea typeface="Century Gothic"/>
                <a:cs typeface="Century Gothic"/>
                <a:sym typeface="Century Gothic"/>
              </a:rPr>
              <a:t>experiences of refugees with a new informational text. You’ll also continue building your vocabulary with words that are important to the meaning of this new text.</a:t>
            </a:r>
            <a:endParaRPr dirty="0"/>
          </a:p>
          <a:p>
            <a:pPr marL="0" marR="0" lvl="0" indent="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b="1" i="0" u="none" strike="noStrike" cap="none" dirty="0">
                <a:solidFill>
                  <a:srgbClr val="000000"/>
                </a:solidFill>
              </a:rPr>
              <a:t>Here is what you’ll do today:</a:t>
            </a:r>
            <a:endParaRPr b="1" dirty="0"/>
          </a:p>
          <a:p>
            <a:pPr marL="342900" marR="0" lvl="0" indent="-34290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Review your homework with a Chalkboard Splash</a:t>
            </a:r>
            <a:endParaRPr dirty="0"/>
          </a:p>
          <a:p>
            <a:pPr marL="342900" marR="0" lvl="0" indent="-34290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Listen to a read-aloud of the text “Refugees: Who, Where, and Why” </a:t>
            </a:r>
            <a:r>
              <a:rPr lang="en" sz="2200" dirty="0"/>
              <a:t>then </a:t>
            </a:r>
            <a:r>
              <a:rPr lang="en" sz="2200" b="0" i="0" u="none" strike="noStrike" cap="none" dirty="0">
                <a:solidFill>
                  <a:srgbClr val="000000"/>
                </a:solidFill>
                <a:latin typeface="Century Gothic"/>
                <a:ea typeface="Century Gothic"/>
                <a:cs typeface="Century Gothic"/>
                <a:sym typeface="Century Gothic"/>
              </a:rPr>
              <a:t>reread the text with a partner</a:t>
            </a:r>
            <a:endParaRPr dirty="0"/>
          </a:p>
          <a:p>
            <a:pPr marL="342900" marR="0" lvl="0" indent="-34290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Add to the </a:t>
            </a:r>
            <a:r>
              <a:rPr lang="en" sz="2200" b="1" i="0" u="none" strike="noStrike" cap="none" dirty="0">
                <a:solidFill>
                  <a:srgbClr val="000000"/>
                </a:solidFill>
                <a:latin typeface="Century Gothic"/>
                <a:ea typeface="Century Gothic"/>
                <a:cs typeface="Century Gothic"/>
                <a:sym typeface="Century Gothic"/>
              </a:rPr>
              <a:t>Prefix Note-Catcher </a:t>
            </a:r>
            <a:r>
              <a:rPr lang="en" sz="2200" b="0" i="0" u="none" strike="noStrike" cap="none" dirty="0">
                <a:solidFill>
                  <a:srgbClr val="000000"/>
                </a:solidFill>
                <a:latin typeface="Century Gothic"/>
                <a:ea typeface="Century Gothic"/>
                <a:cs typeface="Century Gothic"/>
                <a:sym typeface="Century Gothic"/>
              </a:rPr>
              <a:t>you began in Lesson 3</a:t>
            </a:r>
            <a:endParaRPr dirty="0"/>
          </a:p>
          <a:p>
            <a:pPr marL="342900" marR="0" lvl="0" indent="-22860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285750" marR="0" lvl="0" indent="-17145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Google Shape;239;p47"/>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2050" name="Picture 2" descr="https://lh3.googleusercontent.com/BaGq6SIbMBDe_HXBMYO7mkSh-cCXh6BE2mUSc7FC3o7vagoj4lRc6F1oDXWtnBjtiT-bYPFs0ihbUj4nQmRg_8vvyD4J0ddk4kXI5Ruolpn4Y5aAo_l9SjTrwbP8bE3dSq98HVG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7962" y="4467275"/>
            <a:ext cx="514350" cy="5143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42"/>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Review Our Homework</a:t>
            </a:r>
            <a:endParaRPr sz="3600" b="0" i="0" u="none" strike="noStrike" cap="none">
              <a:solidFill>
                <a:schemeClr val="dk1"/>
              </a:solidFill>
              <a:latin typeface="Century Gothic"/>
              <a:ea typeface="Century Gothic"/>
              <a:cs typeface="Century Gothic"/>
              <a:sym typeface="Century Gothic"/>
            </a:endParaRPr>
          </a:p>
        </p:txBody>
      </p:sp>
      <p:sp>
        <p:nvSpPr>
          <p:cNvPr id="206" name="Google Shape;206;p42"/>
          <p:cNvSpPr txBox="1">
            <a:spLocks noGrp="1"/>
          </p:cNvSpPr>
          <p:nvPr>
            <p:ph type="body" idx="1"/>
          </p:nvPr>
        </p:nvSpPr>
        <p:spPr>
          <a:xfrm>
            <a:off x="407587" y="1306391"/>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600"/>
              </a:spcBef>
              <a:spcAft>
                <a:spcPts val="600"/>
              </a:spcAft>
              <a:buClr>
                <a:srgbClr val="000000"/>
              </a:buClr>
              <a:buSzPts val="1800"/>
              <a:buFont typeface="Century Gothic"/>
              <a:buNone/>
            </a:pPr>
            <a:r>
              <a:rPr lang="en" sz="1700" b="0" i="0" u="none" strike="noStrike" cap="none" dirty="0">
                <a:solidFill>
                  <a:srgbClr val="000000"/>
                </a:solidFill>
                <a:sym typeface="Century Gothic"/>
              </a:rPr>
              <a:t>Chalkboard Splash</a:t>
            </a:r>
            <a:endParaRPr sz="1700" dirty="0"/>
          </a:p>
          <a:p>
            <a:pPr marL="457200" marR="0" lvl="0" indent="-457200" algn="l" rtl="0">
              <a:lnSpc>
                <a:spcPct val="100000"/>
              </a:lnSpc>
              <a:spcBef>
                <a:spcPts val="600"/>
              </a:spcBef>
              <a:spcAft>
                <a:spcPts val="600"/>
              </a:spcAft>
              <a:buClr>
                <a:srgbClr val="000000"/>
              </a:buClr>
              <a:buSzPts val="1800"/>
              <a:buFont typeface="Arial"/>
              <a:buAutoNum type="arabicPeriod"/>
            </a:pPr>
            <a:r>
              <a:rPr lang="en" sz="1700" b="0" i="0" u="none" strike="noStrike" cap="none" dirty="0">
                <a:solidFill>
                  <a:srgbClr val="000000"/>
                </a:solidFill>
                <a:sym typeface="Century Gothic"/>
              </a:rPr>
              <a:t>Discuss the focus question with your partner:</a:t>
            </a:r>
            <a:endParaRPr sz="1700" i="1" dirty="0"/>
          </a:p>
          <a:p>
            <a:pPr marL="0" marR="0" lvl="0" indent="0" algn="l" rtl="0">
              <a:lnSpc>
                <a:spcPct val="100000"/>
              </a:lnSpc>
              <a:spcBef>
                <a:spcPts val="600"/>
              </a:spcBef>
              <a:spcAft>
                <a:spcPts val="600"/>
              </a:spcAft>
              <a:buClr>
                <a:srgbClr val="000000"/>
              </a:buClr>
              <a:buSzPts val="1800"/>
              <a:buFont typeface="Century Gothic"/>
              <a:buNone/>
            </a:pPr>
            <a:r>
              <a:rPr lang="en" sz="1700" i="1" u="none" strike="noStrike" cap="none" dirty="0">
                <a:solidFill>
                  <a:srgbClr val="000000"/>
                </a:solidFill>
              </a:rPr>
              <a:t>“What is the strongest evidence that shows how Ha is turned ‘inside out’ as her family settles in in Alabama?”</a:t>
            </a:r>
            <a:endParaRPr sz="1700" b="1" i="0" u="none" strike="noStrike" cap="none" dirty="0">
              <a:solidFill>
                <a:srgbClr val="000000"/>
              </a:solidFill>
              <a:sym typeface="Century Gothic"/>
            </a:endParaRPr>
          </a:p>
          <a:p>
            <a:pPr marL="342900" marR="0" lvl="0" algn="l" rtl="0">
              <a:lnSpc>
                <a:spcPct val="100000"/>
              </a:lnSpc>
              <a:spcBef>
                <a:spcPts val="600"/>
              </a:spcBef>
              <a:spcAft>
                <a:spcPts val="600"/>
              </a:spcAft>
              <a:buClr>
                <a:srgbClr val="000000"/>
              </a:buClr>
              <a:buSzPts val="1800"/>
              <a:buFont typeface="Century Gothic"/>
              <a:buAutoNum type="arabicPeriod" startAt="2"/>
            </a:pPr>
            <a:r>
              <a:rPr lang="en" sz="1700" b="0" i="0" u="none" strike="noStrike" cap="none" dirty="0">
                <a:solidFill>
                  <a:srgbClr val="000000"/>
                </a:solidFill>
                <a:sym typeface="Century Gothic"/>
              </a:rPr>
              <a:t>Write your strongest evidence on the sentence strip.</a:t>
            </a:r>
            <a:endParaRPr lang="en" sz="1700" dirty="0"/>
          </a:p>
          <a:p>
            <a:pPr marL="342900" marR="0" lvl="0" algn="l" rtl="0">
              <a:lnSpc>
                <a:spcPct val="100000"/>
              </a:lnSpc>
              <a:spcBef>
                <a:spcPts val="600"/>
              </a:spcBef>
              <a:spcAft>
                <a:spcPts val="600"/>
              </a:spcAft>
              <a:buClr>
                <a:srgbClr val="000000"/>
              </a:buClr>
              <a:buSzPts val="1800"/>
              <a:buFont typeface="Century Gothic"/>
              <a:buAutoNum type="arabicPeriod" startAt="2"/>
            </a:pPr>
            <a:r>
              <a:rPr lang="en" sz="1700" b="0" i="0" u="none" strike="noStrike" cap="none" dirty="0">
                <a:solidFill>
                  <a:srgbClr val="000000"/>
                </a:solidFill>
                <a:sym typeface="Century Gothic"/>
              </a:rPr>
              <a:t>Post your strip on the wall.</a:t>
            </a:r>
            <a:endParaRPr lang="en" sz="1700" dirty="0"/>
          </a:p>
          <a:p>
            <a:pPr marL="342900" marR="0" lvl="0" algn="l" rtl="0">
              <a:lnSpc>
                <a:spcPct val="100000"/>
              </a:lnSpc>
              <a:spcBef>
                <a:spcPts val="600"/>
              </a:spcBef>
              <a:spcAft>
                <a:spcPts val="600"/>
              </a:spcAft>
              <a:buClr>
                <a:srgbClr val="000000"/>
              </a:buClr>
              <a:buSzPts val="1800"/>
              <a:buFont typeface="Century Gothic"/>
              <a:buAutoNum type="arabicPeriod" startAt="2"/>
            </a:pPr>
            <a:r>
              <a:rPr lang="en" sz="1700" b="0" i="0" u="none" strike="noStrike" cap="none" dirty="0">
                <a:solidFill>
                  <a:srgbClr val="000000"/>
                </a:solidFill>
                <a:sym typeface="Century Gothic"/>
              </a:rPr>
              <a:t>View the details posted by your classmates.</a:t>
            </a:r>
            <a:endParaRPr lang="en" sz="1700" dirty="0"/>
          </a:p>
          <a:p>
            <a:pPr marL="342900" marR="0" lvl="0" algn="l" rtl="0">
              <a:lnSpc>
                <a:spcPct val="100000"/>
              </a:lnSpc>
              <a:spcBef>
                <a:spcPts val="600"/>
              </a:spcBef>
              <a:spcAft>
                <a:spcPts val="600"/>
              </a:spcAft>
              <a:buClr>
                <a:srgbClr val="000000"/>
              </a:buClr>
              <a:buSzPts val="1800"/>
              <a:buFont typeface="Century Gothic"/>
              <a:buAutoNum type="arabicPeriod" startAt="2"/>
            </a:pPr>
            <a:r>
              <a:rPr lang="en" sz="1700" b="0" i="0" u="none" strike="noStrike" cap="none" dirty="0">
                <a:solidFill>
                  <a:srgbClr val="000000"/>
                </a:solidFill>
                <a:sym typeface="Century Gothic"/>
              </a:rPr>
              <a:t>Choose one strong piece of evidence and add this to your </a:t>
            </a:r>
            <a:r>
              <a:rPr lang="en" sz="1700" b="1" i="0" u="none" strike="noStrike" cap="none" dirty="0">
                <a:solidFill>
                  <a:srgbClr val="000000"/>
                </a:solidFill>
                <a:sym typeface="Century Gothic"/>
              </a:rPr>
              <a:t>Structured Notes.</a:t>
            </a:r>
            <a:endParaRPr sz="1700" b="1" dirty="0"/>
          </a:p>
        </p:txBody>
      </p:sp>
      <p:pic>
        <p:nvPicPr>
          <p:cNvPr id="5" name="Google Shape;239;p47"/>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6" name="Picture 2" descr="https://lh3.googleusercontent.com/BaGq6SIbMBDe_HXBMYO7mkSh-cCXh6BE2mUSc7FC3o7vagoj4lRc6F1oDXWtnBjtiT-bYPFs0ihbUj4nQmRg_8vvyD4J0ddk4kXI5Ruolpn4Y5aAo_l9SjTrwbP8bE3dSq98HVG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7962" y="4467275"/>
            <a:ext cx="514350" cy="5143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Review Our Learning Targets</a:t>
            </a:r>
            <a:endParaRPr sz="3600" b="0" i="0" u="none" strike="noStrike" cap="none">
              <a:solidFill>
                <a:schemeClr val="dk1"/>
              </a:solidFill>
              <a:latin typeface="Century Gothic"/>
              <a:ea typeface="Century Gothic"/>
              <a:cs typeface="Century Gothic"/>
              <a:sym typeface="Century Gothic"/>
            </a:endParaRPr>
          </a:p>
        </p:txBody>
      </p:sp>
      <p:sp>
        <p:nvSpPr>
          <p:cNvPr id="213" name="Google Shape;213;p43"/>
          <p:cNvSpPr txBox="1">
            <a:spLocks noGrp="1"/>
          </p:cNvSpPr>
          <p:nvPr>
            <p:ph type="body" idx="1"/>
          </p:nvPr>
        </p:nvSpPr>
        <p:spPr>
          <a:xfrm>
            <a:off x="311700" y="1301886"/>
            <a:ext cx="85206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Arial"/>
              <a:buAutoNum type="arabicPeriod"/>
            </a:pPr>
            <a:r>
              <a:rPr lang="en" sz="2000" b="0" i="0" u="none" strike="noStrike" cap="none" dirty="0">
                <a:solidFill>
                  <a:srgbClr val="000000"/>
                </a:solidFill>
                <a:latin typeface="Century Gothic"/>
                <a:ea typeface="Century Gothic"/>
                <a:cs typeface="Century Gothic"/>
                <a:sym typeface="Century Gothic"/>
              </a:rPr>
              <a:t>I can identify the strongest evidence in the text “Refugees: Who, Where, Why” that helps me explain challenges refugees face when </a:t>
            </a:r>
            <a:r>
              <a:rPr lang="en" sz="2000" b="1" i="0" u="none" strike="noStrike" cap="none" dirty="0">
                <a:solidFill>
                  <a:srgbClr val="000000"/>
                </a:solidFill>
              </a:rPr>
              <a:t>fleeing </a:t>
            </a:r>
            <a:r>
              <a:rPr lang="en" sz="2000" b="0" i="0" u="none" strike="noStrike" cap="none" dirty="0">
                <a:solidFill>
                  <a:srgbClr val="000000"/>
                </a:solidFill>
                <a:latin typeface="Century Gothic"/>
                <a:ea typeface="Century Gothic"/>
                <a:cs typeface="Century Gothic"/>
                <a:sym typeface="Century Gothic"/>
              </a:rPr>
              <a:t>home.</a:t>
            </a:r>
            <a:endParaRPr lang="en" dirty="0"/>
          </a:p>
          <a:p>
            <a:pPr marL="457200" marR="0" lvl="0" indent="-342900" algn="l" rtl="0">
              <a:lnSpc>
                <a:spcPct val="100000"/>
              </a:lnSpc>
              <a:spcBef>
                <a:spcPts val="0"/>
              </a:spcBef>
              <a:spcAft>
                <a:spcPts val="0"/>
              </a:spcAft>
              <a:buClr>
                <a:srgbClr val="000000"/>
              </a:buClr>
              <a:buSzPts val="1800"/>
              <a:buFont typeface="Arial"/>
              <a:buAutoNum type="arabicPeriod"/>
            </a:pPr>
            <a:endParaRPr lang="en" sz="20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Arial"/>
              <a:buAutoNum type="arabicPeriod"/>
            </a:pPr>
            <a:r>
              <a:rPr lang="en" sz="2000" b="0" i="0" u="none" strike="noStrike" cap="none" dirty="0">
                <a:solidFill>
                  <a:srgbClr val="000000"/>
                </a:solidFill>
                <a:latin typeface="Century Gothic"/>
                <a:ea typeface="Century Gothic"/>
                <a:cs typeface="Century Gothic"/>
                <a:sym typeface="Century Gothic"/>
              </a:rPr>
              <a:t>I can identify the strongest evidence in the text “Refugees: Who, Where, Why” that helps me explain challenges refugees face </a:t>
            </a:r>
            <a:r>
              <a:rPr lang="en" sz="2000" b="1" i="0" u="none" strike="noStrike" cap="none" dirty="0">
                <a:solidFill>
                  <a:srgbClr val="000000"/>
                </a:solidFill>
              </a:rPr>
              <a:t>finding </a:t>
            </a:r>
            <a:r>
              <a:rPr lang="en" sz="2000" b="0" i="0" u="none" strike="noStrike" cap="none" dirty="0">
                <a:solidFill>
                  <a:srgbClr val="000000"/>
                </a:solidFill>
                <a:latin typeface="Century Gothic"/>
                <a:ea typeface="Century Gothic"/>
                <a:cs typeface="Century Gothic"/>
                <a:sym typeface="Century Gothic"/>
              </a:rPr>
              <a:t>home.</a:t>
            </a:r>
            <a:endParaRPr lang="en" dirty="0"/>
          </a:p>
          <a:p>
            <a:pPr marL="457200" marR="0" lvl="0" indent="-342900" algn="l" rtl="0">
              <a:lnSpc>
                <a:spcPct val="100000"/>
              </a:lnSpc>
              <a:spcBef>
                <a:spcPts val="0"/>
              </a:spcBef>
              <a:spcAft>
                <a:spcPts val="0"/>
              </a:spcAft>
              <a:buClr>
                <a:srgbClr val="000000"/>
              </a:buClr>
              <a:buSzPts val="1800"/>
              <a:buFont typeface="Arial"/>
              <a:buAutoNum type="arabicPeriod"/>
            </a:pPr>
            <a:endParaRPr lang="en" sz="20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Arial"/>
              <a:buAutoNum type="arabicPeriod"/>
            </a:pPr>
            <a:r>
              <a:rPr lang="en" sz="2000" b="0" i="0" u="none" strike="noStrike" cap="none" dirty="0">
                <a:solidFill>
                  <a:srgbClr val="000000"/>
                </a:solidFill>
                <a:latin typeface="Century Gothic"/>
                <a:ea typeface="Century Gothic"/>
                <a:cs typeface="Century Gothic"/>
                <a:sym typeface="Century Gothic"/>
              </a:rPr>
              <a:t>I can use common Greek and Latin affixes (prefixes) and roots as clues to help me know what a word means.</a:t>
            </a:r>
            <a:endParaRPr sz="20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dirty="0"/>
          </a:p>
          <a:p>
            <a:pPr marL="0" marR="0" lvl="0" indent="0" algn="l" rtl="0">
              <a:lnSpc>
                <a:spcPct val="100000"/>
              </a:lnSpc>
              <a:spcBef>
                <a:spcPts val="0"/>
              </a:spcBef>
              <a:spcAft>
                <a:spcPts val="0"/>
              </a:spcAft>
              <a:buNone/>
            </a:pPr>
            <a:r>
              <a:rPr lang="en" sz="2000" dirty="0"/>
              <a:t>																</a:t>
            </a:r>
            <a:endParaRPr sz="2000" dirty="0"/>
          </a:p>
        </p:txBody>
      </p:sp>
      <p:pic>
        <p:nvPicPr>
          <p:cNvPr id="215" name="Google Shape;215;p43"/>
          <p:cNvPicPr preferRelativeResize="0"/>
          <p:nvPr/>
        </p:nvPicPr>
        <p:blipFill>
          <a:blip r:embed="rId3">
            <a:alphaModFix/>
          </a:blip>
          <a:stretch>
            <a:fillRect/>
          </a:stretch>
        </p:blipFill>
        <p:spPr>
          <a:xfrm>
            <a:off x="8336261" y="4425167"/>
            <a:ext cx="557740" cy="486768"/>
          </a:xfrm>
          <a:prstGeom prst="rect">
            <a:avLst/>
          </a:prstGeom>
          <a:noFill/>
          <a:ln>
            <a:noFill/>
          </a:ln>
        </p:spPr>
      </p:pic>
      <p:pic>
        <p:nvPicPr>
          <p:cNvPr id="6" name="Google Shape;239;p47"/>
          <p:cNvPicPr preferRelativeResize="0"/>
          <p:nvPr/>
        </p:nvPicPr>
        <p:blipFill>
          <a:blip r:embed="rId4">
            <a:alphaModFix/>
          </a:blip>
          <a:stretch>
            <a:fillRect/>
          </a:stretch>
        </p:blipFill>
        <p:spPr>
          <a:xfrm>
            <a:off x="7963625" y="187575"/>
            <a:ext cx="868675" cy="1286900"/>
          </a:xfrm>
          <a:prstGeom prst="rect">
            <a:avLst/>
          </a:prstGeom>
          <a:noFill/>
          <a:ln>
            <a:noFill/>
          </a:ln>
        </p:spPr>
      </p:pic>
      <p:pic>
        <p:nvPicPr>
          <p:cNvPr id="7" name="Picture 2" descr="A close up of a logo&#10;&#10;Description generated with very high confidence">
            <a:extLst>
              <a:ext uri="{FF2B5EF4-FFF2-40B4-BE49-F238E27FC236}">
                <a16:creationId xmlns:a16="http://schemas.microsoft.com/office/drawing/2014/main" id="{B37406DE-60EE-418C-9F52-A8060E89C107}"/>
              </a:ext>
            </a:extLst>
          </p:cNvPr>
          <p:cNvPicPr>
            <a:picLocks noChangeAspect="1"/>
          </p:cNvPicPr>
          <p:nvPr/>
        </p:nvPicPr>
        <p:blipFill>
          <a:blip r:embed="rId5"/>
          <a:stretch>
            <a:fillRect/>
          </a:stretch>
        </p:blipFill>
        <p:spPr>
          <a:xfrm>
            <a:off x="7811725" y="4425167"/>
            <a:ext cx="586237" cy="58623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4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Make a Prediction</a:t>
            </a:r>
            <a:endParaRPr sz="3600" b="0" i="0" u="none" strike="noStrike" cap="none">
              <a:solidFill>
                <a:schemeClr val="dk1"/>
              </a:solidFill>
              <a:latin typeface="Century Gothic"/>
              <a:ea typeface="Century Gothic"/>
              <a:cs typeface="Century Gothic"/>
              <a:sym typeface="Century Gothic"/>
            </a:endParaRPr>
          </a:p>
        </p:txBody>
      </p:sp>
      <p:sp>
        <p:nvSpPr>
          <p:cNvPr id="221" name="Google Shape;221;p4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Jot your answers to these questions at the top of </a:t>
            </a:r>
            <a:endParaRPr dirty="0"/>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your text.</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457200" marR="0" lvl="0" indent="-457200" algn="l" rtl="0">
              <a:lnSpc>
                <a:spcPct val="100000"/>
              </a:lnSpc>
              <a:spcBef>
                <a:spcPts val="0"/>
              </a:spcBef>
              <a:spcAft>
                <a:spcPts val="0"/>
              </a:spcAft>
              <a:buClr>
                <a:srgbClr val="000000"/>
              </a:buClr>
              <a:buSzPct val="100000"/>
              <a:buFont typeface="Arial"/>
              <a:buAutoNum type="arabicPeriod"/>
            </a:pPr>
            <a:r>
              <a:rPr lang="en" sz="2400" b="1" i="0" u="none" strike="noStrike" cap="none" dirty="0">
                <a:solidFill>
                  <a:srgbClr val="000000"/>
                </a:solidFill>
              </a:rPr>
              <a:t>Who </a:t>
            </a:r>
            <a:r>
              <a:rPr lang="en" sz="2400" b="0" i="0" u="none" strike="noStrike" cap="none" dirty="0">
                <a:solidFill>
                  <a:srgbClr val="000000"/>
                </a:solidFill>
                <a:latin typeface="Century Gothic"/>
                <a:ea typeface="Century Gothic"/>
                <a:cs typeface="Century Gothic"/>
                <a:sym typeface="Century Gothic"/>
              </a:rPr>
              <a:t>are refugees?</a:t>
            </a:r>
            <a:endParaRPr dirty="0"/>
          </a:p>
          <a:p>
            <a:pPr marL="457200" marR="0" lvl="0" indent="-457200" algn="l" rtl="0">
              <a:lnSpc>
                <a:spcPct val="100000"/>
              </a:lnSpc>
              <a:spcBef>
                <a:spcPts val="0"/>
              </a:spcBef>
              <a:spcAft>
                <a:spcPts val="0"/>
              </a:spcAft>
              <a:buClr>
                <a:srgbClr val="000000"/>
              </a:buClr>
              <a:buSzPct val="100000"/>
              <a:buFont typeface="Arial"/>
              <a:buAutoNum type="arabicPeriod"/>
            </a:pPr>
            <a:r>
              <a:rPr lang="en" sz="2400" b="1" i="0" u="none" strike="noStrike" cap="none" dirty="0">
                <a:solidFill>
                  <a:srgbClr val="000000"/>
                </a:solidFill>
              </a:rPr>
              <a:t>Where </a:t>
            </a:r>
            <a:r>
              <a:rPr lang="en" sz="2400" b="0" i="0" u="none" strike="noStrike" cap="none" dirty="0">
                <a:solidFill>
                  <a:srgbClr val="000000"/>
                </a:solidFill>
                <a:latin typeface="Century Gothic"/>
                <a:ea typeface="Century Gothic"/>
                <a:cs typeface="Century Gothic"/>
                <a:sym typeface="Century Gothic"/>
              </a:rPr>
              <a:t>might refugees be from?</a:t>
            </a:r>
            <a:endParaRPr dirty="0"/>
          </a:p>
          <a:p>
            <a:pPr marL="457200" marR="0" lvl="0" indent="-457200" algn="l" rtl="0">
              <a:lnSpc>
                <a:spcPct val="100000"/>
              </a:lnSpc>
              <a:spcBef>
                <a:spcPts val="0"/>
              </a:spcBef>
              <a:spcAft>
                <a:spcPts val="0"/>
              </a:spcAft>
              <a:buClr>
                <a:srgbClr val="000000"/>
              </a:buClr>
              <a:buSzPct val="100000"/>
              <a:buFont typeface="Arial"/>
              <a:buAutoNum type="arabicPeriod"/>
            </a:pPr>
            <a:r>
              <a:rPr lang="en" sz="2400" b="1" i="0" u="none" strike="noStrike" cap="none" dirty="0">
                <a:solidFill>
                  <a:srgbClr val="000000"/>
                </a:solidFill>
              </a:rPr>
              <a:t>Why </a:t>
            </a:r>
            <a:r>
              <a:rPr lang="en" sz="2400" b="0" i="0" u="none" strike="noStrike" cap="none" dirty="0">
                <a:solidFill>
                  <a:srgbClr val="000000"/>
                </a:solidFill>
                <a:latin typeface="Century Gothic"/>
                <a:ea typeface="Century Gothic"/>
                <a:cs typeface="Century Gothic"/>
                <a:sym typeface="Century Gothic"/>
              </a:rPr>
              <a:t>might someone become a refugee?</a:t>
            </a:r>
            <a:endParaRPr dirty="0"/>
          </a:p>
          <a:p>
            <a:pPr marL="457200" marR="0" lvl="0" indent="-342900" algn="l" rtl="0">
              <a:lnSpc>
                <a:spcPct val="100000"/>
              </a:lnSpc>
              <a:spcBef>
                <a:spcPts val="0"/>
              </a:spcBef>
              <a:spcAft>
                <a:spcPts val="0"/>
              </a:spcAft>
              <a:buClr>
                <a:srgbClr val="000000"/>
              </a:buClr>
              <a:buSzPts val="1800"/>
              <a:buFont typeface="Arial"/>
              <a:buNone/>
            </a:pPr>
            <a:endParaRPr sz="2400" b="0" i="0" u="none" strike="noStrike" cap="none" dirty="0">
              <a:solidFill>
                <a:srgbClr val="000000"/>
              </a:solidFill>
              <a:latin typeface="Century Gothic"/>
              <a:ea typeface="Century Gothic"/>
              <a:cs typeface="Century Gothic"/>
              <a:sym typeface="Century Gothic"/>
            </a:endParaRPr>
          </a:p>
        </p:txBody>
      </p:sp>
      <p:pic>
        <p:nvPicPr>
          <p:cNvPr id="5" name="Google Shape;239;p47"/>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4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Chunk It</a:t>
            </a:r>
            <a:endParaRPr sz="3600" b="0" i="0" u="none" strike="noStrike" cap="none">
              <a:solidFill>
                <a:schemeClr val="dk1"/>
              </a:solidFill>
              <a:latin typeface="Century Gothic"/>
              <a:ea typeface="Century Gothic"/>
              <a:cs typeface="Century Gothic"/>
              <a:sym typeface="Century Gothic"/>
            </a:endParaRPr>
          </a:p>
        </p:txBody>
      </p:sp>
      <p:pic>
        <p:nvPicPr>
          <p:cNvPr id="229" name="Google Shape;229;p45"/>
          <p:cNvPicPr preferRelativeResize="0"/>
          <p:nvPr/>
        </p:nvPicPr>
        <p:blipFill rotWithShape="1">
          <a:blip r:embed="rId3">
            <a:alphaModFix/>
          </a:blip>
          <a:srcRect/>
          <a:stretch/>
        </p:blipFill>
        <p:spPr>
          <a:xfrm>
            <a:off x="404884" y="1224956"/>
            <a:ext cx="5597781" cy="2760190"/>
          </a:xfrm>
          <a:prstGeom prst="rect">
            <a:avLst/>
          </a:prstGeom>
          <a:noFill/>
          <a:ln>
            <a:noFill/>
          </a:ln>
        </p:spPr>
      </p:pic>
      <p:cxnSp>
        <p:nvCxnSpPr>
          <p:cNvPr id="230" name="Google Shape;230;p45"/>
          <p:cNvCxnSpPr/>
          <p:nvPr/>
        </p:nvCxnSpPr>
        <p:spPr>
          <a:xfrm>
            <a:off x="311699" y="3985146"/>
            <a:ext cx="5502300" cy="0"/>
          </a:xfrm>
          <a:prstGeom prst="straightConnector1">
            <a:avLst/>
          </a:prstGeom>
          <a:noFill/>
          <a:ln w="38100" cap="flat" cmpd="sng">
            <a:solidFill>
              <a:schemeClr val="dk1"/>
            </a:solidFill>
            <a:prstDash val="solid"/>
            <a:round/>
            <a:headEnd type="none" w="sm" len="sm"/>
            <a:tailEnd type="none" w="sm" len="sm"/>
          </a:ln>
          <a:effectLst>
            <a:outerShdw blurRad="40000" dist="23000" dir="5400000" rotWithShape="0">
              <a:srgbClr val="000000">
                <a:alpha val="34900"/>
              </a:srgbClr>
            </a:outerShdw>
          </a:effectLst>
        </p:spPr>
      </p:cxnSp>
      <p:sp>
        <p:nvSpPr>
          <p:cNvPr id="231" name="Google Shape;231;p45"/>
          <p:cNvSpPr txBox="1"/>
          <p:nvPr/>
        </p:nvSpPr>
        <p:spPr>
          <a:xfrm>
            <a:off x="5813998" y="3451833"/>
            <a:ext cx="3190381" cy="1479396"/>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500" b="0" i="0" u="none" strike="noStrike" cap="none" dirty="0">
                <a:solidFill>
                  <a:srgbClr val="000000"/>
                </a:solidFill>
                <a:latin typeface="Century Gothic"/>
                <a:ea typeface="Century Gothic"/>
                <a:cs typeface="Century Gothic"/>
                <a:sym typeface="Century Gothic"/>
              </a:rPr>
              <a:t>Section </a:t>
            </a:r>
            <a:r>
              <a:rPr lang="en" sz="1500" dirty="0">
                <a:latin typeface="Century Gothic"/>
                <a:ea typeface="Century Gothic"/>
                <a:cs typeface="Century Gothic"/>
                <a:sym typeface="Century Gothic"/>
              </a:rPr>
              <a:t>One</a:t>
            </a:r>
            <a:r>
              <a:rPr lang="en" sz="1500" b="0" i="0" u="none" strike="noStrike" cap="none" dirty="0">
                <a:solidFill>
                  <a:srgbClr val="000000"/>
                </a:solidFill>
                <a:latin typeface="Century Gothic"/>
                <a:ea typeface="Century Gothic"/>
                <a:cs typeface="Century Gothic"/>
                <a:sym typeface="Century Gothic"/>
              </a:rPr>
              <a:t>: Paragraphs 1-2</a:t>
            </a:r>
            <a:endParaRPr sz="1500" dirty="0"/>
          </a:p>
          <a:p>
            <a:pPr marL="0" marR="0" lvl="0" indent="0" algn="l" rtl="0">
              <a:lnSpc>
                <a:spcPct val="100000"/>
              </a:lnSpc>
              <a:spcBef>
                <a:spcPts val="0"/>
              </a:spcBef>
              <a:spcAft>
                <a:spcPts val="0"/>
              </a:spcAft>
              <a:buNone/>
            </a:pPr>
            <a:r>
              <a:rPr lang="en" sz="1500" b="0" i="0" u="none" strike="noStrike" cap="none" dirty="0">
                <a:solidFill>
                  <a:srgbClr val="000000"/>
                </a:solidFill>
                <a:latin typeface="Century Gothic"/>
                <a:ea typeface="Century Gothic"/>
                <a:cs typeface="Century Gothic"/>
                <a:sym typeface="Century Gothic"/>
              </a:rPr>
              <a:t>Section </a:t>
            </a:r>
            <a:r>
              <a:rPr lang="en" sz="1500" dirty="0">
                <a:latin typeface="Century Gothic"/>
                <a:ea typeface="Century Gothic"/>
                <a:cs typeface="Century Gothic"/>
                <a:sym typeface="Century Gothic"/>
              </a:rPr>
              <a:t>Two</a:t>
            </a:r>
            <a:r>
              <a:rPr lang="en" sz="1500" b="0" i="0" u="none" strike="noStrike" cap="none" dirty="0">
                <a:solidFill>
                  <a:srgbClr val="000000"/>
                </a:solidFill>
                <a:latin typeface="Century Gothic"/>
                <a:ea typeface="Century Gothic"/>
                <a:cs typeface="Century Gothic"/>
                <a:sym typeface="Century Gothic"/>
              </a:rPr>
              <a:t>: Paragraphs 3-4</a:t>
            </a:r>
            <a:endParaRPr sz="1500" dirty="0"/>
          </a:p>
          <a:p>
            <a:pPr marL="0" marR="0" lvl="0" indent="0" algn="l" rtl="0">
              <a:lnSpc>
                <a:spcPct val="100000"/>
              </a:lnSpc>
              <a:spcBef>
                <a:spcPts val="0"/>
              </a:spcBef>
              <a:spcAft>
                <a:spcPts val="0"/>
              </a:spcAft>
              <a:buNone/>
            </a:pPr>
            <a:r>
              <a:rPr lang="en" sz="1500" b="0" i="0" u="none" strike="noStrike" cap="none" dirty="0">
                <a:solidFill>
                  <a:srgbClr val="000000"/>
                </a:solidFill>
                <a:latin typeface="Century Gothic"/>
                <a:ea typeface="Century Gothic"/>
                <a:cs typeface="Century Gothic"/>
                <a:sym typeface="Century Gothic"/>
              </a:rPr>
              <a:t>Section </a:t>
            </a:r>
            <a:r>
              <a:rPr lang="en" sz="1500" dirty="0">
                <a:latin typeface="Century Gothic"/>
                <a:ea typeface="Century Gothic"/>
                <a:cs typeface="Century Gothic"/>
                <a:sym typeface="Century Gothic"/>
              </a:rPr>
              <a:t>Three</a:t>
            </a:r>
            <a:r>
              <a:rPr lang="en" sz="1500" b="0" i="0" u="none" strike="noStrike" cap="none" dirty="0">
                <a:solidFill>
                  <a:srgbClr val="000000"/>
                </a:solidFill>
                <a:latin typeface="Century Gothic"/>
                <a:ea typeface="Century Gothic"/>
                <a:cs typeface="Century Gothic"/>
                <a:sym typeface="Century Gothic"/>
              </a:rPr>
              <a:t>: Paragraphs 5–7</a:t>
            </a:r>
            <a:endParaRPr sz="1500" dirty="0"/>
          </a:p>
          <a:p>
            <a:pPr marL="0" marR="0" lvl="0" indent="0" algn="l" rtl="0">
              <a:lnSpc>
                <a:spcPct val="100000"/>
              </a:lnSpc>
              <a:spcBef>
                <a:spcPts val="0"/>
              </a:spcBef>
              <a:spcAft>
                <a:spcPts val="0"/>
              </a:spcAft>
              <a:buNone/>
            </a:pPr>
            <a:r>
              <a:rPr lang="en" sz="1500" b="0" i="0" u="none" strike="noStrike" cap="none" dirty="0">
                <a:solidFill>
                  <a:srgbClr val="000000"/>
                </a:solidFill>
                <a:latin typeface="Century Gothic"/>
                <a:ea typeface="Century Gothic"/>
                <a:cs typeface="Century Gothic"/>
                <a:sym typeface="Century Gothic"/>
              </a:rPr>
              <a:t>Section </a:t>
            </a:r>
            <a:r>
              <a:rPr lang="en" sz="1500" dirty="0">
                <a:latin typeface="Century Gothic"/>
                <a:ea typeface="Century Gothic"/>
                <a:cs typeface="Century Gothic"/>
                <a:sym typeface="Century Gothic"/>
              </a:rPr>
              <a:t>Four</a:t>
            </a:r>
            <a:r>
              <a:rPr lang="en" sz="1500" b="0" i="0" u="none" strike="noStrike" cap="none" dirty="0">
                <a:solidFill>
                  <a:srgbClr val="000000"/>
                </a:solidFill>
                <a:latin typeface="Century Gothic"/>
                <a:ea typeface="Century Gothic"/>
                <a:cs typeface="Century Gothic"/>
                <a:sym typeface="Century Gothic"/>
              </a:rPr>
              <a:t>: Paragraphs 8–10, Section </a:t>
            </a:r>
            <a:r>
              <a:rPr lang="en" sz="1500" dirty="0">
                <a:latin typeface="Century Gothic"/>
                <a:ea typeface="Century Gothic"/>
                <a:cs typeface="Century Gothic"/>
                <a:sym typeface="Century Gothic"/>
              </a:rPr>
              <a:t>Five</a:t>
            </a:r>
            <a:r>
              <a:rPr lang="en" sz="1500" b="0" i="0" u="none" strike="noStrike" cap="none" dirty="0">
                <a:solidFill>
                  <a:srgbClr val="000000"/>
                </a:solidFill>
                <a:latin typeface="Century Gothic"/>
                <a:ea typeface="Century Gothic"/>
                <a:cs typeface="Century Gothic"/>
                <a:sym typeface="Century Gothic"/>
              </a:rPr>
              <a:t>: Paragraphs 11–15 Section </a:t>
            </a:r>
            <a:r>
              <a:rPr lang="en" sz="1500" dirty="0">
                <a:latin typeface="Century Gothic"/>
                <a:ea typeface="Century Gothic"/>
                <a:cs typeface="Century Gothic"/>
                <a:sym typeface="Century Gothic"/>
              </a:rPr>
              <a:t>Six</a:t>
            </a:r>
            <a:r>
              <a:rPr lang="en" sz="1500" b="0" i="0" u="none" strike="noStrike" cap="none" dirty="0">
                <a:solidFill>
                  <a:srgbClr val="000000"/>
                </a:solidFill>
                <a:latin typeface="Century Gothic"/>
                <a:ea typeface="Century Gothic"/>
                <a:cs typeface="Century Gothic"/>
                <a:sym typeface="Century Gothic"/>
              </a:rPr>
              <a:t>: Final paragraph</a:t>
            </a:r>
            <a:endParaRPr sz="1500" dirty="0"/>
          </a:p>
        </p:txBody>
      </p:sp>
      <p:pic>
        <p:nvPicPr>
          <p:cNvPr id="8" name="Google Shape;239;p47"/>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0D7DDB-A42A-4544-BCD2-E932F907DEA6}">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a1502afc-75e6-4a80-976c-76583f90c737"/>
    <ds:schemaRef ds:uri="http://www.w3.org/XML/1998/namespace"/>
  </ds:schemaRefs>
</ds:datastoreItem>
</file>

<file path=customXml/itemProps2.xml><?xml version="1.0" encoding="utf-8"?>
<ds:datastoreItem xmlns:ds="http://schemas.openxmlformats.org/officeDocument/2006/customXml" ds:itemID="{BC005956-3B17-4BD3-957B-2836F52BB3C5}">
  <ds:schemaRefs>
    <ds:schemaRef ds:uri="http://schemas.microsoft.com/sharepoint/v3/contenttype/forms"/>
  </ds:schemaRefs>
</ds:datastoreItem>
</file>

<file path=customXml/itemProps3.xml><?xml version="1.0" encoding="utf-8"?>
<ds:datastoreItem xmlns:ds="http://schemas.openxmlformats.org/officeDocument/2006/customXml" ds:itemID="{96598F2A-82A7-47A0-A03A-A59CC6AEAF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64</TotalTime>
  <Words>6126</Words>
  <Application>Microsoft Office PowerPoint</Application>
  <PresentationFormat>On-screen Show (16:9)</PresentationFormat>
  <Paragraphs>609</Paragraphs>
  <Slides>25</Slides>
  <Notes>25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25</vt:i4>
      </vt:variant>
    </vt:vector>
  </HeadingPairs>
  <TitlesOfParts>
    <vt:vector size="31" baseType="lpstr">
      <vt:lpstr>Arial</vt:lpstr>
      <vt:lpstr>Century Gothic</vt:lpstr>
      <vt:lpstr>Overlock</vt:lpstr>
      <vt:lpstr>Calibri</vt:lpstr>
      <vt:lpstr>Simple Light</vt:lpstr>
      <vt:lpstr>Simple Light</vt:lpstr>
      <vt:lpstr>Grade 8: Module 1 : Unit 2: Lesson 4  Teacher slide, before teaching.</vt:lpstr>
      <vt:lpstr>Grade 8: Module 1 : Unit 2 : Lesson 4 Teacher slide, before teaching.</vt:lpstr>
      <vt:lpstr>Grade 8 Module 1 Unit 1 Lesson 8 Teacher slide, before teaching.</vt:lpstr>
      <vt:lpstr>PowerPoint Presentation</vt:lpstr>
      <vt:lpstr>Hello, Students!</vt:lpstr>
      <vt:lpstr>Let’s Review Our Homework</vt:lpstr>
      <vt:lpstr>Let’s Review Our Learning Targets</vt:lpstr>
      <vt:lpstr>Let’s Make a Prediction</vt:lpstr>
      <vt:lpstr>Let’s Chunk It</vt:lpstr>
      <vt:lpstr>Let’s Listen &amp; Annotate</vt:lpstr>
      <vt:lpstr>Let’s Discuss</vt:lpstr>
      <vt:lpstr>Let’s Build Our Vocabulary</vt:lpstr>
      <vt:lpstr>Let’s Build Our Vocabulary</vt:lpstr>
      <vt:lpstr>Let’s Build Our Vocabulary</vt:lpstr>
      <vt:lpstr>Let’s Build Our Vocabulary</vt:lpstr>
      <vt:lpstr>Let’s Build Our Vocabulary</vt:lpstr>
      <vt:lpstr>Let’s Reread with a Partner</vt:lpstr>
      <vt:lpstr>Let’s Review Our Learning Targets</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 Unit 2: Lesson 4  Teacher slide, before teaching.</dc:title>
  <dc:creator>nbravo</dc:creator>
  <cp:lastModifiedBy>Natalie Ivey</cp:lastModifiedBy>
  <cp:revision>18</cp:revision>
  <dcterms:modified xsi:type="dcterms:W3CDTF">2018-09-07T15:30:01Z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