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0.xml" ContentType="application/vnd.openxmlformats-officedocument.presentationml.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3.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2.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notesSlides/notesSlide8.xml" ContentType="application/vnd.openxmlformats-officedocument.presentationml.notesSlide+xml"/>
  <Override PartName="/ppt/slideLayouts/slideLayout2.xml" ContentType="application/vnd.openxmlformats-officedocument.presentationml.slideLayou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slideLayouts/slideLayout1.xml" ContentType="application/vnd.openxmlformats-officedocument.presentationml.slideLayou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slideLayouts/slideLayout12.xml" ContentType="application/vnd.openxmlformats-officedocument.presentationml.slideLayout+xml"/>
  <Override PartName="/ppt/slideLayouts/slideLayout4.xml" ContentType="application/vnd.openxmlformats-officedocument.presentationml.slideLayout+xml"/>
  <Override PartName="/ppt/notesSlides/notesSlide5.xml" ContentType="application/vnd.openxmlformats-officedocument.presentationml.notesSlide+xml"/>
  <Override PartName="/ppt/slideLayouts/slideLayout33.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notesSlides/notesSlide6.xml" ContentType="application/vnd.openxmlformats-officedocument.presentationml.notesSlide+xml"/>
  <Override PartName="/ppt/slideLayouts/slideLayout5.xml" ContentType="application/vnd.openxmlformats-officedocument.presentationml.slideLayou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1.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16"/>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3D07BCD7-F9D9-4EDC-8F94-76605D849715}">
  <a:tblStyle styleId="{3D07BCD7-F9D9-4EDC-8F94-76605D849715}"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0410" autoAdjust="0"/>
  </p:normalViewPr>
  <p:slideViewPr>
    <p:cSldViewPr snapToGrid="0">
      <p:cViewPr varScale="1">
        <p:scale>
          <a:sx n="88" d="100"/>
          <a:sy n="88" d="100"/>
        </p:scale>
        <p:origin x="-1688" y="-104"/>
      </p:cViewPr>
      <p:guideLst>
        <p:guide orient="horz" pos="1620"/>
        <p:guide pos="2880"/>
      </p:guideLst>
    </p:cSldViewPr>
  </p:slideViewPr>
  <p:notesTextViewPr>
    <p:cViewPr>
      <p:scale>
        <a:sx n="1" d="1"/>
        <a:sy n="1" d="1"/>
      </p:scale>
      <p:origin x="0" y="936"/>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presProps" Target="presProps.xml"/><Relationship Id="rId8" Type="http://schemas.openxmlformats.org/officeDocument/2006/relationships/slide" Target="slides/slide5.xml"/><Relationship Id="rId21"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printerSettings" Target="printerSettings/printerSettings1.bin"/><Relationship Id="rId7" Type="http://schemas.openxmlformats.org/officeDocument/2006/relationships/slide" Target="slides/slide4.xml"/><Relationship Id="rId20" Type="http://schemas.openxmlformats.org/officeDocument/2006/relationships/theme" Target="theme/theme1.xml"/><Relationship Id="rId16" Type="http://schemas.openxmlformats.org/officeDocument/2006/relationships/notesMaster" Target="notesMasters/notesMaster1.xml"/><Relationship Id="rId2" Type="http://schemas.openxmlformats.org/officeDocument/2006/relationships/slideMaster" Target="slideMasters/slideMaster2.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4" Type="http://schemas.openxmlformats.org/officeDocument/2006/relationships/customXml" Target="../customXml/item3.xml"/><Relationship Id="rId15" Type="http://schemas.openxmlformats.org/officeDocument/2006/relationships/slide" Target="slides/slide12.xml"/><Relationship Id="rId5" Type="http://schemas.openxmlformats.org/officeDocument/2006/relationships/slide" Target="slides/slide2.xml"/><Relationship Id="rId23" Type="http://schemas.openxmlformats.org/officeDocument/2006/relationships/customXml" Target="../customXml/item2.xml"/><Relationship Id="rId10" Type="http://schemas.openxmlformats.org/officeDocument/2006/relationships/slide" Target="slides/slide7.xml"/><Relationship Id="rId19" Type="http://schemas.openxmlformats.org/officeDocument/2006/relationships/viewProps" Target="viewProps.xml"/><Relationship Id="rId9" Type="http://schemas.openxmlformats.org/officeDocument/2006/relationships/slide" Target="slides/slide6.xml"/><Relationship Id="rId14" Type="http://schemas.openxmlformats.org/officeDocument/2006/relationships/slide" Target="slides/slide11.xml"/><Relationship Id="rId4" Type="http://schemas.openxmlformats.org/officeDocument/2006/relationships/slide" Target="slides/slide1.xml"/><Relationship Id="rId22"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16323269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54f97e97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50-60  </a:t>
            </a:r>
            <a:r>
              <a:rPr lang="en" sz="1200" dirty="0" smtClean="0">
                <a:latin typeface="Calibri"/>
                <a:ea typeface="Calibri"/>
                <a:cs typeface="Calibri"/>
                <a:sym typeface="Calibri"/>
              </a:rPr>
              <a:t>minutes</a:t>
            </a:r>
            <a:endParaRPr sz="1200" dirty="0">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Unpacking Learning Targets (2-3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Creating a </a:t>
            </a:r>
            <a:r>
              <a:rPr lang="en" sz="1200" b="1" dirty="0">
                <a:solidFill>
                  <a:schemeClr val="dk1"/>
                </a:solidFill>
                <a:latin typeface="Calibri"/>
                <a:ea typeface="Calibri"/>
                <a:cs typeface="Calibri"/>
                <a:sym typeface="Calibri"/>
              </a:rPr>
              <a:t>Team Cascading Consequences Chart </a:t>
            </a:r>
            <a:r>
              <a:rPr lang="en" sz="1200" dirty="0">
                <a:solidFill>
                  <a:schemeClr val="dk1"/>
                </a:solidFill>
                <a:latin typeface="Calibri"/>
                <a:ea typeface="Calibri"/>
                <a:cs typeface="Calibri"/>
                <a:sym typeface="Calibri"/>
              </a:rPr>
              <a:t>(15-18 minutes)</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Creating a Stakeholders Chart (20-25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Considering a Position (12-15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Homework (1-2 minutes): Familiarize yourself with the </a:t>
            </a:r>
            <a:r>
              <a:rPr lang="en" sz="1200" b="1" dirty="0">
                <a:solidFill>
                  <a:schemeClr val="dk1"/>
                </a:solidFill>
                <a:latin typeface="Calibri"/>
                <a:ea typeface="Calibri"/>
                <a:cs typeface="Calibri"/>
                <a:sym typeface="Calibri"/>
              </a:rPr>
              <a:t>Taking a Position graphic organizer </a:t>
            </a:r>
            <a:r>
              <a:rPr lang="en" sz="1200" dirty="0">
                <a:solidFill>
                  <a:schemeClr val="dk1"/>
                </a:solidFill>
                <a:latin typeface="Calibri"/>
                <a:ea typeface="Calibri"/>
                <a:cs typeface="Calibri"/>
                <a:sym typeface="Calibri"/>
              </a:rPr>
              <a:t>and be ready to begin work on it in the next class period.</a:t>
            </a:r>
            <a:endParaRPr sz="1200" dirty="0">
              <a:latin typeface="Calibri"/>
              <a:ea typeface="Calibri"/>
              <a:cs typeface="Calibri"/>
              <a:sym typeface="Calibri"/>
            </a:endParaRPr>
          </a:p>
        </p:txBody>
      </p:sp>
      <p:sp>
        <p:nvSpPr>
          <p:cNvPr id="208" name="Google Shape;208;g454f97e97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783287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g487e6e13ee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12-14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Research Teams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and Assessment A. Considering a Position</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2 for Closing and Assessment A. On this slide, students will discuss the pros and cons of each food chain and begin to determine a final position.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students as a group.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discuss the two questions on this slide in teams for the first food chain and then to share with the whole group: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questioning for each food chain.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Introduce the “four corners” activity by pointing out the corners of your room and assigning each corner one of the four food chains from </a:t>
            </a:r>
            <a:r>
              <a:rPr lang="en" sz="1200" i="1" dirty="0">
                <a:solidFill>
                  <a:schemeClr val="dk1"/>
                </a:solidFill>
                <a:latin typeface="Calibri"/>
                <a:ea typeface="Calibri"/>
                <a:cs typeface="Calibri"/>
                <a:sym typeface="Calibri"/>
              </a:rPr>
              <a:t>Omnivore’s Dilemma</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the students get up and go to the corner of the room that is assigned the food chain they think would best feed the United States.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the students at each corner discuss their number-one reason for choosing that food chain. If there is time, you can have a student from each food chain report out the top reasons why the group they are representing is standing where they are.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teams to be considering and discussing both pros and cons for each food chain.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at the amount of students in each “corner” during the four corners activity to begin to get an idea of how many teams will be taking each position.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teams discuss pros and cons to each of the four chains, provide probing questions to have groups deeply consider each side.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68" name="Google Shape;268;g487e6e13ee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664599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454f97e97c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to preview the homework assignment.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sz="1200" dirty="0">
              <a:solidFill>
                <a:schemeClr val="dk1"/>
              </a:solidFill>
              <a:latin typeface="Calibri"/>
              <a:ea typeface="Calibri"/>
              <a:cs typeface="Calibri"/>
              <a:sym typeface="Calibri"/>
            </a:endParaRPr>
          </a:p>
        </p:txBody>
      </p:sp>
      <p:sp>
        <p:nvSpPr>
          <p:cNvPr id="275" name="Google Shape;275;g454f97e97c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763241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45a2b6cfbf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1" name="Google Shape;281;g45a2b6cfbf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282" name="Google Shape;282;g45a2b6cfbf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128884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54f97e97c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New Materials to Prepare in Advance: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Taking a Position graphic organizer</a:t>
            </a:r>
            <a:r>
              <a:rPr lang="en" sz="1200">
                <a:solidFill>
                  <a:schemeClr val="dk1"/>
                </a:solidFill>
                <a:latin typeface="Calibri"/>
                <a:ea typeface="Calibri"/>
                <a:cs typeface="Calibri"/>
                <a:sym typeface="Calibri"/>
              </a:rPr>
              <a:t> (one per student)</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Materials to Gather from Previous Lessons: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Researcher’s notebook </a:t>
            </a:r>
            <a:r>
              <a:rPr lang="en" sz="1200">
                <a:solidFill>
                  <a:schemeClr val="dk1"/>
                </a:solidFill>
                <a:latin typeface="Calibri"/>
                <a:ea typeface="Calibri"/>
                <a:cs typeface="Calibri"/>
                <a:sym typeface="Calibri"/>
              </a:rPr>
              <a:t>(one per student, distributed in Lesson 3)</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Team Hunter-Gatherer Food Chain Cascading Consequences chart</a:t>
            </a:r>
            <a:r>
              <a:rPr lang="en" sz="1200">
                <a:solidFill>
                  <a:schemeClr val="dk1"/>
                </a:solidFill>
                <a:latin typeface="Calibri"/>
                <a:ea typeface="Calibri"/>
                <a:cs typeface="Calibri"/>
                <a:sym typeface="Calibri"/>
              </a:rPr>
              <a:t> (one per team, started in Lesson 12)</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Stakeholders chart</a:t>
            </a:r>
            <a:r>
              <a:rPr lang="en" sz="1200">
                <a:solidFill>
                  <a:schemeClr val="dk1"/>
                </a:solidFill>
                <a:latin typeface="Calibri"/>
                <a:ea typeface="Calibri"/>
                <a:cs typeface="Calibri"/>
                <a:sym typeface="Calibri"/>
              </a:rPr>
              <a:t> (new; one per student; see Lesson 4)</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All four of the </a:t>
            </a:r>
            <a:r>
              <a:rPr lang="en" sz="1200" b="1">
                <a:solidFill>
                  <a:schemeClr val="dk1"/>
                </a:solidFill>
                <a:latin typeface="Calibri"/>
                <a:ea typeface="Calibri"/>
                <a:cs typeface="Calibri"/>
                <a:sym typeface="Calibri"/>
              </a:rPr>
              <a:t>Cascading Consequences charts</a:t>
            </a:r>
            <a:r>
              <a:rPr lang="en" sz="1200">
                <a:solidFill>
                  <a:schemeClr val="dk1"/>
                </a:solidFill>
                <a:latin typeface="Calibri"/>
                <a:ea typeface="Calibri"/>
                <a:cs typeface="Calibri"/>
                <a:sym typeface="Calibri"/>
              </a:rPr>
              <a:t> and all four of the </a:t>
            </a:r>
            <a:r>
              <a:rPr lang="en" sz="1200" b="1">
                <a:solidFill>
                  <a:schemeClr val="dk1"/>
                </a:solidFill>
                <a:latin typeface="Calibri"/>
                <a:ea typeface="Calibri"/>
                <a:cs typeface="Calibri"/>
                <a:sym typeface="Calibri"/>
              </a:rPr>
              <a:t>Stakeholders charts</a:t>
            </a:r>
            <a:r>
              <a:rPr lang="en" sz="1200">
                <a:solidFill>
                  <a:schemeClr val="dk1"/>
                </a:solidFill>
                <a:latin typeface="Calibri"/>
                <a:ea typeface="Calibri"/>
                <a:cs typeface="Calibri"/>
                <a:sym typeface="Calibri"/>
              </a:rPr>
              <a:t> (from Lessons 1–14)</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Prepare classroom systems for active learning:</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Determine four corners (or separate areas) of the classroom that can hold a group of students, in preparation for an activity during the closing and assessment section of this lesson.</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p:txBody>
      </p:sp>
      <p:sp>
        <p:nvSpPr>
          <p:cNvPr id="214" name="Google Shape;214;g454f97e97c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06154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54f97e97c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Hunter-Gatherer Food Chain Cascading Consequences chart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a:t>
            </a:r>
            <a:r>
              <a:rPr lang="en" sz="1200" dirty="0">
                <a:solidFill>
                  <a:schemeClr val="dk1"/>
                </a:solidFill>
                <a:latin typeface="Calibri"/>
                <a:ea typeface="Calibri"/>
                <a:cs typeface="Calibri"/>
                <a:sym typeface="Calibri"/>
              </a:rPr>
              <a:t>, from Lesson 12)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Hunter-Gatherer Stakeholders chart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a:t>
            </a:r>
            <a:endParaRPr sz="1200" b="1"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Review this protocol before teaching. It is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Four Corners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20" name="Google Shape;220;g454f97e97c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683259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54f97e97c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Adding to Cascading Consequences and Stakeholders: Hunter-Gatherer Food Chain</a:t>
            </a:r>
            <a:endParaRPr sz="1200" dirty="0">
              <a:latin typeface="Calibri"/>
              <a:ea typeface="Calibri"/>
              <a:cs typeface="Calibri"/>
              <a:sym typeface="Calibri"/>
            </a:endParaRPr>
          </a:p>
        </p:txBody>
      </p:sp>
      <p:sp>
        <p:nvSpPr>
          <p:cNvPr id="226" name="Google Shape;226;g454f97e97c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807274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54f97e97c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5" name="Google Shape;235;g454f97e97c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174592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54f97e97c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2-3 minutes</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Group</a:t>
            </a:r>
            <a:br>
              <a:rPr lang="en" sz="1200" b="1">
                <a:solidFill>
                  <a:schemeClr val="dk1"/>
                </a:solidFill>
                <a:latin typeface="Calibri"/>
                <a:ea typeface="Calibri"/>
                <a:cs typeface="Calibri"/>
                <a:sym typeface="Calibri"/>
              </a:rPr>
            </a:b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Opening A. Unpacking Learning Targets</a:t>
            </a:r>
            <a:br>
              <a:rPr lang="en" sz="1200" b="1">
                <a:solidFill>
                  <a:schemeClr val="dk1"/>
                </a:solidFill>
                <a:latin typeface="Calibri"/>
                <a:ea typeface="Calibri"/>
                <a:cs typeface="Calibri"/>
                <a:sym typeface="Calibri"/>
              </a:rPr>
            </a:b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for volunteers to read the learning targets aloud.</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students that a stakeholder is anyone who will be affected by the consequences of the hunter-gatherer food chain.</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Support for Any Students Who Need It: None.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p:txBody>
      </p:sp>
      <p:sp>
        <p:nvSpPr>
          <p:cNvPr id="241" name="Google Shape;241;g454f97e97c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790295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44cde81ed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13-15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Research Teams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Creating a Team Cascading Consequences Chart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next three lessons, students will be writing a presentation speech to answer the question: Which of Michael Pollan’s four food chains would best feed the United States?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reread the focus question and the research question on the slide. Explain that the </a:t>
            </a:r>
            <a:r>
              <a:rPr lang="en" sz="1200" b="1" dirty="0">
                <a:solidFill>
                  <a:schemeClr val="dk1"/>
                </a:solidFill>
                <a:latin typeface="Calibri"/>
                <a:ea typeface="Calibri"/>
                <a:cs typeface="Calibri"/>
                <a:sym typeface="Calibri"/>
              </a:rPr>
              <a:t>Cascading Consequences chart </a:t>
            </a:r>
            <a:r>
              <a:rPr lang="en" sz="1200" dirty="0">
                <a:solidFill>
                  <a:schemeClr val="dk1"/>
                </a:solidFill>
                <a:latin typeface="Calibri"/>
                <a:ea typeface="Calibri"/>
                <a:cs typeface="Calibri"/>
                <a:sym typeface="Calibri"/>
              </a:rPr>
              <a:t>will help you to answer the focus question because it gives students a greater understanding of all of the consequences of a food chain, which they will need to consider when choosing which food chain they think will best feed the United States.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the students take out their</a:t>
            </a:r>
            <a:r>
              <a:rPr lang="en" sz="1200" b="1" dirty="0">
                <a:solidFill>
                  <a:schemeClr val="dk1"/>
                </a:solidFill>
                <a:latin typeface="Calibri"/>
                <a:ea typeface="Calibri"/>
                <a:cs typeface="Calibri"/>
                <a:sym typeface="Calibri"/>
              </a:rPr>
              <a:t> researcher’s notebooks</a:t>
            </a:r>
            <a:r>
              <a:rPr lang="en" sz="1200" dirty="0">
                <a:solidFill>
                  <a:schemeClr val="dk1"/>
                </a:solidFill>
                <a:latin typeface="Calibri"/>
                <a:ea typeface="Calibri"/>
                <a:cs typeface="Calibri"/>
                <a:sym typeface="Calibri"/>
              </a:rPr>
              <a:t>. Explain that they will be sharing the new consequences that they recorded from their research to add to their </a:t>
            </a:r>
            <a:r>
              <a:rPr lang="en" sz="1200" b="1" dirty="0">
                <a:solidFill>
                  <a:schemeClr val="dk1"/>
                </a:solidFill>
                <a:latin typeface="Calibri"/>
                <a:ea typeface="Calibri"/>
                <a:cs typeface="Calibri"/>
                <a:sym typeface="Calibri"/>
              </a:rPr>
              <a:t>team Hunter-Gatherer Food Chain Cascading Consequences charts</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where possible.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will take turns reading out new consequences from their reading and discuss with their research teams where to place them on the group chart. Make the suggestion that ALL students in the group read their information BEFORE anything gets added in marker. That way, they can make the best decisions about where things should go (as there will likely be some overlapping information).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teams as they add to their </a:t>
            </a:r>
            <a:r>
              <a:rPr lang="en" sz="1200" b="1" dirty="0">
                <a:solidFill>
                  <a:schemeClr val="dk1"/>
                </a:solidFill>
                <a:latin typeface="Calibri"/>
                <a:ea typeface="Calibri"/>
                <a:cs typeface="Calibri"/>
                <a:sym typeface="Calibri"/>
              </a:rPr>
              <a:t>Cascading Consequences charts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a:t>
            </a:r>
            <a:r>
              <a:rPr lang="en" sz="1200" i="1" dirty="0">
                <a:solidFill>
                  <a:schemeClr val="dk1"/>
                </a:solidFill>
                <a:latin typeface="Calibri"/>
                <a:ea typeface="Calibri"/>
                <a:cs typeface="Calibri"/>
                <a:sym typeface="Calibri"/>
              </a:rPr>
              <a:t>What new consequences did you find in your research?</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Where are you going to add them on your team chart? Why?”</a:t>
            </a:r>
            <a:endParaRPr sz="1200" i="1"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a:t>
            </a:r>
            <a:r>
              <a:rPr lang="en" sz="1200" b="1" dirty="0">
                <a:solidFill>
                  <a:schemeClr val="dk1"/>
                </a:solidFill>
                <a:latin typeface="Calibri"/>
                <a:ea typeface="Calibri"/>
                <a:cs typeface="Calibri"/>
                <a:sym typeface="Calibri"/>
              </a:rPr>
              <a:t>Hunter-Gatherer Food Chain Cascading Consequences chart (for teacher reference, from Lesson 12) </a:t>
            </a:r>
            <a:r>
              <a:rPr lang="en" sz="1200" dirty="0">
                <a:solidFill>
                  <a:schemeClr val="dk1"/>
                </a:solidFill>
                <a:latin typeface="Calibri"/>
                <a:ea typeface="Calibri"/>
                <a:cs typeface="Calibri"/>
                <a:sym typeface="Calibri"/>
              </a:rPr>
              <a:t>to guide students in the consequences of the hunter-gatherer food chain and how they are affected.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having students use sticky notes to flag evidence they share. Students can flag where evidence might be placed on the chart before actually adding it in marker.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48" name="Google Shape;248;g44cde81ed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509757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45c3ec6766_1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18-20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Independent (May discuss with teams)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Creating a Stakeholders Chart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teams to look over the team </a:t>
            </a:r>
            <a:r>
              <a:rPr lang="en" sz="1200" b="1" dirty="0">
                <a:solidFill>
                  <a:schemeClr val="dk1"/>
                </a:solidFill>
                <a:latin typeface="Calibri"/>
                <a:ea typeface="Calibri"/>
                <a:cs typeface="Calibri"/>
                <a:sym typeface="Calibri"/>
              </a:rPr>
              <a:t>Cascading Consequences chart </a:t>
            </a:r>
            <a:r>
              <a:rPr lang="en" sz="1200" dirty="0">
                <a:solidFill>
                  <a:schemeClr val="dk1"/>
                </a:solidFill>
                <a:latin typeface="Calibri"/>
                <a:ea typeface="Calibri"/>
                <a:cs typeface="Calibri"/>
                <a:sym typeface="Calibri"/>
              </a:rPr>
              <a:t>to identify the stakeholders affected by the consequences listed. If the stakeholders are listed on the chart, they can underline or circle them; if they are not listed, they can note them next to the consequences.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Stakeholders charts </a:t>
            </a:r>
            <a:r>
              <a:rPr lang="en" sz="1200" dirty="0">
                <a:solidFill>
                  <a:schemeClr val="dk1"/>
                </a:solidFill>
                <a:latin typeface="Calibri"/>
                <a:ea typeface="Calibri"/>
                <a:cs typeface="Calibri"/>
                <a:sym typeface="Calibri"/>
              </a:rPr>
              <a:t>and invite students to fill out the charts for the hunter-gatherer food chain using their </a:t>
            </a:r>
            <a:r>
              <a:rPr lang="en" sz="1200" b="1" dirty="0">
                <a:solidFill>
                  <a:schemeClr val="dk1"/>
                </a:solidFill>
                <a:latin typeface="Calibri"/>
                <a:ea typeface="Calibri"/>
                <a:cs typeface="Calibri"/>
                <a:sym typeface="Calibri"/>
              </a:rPr>
              <a:t>Cascading Consequences charts</a:t>
            </a:r>
            <a:r>
              <a:rPr lang="en" sz="1200" dirty="0">
                <a:solidFill>
                  <a:schemeClr val="dk1"/>
                </a:solidFill>
                <a:latin typeface="Calibri"/>
                <a:ea typeface="Calibri"/>
                <a:cs typeface="Calibri"/>
                <a:sym typeface="Calibri"/>
              </a:rPr>
              <a:t>. They will be filling out their own charts, but can discuss ideas with the team as they work. Remind students that they won’t necessarily agree on all of the answers, so each person should record what they think.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assist students where they need it. Ask students questions to guide their thinking: “</a:t>
            </a:r>
            <a:r>
              <a:rPr lang="en" sz="1200" i="1" dirty="0">
                <a:solidFill>
                  <a:schemeClr val="dk1"/>
                </a:solidFill>
                <a:latin typeface="Calibri"/>
                <a:ea typeface="Calibri"/>
                <a:cs typeface="Calibri"/>
                <a:sym typeface="Calibri"/>
              </a:rPr>
              <a:t>What stakeholders are affected by this consequence?</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How are they affected?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time allows, have students pair up with a student from another research team to compare and discuss their </a:t>
            </a:r>
            <a:r>
              <a:rPr lang="en" sz="1200" b="1" dirty="0">
                <a:solidFill>
                  <a:schemeClr val="dk1"/>
                </a:solidFill>
                <a:latin typeface="Calibri"/>
                <a:ea typeface="Calibri"/>
                <a:cs typeface="Calibri"/>
                <a:sym typeface="Calibri"/>
              </a:rPr>
              <a:t>Hunter-Gatherer Stakeholders charts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adjust their own answers based on the conversation if they want to.</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a:t>
            </a:r>
            <a:r>
              <a:rPr lang="en" sz="1200" b="1" dirty="0">
                <a:solidFill>
                  <a:schemeClr val="dk1"/>
                </a:solidFill>
                <a:latin typeface="Calibri"/>
                <a:ea typeface="Calibri"/>
                <a:cs typeface="Calibri"/>
                <a:sym typeface="Calibri"/>
              </a:rPr>
              <a:t>Hunter-Gatherer Stakeholders chart (for teacher reference) </a:t>
            </a:r>
            <a:r>
              <a:rPr lang="en" sz="1200" dirty="0">
                <a:solidFill>
                  <a:schemeClr val="dk1"/>
                </a:solidFill>
                <a:latin typeface="Calibri"/>
                <a:ea typeface="Calibri"/>
                <a:cs typeface="Calibri"/>
                <a:sym typeface="Calibri"/>
              </a:rPr>
              <a:t>to guide students in the stakeholders they could include on their chart. Remember that team </a:t>
            </a:r>
            <a:r>
              <a:rPr lang="en" sz="1200" b="1" dirty="0">
                <a:solidFill>
                  <a:schemeClr val="dk1"/>
                </a:solidFill>
                <a:latin typeface="Calibri"/>
                <a:ea typeface="Calibri"/>
                <a:cs typeface="Calibri"/>
                <a:sym typeface="Calibri"/>
              </a:rPr>
              <a:t>Cascading Consequence charts</a:t>
            </a:r>
            <a:r>
              <a:rPr lang="en" sz="1200" dirty="0">
                <a:solidFill>
                  <a:schemeClr val="dk1"/>
                </a:solidFill>
                <a:latin typeface="Calibri"/>
                <a:ea typeface="Calibri"/>
                <a:cs typeface="Calibri"/>
                <a:sym typeface="Calibri"/>
              </a:rPr>
              <a:t> may be different to the teacher reference version, so this may cause a difference in stakeholders.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Circulate and provide supports like a Stakeholders list from which to choose, for example.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task has been intentionally scaffolded to the point of this lesson. Consider encouraging students to seek support from their teammates.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55" name="Google Shape;255;g45c3ec6766_1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942043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45c3ec6766_1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12-15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Research Teams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and Assessment A. Considering a Position</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2 for Closing and Assessment A. On this slide, students will review and discuss the research for all four food chains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question: Which of Michael Pollan’s four food chains would best feed the United States? Emphasize to students that this means they are no longer just thinking about feeding themselves or their family, they are thinking about feeding millions of people.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teams to get out </a:t>
            </a:r>
            <a:r>
              <a:rPr lang="en" sz="1200" b="0" dirty="0">
                <a:solidFill>
                  <a:schemeClr val="dk1"/>
                </a:solidFill>
                <a:latin typeface="Calibri"/>
                <a:ea typeface="Calibri"/>
                <a:cs typeface="Calibri"/>
                <a:sym typeface="Calibri"/>
              </a:rPr>
              <a:t>all four of the </a:t>
            </a:r>
            <a:r>
              <a:rPr lang="en" sz="1200" b="1" dirty="0">
                <a:solidFill>
                  <a:schemeClr val="dk1"/>
                </a:solidFill>
                <a:latin typeface="Calibri"/>
                <a:ea typeface="Calibri"/>
                <a:cs typeface="Calibri"/>
                <a:sym typeface="Calibri"/>
              </a:rPr>
              <a:t>Cascading Consequences charts </a:t>
            </a:r>
            <a:r>
              <a:rPr lang="en" sz="1200" b="0" dirty="0">
                <a:solidFill>
                  <a:schemeClr val="dk1"/>
                </a:solidFill>
                <a:latin typeface="Calibri"/>
                <a:ea typeface="Calibri"/>
                <a:cs typeface="Calibri"/>
                <a:sym typeface="Calibri"/>
              </a:rPr>
              <a:t>and all four of the </a:t>
            </a:r>
            <a:r>
              <a:rPr lang="en" sz="1200" b="1" dirty="0">
                <a:solidFill>
                  <a:schemeClr val="dk1"/>
                </a:solidFill>
                <a:latin typeface="Calibri"/>
                <a:ea typeface="Calibri"/>
                <a:cs typeface="Calibri"/>
                <a:sym typeface="Calibri"/>
              </a:rPr>
              <a:t>Stakeholders charts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time to look over all of those materials and to begin thinking about which of the four chains they think would best feed all the people in the United States.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guiding questions on the slide as they look over their materials to discuss with their teams.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teams to be working cohesively to review the </a:t>
            </a:r>
            <a:r>
              <a:rPr lang="en" sz="1200" dirty="0" smtClean="0">
                <a:solidFill>
                  <a:schemeClr val="dk1"/>
                </a:solidFill>
                <a:latin typeface="Calibri"/>
                <a:ea typeface="Calibri"/>
                <a:cs typeface="Calibri"/>
                <a:sym typeface="Calibri"/>
              </a:rPr>
              <a:t>chart</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teams discuss pros and cons to each of the four chains, provide probing questions to have groups deeply consider each side.</a:t>
            </a:r>
            <a:endParaRPr sz="1200" dirty="0">
              <a:latin typeface="Calibri"/>
              <a:ea typeface="Calibri"/>
              <a:cs typeface="Calibri"/>
              <a:sym typeface="Calibri"/>
            </a:endParaRPr>
          </a:p>
        </p:txBody>
      </p:sp>
      <p:sp>
        <p:nvSpPr>
          <p:cNvPr id="262" name="Google Shape;262;g45c3ec6766_1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19609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3"/>
        <p:cNvGrpSpPr/>
        <p:nvPr/>
      </p:nvGrpSpPr>
      <p:grpSpPr>
        <a:xfrm>
          <a:off x="0" y="0"/>
          <a:ext cx="0" cy="0"/>
          <a:chOff x="0" y="0"/>
          <a:chExt cx="0" cy="0"/>
        </a:xfrm>
      </p:grpSpPr>
      <p:sp>
        <p:nvSpPr>
          <p:cNvPr id="144" name="Google Shape;144;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1" name="Google Shape;151;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9" name="Google Shape;15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1" name="Google Shape;16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4" name="Google Shape;164;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5" name="Google Shape;165;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6" name="Google Shape;166;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7" name="Google Shape;167;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1"/>
        <p:cNvGrpSpPr/>
        <p:nvPr/>
      </p:nvGrpSpPr>
      <p:grpSpPr>
        <a:xfrm>
          <a:off x="0" y="0"/>
          <a:ext cx="0" cy="0"/>
          <a:chOff x="0" y="0"/>
          <a:chExt cx="0" cy="0"/>
        </a:xfrm>
      </p:grpSpPr>
      <p:sp>
        <p:nvSpPr>
          <p:cNvPr id="172" name="Google Shape;172;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6"/>
        <p:cNvGrpSpPr/>
        <p:nvPr/>
      </p:nvGrpSpPr>
      <p:grpSpPr>
        <a:xfrm>
          <a:off x="0" y="0"/>
          <a:ext cx="0" cy="0"/>
          <a:chOff x="0" y="0"/>
          <a:chExt cx="0" cy="0"/>
        </a:xfrm>
      </p:grpSpPr>
      <p:sp>
        <p:nvSpPr>
          <p:cNvPr id="177" name="Google Shape;177;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8" name="Google Shape;178;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2" name="Google Shape;182;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3" name="Google Shape;183;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4" name="Google Shape;18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7"/>
        <p:cNvGrpSpPr/>
        <p:nvPr/>
      </p:nvGrpSpPr>
      <p:grpSpPr>
        <a:xfrm>
          <a:off x="0" y="0"/>
          <a:ext cx="0" cy="0"/>
          <a:chOff x="0" y="0"/>
          <a:chExt cx="0" cy="0"/>
        </a:xfrm>
      </p:grpSpPr>
      <p:sp>
        <p:nvSpPr>
          <p:cNvPr id="188" name="Google Shape;18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9" name="Google Shape;189;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0" name="Google Shape;190;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5.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529475" y="323784"/>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8: Module 4: Unit 2: Lesson 14</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211" name="Google Shape;211;p37"/>
          <p:cNvSpPr txBox="1">
            <a:spLocks noGrp="1"/>
          </p:cNvSpPr>
          <p:nvPr>
            <p:ph type="body" idx="1"/>
          </p:nvPr>
        </p:nvSpPr>
        <p:spPr>
          <a:xfrm>
            <a:off x="529475" y="1283479"/>
            <a:ext cx="7886700" cy="3155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This lesson will take approximately 50-60 minutes to complete. </a:t>
            </a: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purpose of this lesson is to have teams add to a </a:t>
            </a:r>
            <a:r>
              <a:rPr lang="en" sz="1600" b="1" dirty="0">
                <a:latin typeface="Century Gothic"/>
                <a:ea typeface="Century Gothic"/>
                <a:cs typeface="Century Gothic"/>
                <a:sym typeface="Century Gothic"/>
              </a:rPr>
              <a:t>Cascading Consequences chart</a:t>
            </a:r>
            <a:r>
              <a:rPr lang="en" sz="1600" dirty="0">
                <a:latin typeface="Century Gothic"/>
                <a:ea typeface="Century Gothic"/>
                <a:cs typeface="Century Gothic"/>
                <a:sym typeface="Century Gothic"/>
              </a:rPr>
              <a:t>, so students work on their own to complete their </a:t>
            </a:r>
            <a:r>
              <a:rPr lang="en" sz="1600" b="1" dirty="0">
                <a:latin typeface="Century Gothic"/>
                <a:ea typeface="Century Gothic"/>
                <a:cs typeface="Century Gothic"/>
                <a:sym typeface="Century Gothic"/>
              </a:rPr>
              <a:t>Hunter-Gatherer Stakeholders charts </a:t>
            </a:r>
            <a:r>
              <a:rPr lang="en" sz="1600" dirty="0">
                <a:latin typeface="Century Gothic"/>
                <a:ea typeface="Century Gothic"/>
                <a:cs typeface="Century Gothic"/>
                <a:sym typeface="Century Gothic"/>
              </a:rPr>
              <a:t>in this lesson. This is the last lesson in which students consider consequences and stakeholders of food chains. </a:t>
            </a: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Learning Targets for students today are:</a:t>
            </a:r>
            <a:endParaRPr sz="1600" dirty="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AutoNum type="arabicPeriod"/>
            </a:pPr>
            <a:r>
              <a:rPr lang="en" sz="1600" dirty="0">
                <a:latin typeface="Century Gothic"/>
                <a:ea typeface="Century Gothic"/>
                <a:cs typeface="Century Gothic"/>
                <a:sym typeface="Century Gothic"/>
              </a:rPr>
              <a:t>I can </a:t>
            </a:r>
            <a:r>
              <a:rPr lang="en" sz="1600" i="1" dirty="0">
                <a:latin typeface="Century Gothic"/>
                <a:ea typeface="Century Gothic"/>
                <a:cs typeface="Century Gothic"/>
                <a:sym typeface="Century Gothic"/>
              </a:rPr>
              <a:t>use my research to add to the </a:t>
            </a:r>
            <a:r>
              <a:rPr lang="en" sz="1600" b="1" i="1" dirty="0">
                <a:latin typeface="Century Gothic"/>
                <a:ea typeface="Century Gothic"/>
                <a:cs typeface="Century Gothic"/>
                <a:sym typeface="Century Gothic"/>
              </a:rPr>
              <a:t>Cascading Consequences chart </a:t>
            </a:r>
            <a:r>
              <a:rPr lang="en" sz="1600" dirty="0">
                <a:latin typeface="Century Gothic"/>
                <a:ea typeface="Century Gothic"/>
                <a:cs typeface="Century Gothic"/>
                <a:sym typeface="Century Gothic"/>
              </a:rPr>
              <a:t>for Michael Pollan’s hunter-gatherer food chain.</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I can </a:t>
            </a:r>
            <a:r>
              <a:rPr lang="en" sz="1600" i="1" dirty="0">
                <a:latin typeface="Century Gothic"/>
                <a:ea typeface="Century Gothic"/>
                <a:cs typeface="Century Gothic"/>
                <a:sym typeface="Century Gothic"/>
              </a:rPr>
              <a:t>determine the stakeholders affected by the consequences</a:t>
            </a:r>
            <a:r>
              <a:rPr lang="en" sz="1600" dirty="0">
                <a:latin typeface="Century Gothic"/>
                <a:ea typeface="Century Gothic"/>
                <a:cs typeface="Century Gothic"/>
                <a:sym typeface="Century Gothic"/>
              </a:rPr>
              <a:t> of Michael Pollan’s hunter-gatherer food chain.</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46"/>
          <p:cNvSpPr txBox="1">
            <a:spLocks noGrp="1"/>
          </p:cNvSpPr>
          <p:nvPr>
            <p:ph type="title"/>
          </p:nvPr>
        </p:nvSpPr>
        <p:spPr>
          <a:xfrm>
            <a:off x="628650" y="313099"/>
            <a:ext cx="78867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Discuss All Four Chains to Consider a Final Position </a:t>
            </a:r>
            <a:endParaRPr sz="3300" i="0" u="none" strike="noStrike" cap="none">
              <a:solidFill>
                <a:schemeClr val="dk1"/>
              </a:solidFill>
              <a:latin typeface="Century Gothic"/>
              <a:ea typeface="Century Gothic"/>
              <a:cs typeface="Century Gothic"/>
              <a:sym typeface="Century Gothic"/>
            </a:endParaRPr>
          </a:p>
        </p:txBody>
      </p:sp>
      <p:sp>
        <p:nvSpPr>
          <p:cNvPr id="271" name="Google Shape;271;p46"/>
          <p:cNvSpPr txBox="1">
            <a:spLocks noGrp="1"/>
          </p:cNvSpPr>
          <p:nvPr>
            <p:ph type="body" idx="1"/>
          </p:nvPr>
        </p:nvSpPr>
        <p:spPr>
          <a:xfrm>
            <a:off x="726800" y="1470125"/>
            <a:ext cx="7886700" cy="20046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2400">
                <a:latin typeface="Century Gothic"/>
                <a:ea typeface="Century Gothic"/>
                <a:cs typeface="Century Gothic"/>
                <a:sym typeface="Century Gothic"/>
              </a:rPr>
              <a:t>What are the pros of the ________ food chain in feeding everyone in the United States?</a:t>
            </a:r>
            <a:endParaRPr sz="2400">
              <a:latin typeface="Century Gothic"/>
              <a:ea typeface="Century Gothic"/>
              <a:cs typeface="Century Gothic"/>
              <a:sym typeface="Century Gothic"/>
            </a:endParaRPr>
          </a:p>
          <a:p>
            <a:pPr marL="457200" lvl="0" indent="0" algn="l" rtl="0">
              <a:lnSpc>
                <a:spcPct val="100000"/>
              </a:lnSpc>
              <a:spcBef>
                <a:spcPts val="0"/>
              </a:spcBef>
              <a:spcAft>
                <a:spcPts val="0"/>
              </a:spcAft>
              <a:buClr>
                <a:schemeClr val="dk1"/>
              </a:buClr>
              <a:buSzPts val="1100"/>
              <a:buFont typeface="Arial"/>
              <a:buNone/>
            </a:pPr>
            <a:endParaRPr sz="24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2400">
                <a:latin typeface="Century Gothic"/>
                <a:ea typeface="Century Gothic"/>
                <a:cs typeface="Century Gothic"/>
                <a:sym typeface="Century Gothic"/>
              </a:rPr>
              <a:t>What are the cons of the ________ food chain in feeding everyone in the United States?</a:t>
            </a:r>
            <a:endParaRPr sz="2400">
              <a:latin typeface="Century Gothic"/>
              <a:ea typeface="Century Gothic"/>
              <a:cs typeface="Century Gothic"/>
              <a:sym typeface="Century Gothic"/>
            </a:endParaRPr>
          </a:p>
        </p:txBody>
      </p:sp>
      <p:pic>
        <p:nvPicPr>
          <p:cNvPr id="272" name="Google Shape;272;p46"/>
          <p:cNvPicPr preferRelativeResize="0"/>
          <p:nvPr/>
        </p:nvPicPr>
        <p:blipFill>
          <a:blip r:embed="rId3">
            <a:alphaModFix/>
          </a:blip>
          <a:stretch>
            <a:fillRect/>
          </a:stretch>
        </p:blipFill>
        <p:spPr>
          <a:xfrm>
            <a:off x="8591728" y="4485911"/>
            <a:ext cx="400050" cy="4000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47"/>
          <p:cNvSpPr txBox="1">
            <a:spLocks noGrp="1"/>
          </p:cNvSpPr>
          <p:nvPr>
            <p:ph type="title"/>
          </p:nvPr>
        </p:nvSpPr>
        <p:spPr>
          <a:xfrm>
            <a:off x="628650" y="-6"/>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278" name="Google Shape;278;p47"/>
          <p:cNvSpPr txBox="1">
            <a:spLocks noGrp="1"/>
          </p:cNvSpPr>
          <p:nvPr>
            <p:ph type="body" idx="1"/>
          </p:nvPr>
        </p:nvSpPr>
        <p:spPr>
          <a:xfrm>
            <a:off x="628650" y="1293222"/>
            <a:ext cx="7886700" cy="1697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a:latin typeface="Century Gothic"/>
                <a:ea typeface="Century Gothic"/>
                <a:cs typeface="Century Gothic"/>
                <a:sym typeface="Century Gothic"/>
              </a:rPr>
              <a:t>Familiarize yourself with the </a:t>
            </a:r>
            <a:r>
              <a:rPr lang="en" sz="2400" b="1">
                <a:latin typeface="Century Gothic"/>
                <a:ea typeface="Century Gothic"/>
                <a:cs typeface="Century Gothic"/>
                <a:sym typeface="Century Gothic"/>
              </a:rPr>
              <a:t>Taking a Position graphic organizer</a:t>
            </a:r>
            <a:r>
              <a:rPr lang="en" sz="2400">
                <a:latin typeface="Century Gothic"/>
                <a:ea typeface="Century Gothic"/>
                <a:cs typeface="Century Gothic"/>
                <a:sym typeface="Century Gothic"/>
              </a:rPr>
              <a:t> and</a:t>
            </a:r>
            <a:r>
              <a:rPr lang="en" sz="2400" b="1">
                <a:latin typeface="Century Gothic"/>
                <a:ea typeface="Century Gothic"/>
                <a:cs typeface="Century Gothic"/>
                <a:sym typeface="Century Gothic"/>
              </a:rPr>
              <a:t> </a:t>
            </a:r>
            <a:r>
              <a:rPr lang="en" sz="2400">
                <a:latin typeface="Century Gothic"/>
                <a:ea typeface="Century Gothic"/>
                <a:cs typeface="Century Gothic"/>
                <a:sym typeface="Century Gothic"/>
              </a:rPr>
              <a:t>be ready to</a:t>
            </a:r>
            <a:r>
              <a:rPr lang="en" sz="2400" b="1">
                <a:latin typeface="Century Gothic"/>
                <a:ea typeface="Century Gothic"/>
                <a:cs typeface="Century Gothic"/>
                <a:sym typeface="Century Gothic"/>
              </a:rPr>
              <a:t> </a:t>
            </a:r>
            <a:r>
              <a:rPr lang="en" sz="2400">
                <a:latin typeface="Century Gothic"/>
                <a:ea typeface="Century Gothic"/>
                <a:cs typeface="Century Gothic"/>
                <a:sym typeface="Century Gothic"/>
              </a:rPr>
              <a:t>begin work on it in the next class period.</a:t>
            </a:r>
            <a:endParaRPr sz="2400">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4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285" name="Google Shape;285;p4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286" name="Google Shape;286;p48"/>
          <p:cNvGraphicFramePr/>
          <p:nvPr/>
        </p:nvGraphicFramePr>
        <p:xfrm>
          <a:off x="577216" y="1385887"/>
          <a:ext cx="7989600" cy="3230175"/>
        </p:xfrm>
        <a:graphic>
          <a:graphicData uri="http://schemas.openxmlformats.org/drawingml/2006/table">
            <a:tbl>
              <a:tblPr firstRow="1" bandRow="1">
                <a:noFill/>
                <a:tableStyleId>{3D07BCD7-F9D9-4EDC-8F94-76605D849715}</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534086" y="22859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8: Module 4: Unit 2: Lesson 14</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217" name="Google Shape;217;p38"/>
          <p:cNvSpPr txBox="1">
            <a:spLocks noGrp="1"/>
          </p:cNvSpPr>
          <p:nvPr>
            <p:ph type="body" idx="1"/>
          </p:nvPr>
        </p:nvSpPr>
        <p:spPr>
          <a:xfrm>
            <a:off x="534086" y="1266221"/>
            <a:ext cx="8402400" cy="35583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600" b="1" dirty="0">
                <a:latin typeface="Century Gothic"/>
                <a:ea typeface="Century Gothic"/>
                <a:cs typeface="Century Gothic"/>
                <a:sym typeface="Century Gothic"/>
              </a:rPr>
              <a:t>Preparing for Lesson 14: </a:t>
            </a:r>
            <a:r>
              <a:rPr lang="en" sz="1600" dirty="0">
                <a:latin typeface="Century Gothic"/>
                <a:ea typeface="Century Gothic"/>
                <a:cs typeface="Century Gothic"/>
                <a:sym typeface="Century Gothic"/>
              </a:rPr>
              <a:t>Materials and classroom preparation</a:t>
            </a:r>
            <a:endParaRPr sz="1600" dirty="0">
              <a:latin typeface="Century Gothic"/>
              <a:ea typeface="Century Gothic"/>
              <a:cs typeface="Century Gothic"/>
              <a:sym typeface="Century Gothic"/>
            </a:endParaRPr>
          </a:p>
          <a:p>
            <a:pPr marL="0" lvl="0" indent="0" algn="l" rtl="0">
              <a:spcBef>
                <a:spcPts val="1000"/>
              </a:spcBef>
              <a:spcAft>
                <a:spcPts val="0"/>
              </a:spcAft>
              <a:buNone/>
            </a:pPr>
            <a:r>
              <a:rPr lang="en" sz="1600" dirty="0">
                <a:latin typeface="Century Gothic"/>
                <a:ea typeface="Century Gothic"/>
                <a:cs typeface="Century Gothic"/>
                <a:sym typeface="Century Gothic"/>
              </a:rPr>
              <a:t>In advance, prepare the following new materials:</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entury Gothic"/>
              <a:buChar char="•"/>
            </a:pPr>
            <a:r>
              <a:rPr lang="en" sz="1600" b="1" dirty="0">
                <a:latin typeface="Century Gothic"/>
                <a:ea typeface="Century Gothic"/>
                <a:cs typeface="Century Gothic"/>
                <a:sym typeface="Century Gothic"/>
              </a:rPr>
              <a:t>Taking a Position graphic organizer</a:t>
            </a:r>
            <a:endParaRPr sz="1600" b="1"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600" dirty="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600" dirty="0">
                <a:latin typeface="Century Gothic"/>
                <a:ea typeface="Century Gothic"/>
                <a:cs typeface="Century Gothic"/>
                <a:sym typeface="Century Gothic"/>
              </a:rPr>
              <a:t>Gather the following materials from previous lessons:</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alibri"/>
              <a:buChar char="●"/>
            </a:pPr>
            <a:r>
              <a:rPr lang="en" sz="1600" b="1" dirty="0">
                <a:latin typeface="Century Gothic"/>
                <a:ea typeface="Century Gothic"/>
                <a:cs typeface="Century Gothic"/>
                <a:sym typeface="Century Gothic"/>
              </a:rPr>
              <a:t>Researcher’s notebook </a:t>
            </a:r>
            <a:r>
              <a:rPr lang="en" sz="1600" dirty="0">
                <a:latin typeface="Century Gothic"/>
                <a:ea typeface="Century Gothic"/>
                <a:cs typeface="Century Gothic"/>
                <a:sym typeface="Century Gothic"/>
              </a:rPr>
              <a:t>(one per student, distributed in Lesson 3)</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alibri"/>
              <a:buChar char="●"/>
            </a:pPr>
            <a:r>
              <a:rPr lang="en" sz="1600" b="1" dirty="0">
                <a:latin typeface="Century Gothic"/>
                <a:ea typeface="Century Gothic"/>
                <a:cs typeface="Century Gothic"/>
                <a:sym typeface="Century Gothic"/>
              </a:rPr>
              <a:t>Team Hunter-Gatherer Food Chain Cascading Consequences chart</a:t>
            </a:r>
            <a:r>
              <a:rPr lang="en" sz="1600" dirty="0">
                <a:latin typeface="Century Gothic"/>
                <a:ea typeface="Century Gothic"/>
                <a:cs typeface="Century Gothic"/>
                <a:sym typeface="Century Gothic"/>
              </a:rPr>
              <a:t> (one per team, started in Lesson 12)</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alibri"/>
              <a:buChar char="●"/>
            </a:pPr>
            <a:r>
              <a:rPr lang="en" sz="1600" b="1" dirty="0">
                <a:latin typeface="Century Gothic"/>
                <a:ea typeface="Century Gothic"/>
                <a:cs typeface="Century Gothic"/>
                <a:sym typeface="Century Gothic"/>
              </a:rPr>
              <a:t>Stakeholders chart</a:t>
            </a:r>
            <a:r>
              <a:rPr lang="en" sz="1600" dirty="0">
                <a:latin typeface="Century Gothic"/>
                <a:ea typeface="Century Gothic"/>
                <a:cs typeface="Century Gothic"/>
                <a:sym typeface="Century Gothic"/>
              </a:rPr>
              <a:t> (new; one per student; see Lesson 4)</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alibri"/>
              <a:buChar char="●"/>
            </a:pPr>
            <a:r>
              <a:rPr lang="en" sz="1600" dirty="0">
                <a:latin typeface="Century Gothic"/>
                <a:ea typeface="Century Gothic"/>
                <a:cs typeface="Century Gothic"/>
                <a:sym typeface="Century Gothic"/>
              </a:rPr>
              <a:t>All four of the </a:t>
            </a:r>
            <a:r>
              <a:rPr lang="en" sz="1600" b="1" dirty="0">
                <a:latin typeface="Century Gothic"/>
                <a:ea typeface="Century Gothic"/>
                <a:cs typeface="Century Gothic"/>
                <a:sym typeface="Century Gothic"/>
              </a:rPr>
              <a:t>Cascading Consequences charts</a:t>
            </a:r>
            <a:r>
              <a:rPr lang="en" sz="1600" dirty="0">
                <a:latin typeface="Century Gothic"/>
                <a:ea typeface="Century Gothic"/>
                <a:cs typeface="Century Gothic"/>
                <a:sym typeface="Century Gothic"/>
              </a:rPr>
              <a:t> and all four of the </a:t>
            </a:r>
            <a:r>
              <a:rPr lang="en" sz="1600" b="1" dirty="0">
                <a:latin typeface="Century Gothic"/>
                <a:ea typeface="Century Gothic"/>
                <a:cs typeface="Century Gothic"/>
                <a:sym typeface="Century Gothic"/>
              </a:rPr>
              <a:t>Stakeholders charts</a:t>
            </a:r>
            <a:r>
              <a:rPr lang="en" sz="1600" dirty="0">
                <a:latin typeface="Century Gothic"/>
                <a:ea typeface="Century Gothic"/>
                <a:cs typeface="Century Gothic"/>
                <a:sym typeface="Century Gothic"/>
              </a:rPr>
              <a:t> (from Lessons 1–14)</a:t>
            </a:r>
            <a:endParaRPr sz="16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6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487136" y="284734"/>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8: Module 4: Unit 2: Lesson 14</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223" name="Google Shape;223;p39"/>
          <p:cNvSpPr txBox="1">
            <a:spLocks noGrp="1"/>
          </p:cNvSpPr>
          <p:nvPr>
            <p:ph type="body" idx="1"/>
          </p:nvPr>
        </p:nvSpPr>
        <p:spPr>
          <a:xfrm>
            <a:off x="487136" y="1369219"/>
            <a:ext cx="8028214"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600" b="1" dirty="0">
                <a:latin typeface="Century Gothic"/>
                <a:ea typeface="Century Gothic"/>
                <a:cs typeface="Century Gothic"/>
                <a:sym typeface="Century Gothic"/>
              </a:rPr>
              <a:t>Preparing for Lesson 14: </a:t>
            </a:r>
            <a:r>
              <a:rPr lang="en" sz="1600" dirty="0">
                <a:latin typeface="Century Gothic"/>
                <a:ea typeface="Century Gothic"/>
                <a:cs typeface="Century Gothic"/>
                <a:sym typeface="Century Gothic"/>
              </a:rPr>
              <a:t>Reading and protocols to read in preparation:</a:t>
            </a:r>
            <a:endParaRPr sz="1600" dirty="0">
              <a:latin typeface="Century Gothic"/>
              <a:ea typeface="Century Gothic"/>
              <a:cs typeface="Century Gothic"/>
              <a:sym typeface="Century Gothic"/>
            </a:endParaRPr>
          </a:p>
          <a:p>
            <a:pPr marL="0" lvl="0" indent="0" algn="l" rtl="0">
              <a:spcBef>
                <a:spcPts val="1000"/>
              </a:spcBef>
              <a:spcAft>
                <a:spcPts val="0"/>
              </a:spcAft>
              <a:buNone/>
            </a:pPr>
            <a:r>
              <a:rPr lang="en" sz="1600" dirty="0">
                <a:latin typeface="Century Gothic"/>
                <a:ea typeface="Century Gothic"/>
                <a:cs typeface="Century Gothic"/>
                <a:sym typeface="Century Gothic"/>
              </a:rPr>
              <a:t>In preparation for effectively facilitating today’s lesson, read</a:t>
            </a:r>
            <a:endParaRPr sz="1600" dirty="0">
              <a:latin typeface="Century Gothic"/>
              <a:ea typeface="Century Gothic"/>
              <a:cs typeface="Century Gothic"/>
              <a:sym typeface="Century Gothic"/>
            </a:endParaRPr>
          </a:p>
          <a:p>
            <a:pPr marL="457200" lvl="0" indent="-330200" algn="l" rtl="0">
              <a:spcBef>
                <a:spcPts val="1000"/>
              </a:spcBef>
              <a:spcAft>
                <a:spcPts val="0"/>
              </a:spcAft>
              <a:buSzPts val="1600"/>
              <a:buChar char="•"/>
            </a:pPr>
            <a:r>
              <a:rPr lang="en" sz="1600" b="1" dirty="0">
                <a:latin typeface="Century Gothic"/>
                <a:ea typeface="Century Gothic"/>
                <a:cs typeface="Century Gothic"/>
                <a:sym typeface="Century Gothic"/>
              </a:rPr>
              <a:t>Hunter-Gatherer Food Chain Cascading Consequences chart</a:t>
            </a:r>
            <a:r>
              <a:rPr lang="en" sz="1600" dirty="0">
                <a:latin typeface="Century Gothic"/>
                <a:ea typeface="Century Gothic"/>
                <a:cs typeface="Century Gothic"/>
                <a:sym typeface="Century Gothic"/>
              </a:rPr>
              <a:t> (</a:t>
            </a:r>
            <a:r>
              <a:rPr lang="en" sz="1600" b="1" dirty="0">
                <a:latin typeface="Century Gothic"/>
                <a:ea typeface="Century Gothic"/>
                <a:cs typeface="Century Gothic"/>
                <a:sym typeface="Century Gothic"/>
              </a:rPr>
              <a:t>for teacher reference</a:t>
            </a:r>
            <a:r>
              <a:rPr lang="en" sz="1600" dirty="0">
                <a:latin typeface="Century Gothic"/>
                <a:ea typeface="Century Gothic"/>
                <a:cs typeface="Century Gothic"/>
                <a:sym typeface="Century Gothic"/>
              </a:rPr>
              <a:t>, from Lesson 12)</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Char char="•"/>
            </a:pPr>
            <a:r>
              <a:rPr lang="en" sz="1600" b="1" dirty="0">
                <a:latin typeface="Century Gothic"/>
                <a:ea typeface="Century Gothic"/>
                <a:cs typeface="Century Gothic"/>
                <a:sym typeface="Century Gothic"/>
              </a:rPr>
              <a:t>Hunter-Gatherer Stakeholders chart</a:t>
            </a:r>
            <a:r>
              <a:rPr lang="en" sz="1600" dirty="0">
                <a:latin typeface="Century Gothic"/>
                <a:ea typeface="Century Gothic"/>
                <a:cs typeface="Century Gothic"/>
                <a:sym typeface="Century Gothic"/>
              </a:rPr>
              <a:t> </a:t>
            </a:r>
            <a:r>
              <a:rPr lang="en" sz="1600" b="1" dirty="0">
                <a:latin typeface="Century Gothic"/>
                <a:ea typeface="Century Gothic"/>
                <a:cs typeface="Century Gothic"/>
                <a:sym typeface="Century Gothic"/>
              </a:rPr>
              <a:t>(for teacher reference)</a:t>
            </a:r>
            <a:endParaRPr sz="1600" b="1"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7"/>
        <p:cNvGrpSpPr/>
        <p:nvPr/>
      </p:nvGrpSpPr>
      <p:grpSpPr>
        <a:xfrm>
          <a:off x="0" y="0"/>
          <a:ext cx="0" cy="0"/>
          <a:chOff x="0" y="0"/>
          <a:chExt cx="0" cy="0"/>
        </a:xfrm>
      </p:grpSpPr>
      <p:pic>
        <p:nvPicPr>
          <p:cNvPr id="228" name="Google Shape;228;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9" name="Google Shape;229;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0" name="Google Shape;230;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14</a:t>
            </a:r>
            <a:endParaRPr sz="3000" b="0" i="0" u="none" strike="noStrike" cap="none">
              <a:solidFill>
                <a:srgbClr val="404040"/>
              </a:solidFill>
              <a:latin typeface="Calibri"/>
              <a:ea typeface="Calibri"/>
              <a:cs typeface="Calibri"/>
              <a:sym typeface="Calibri"/>
            </a:endParaRPr>
          </a:p>
        </p:txBody>
      </p:sp>
      <p:pic>
        <p:nvPicPr>
          <p:cNvPr id="231" name="Google Shape;231;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32" name="Google Shape;232;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1"/>
          <p:cNvSpPr txBox="1">
            <a:spLocks noGrp="1"/>
          </p:cNvSpPr>
          <p:nvPr>
            <p:ph type="title"/>
          </p:nvPr>
        </p:nvSpPr>
        <p:spPr>
          <a:xfrm>
            <a:off x="628650" y="-6"/>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38" name="Google Shape;238;p41"/>
          <p:cNvSpPr txBox="1">
            <a:spLocks noGrp="1"/>
          </p:cNvSpPr>
          <p:nvPr>
            <p:ph type="body" idx="1"/>
          </p:nvPr>
        </p:nvSpPr>
        <p:spPr>
          <a:xfrm>
            <a:off x="628650" y="1087094"/>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a:latin typeface="Century Gothic"/>
                <a:ea typeface="Century Gothic"/>
                <a:cs typeface="Century Gothic"/>
                <a:sym typeface="Century Gothic"/>
              </a:rPr>
              <a:t>In today’s lesson, you will be working in your research teams to add to the </a:t>
            </a:r>
            <a:r>
              <a:rPr lang="en" sz="1800" b="1">
                <a:latin typeface="Century Gothic"/>
                <a:ea typeface="Century Gothic"/>
                <a:cs typeface="Century Gothic"/>
                <a:sym typeface="Century Gothic"/>
              </a:rPr>
              <a:t>Cascading Consequences chart</a:t>
            </a:r>
            <a:r>
              <a:rPr lang="en" sz="1800">
                <a:latin typeface="Century Gothic"/>
                <a:ea typeface="Century Gothic"/>
                <a:cs typeface="Century Gothic"/>
                <a:sym typeface="Century Gothic"/>
              </a:rPr>
              <a:t> so you can work on your  own to complete your </a:t>
            </a:r>
            <a:r>
              <a:rPr lang="en" sz="1800" b="1">
                <a:latin typeface="Century Gothic"/>
                <a:ea typeface="Century Gothic"/>
                <a:cs typeface="Century Gothic"/>
                <a:sym typeface="Century Gothic"/>
              </a:rPr>
              <a:t>Hunter-Gatherer Stakeholders charts</a:t>
            </a:r>
            <a:r>
              <a:rPr lang="en" sz="1800">
                <a:latin typeface="Century Gothic"/>
                <a:ea typeface="Century Gothic"/>
                <a:cs typeface="Century Gothic"/>
                <a:sym typeface="Century Gothic"/>
              </a:rPr>
              <a:t>. </a:t>
            </a:r>
            <a:endParaRPr sz="18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a:latin typeface="Century Gothic"/>
                <a:ea typeface="Century Gothic"/>
                <a:cs typeface="Century Gothic"/>
                <a:sym typeface="Century Gothic"/>
              </a:rPr>
              <a:t>Here’s what you’ll do today:</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Work with your research team to add research to the </a:t>
            </a:r>
            <a:r>
              <a:rPr lang="en" sz="1800" b="1">
                <a:latin typeface="Century Gothic"/>
                <a:ea typeface="Century Gothic"/>
                <a:cs typeface="Century Gothic"/>
                <a:sym typeface="Century Gothic"/>
              </a:rPr>
              <a:t>Cascading Consequences chart</a:t>
            </a:r>
            <a:r>
              <a:rPr lang="en" sz="1800">
                <a:latin typeface="Century Gothic"/>
                <a:ea typeface="Century Gothic"/>
                <a:cs typeface="Century Gothic"/>
                <a:sym typeface="Century Gothic"/>
              </a:rPr>
              <a:t>.</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Work independently to determine how the consequences affected stakeholders in a </a:t>
            </a:r>
            <a:r>
              <a:rPr lang="en" sz="1800" b="1">
                <a:latin typeface="Century Gothic"/>
                <a:ea typeface="Century Gothic"/>
                <a:cs typeface="Century Gothic"/>
                <a:sym typeface="Century Gothic"/>
              </a:rPr>
              <a:t>Stakeholders Chart</a:t>
            </a:r>
            <a:r>
              <a:rPr lang="en" sz="1800">
                <a:latin typeface="Century Gothic"/>
                <a:ea typeface="Century Gothic"/>
                <a:cs typeface="Century Gothic"/>
                <a:sym typeface="Century Gothic"/>
              </a:rPr>
              <a:t>.</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Review all </a:t>
            </a:r>
            <a:r>
              <a:rPr lang="en" sz="1800" b="1">
                <a:latin typeface="Century Gothic"/>
                <a:ea typeface="Century Gothic"/>
                <a:cs typeface="Century Gothic"/>
                <a:sym typeface="Century Gothic"/>
              </a:rPr>
              <a:t>Consequences and Stakeholders chart</a:t>
            </a:r>
            <a:r>
              <a:rPr lang="en" sz="1800">
                <a:latin typeface="Century Gothic"/>
                <a:ea typeface="Century Gothic"/>
                <a:cs typeface="Century Gothic"/>
                <a:sym typeface="Century Gothic"/>
              </a:rPr>
              <a:t> from this unit to begin to consider a position.</a:t>
            </a:r>
            <a:endParaRPr sz="180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Unpack the Learning Targets</a:t>
            </a:r>
            <a:endParaRPr sz="3300" i="0" u="none" strike="noStrike" cap="none">
              <a:solidFill>
                <a:schemeClr val="dk1"/>
              </a:solidFill>
              <a:latin typeface="Century Gothic"/>
              <a:ea typeface="Century Gothic"/>
              <a:cs typeface="Century Gothic"/>
              <a:sym typeface="Century Gothic"/>
            </a:endParaRPr>
          </a:p>
        </p:txBody>
      </p:sp>
      <p:sp>
        <p:nvSpPr>
          <p:cNvPr id="244" name="Google Shape;244;p42"/>
          <p:cNvSpPr txBox="1">
            <a:spLocks noGrp="1"/>
          </p:cNvSpPr>
          <p:nvPr>
            <p:ph type="body" idx="1"/>
          </p:nvPr>
        </p:nvSpPr>
        <p:spPr>
          <a:xfrm>
            <a:off x="628650" y="1405474"/>
            <a:ext cx="7886700" cy="27462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3200"/>
              <a:buFont typeface="Arial"/>
              <a:buNone/>
            </a:pPr>
            <a:r>
              <a:rPr lang="en" sz="2200" dirty="0">
                <a:latin typeface="Century Gothic"/>
                <a:ea typeface="Century Gothic"/>
                <a:cs typeface="Century Gothic"/>
                <a:sym typeface="Century Gothic"/>
              </a:rPr>
              <a:t>The Learning Targets for today are:</a:t>
            </a:r>
            <a:endParaRPr sz="2200" dirty="0">
              <a:latin typeface="Century Gothic"/>
              <a:ea typeface="Century Gothic"/>
              <a:cs typeface="Century Gothic"/>
              <a:sym typeface="Century Gothic"/>
            </a:endParaRPr>
          </a:p>
          <a:p>
            <a:pPr marL="457200" lvl="0" indent="-368300" algn="l" rtl="0">
              <a:spcBef>
                <a:spcPts val="1000"/>
              </a:spcBef>
              <a:spcAft>
                <a:spcPts val="0"/>
              </a:spcAft>
              <a:buSzPts val="2200"/>
              <a:buFont typeface="Century Gothic"/>
              <a:buAutoNum type="arabicPeriod"/>
            </a:pPr>
            <a:r>
              <a:rPr lang="en" sz="2200" dirty="0">
                <a:latin typeface="Century Gothic"/>
                <a:ea typeface="Century Gothic"/>
                <a:cs typeface="Century Gothic"/>
                <a:sym typeface="Century Gothic"/>
              </a:rPr>
              <a:t>I can </a:t>
            </a:r>
            <a:r>
              <a:rPr lang="en" sz="2200" i="1" dirty="0">
                <a:latin typeface="Century Gothic"/>
                <a:ea typeface="Century Gothic"/>
                <a:cs typeface="Century Gothic"/>
                <a:sym typeface="Century Gothic"/>
              </a:rPr>
              <a:t>use my research to add to the </a:t>
            </a:r>
            <a:r>
              <a:rPr lang="en" sz="2200" b="1" i="1" dirty="0">
                <a:latin typeface="Century Gothic"/>
                <a:ea typeface="Century Gothic"/>
                <a:cs typeface="Century Gothic"/>
                <a:sym typeface="Century Gothic"/>
              </a:rPr>
              <a:t>Cascading Consequences chart</a:t>
            </a:r>
            <a:r>
              <a:rPr lang="en" sz="2200" i="1" dirty="0">
                <a:latin typeface="Century Gothic"/>
                <a:ea typeface="Century Gothic"/>
                <a:cs typeface="Century Gothic"/>
                <a:sym typeface="Century Gothic"/>
              </a:rPr>
              <a:t> </a:t>
            </a:r>
            <a:r>
              <a:rPr lang="en" sz="2200" dirty="0">
                <a:latin typeface="Century Gothic"/>
                <a:ea typeface="Century Gothic"/>
                <a:cs typeface="Century Gothic"/>
                <a:sym typeface="Century Gothic"/>
              </a:rPr>
              <a:t>for Michael Pollan’s hunter-gatherer food chain.</a:t>
            </a:r>
            <a:endParaRPr sz="2200" dirty="0">
              <a:latin typeface="Century Gothic"/>
              <a:ea typeface="Century Gothic"/>
              <a:cs typeface="Century Gothic"/>
              <a:sym typeface="Century Gothic"/>
            </a:endParaRPr>
          </a:p>
          <a:p>
            <a:pPr marL="457200" lvl="0" indent="-368300" algn="l" rtl="0">
              <a:spcBef>
                <a:spcPts val="0"/>
              </a:spcBef>
              <a:spcAft>
                <a:spcPts val="0"/>
              </a:spcAft>
              <a:buSzPts val="2200"/>
              <a:buFont typeface="Century Gothic"/>
              <a:buAutoNum type="arabicPeriod"/>
            </a:pPr>
            <a:r>
              <a:rPr lang="en" sz="2200" dirty="0">
                <a:latin typeface="Century Gothic"/>
                <a:ea typeface="Century Gothic"/>
                <a:cs typeface="Century Gothic"/>
                <a:sym typeface="Century Gothic"/>
              </a:rPr>
              <a:t>I can </a:t>
            </a:r>
            <a:r>
              <a:rPr lang="en" sz="2200" i="1" dirty="0">
                <a:latin typeface="Century Gothic"/>
                <a:ea typeface="Century Gothic"/>
                <a:cs typeface="Century Gothic"/>
                <a:sym typeface="Century Gothic"/>
              </a:rPr>
              <a:t>determine the stakeholders affected by the consequences</a:t>
            </a:r>
            <a:r>
              <a:rPr lang="en" sz="2200" dirty="0">
                <a:latin typeface="Century Gothic"/>
                <a:ea typeface="Century Gothic"/>
                <a:cs typeface="Century Gothic"/>
                <a:sym typeface="Century Gothic"/>
              </a:rPr>
              <a:t> of Michael Pollan’s hunter-gatherer food chain.</a:t>
            </a:r>
            <a:endParaRPr sz="2200" dirty="0">
              <a:latin typeface="Century Gothic"/>
              <a:ea typeface="Century Gothic"/>
              <a:cs typeface="Century Gothic"/>
              <a:sym typeface="Century Gothic"/>
            </a:endParaRPr>
          </a:p>
        </p:txBody>
      </p:sp>
      <p:pic>
        <p:nvPicPr>
          <p:cNvPr id="245" name="Google Shape;245;p42"/>
          <p:cNvPicPr preferRelativeResize="0"/>
          <p:nvPr/>
        </p:nvPicPr>
        <p:blipFill>
          <a:blip r:embed="rId3">
            <a:alphaModFix/>
          </a:blip>
          <a:stretch>
            <a:fillRect/>
          </a:stretch>
        </p:blipFill>
        <p:spPr>
          <a:xfrm>
            <a:off x="8426318" y="4267332"/>
            <a:ext cx="665975" cy="6659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43"/>
          <p:cNvSpPr txBox="1">
            <a:spLocks noGrp="1"/>
          </p:cNvSpPr>
          <p:nvPr>
            <p:ph type="title"/>
          </p:nvPr>
        </p:nvSpPr>
        <p:spPr>
          <a:xfrm>
            <a:off x="628650" y="273849"/>
            <a:ext cx="78867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dirty="0">
                <a:latin typeface="Century Gothic"/>
                <a:ea typeface="Century Gothic"/>
                <a:cs typeface="Century Gothic"/>
                <a:sym typeface="Century Gothic"/>
              </a:rPr>
              <a:t>Let’s Develop the </a:t>
            </a:r>
            <a:endParaRPr dirty="0">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300"/>
              <a:buFont typeface="Calibri"/>
              <a:buNone/>
            </a:pPr>
            <a:r>
              <a:rPr lang="en" b="1" dirty="0">
                <a:latin typeface="Century Gothic"/>
                <a:ea typeface="Century Gothic"/>
                <a:cs typeface="Century Gothic"/>
                <a:sym typeface="Century Gothic"/>
              </a:rPr>
              <a:t>Cascading Consequences Chart </a:t>
            </a:r>
            <a:endParaRPr sz="3300" b="1" i="0" u="none" strike="noStrike" cap="none" dirty="0">
              <a:solidFill>
                <a:schemeClr val="dk1"/>
              </a:solidFill>
              <a:latin typeface="Century Gothic"/>
              <a:ea typeface="Century Gothic"/>
              <a:cs typeface="Century Gothic"/>
              <a:sym typeface="Century Gothic"/>
            </a:endParaRPr>
          </a:p>
        </p:txBody>
      </p:sp>
      <p:sp>
        <p:nvSpPr>
          <p:cNvPr id="251" name="Google Shape;251;p43"/>
          <p:cNvSpPr txBox="1">
            <a:spLocks noGrp="1"/>
          </p:cNvSpPr>
          <p:nvPr>
            <p:ph type="body" idx="1"/>
          </p:nvPr>
        </p:nvSpPr>
        <p:spPr>
          <a:xfrm>
            <a:off x="628650" y="1512702"/>
            <a:ext cx="7886700" cy="32535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2400">
                <a:latin typeface="Century Gothic"/>
                <a:ea typeface="Century Gothic"/>
                <a:cs typeface="Century Gothic"/>
                <a:sym typeface="Century Gothic"/>
              </a:rPr>
              <a:t>Focus question: Which of Michael Pollan’s four food chains would best feed all the people in the United States?</a:t>
            </a:r>
            <a:endParaRPr sz="24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24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400">
                <a:latin typeface="Century Gothic"/>
                <a:ea typeface="Century Gothic"/>
                <a:cs typeface="Century Gothic"/>
                <a:sym typeface="Century Gothic"/>
              </a:rPr>
              <a:t>Research question: What are the consequences of each of Michael Pollan’s four food chains?</a:t>
            </a:r>
            <a:endParaRPr sz="240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40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4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240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400">
              <a:latin typeface="Century Gothic"/>
              <a:ea typeface="Century Gothic"/>
              <a:cs typeface="Century Gothic"/>
              <a:sym typeface="Century Gothic"/>
            </a:endParaRPr>
          </a:p>
        </p:txBody>
      </p:sp>
      <p:pic>
        <p:nvPicPr>
          <p:cNvPr id="252" name="Google Shape;252;p43"/>
          <p:cNvPicPr preferRelativeResize="0"/>
          <p:nvPr/>
        </p:nvPicPr>
        <p:blipFill>
          <a:blip r:embed="rId3">
            <a:alphaModFix/>
          </a:blip>
          <a:stretch>
            <a:fillRect/>
          </a:stretch>
        </p:blipFill>
        <p:spPr>
          <a:xfrm>
            <a:off x="8463643" y="4408714"/>
            <a:ext cx="566057" cy="488113"/>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44"/>
          <p:cNvSpPr txBox="1">
            <a:spLocks noGrp="1"/>
          </p:cNvSpPr>
          <p:nvPr>
            <p:ph type="title"/>
          </p:nvPr>
        </p:nvSpPr>
        <p:spPr>
          <a:xfrm>
            <a:off x="109550" y="396900"/>
            <a:ext cx="4080000" cy="39687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Determine How </a:t>
            </a:r>
            <a:endParaRPr>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Consequences Affect Stakeholders </a:t>
            </a:r>
            <a:endParaRPr sz="3300" i="0" u="none" strike="noStrike" cap="none">
              <a:solidFill>
                <a:schemeClr val="dk1"/>
              </a:solidFill>
              <a:latin typeface="Century Gothic"/>
              <a:ea typeface="Century Gothic"/>
              <a:cs typeface="Century Gothic"/>
              <a:sym typeface="Century Gothic"/>
            </a:endParaRPr>
          </a:p>
        </p:txBody>
      </p:sp>
      <p:pic>
        <p:nvPicPr>
          <p:cNvPr id="258" name="Google Shape;258;p44"/>
          <p:cNvPicPr preferRelativeResize="0"/>
          <p:nvPr/>
        </p:nvPicPr>
        <p:blipFill>
          <a:blip r:embed="rId3">
            <a:alphaModFix/>
          </a:blip>
          <a:stretch>
            <a:fillRect/>
          </a:stretch>
        </p:blipFill>
        <p:spPr>
          <a:xfrm>
            <a:off x="4112200" y="587401"/>
            <a:ext cx="4298786" cy="3968700"/>
          </a:xfrm>
          <a:prstGeom prst="rect">
            <a:avLst/>
          </a:prstGeom>
          <a:noFill/>
          <a:ln>
            <a:noFill/>
          </a:ln>
        </p:spPr>
      </p:pic>
      <p:pic>
        <p:nvPicPr>
          <p:cNvPr id="5" name="Google Shape;252;p43"/>
          <p:cNvPicPr preferRelativeResize="0"/>
          <p:nvPr/>
        </p:nvPicPr>
        <p:blipFill>
          <a:blip r:embed="rId4">
            <a:alphaModFix/>
          </a:blip>
          <a:stretch>
            <a:fillRect/>
          </a:stretch>
        </p:blipFill>
        <p:spPr>
          <a:xfrm>
            <a:off x="8463643" y="4408714"/>
            <a:ext cx="566057" cy="488113"/>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45"/>
          <p:cNvSpPr txBox="1">
            <a:spLocks noGrp="1"/>
          </p:cNvSpPr>
          <p:nvPr>
            <p:ph type="title"/>
          </p:nvPr>
        </p:nvSpPr>
        <p:spPr>
          <a:xfrm>
            <a:off x="628650" y="313099"/>
            <a:ext cx="78867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Discuss Research for </a:t>
            </a:r>
            <a:endParaRPr>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All Four Chains </a:t>
            </a:r>
            <a:endParaRPr sz="3300" i="0" u="none" strike="noStrike" cap="none">
              <a:solidFill>
                <a:schemeClr val="dk1"/>
              </a:solidFill>
              <a:latin typeface="Century Gothic"/>
              <a:ea typeface="Century Gothic"/>
              <a:cs typeface="Century Gothic"/>
              <a:sym typeface="Century Gothic"/>
            </a:endParaRPr>
          </a:p>
        </p:txBody>
      </p:sp>
      <p:sp>
        <p:nvSpPr>
          <p:cNvPr id="265" name="Google Shape;265;p45"/>
          <p:cNvSpPr txBox="1">
            <a:spLocks noGrp="1"/>
          </p:cNvSpPr>
          <p:nvPr>
            <p:ph type="body" idx="1"/>
          </p:nvPr>
        </p:nvSpPr>
        <p:spPr>
          <a:xfrm>
            <a:off x="726800" y="1269475"/>
            <a:ext cx="7886700" cy="31368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2200"/>
              <a:t>As you work with your Research Team to review and discuss all four </a:t>
            </a:r>
            <a:r>
              <a:rPr lang="en" sz="2200" b="1"/>
              <a:t>Cascading Consequences </a:t>
            </a:r>
            <a:r>
              <a:rPr lang="en" sz="2200"/>
              <a:t>and </a:t>
            </a:r>
            <a:r>
              <a:rPr lang="en" sz="2200" b="1"/>
              <a:t>Stakeholders charts</a:t>
            </a:r>
            <a:r>
              <a:rPr lang="en" sz="2200"/>
              <a:t>, consider the following questions:</a:t>
            </a:r>
            <a:endParaRPr sz="2200"/>
          </a:p>
          <a:p>
            <a:pPr marL="0" lvl="0" indent="0" algn="l" rtl="0">
              <a:lnSpc>
                <a:spcPct val="100000"/>
              </a:lnSpc>
              <a:spcBef>
                <a:spcPts val="0"/>
              </a:spcBef>
              <a:spcAft>
                <a:spcPts val="0"/>
              </a:spcAft>
              <a:buClr>
                <a:schemeClr val="dk1"/>
              </a:buClr>
              <a:buSzPts val="1100"/>
              <a:buFont typeface="Arial"/>
              <a:buNone/>
            </a:pPr>
            <a:endParaRPr sz="2200"/>
          </a:p>
          <a:p>
            <a:pPr marL="457200" lvl="0" indent="-368300" algn="l" rtl="0">
              <a:lnSpc>
                <a:spcPct val="100000"/>
              </a:lnSpc>
              <a:spcBef>
                <a:spcPts val="0"/>
              </a:spcBef>
              <a:spcAft>
                <a:spcPts val="0"/>
              </a:spcAft>
              <a:buSzPts val="2200"/>
              <a:buChar char="•"/>
            </a:pPr>
            <a:r>
              <a:rPr lang="en" sz="2200"/>
              <a:t>Is it possible for each food chain to feed everyone in the United States?</a:t>
            </a:r>
            <a:endParaRPr sz="2200"/>
          </a:p>
          <a:p>
            <a:pPr marL="457200" lvl="0" indent="-368300" algn="l" rtl="0">
              <a:lnSpc>
                <a:spcPct val="100000"/>
              </a:lnSpc>
              <a:spcBef>
                <a:spcPts val="0"/>
              </a:spcBef>
              <a:spcAft>
                <a:spcPts val="0"/>
              </a:spcAft>
              <a:buSzPts val="2200"/>
              <a:buChar char="•"/>
            </a:pPr>
            <a:r>
              <a:rPr lang="en" sz="2200"/>
              <a:t>Are there any food chains that just won’t work to feed that many people? Why?</a:t>
            </a:r>
            <a:endParaRPr sz="2200">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ED350A5-7C99-43E3-AB0E-9DDFDEE77268}"/>
</file>

<file path=customXml/itemProps2.xml><?xml version="1.0" encoding="utf-8"?>
<ds:datastoreItem xmlns:ds="http://schemas.openxmlformats.org/officeDocument/2006/customXml" ds:itemID="{6D9ADFA5-7525-4751-9350-6FC55C70A347}"/>
</file>

<file path=customXml/itemProps3.xml><?xml version="1.0" encoding="utf-8"?>
<ds:datastoreItem xmlns:ds="http://schemas.openxmlformats.org/officeDocument/2006/customXml" ds:itemID="{7002DCA3-FA96-4128-9F92-095CE4A6C078}"/>
</file>

<file path=docProps/app.xml><?xml version="1.0" encoding="utf-8"?>
<Properties xmlns="http://schemas.openxmlformats.org/officeDocument/2006/extended-properties" xmlns:vt="http://schemas.openxmlformats.org/officeDocument/2006/docPropsVTypes">
  <TotalTime>6</TotalTime>
  <Words>2140</Words>
  <Application>Microsoft Macintosh PowerPoint</Application>
  <PresentationFormat>On-screen Show (16:9)</PresentationFormat>
  <Paragraphs>234</Paragraphs>
  <Slides>12</Slides>
  <Notes>12</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12</vt:i4>
      </vt:variant>
    </vt:vector>
  </HeadingPairs>
  <TitlesOfParts>
    <vt:vector size="18" baseType="lpstr">
      <vt:lpstr>Calibri</vt:lpstr>
      <vt:lpstr>Overlock</vt:lpstr>
      <vt:lpstr>Century Gothic</vt:lpstr>
      <vt:lpstr>Simple Light</vt:lpstr>
      <vt:lpstr>Office Theme</vt:lpstr>
      <vt:lpstr>Office Theme</vt:lpstr>
      <vt:lpstr> Grade 8: Module 4: Unit 2: Lesson 14 Teacher slide, before teaching. </vt:lpstr>
      <vt:lpstr>  Grade 8: Module 4: Unit 2: Lesson 14 Teacher slide, before teaching. </vt:lpstr>
      <vt:lpstr>  Grade 8: Module 4: Unit 2: Lesson 14 Teacher slide, before teaching. </vt:lpstr>
      <vt:lpstr>Grade 8: Module 4:  Unit 2: Lesson 14</vt:lpstr>
      <vt:lpstr>Hello, Students!</vt:lpstr>
      <vt:lpstr>Let’s Unpack the Learning Targets</vt:lpstr>
      <vt:lpstr>Let’s Develop the  Cascading Consequences Chart </vt:lpstr>
      <vt:lpstr>Let’s Determine How  Consequences Affect Stakeholders </vt:lpstr>
      <vt:lpstr>Let’s Discuss Research for  All Four Chains </vt:lpstr>
      <vt:lpstr>Let’s Discuss All Four Chains to Consider a Final Position </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4: Unit 2: Lesson 14 Teacher slide, before teaching. </dc:title>
  <dc:creator>nbravo</dc:creator>
  <cp:lastModifiedBy>Alexander Specht</cp:lastModifiedBy>
  <cp:revision>2</cp:revision>
  <dcterms:modified xsi:type="dcterms:W3CDTF">2018-12-16T16:00:49Z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