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2.xml" ContentType="application/vnd.openxmlformats-officedocument.presentationml.slideLayout+xml"/>
  <Override PartName="/ppt/notesSlides/notesSlide6.xml" ContentType="application/vnd.openxmlformats-officedocument.presentationml.notesSlide+xml"/>
  <Override PartName="/ppt/slideLayouts/slideLayout14.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1.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8.xml" ContentType="application/vnd.openxmlformats-officedocument.presentationml.notesSlide+xml"/>
  <Override PartName="/ppt/slideLayouts/slideLayout3.xml" ContentType="application/vnd.openxmlformats-officedocument.presentationml.slideLayout+xml"/>
  <Override PartName="/ppt/notesSlides/notesSlide19.xml" ContentType="application/vnd.openxmlformats-officedocument.presentationml.notesSlide+xml"/>
  <Override PartName="/ppt/slideLayouts/slideLayout2.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1.xml" ContentType="application/vnd.openxmlformats-officedocument.presentationml.slideLayout+xml"/>
  <Override PartName="/ppt/slideLayouts/slideLayout21.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slideLayouts/slideLayout8.xml" ContentType="application/vnd.openxmlformats-officedocument.presentationml.slideLayout+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notesSlides/notesSlide15.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93A4C75-A07A-4153-9429-7F0267B7BF7A}">
  <a:tblStyle styleId="{193A4C75-A07A-4153-9429-7F0267B7BF7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032" autoAdjust="0"/>
  </p:normalViewPr>
  <p:slideViewPr>
    <p:cSldViewPr snapToGrid="0">
      <p:cViewPr varScale="1">
        <p:scale>
          <a:sx n="103" d="100"/>
          <a:sy n="103" d="100"/>
        </p:scale>
        <p:origin x="-1256" y="-112"/>
      </p:cViewPr>
      <p:guideLst>
        <p:guide orient="horz" pos="1620"/>
        <p:guide pos="2880"/>
      </p:guideLst>
    </p:cSldViewPr>
  </p:slideViewPr>
  <p:notesTextViewPr>
    <p:cViewPr>
      <p:scale>
        <a:sx n="1" d="1"/>
        <a:sy n="1" d="1"/>
      </p:scale>
      <p:origin x="0" y="130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 Type="http://schemas.openxmlformats.org/officeDocument/2006/relationships/slide" Target="slides/slide1.xml"/><Relationship Id="rId34" Type="http://schemas.openxmlformats.org/officeDocument/2006/relationships/customXml" Target="../customXml/item3.xml"/><Relationship Id="rId25" Type="http://schemas.openxmlformats.org/officeDocument/2006/relationships/slide" Target="slides/slide23.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33" Type="http://schemas.openxmlformats.org/officeDocument/2006/relationships/customXml" Target="../customXml/item2.xml"/><Relationship Id="rId20" Type="http://schemas.openxmlformats.org/officeDocument/2006/relationships/slide" Target="slides/slide18.xml"/><Relationship Id="rId29"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slide" Target="slides/slide2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1.xml"/><Relationship Id="rId23" Type="http://schemas.openxmlformats.org/officeDocument/2006/relationships/slide" Target="slides/slide21.xml"/><Relationship Id="rId28"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3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printerSettings" Target="printerSettings/printerSettings1.bin"/><Relationship Id="rId30"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476265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develop a research based claim that will help them prepare their research for both a Fishbowl discussion (in Lesson 16) and the eventual position paper/essay in Unit 3, in which they will answer this prompt: “Should the AAP raise the recommended daily entertainment screen time from two hours to four hours?”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If you have not done so already, preview Unit 3 and the </a:t>
            </a:r>
            <a:r>
              <a:rPr lang="en" sz="1200" b="1" dirty="0">
                <a:solidFill>
                  <a:schemeClr val="dk1"/>
                </a:solidFill>
                <a:latin typeface="Calibri"/>
                <a:ea typeface="Calibri"/>
                <a:cs typeface="Calibri"/>
                <a:sym typeface="Calibri"/>
              </a:rPr>
              <a:t>Final Performance Task </a:t>
            </a:r>
            <a:r>
              <a:rPr lang="en" sz="1200" dirty="0">
                <a:solidFill>
                  <a:schemeClr val="dk1"/>
                </a:solidFill>
                <a:latin typeface="Calibri"/>
                <a:ea typeface="Calibri"/>
                <a:cs typeface="Calibri"/>
                <a:sym typeface="Calibri"/>
              </a:rPr>
              <a:t>(in Module overview documents), in order to be more oriented to this culminating task.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noted in the module overview, this module focuses on just two of the steps in the Stakeholder Consequences Decision-Making (SCDM) process. In this lesson, students are introduced to stakeholders and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which provides a way for them to create a visual “map” of the consequences of a particular choice or course of action. Students will add consequences to the chart as they continue to discuss the issue for the remainder of Unit 2. They will refer to this chart throughout the rest of the unit for several important reasons, including performing a risk-versus-benefit analysis. They will also use it as a reference for writing about their position on the issue.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typical decision-making process, students identify and compare stakeholders after they have completed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but in this case, because students must spend a lot of time weighing potential risks and benefits for one stakeholder, the process has been reversed. Students will more successfully argue a position if they have had adequate time to directly weigh benefits and risks of screen time.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create individual </a:t>
            </a:r>
            <a:r>
              <a:rPr lang="en" sz="1200" b="1" dirty="0">
                <a:solidFill>
                  <a:schemeClr val="dk1"/>
                </a:solidFill>
                <a:latin typeface="Calibri"/>
                <a:ea typeface="Calibri"/>
                <a:cs typeface="Calibri"/>
                <a:sym typeface="Calibri"/>
              </a:rPr>
              <a:t>Cascading Consequences charts </a:t>
            </a:r>
            <a:r>
              <a:rPr lang="en" sz="1200" dirty="0">
                <a:solidFill>
                  <a:schemeClr val="dk1"/>
                </a:solidFill>
                <a:latin typeface="Calibri"/>
                <a:ea typeface="Calibri"/>
                <a:cs typeface="Calibri"/>
                <a:sym typeface="Calibri"/>
              </a:rPr>
              <a:t>to organize the information they gathered in their research. You will guide them through this process in Work Times A and B. Before doing so, create one yourself to better understand the process. A sample is provided in the supplementary materials, but the discussions in your classroom may lead to a different result. To begin, create a list of the consequences suggested from the readings. There will be some overlap. Then pick the five strongest consequences and place them in the boxes close to the center on the chart.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Once the </a:t>
            </a:r>
            <a:r>
              <a:rPr lang="en" sz="1200" b="1" dirty="0">
                <a:solidFill>
                  <a:schemeClr val="dk1"/>
                </a:solidFill>
                <a:latin typeface="Calibri"/>
                <a:ea typeface="Calibri"/>
                <a:cs typeface="Calibri"/>
                <a:sym typeface="Calibri"/>
              </a:rPr>
              <a:t>Cascading Consequences charts </a:t>
            </a:r>
            <a:r>
              <a:rPr lang="en" sz="1200" dirty="0">
                <a:solidFill>
                  <a:schemeClr val="dk1"/>
                </a:solidFill>
                <a:latin typeface="Calibri"/>
                <a:ea typeface="Calibri"/>
                <a:cs typeface="Calibri"/>
                <a:sym typeface="Calibri"/>
              </a:rPr>
              <a:t>are completed, students will be able to clearly see all the consequences (positive, negative, and neutral) of entertainment screen time. This will help them to answer the overarching research question: “What are the potential benefits and risks of entertainment screen time, particularly to the development of teenagers?”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Encourage students to return to their sources often to ground their thinking in their research and to seek any clarification they require. Returning to the text consistently is a “habit of mind” that should be emphasized.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lessons on Cascading Consequences are among the most challenging of this unit. Feel free to modify and differentiate the lessons based on your professional judgment so that all students may reach the learning targets. If time permits, consider breaking the activities in Lessons 13 and 14 into three days of instruction.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for this lesson is detailed and challenging. Consider making advanced preparations within the next lesson in case students need extra assistance with the homework upon coming to class, and/or using the Meeting Students’ Needs column to differentiate the homework ahead of time.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1671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93edad8c8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93edad8c8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t>
            </a:r>
            <a:r>
              <a:rPr lang="en" b="1" dirty="0">
                <a:solidFill>
                  <a:schemeClr val="dk1"/>
                </a:solidFill>
              </a:rPr>
              <a:t>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Writing these questions on the board for struggling learners who benefit from visuals to reinforce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look at the chart a second time: </a:t>
            </a:r>
            <a:r>
              <a:rPr lang="en" sz="1200" i="1" dirty="0">
                <a:solidFill>
                  <a:schemeClr val="dk1"/>
                </a:solidFill>
                <a:latin typeface="Calibri"/>
                <a:ea typeface="Calibri"/>
                <a:cs typeface="Calibri"/>
                <a:sym typeface="Calibri"/>
              </a:rPr>
              <a:t> “Where are the consequences on this chart? How do they relate to one another?”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Refocus whole class and point out the use of “will” and “may” in the sample chart. Explain that sometimes the consequence starts with a “will” because it is very likely to happen. For example, “if one gets a job, one will earn money. But other consequences are less sure. For example, you may be able buy a computer, but that depends on how much you get paid and what else you spend your money 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Circulate and listen for partners to say</a:t>
            </a:r>
            <a:r>
              <a:rPr lang="en" sz="1200" b="0" dirty="0">
                <a:solidFill>
                  <a:schemeClr val="dk1"/>
                </a:solidFill>
                <a:latin typeface="Calibri"/>
                <a:ea typeface="Calibri"/>
                <a:cs typeface="Calibri"/>
                <a:sym typeface="Calibri"/>
              </a:rPr>
              <a:t>: “The consequences flow from the decision to get an after-school job, and then from each other. Consequences lead to other consequences.”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6886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93edad8c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93edad8c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Inviting students to first talk to a peer before answering in front of the class is a low-stress way for them to process the information.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creating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is one piece of the research process that they have already begun with their </a:t>
            </a:r>
            <a:r>
              <a:rPr lang="en" sz="1200" b="1" dirty="0">
                <a:solidFill>
                  <a:schemeClr val="dk1"/>
                </a:solidFill>
                <a:latin typeface="Calibri"/>
                <a:ea typeface="Calibri"/>
                <a:cs typeface="Calibri"/>
                <a:sym typeface="Calibri"/>
              </a:rPr>
              <a:t>neurologist’s notebooks</a:t>
            </a:r>
            <a:r>
              <a:rPr lang="en" sz="1200" dirty="0">
                <a:solidFill>
                  <a:schemeClr val="dk1"/>
                </a:solidFill>
                <a:latin typeface="Calibri"/>
                <a:ea typeface="Calibri"/>
                <a:cs typeface="Calibri"/>
                <a:sym typeface="Calibri"/>
              </a:rPr>
              <a:t> and the Internet research in their </a:t>
            </a:r>
            <a:r>
              <a:rPr lang="en" sz="1200" b="1" dirty="0" smtClean="0">
                <a:solidFill>
                  <a:schemeClr val="dk1"/>
                </a:solidFill>
                <a:latin typeface="Calibri"/>
                <a:ea typeface="Calibri"/>
                <a:cs typeface="Calibri"/>
                <a:sym typeface="Calibri"/>
              </a:rPr>
              <a:t>Researcher’s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Refer to the posted </a:t>
            </a:r>
            <a:r>
              <a:rPr lang="en" sz="1200" b="1" dirty="0">
                <a:solidFill>
                  <a:schemeClr val="dk1"/>
                </a:solidFill>
                <a:latin typeface="Calibri"/>
                <a:ea typeface="Calibri"/>
                <a:cs typeface="Calibri"/>
                <a:sym typeface="Calibri"/>
              </a:rPr>
              <a:t>Position Paper Prompt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Times New Roman"/>
              <a:buChar char="○"/>
            </a:pPr>
            <a:r>
              <a:rPr lang="en" sz="1200" i="0" dirty="0">
                <a:solidFill>
                  <a:schemeClr val="dk1"/>
                </a:solidFill>
                <a:latin typeface="Calibri"/>
                <a:ea typeface="Calibri"/>
                <a:cs typeface="Calibri"/>
                <a:sym typeface="Calibri"/>
              </a:rPr>
              <a:t>“After examining both the potential benefits and risks of entertainment screen time, particularly to the neurological development of teenagers, make a recommendation. Should the AAP raise the recommended daily entertainment screen time from two hours to four hours?”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to their partners and discuss for 1 minute what they notice and wonder about this prompt.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going to learn to use a structured decision-making process so that each student decides how to best answer this question based on the evidence from their reading and on further research, rather than basing the decision on emotions or gut feelings.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create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that lists all of the consequences—both positive and negative—of adolescents and screen time. Note that they won’t decide on an answer for that question until the end of this unit. It’s important that they keep an open mind and understand all the reasons and evidence before they make a decision.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should be following along with the discussion and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0227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8130398c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8130398c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Revisiting AAP Recommendation and Introducing Stakeholders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images and analogies can help students to understand the meaning of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retrieve their copies of </a:t>
            </a:r>
            <a:r>
              <a:rPr lang="en" sz="1200" b="0" dirty="0">
                <a:solidFill>
                  <a:schemeClr val="dk1"/>
                </a:solidFill>
                <a:latin typeface="Calibri"/>
                <a:ea typeface="Calibri"/>
                <a:cs typeface="Calibri"/>
                <a:sym typeface="Calibri"/>
              </a:rPr>
              <a:t>the AAP Policy Statement: “Children, Adolescents, and the Media.” Display the image of a pioneer stakeholder.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Inform the class that before they begin thinking of </a:t>
            </a:r>
            <a:r>
              <a:rPr lang="en" sz="1200" dirty="0">
                <a:solidFill>
                  <a:schemeClr val="dk1"/>
                </a:solidFill>
                <a:latin typeface="Calibri"/>
                <a:ea typeface="Calibri"/>
                <a:cs typeface="Calibri"/>
                <a:sym typeface="Calibri"/>
              </a:rPr>
              <a:t>the consequences of screen time, they are going to think about who is affected by adolescents being on a screen. The person who is affected by a decision is a </a:t>
            </a:r>
            <a:r>
              <a:rPr lang="en" sz="1200" i="1" dirty="0">
                <a:solidFill>
                  <a:schemeClr val="dk1"/>
                </a:solidFill>
                <a:latin typeface="Calibri"/>
                <a:ea typeface="Calibri"/>
                <a:cs typeface="Calibri"/>
                <a:sym typeface="Calibri"/>
              </a:rPr>
              <a:t>stakeholder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displayed picture and 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 to the slide and the teacher.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0326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93edad8c8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93edad8c8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Revisiting AAP Recommendation and Introducing Stakeholders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“We know that teenagers are affected by the amount of time they spend on screens, but who else is a stakeholder in that decision?”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look back at the AAP policy statement for some ideas. Ask students to explain why decisions made about screen time affect each of those groups.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identify parents, physicians, school officials, the entertainment industry, manufacturers of products, the government, and community members</a:t>
            </a:r>
            <a:r>
              <a:rPr lang="en" dirty="0">
                <a:solidFill>
                  <a:schemeClr val="dk1"/>
                </a:solidFill>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1601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93edad8c8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93edad8c8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Revisiting AAP Recommendation and Introducing Stakeholders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talk with a partner gives each of them an audience for their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 stakeholders on the board. Include “teenager.”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and circle the stakeholders on the board. Listen for them to identify teenagers, parents, and physicians.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make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for the stakeholder most directly affected by the entertainment screen time: teenagers.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question (step 2) listen for them to identify parents, physicians, school officials, the entertainment industry, manufacturers of products, the government, and community members</a:t>
            </a:r>
            <a:r>
              <a:rPr lang="en" dirty="0">
                <a:solidFill>
                  <a:schemeClr val="dk1"/>
                </a:solidFill>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4226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93edad8c8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93edad8c8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Modeling Creating a Cascading Consequences Chart for Teens and Screens </a:t>
            </a:r>
            <a:endParaRPr b="1" dirty="0">
              <a:solidFill>
                <a:schemeClr val="dk1"/>
              </a:solidFill>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text students are already familiar with makes the thinking process easier because they have already comprehended and discussed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texts and note-catcher </a:t>
            </a:r>
            <a:r>
              <a:rPr lang="en" sz="1200" b="0" dirty="0">
                <a:solidFill>
                  <a:schemeClr val="dk1"/>
                </a:solidFill>
                <a:latin typeface="Calibri"/>
                <a:ea typeface="Calibri"/>
                <a:cs typeface="Calibri"/>
                <a:sym typeface="Calibri"/>
              </a:rPr>
              <a:t>for “Is Google Making Us Stupid?” As they </a:t>
            </a:r>
            <a:r>
              <a:rPr lang="en" sz="1200" dirty="0">
                <a:solidFill>
                  <a:schemeClr val="dk1"/>
                </a:solidFill>
                <a:latin typeface="Calibri"/>
                <a:ea typeface="Calibri"/>
                <a:cs typeface="Calibri"/>
                <a:sym typeface="Calibri"/>
              </a:rPr>
              <a:t>do so, display the </a:t>
            </a:r>
            <a:r>
              <a:rPr lang="en" sz="1200" b="1" dirty="0">
                <a:solidFill>
                  <a:schemeClr val="dk1"/>
                </a:solidFill>
                <a:latin typeface="Calibri"/>
                <a:ea typeface="Calibri"/>
                <a:cs typeface="Calibri"/>
                <a:sym typeface="Calibri"/>
              </a:rPr>
              <a:t>Cascading Consequences chart for teens on screens </a:t>
            </a:r>
            <a:r>
              <a:rPr lang="en" sz="1200" dirty="0">
                <a:solidFill>
                  <a:schemeClr val="dk1"/>
                </a:solidFill>
                <a:latin typeface="Calibri"/>
                <a:ea typeface="Calibri"/>
                <a:cs typeface="Calibri"/>
                <a:sym typeface="Calibri"/>
              </a:rPr>
              <a:t>with the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(It is projected in the next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skim the article and their note-catchers to look for consequences of screen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actively skimming the article and note-catcher.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3417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93edad8c8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93edad8c8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Modeling Creating a Cascading Consequences Chart for Teens and Screens </a:t>
            </a:r>
            <a:endParaRPr b="1" dirty="0">
              <a:solidFill>
                <a:schemeClr val="dk1"/>
              </a:solidFill>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Model Cascading Consequences chart for teens on screens (for teacher reference)</a:t>
            </a:r>
            <a:r>
              <a:rPr lang="en" sz="1200" dirty="0">
                <a:solidFill>
                  <a:schemeClr val="dk1"/>
                </a:solidFill>
                <a:latin typeface="Calibri"/>
                <a:ea typeface="Calibri"/>
                <a:cs typeface="Calibri"/>
                <a:sym typeface="Calibri"/>
              </a:rPr>
              <a:t>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t>
            </a:r>
            <a:r>
              <a:rPr lang="en" sz="1200" b="0" dirty="0">
                <a:solidFill>
                  <a:schemeClr val="dk1"/>
                </a:solidFill>
                <a:latin typeface="Calibri"/>
                <a:ea typeface="Calibri"/>
                <a:cs typeface="Calibri"/>
                <a:sym typeface="Calibri"/>
              </a:rPr>
              <a:t>the “Learning to Make Decisions Systematically” article </a:t>
            </a:r>
            <a:r>
              <a:rPr lang="en" sz="1200" dirty="0">
                <a:solidFill>
                  <a:schemeClr val="dk1"/>
                </a:solidFill>
                <a:latin typeface="Calibri"/>
                <a:ea typeface="Calibri"/>
                <a:cs typeface="Calibri"/>
                <a:sym typeface="Calibri"/>
              </a:rPr>
              <a:t>and its contents (see Teaching Notes) as further exemplars of the process for students, either as further scaffolding or as extension material for academically talented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name three consequences he or she sees based on the contents of this article. Write these three consequences on the side of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but do not chart them yet.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to think aloud about how to turn this list of consequences into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“Since this is a </a:t>
            </a:r>
            <a:r>
              <a:rPr lang="en" sz="1200" b="1" i="1" dirty="0">
                <a:solidFill>
                  <a:schemeClr val="dk1"/>
                </a:solidFill>
                <a:latin typeface="Calibri"/>
                <a:ea typeface="Calibri"/>
                <a:cs typeface="Calibri"/>
                <a:sym typeface="Calibri"/>
              </a:rPr>
              <a:t>Cascading Consequences chart </a:t>
            </a:r>
            <a:r>
              <a:rPr lang="en" sz="1200" i="1" dirty="0">
                <a:solidFill>
                  <a:schemeClr val="dk1"/>
                </a:solidFill>
                <a:latin typeface="Calibri"/>
                <a:ea typeface="Calibri"/>
                <a:cs typeface="Calibri"/>
                <a:sym typeface="Calibri"/>
              </a:rPr>
              <a:t>about teenagers spending time on screens, you can see that the central box is labeled with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If </a:t>
            </a:r>
            <a:r>
              <a:rPr lang="en" sz="1200" i="1" dirty="0">
                <a:solidFill>
                  <a:schemeClr val="dk1"/>
                </a:solidFill>
                <a:latin typeface="Calibri"/>
                <a:ea typeface="Calibri"/>
                <a:cs typeface="Calibri"/>
                <a:sym typeface="Calibri"/>
              </a:rPr>
              <a:t>teens are on screens, then </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If </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then</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statement. Now, I’m going to use the chart to connect the three pieces of information you volunteered to the center of the chart with a ‘cascade’ of boxes; that is, a cascade of consequences. One consequence leads to another, which leads to another, just like on our </a:t>
            </a:r>
            <a:r>
              <a:rPr lang="en" sz="1200" b="1" i="1" dirty="0">
                <a:solidFill>
                  <a:schemeClr val="dk1"/>
                </a:solidFill>
                <a:latin typeface="Calibri"/>
                <a:ea typeface="Calibri"/>
                <a:cs typeface="Calibri"/>
                <a:sym typeface="Calibri"/>
              </a:rPr>
              <a:t>sample Cascading Consequences chart </a:t>
            </a:r>
            <a:r>
              <a:rPr lang="en" sz="1200" i="1" dirty="0">
                <a:solidFill>
                  <a:schemeClr val="dk1"/>
                </a:solidFill>
                <a:latin typeface="Calibri"/>
                <a:ea typeface="Calibri"/>
                <a:cs typeface="Calibri"/>
                <a:sym typeface="Calibri"/>
              </a:rPr>
              <a:t>for getting an after-school job.”</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“Now if teenagers are spending time on screens, then that means that they may be getting more of their information online. In ‘Is Google Making Us Stupid?’ we read that there are some consequences of that. One is that we get our information more superficially and our brains grow accustomed to thinking shallowly and are not as able to think deeply for extended periods of time. We become distractible. There are two consequences there. So I’m going to draw a line directly from the center and label the attached box ‘will get lots of information.’”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“Next I’m going to draw a line from ‘will get lots of information,’ create another box, and label that one ‘will have difficulty thinking deeply about that information.’ Then our brains may become more distractible and we may be unable to think deeply for long periods of time, so I’m going to draw a line and label a new box ‘brains may become more shallow.’ I’m doing that because the changes in our brains are a cascading consequence of not thinking deeply. It is an indirect consequence. I’m saying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may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because this is not a guaranteed consequence, but it is something that might happen.”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“But the other consequence we read about in the article was that when we have access to vast amounts of information, we also can learn anything we want. So I’m going to start a new cascade coming off the ‘get lots of information’ that says, ‘may be able learn almost anything.’ I’m going to put each of those in a box. Then I’m going to write ‘new neurons may grow’ as an indirect consequence coming off that box. Notice that I am trying to relate each consequence to the neurological development of teens. But I’m also careful to show that this is not a simple, guaranteed outcome.”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consequences </a:t>
            </a:r>
            <a:r>
              <a:rPr lang="en" sz="1200" b="0" dirty="0">
                <a:solidFill>
                  <a:schemeClr val="dk1"/>
                </a:solidFill>
                <a:latin typeface="Calibri"/>
                <a:ea typeface="Calibri"/>
                <a:cs typeface="Calibri"/>
                <a:sym typeface="Calibri"/>
              </a:rPr>
              <a:t>such as: “Our thinking becomes more shallow because we are bombarded with information,” “We can’t concentrate,” “We learn more and think more creatively,” and “We think faster.”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modifying the materials to meet students’ physical and mental needs. Whole sheets of chart paper could be used instead of the recommended 8.5- by 14-inch versions of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charts could be partially or even wholly filled in; vocabulary words could be </a:t>
            </a:r>
            <a:r>
              <a:rPr lang="en" sz="1200" dirty="0" smtClean="0">
                <a:solidFill>
                  <a:schemeClr val="dk1"/>
                </a:solidFill>
                <a:latin typeface="Calibri"/>
                <a:ea typeface="Calibri"/>
                <a:cs typeface="Calibri"/>
                <a:sym typeface="Calibri"/>
              </a:rPr>
              <a:t>defined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8457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93edad8c8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93edad8c8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Modeling Creating a Cascading Consequences Chart for Teens and Screens </a:t>
            </a:r>
            <a:endParaRPr b="1" dirty="0">
              <a:solidFill>
                <a:schemeClr val="dk1"/>
              </a:solidFill>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important to give students a chance to complete the skill after a teacher models a process.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selecting students ahead of time for cold calls. Those who need practice in oral response or extended processing time can be told the prompt before class begins to prepare for their participation. This also allows for a public experience of academic success for students who may struggle with on-demand questioning, or for struggling students in general.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3 minutes, cold call students to share out where they placed the last consequence and why.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there is not just one way to create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from notes. People may disagree as to the exact location of a consequence and whether it is a direct or an indirect “cascading consequence.”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give valid explanations as to why they placed consequences where they did.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Charts could be partially or even wholly filled in; vocabulary words could be defined.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9950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93edad8c8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93edad8c8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Creating a Cascading Consequences Chart for Teens on Screens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help students organize their ideas and thoughts.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work in pairs on this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Listing Consequences </a:t>
            </a:r>
            <a:r>
              <a:rPr lang="en" sz="1200" dirty="0">
                <a:latin typeface="Calibri"/>
                <a:ea typeface="Calibri"/>
                <a:cs typeface="Calibri"/>
                <a:sym typeface="Calibri"/>
              </a:rPr>
              <a:t>and </a:t>
            </a:r>
            <a:r>
              <a:rPr lang="en" sz="1200" b="0" dirty="0">
                <a:latin typeface="Calibri"/>
                <a:ea typeface="Calibri"/>
                <a:cs typeface="Calibri"/>
                <a:sym typeface="Calibri"/>
              </a:rPr>
              <a:t>one 8.5- by 14-inch (legal size) pieces of paper </a:t>
            </a:r>
            <a:r>
              <a:rPr lang="en" sz="1200" dirty="0">
                <a:latin typeface="Calibri"/>
                <a:ea typeface="Calibri"/>
                <a:cs typeface="Calibri"/>
                <a:sym typeface="Calibri"/>
              </a:rPr>
              <a:t>to each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them of the steps you took to build the </a:t>
            </a:r>
            <a:r>
              <a:rPr lang="en" sz="1200" b="1" dirty="0">
                <a:latin typeface="Calibri"/>
                <a:ea typeface="Calibri"/>
                <a:cs typeface="Calibri"/>
                <a:sym typeface="Calibri"/>
              </a:rPr>
              <a:t>Cascading Consequences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Listing Consequences worksheet.</a:t>
            </a:r>
            <a:r>
              <a:rPr lang="en" sz="1200" dirty="0">
                <a:latin typeface="Calibri"/>
                <a:ea typeface="Calibri"/>
                <a:cs typeface="Calibri"/>
                <a:sym typeface="Calibri"/>
              </a:rPr>
              <a:t> Ask them to retrieve their </a:t>
            </a:r>
            <a:r>
              <a:rPr lang="en" sz="1200" b="1" dirty="0">
                <a:latin typeface="Calibri"/>
                <a:ea typeface="Calibri"/>
                <a:cs typeface="Calibri"/>
                <a:sym typeface="Calibri"/>
              </a:rPr>
              <a:t>Researcher’s Notebooks</a:t>
            </a:r>
            <a:r>
              <a:rPr lang="en" sz="1200" dirty="0">
                <a:latin typeface="Calibri"/>
                <a:ea typeface="Calibri"/>
                <a:cs typeface="Calibri"/>
                <a:sym typeface="Calibri"/>
              </a:rPr>
              <a:t> and/or the </a:t>
            </a:r>
            <a:r>
              <a:rPr lang="en" sz="1200" b="1" dirty="0">
                <a:latin typeface="Calibri"/>
                <a:ea typeface="Calibri"/>
                <a:cs typeface="Calibri"/>
                <a:sym typeface="Calibri"/>
              </a:rPr>
              <a:t>Brain Development anchor chart</a:t>
            </a:r>
            <a:r>
              <a:rPr lang="en" sz="1200" b="0" dirty="0">
                <a:latin typeface="Calibri"/>
                <a:ea typeface="Calibri"/>
                <a:cs typeface="Calibri"/>
                <a:sym typeface="Calibri"/>
              </a:rPr>
              <a:t>—student version </a:t>
            </a:r>
            <a:r>
              <a:rPr lang="en" sz="1200" dirty="0">
                <a:latin typeface="Calibri"/>
                <a:ea typeface="Calibri"/>
                <a:cs typeface="Calibri"/>
                <a:sym typeface="Calibri"/>
              </a:rPr>
              <a:t>to create a list of the consequences for screen time. Remind them that they should list both positive and negative consequences. They should try to list at least two consequences for each of the sources they have read in Unit 2. They should have a list of 10 consequences. They will likely use only half of them on the </a:t>
            </a:r>
            <a:r>
              <a:rPr lang="en" sz="1200" b="1" dirty="0">
                <a:latin typeface="Calibri"/>
                <a:ea typeface="Calibri"/>
                <a:cs typeface="Calibri"/>
                <a:sym typeface="Calibri"/>
              </a:rPr>
              <a:t>Cascading Consequences chart</a:t>
            </a:r>
            <a:r>
              <a:rPr lang="en" sz="1200" dirty="0">
                <a:latin typeface="Calibri"/>
                <a:ea typeface="Calibri"/>
                <a:cs typeface="Calibri"/>
                <a:sym typeface="Calibri"/>
              </a:rPr>
              <a:t>, but during this brainstorming stage it is important to generate a workable list.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7 minutes, refocus whole class. Tell them if they didn’t finish, that’s all right. They will complete this exercise for </a:t>
            </a:r>
            <a:r>
              <a:rPr lang="en" dirty="0">
                <a:latin typeface="Calibri"/>
                <a:ea typeface="Calibri"/>
                <a:cs typeface="Calibri"/>
                <a:sym typeface="Calibri"/>
              </a:rPr>
              <a:t>homework.</a:t>
            </a:r>
            <a:endParaRPr dirty="0">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working with the resources.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Charts could be partially or even wholly filled in; vocabulary words could be defined.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214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93edad8c8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493edad8c8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Creating a Cascading Consequences Chart for Teens on Screens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task after modeling by the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draw and label the center box on the legal paper. They should write: “If teens are on screens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for a volunteer to offer two strong consequences from the reading. Direct the students to add the consequences to the chart, deciding what is a direct consequence and what is not. Encourage them to try to “cascade” the consequence until it reaches a consequence for adolescent brain development.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a moment, ask students to share out.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look for students that need assistance.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Whole sheets of chart paper could be used instead of the recommended 8.5- by 14-inch versions of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charts could be partially or even wholly filled in; vocabulary words could be defined.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consider modeling this “cascading </a:t>
            </a:r>
            <a:r>
              <a:rPr lang="en" sz="1200" dirty="0" smtClean="0">
                <a:solidFill>
                  <a:schemeClr val="dk1"/>
                </a:solidFill>
                <a:latin typeface="Calibri"/>
                <a:ea typeface="Calibri"/>
                <a:cs typeface="Calibri"/>
                <a:sym typeface="Calibri"/>
              </a:rPr>
              <a:t>consequence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5773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Getting an After-School Job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of a waterfall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Cascading Consequences Chart: Getting an After-School Job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of a pioneer stakeholder (one to display;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Cascading Consequences chart for teens on screens </a:t>
            </a:r>
            <a:r>
              <a:rPr lang="en" sz="1200" dirty="0">
                <a:solidFill>
                  <a:schemeClr val="dk1"/>
                </a:solidFill>
                <a:latin typeface="Calibri"/>
                <a:ea typeface="Calibri"/>
                <a:cs typeface="Calibri"/>
                <a:sym typeface="Calibri"/>
              </a:rPr>
              <a:t>(blank;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Cascading Consequences chart for teens on screens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Cascading Consequences Think-Aloud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Listing Consequences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8.5- by 14-inch (legal size) paper (one piece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Prompt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AAP Policy Statement: “Children, Adolescents, and the Media”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“Is Google Making Us Stupid?” text and note-catcher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(begun in Lesson 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—student version (begun in Unit 1, Lesson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9056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93edad8c8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93edad8c8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Creating a Cascading Consequences Chart for Teens on Screens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Being able to explain why he or she placed an item on the chart shows that the student is </a:t>
            </a:r>
            <a:r>
              <a:rPr lang="en" sz="1200" dirty="0" smtClean="0">
                <a:solidFill>
                  <a:schemeClr val="dk1"/>
                </a:solidFill>
                <a:latin typeface="Calibri"/>
                <a:ea typeface="Calibri"/>
                <a:cs typeface="Calibri"/>
                <a:sym typeface="Calibri"/>
              </a:rPr>
              <a:t>thinking </a:t>
            </a:r>
            <a:r>
              <a:rPr lang="en" sz="1200" dirty="0">
                <a:solidFill>
                  <a:schemeClr val="dk1"/>
                </a:solidFill>
                <a:latin typeface="Calibri"/>
                <a:ea typeface="Calibri"/>
                <a:cs typeface="Calibri"/>
                <a:sym typeface="Calibri"/>
              </a:rPr>
              <a:t>critically and understanding.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work with their partner to add more consequences to the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 pairs work, circulate to observe and assist. Ask:“Why did you place this consequence where you did?”  “How do you know this is a consequence of that?”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3 minutes, invite one partnership to explain what they added to their </a:t>
            </a:r>
            <a:r>
              <a:rPr lang="en" sz="1200" b="1" dirty="0">
                <a:latin typeface="Calibri"/>
                <a:ea typeface="Calibri"/>
                <a:cs typeface="Calibri"/>
                <a:sym typeface="Calibri"/>
              </a:rPr>
              <a:t>Cascading Consequences chart</a:t>
            </a:r>
            <a:r>
              <a:rPr lang="en" sz="1200" dirty="0">
                <a:latin typeface="Calibri"/>
                <a:ea typeface="Calibri"/>
                <a:cs typeface="Calibri"/>
                <a:sym typeface="Calibri"/>
              </a:rPr>
              <a:t>. Make these additions to the displayed chart as they speak. During the explanation, cold call other students to answer these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“Did you identify the same consequence as the presenting partnership? Why or why not?”</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“Would you make any changes to this? What would you change? Why?”</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Should the partnership volunteer an answer that is illogical or wrong, thank the students for their hard work and record the answer as presented. Use the follow-up questions above to have peers guide the partnership to the correct answer, and make the necessary changes on the displayed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discussing the presenting partnership’s additions to the chart, ask students to work with their own partner to revise their own charts.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Cold call two or three students to explain how they revised their chart and why.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that need assistance.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Charts could be partially or even wholly filled in; vocabulary words could be defined.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8509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93edad8c8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93edad8c8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Review </a:t>
            </a:r>
            <a:r>
              <a:rPr lang="en" sz="1200" dirty="0">
                <a:solidFill>
                  <a:schemeClr val="dk1"/>
                </a:solidFill>
                <a:latin typeface="Calibri"/>
                <a:ea typeface="Calibri"/>
                <a:cs typeface="Calibri"/>
                <a:sym typeface="Calibri"/>
              </a:rPr>
              <a:t>the second learning target: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“I can create a Cascading Consequences chart based on effects of screen time on adolescents using my </a:t>
            </a:r>
            <a:r>
              <a:rPr lang="en" sz="1200" b="1" dirty="0" smtClean="0">
                <a:solidFill>
                  <a:schemeClr val="dk1"/>
                </a:solidFill>
                <a:latin typeface="Calibri"/>
                <a:ea typeface="Calibri"/>
                <a:cs typeface="Calibri"/>
                <a:sym typeface="Calibri"/>
              </a:rPr>
              <a:t>Researcher’s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Fist to Five Checking for Understanding </a:t>
            </a:r>
            <a:r>
              <a:rPr lang="en" sz="1200" dirty="0">
                <a:solidFill>
                  <a:schemeClr val="dk1"/>
                </a:solidFill>
                <a:latin typeface="Calibri"/>
                <a:ea typeface="Calibri"/>
                <a:cs typeface="Calibri"/>
                <a:sym typeface="Calibri"/>
              </a:rPr>
              <a:t>technique. Ask students to assess themselves on the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them know that their homework is to continue to add to their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Remind them to use their notes to help them.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6516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7df5b0f5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47df5b0f5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effort and abilities of your students, consider differentiating this homework depending on their demonstrated level of need. Students who complete the chart in class may be given the “Learning to Make Decisions Systematically” article for further reading, for example (see Teaching Notes). Other students may be sent home with a specified manageable amount of “cascades” of consequences to develop on their chart; given a “starter” for a cascade; or, as a mental challenge, given a concluding consequence with blank boxes and asked to “backward-design” the cascade.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8482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22" name="Google Shape;32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1304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“Learning to Make Decisions Systematically” article (see the Unit 2 and Module overviews), which provides a concise explanation and useful student work examples of the research process the unit employs.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model Cascading Consequences charts</a:t>
            </a:r>
            <a:r>
              <a:rPr lang="en" sz="1200" dirty="0">
                <a:solidFill>
                  <a:schemeClr val="dk1"/>
                </a:solidFill>
                <a:latin typeface="Calibri"/>
                <a:ea typeface="Calibri"/>
                <a:cs typeface="Calibri"/>
                <a:sym typeface="Calibri"/>
              </a:rPr>
              <a:t> in the supporting materials and the think-aloud portion of the lesson. Note especially that the think-aloud example provided here is one of specific consequences cascading from a specific situation; students may volunteer more wide-ranging examples from the effects of screen time on adolescents and may work with wide-ranging examples in their own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Find an image of a waterfall to display to illustrate the meaning of “cascading” when unpacking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Find an image of a pioneer stakeholder to display in Opening B.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 in Checking for Understanding techniques (see Appendix).</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1344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2866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7390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7dffd16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7dffd16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entry task prepares students for activities later in the lesson by focusing on consequences of decisions.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Getting an After-School Job </a:t>
            </a:r>
            <a:r>
              <a:rPr lang="en" sz="1200" dirty="0">
                <a:solidFill>
                  <a:schemeClr val="dk1"/>
                </a:solidFill>
                <a:latin typeface="Calibri"/>
                <a:ea typeface="Calibri"/>
                <a:cs typeface="Calibri"/>
                <a:sym typeface="Calibri"/>
              </a:rPr>
              <a:t>and give students 2 minutes to complete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explain to a partner: </a:t>
            </a:r>
            <a:r>
              <a:rPr lang="en" sz="1200" i="1" dirty="0">
                <a:solidFill>
                  <a:schemeClr val="dk1"/>
                </a:solidFill>
                <a:latin typeface="Calibri"/>
                <a:ea typeface="Calibri"/>
                <a:cs typeface="Calibri"/>
                <a:sym typeface="Calibri"/>
              </a:rPr>
              <a:t>“What did you decide, and why?”</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actively engaged in focused discussion with a partner.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8068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93edad8c8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93edad8c8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t>
            </a:r>
            <a:r>
              <a:rPr lang="en" b="1" dirty="0">
                <a:solidFill>
                  <a:schemeClr val="dk1"/>
                </a:solidFill>
              </a:rPr>
              <a:t>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helps students focus on the the skills they are learning in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can identify stakeholders in the AAP recommendation on entertainment screen time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can create a </a:t>
            </a:r>
            <a:r>
              <a:rPr lang="en" sz="1200" b="1" i="1" dirty="0">
                <a:solidFill>
                  <a:schemeClr val="dk1"/>
                </a:solidFill>
                <a:latin typeface="Calibri"/>
                <a:ea typeface="Calibri"/>
                <a:cs typeface="Calibri"/>
                <a:sym typeface="Calibri"/>
              </a:rPr>
              <a:t>Cascading Consequences chart </a:t>
            </a:r>
            <a:r>
              <a:rPr lang="en" sz="1200" i="1" dirty="0">
                <a:solidFill>
                  <a:schemeClr val="dk1"/>
                </a:solidFill>
                <a:latin typeface="Calibri"/>
                <a:ea typeface="Calibri"/>
                <a:cs typeface="Calibri"/>
                <a:sym typeface="Calibri"/>
              </a:rPr>
              <a:t>based on adolescents and screen time, using my </a:t>
            </a:r>
            <a:r>
              <a:rPr lang="en" sz="1200" b="1" i="1" dirty="0" smtClean="0">
                <a:solidFill>
                  <a:schemeClr val="dk1"/>
                </a:solidFill>
                <a:latin typeface="Calibri"/>
                <a:ea typeface="Calibri"/>
                <a:cs typeface="Calibri"/>
                <a:sym typeface="Calibri"/>
              </a:rPr>
              <a:t>Researcher’s </a:t>
            </a:r>
            <a:r>
              <a:rPr lang="en-US" sz="1200" b="1" i="1" dirty="0" smtClean="0">
                <a:solidFill>
                  <a:schemeClr val="dk1"/>
                </a:solidFill>
                <a:latin typeface="Calibri"/>
                <a:ea typeface="Calibri"/>
                <a:cs typeface="Calibri"/>
                <a:sym typeface="Calibri"/>
              </a:rPr>
              <a:t>N</a:t>
            </a:r>
            <a:r>
              <a:rPr lang="en" sz="1200" b="1" i="1" dirty="0" smtClean="0">
                <a:solidFill>
                  <a:schemeClr val="dk1"/>
                </a:solidFill>
                <a:latin typeface="Calibri"/>
                <a:ea typeface="Calibri"/>
                <a:cs typeface="Calibri"/>
                <a:sym typeface="Calibri"/>
              </a:rPr>
              <a:t>otebooks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consequences</a:t>
            </a:r>
            <a:r>
              <a:rPr lang="en" sz="1200" dirty="0">
                <a:solidFill>
                  <a:schemeClr val="dk1"/>
                </a:solidFill>
                <a:latin typeface="Calibri"/>
                <a:ea typeface="Calibri"/>
                <a:cs typeface="Calibri"/>
                <a:sym typeface="Calibri"/>
              </a:rPr>
              <a:t> on the posted learning target. Invite students to review with a partner what a consequence 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a consequence is an “effect, result, or outcome” of something that occurred earlier. Add new information about the definition by pointing out that often when we use the word </a:t>
            </a:r>
            <a:r>
              <a:rPr lang="en" sz="1200" i="1" dirty="0">
                <a:solidFill>
                  <a:schemeClr val="dk1"/>
                </a:solidFill>
                <a:latin typeface="Calibri"/>
                <a:ea typeface="Calibri"/>
                <a:cs typeface="Calibri"/>
                <a:sym typeface="Calibri"/>
              </a:rPr>
              <a:t>consequence</a:t>
            </a:r>
            <a:r>
              <a:rPr lang="en" sz="1200" dirty="0">
                <a:solidFill>
                  <a:schemeClr val="dk1"/>
                </a:solidFill>
                <a:latin typeface="Calibri"/>
                <a:ea typeface="Calibri"/>
                <a:cs typeface="Calibri"/>
                <a:sym typeface="Calibri"/>
              </a:rPr>
              <a:t>, it has a negative connotation. </a:t>
            </a:r>
            <a:r>
              <a:rPr lang="en" sz="1200" i="1" dirty="0">
                <a:solidFill>
                  <a:schemeClr val="dk1"/>
                </a:solidFill>
                <a:latin typeface="Calibri"/>
                <a:ea typeface="Calibri"/>
                <a:cs typeface="Calibri"/>
                <a:sym typeface="Calibri"/>
              </a:rPr>
              <a:t>“For example, parents might say to a child that the consequence of not cleaning his room is that he can’t go to the movies with friends on Friday night. However, in some cases, the word consequence is neutral, without a negative or positive connotation. When we talk about cascading consequences, we are using consequence as a neutral word. Consider that some consequences are positive, for example.”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cascading</a:t>
            </a:r>
            <a:r>
              <a:rPr lang="en" sz="1200" dirty="0">
                <a:solidFill>
                  <a:schemeClr val="dk1"/>
                </a:solidFill>
                <a:latin typeface="Calibri"/>
                <a:ea typeface="Calibri"/>
                <a:cs typeface="Calibri"/>
                <a:sym typeface="Calibri"/>
              </a:rPr>
              <a:t> on the posted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 and listening.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75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93edad8c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93edad8c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1 minute)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t>
            </a:r>
            <a:r>
              <a:rPr lang="en" b="1" dirty="0">
                <a:solidFill>
                  <a:schemeClr val="dk1"/>
                </a:solidFill>
              </a:rPr>
              <a:t>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vocabulary, consider drawing or posting small pictures next to each word on anchor charts to activate as many sensory means of comprehension as possible. The waterfall displayed here, for example, could then be transferred in miniature to the </a:t>
            </a:r>
            <a:r>
              <a:rPr lang="en" sz="1200" b="1" dirty="0">
                <a:solidFill>
                  <a:schemeClr val="dk1"/>
                </a:solidFill>
                <a:latin typeface="Calibri"/>
                <a:ea typeface="Calibri"/>
                <a:cs typeface="Calibri"/>
                <a:sym typeface="Calibri"/>
              </a:rPr>
              <a:t>Academic Vocabulary anchor chart</a:t>
            </a:r>
            <a:r>
              <a:rPr lang="en" sz="1200" dirty="0">
                <a:solidFill>
                  <a:schemeClr val="dk1"/>
                </a:solidFill>
                <a:latin typeface="Calibri"/>
                <a:ea typeface="Calibri"/>
                <a:cs typeface="Calibri"/>
                <a:sym typeface="Calibri"/>
              </a:rPr>
              <a:t>. Consider having your artistically talented or motivated students take on this responsibility.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 </a:t>
            </a:r>
            <a:r>
              <a:rPr lang="en" sz="1200" b="0" dirty="0">
                <a:solidFill>
                  <a:schemeClr val="dk1"/>
                </a:solidFill>
                <a:latin typeface="Calibri"/>
                <a:ea typeface="Calibri"/>
                <a:cs typeface="Calibri"/>
                <a:sym typeface="Calibri"/>
              </a:rPr>
              <a:t>image of a waterfall.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cascade</a:t>
            </a:r>
            <a:r>
              <a:rPr lang="en" sz="1200" dirty="0">
                <a:solidFill>
                  <a:schemeClr val="dk1"/>
                </a:solidFill>
                <a:latin typeface="Calibri"/>
                <a:ea typeface="Calibri"/>
                <a:cs typeface="Calibri"/>
                <a:sym typeface="Calibri"/>
              </a:rPr>
              <a:t> is another word for waterfall and that </a:t>
            </a:r>
            <a:r>
              <a:rPr lang="en" sz="1200" i="1" dirty="0">
                <a:solidFill>
                  <a:schemeClr val="dk1"/>
                </a:solidFill>
                <a:latin typeface="Calibri"/>
                <a:ea typeface="Calibri"/>
                <a:cs typeface="Calibri"/>
                <a:sym typeface="Calibri"/>
              </a:rPr>
              <a:t>cascading</a:t>
            </a:r>
            <a:r>
              <a:rPr lang="en" sz="1200" dirty="0">
                <a:solidFill>
                  <a:schemeClr val="dk1"/>
                </a:solidFill>
                <a:latin typeface="Calibri"/>
                <a:ea typeface="Calibri"/>
                <a:cs typeface="Calibri"/>
                <a:sym typeface="Calibri"/>
              </a:rPr>
              <a:t> can describe anything that resembles a waterfall. </a:t>
            </a:r>
            <a:r>
              <a:rPr lang="en" sz="1200" i="1" dirty="0">
                <a:solidFill>
                  <a:schemeClr val="dk1"/>
                </a:solidFill>
                <a:latin typeface="Calibri"/>
                <a:ea typeface="Calibri"/>
                <a:cs typeface="Calibri"/>
                <a:sym typeface="Calibri"/>
              </a:rPr>
              <a:t>Cascading</a:t>
            </a:r>
            <a:r>
              <a:rPr lang="en" sz="1200" dirty="0">
                <a:solidFill>
                  <a:schemeClr val="dk1"/>
                </a:solidFill>
                <a:latin typeface="Calibri"/>
                <a:ea typeface="Calibri"/>
                <a:cs typeface="Calibri"/>
                <a:sym typeface="Calibri"/>
              </a:rPr>
              <a:t> also means that one thing follows the next, like a chain of events. In a waterfall, one water drop follows the next.</a:t>
            </a: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acknowledge the connection between the waterfall and the definition.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790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93edad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93edad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t>
            </a:r>
            <a:r>
              <a:rPr lang="en" b="1" dirty="0">
                <a:solidFill>
                  <a:schemeClr val="dk1"/>
                </a:solidFill>
              </a:rPr>
              <a:t>A. Revisiting Essay Prompt;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Write </a:t>
            </a:r>
            <a:r>
              <a:rPr lang="en" sz="1200" dirty="0" smtClean="0">
                <a:solidFill>
                  <a:schemeClr val="dk1"/>
                </a:solidFill>
                <a:latin typeface="Calibri"/>
                <a:ea typeface="Calibri"/>
                <a:cs typeface="Calibri"/>
                <a:sym typeface="Calibri"/>
              </a:rPr>
              <a:t>these </a:t>
            </a:r>
            <a:r>
              <a:rPr lang="en" sz="1200" dirty="0">
                <a:solidFill>
                  <a:schemeClr val="dk1"/>
                </a:solidFill>
                <a:latin typeface="Calibri"/>
                <a:ea typeface="Calibri"/>
                <a:cs typeface="Calibri"/>
                <a:sym typeface="Calibri"/>
              </a:rPr>
              <a:t>questions on the board for struggling learners who benefit from visuals to reinforce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Sample Cascading Consequences Chart: Getting an After-School Job</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with their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 about this </a:t>
            </a:r>
            <a:r>
              <a:rPr lang="en" sz="1200" b="1" i="1" dirty="0">
                <a:solidFill>
                  <a:schemeClr val="dk1"/>
                </a:solidFill>
                <a:latin typeface="Calibri"/>
                <a:ea typeface="Calibri"/>
                <a:cs typeface="Calibri"/>
                <a:sym typeface="Calibri"/>
              </a:rPr>
              <a:t>Cascading Consequences chart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wonder?”</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is it similar to or different from the entry task you just completed?”</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i="1" dirty="0">
              <a:solidFill>
                <a:schemeClr val="dk1"/>
              </a:solidFill>
              <a:latin typeface="Times New Roman"/>
              <a:ea typeface="Times New Roman"/>
              <a:cs typeface="Times New Roman"/>
              <a:sym typeface="Times New Roman"/>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listen for partners to say</a:t>
            </a:r>
            <a:r>
              <a:rPr lang="en" sz="1200" b="0" dirty="0">
                <a:solidFill>
                  <a:schemeClr val="dk1"/>
                </a:solidFill>
                <a:latin typeface="Calibri"/>
                <a:ea typeface="Calibri"/>
                <a:cs typeface="Calibri"/>
                <a:sym typeface="Calibri"/>
              </a:rPr>
              <a:t>: “Some of the consequences on the chart are positive and some are negative” and “It looks like a waterfall because everything is flowing from the center box.”</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3467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60-70 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for students to form a </a:t>
            </a:r>
            <a:r>
              <a:rPr lang="en" sz="1800" dirty="0" smtClean="0"/>
              <a:t>researched</a:t>
            </a:r>
            <a:r>
              <a:rPr lang="en-US" sz="1800" dirty="0" smtClean="0"/>
              <a:t>-</a:t>
            </a:r>
            <a:r>
              <a:rPr lang="en" sz="1800" dirty="0" smtClean="0"/>
              <a:t>based </a:t>
            </a:r>
            <a:r>
              <a:rPr lang="en" sz="1800" dirty="0"/>
              <a:t>claim that will help them prepare their research for both a Fishbowl discussion and position paper.</a:t>
            </a:r>
            <a:endParaRPr sz="1800" dirty="0"/>
          </a:p>
          <a:p>
            <a:pPr marL="0" lvl="0" indent="0" algn="l" rtl="0">
              <a:lnSpc>
                <a:spcPct val="100000"/>
              </a:lnSpc>
              <a:spcBef>
                <a:spcPts val="0"/>
              </a:spcBef>
              <a:spcAft>
                <a:spcPts val="0"/>
              </a:spcAft>
              <a:buNone/>
            </a:pPr>
            <a:endParaRPr sz="1800" b="1" dirty="0"/>
          </a:p>
          <a:p>
            <a:pPr marL="0" lvl="0" indent="0" algn="l" rtl="0">
              <a:lnSpc>
                <a:spcPct val="100000"/>
              </a:lnSpc>
              <a:spcBef>
                <a:spcPts val="1000"/>
              </a:spcBef>
              <a:spcAft>
                <a:spcPts val="0"/>
              </a:spcAft>
              <a:buNone/>
            </a:pPr>
            <a:r>
              <a:rPr lang="en" sz="1800" b="1" dirty="0"/>
              <a:t>The Learning Targets for students today are:</a:t>
            </a:r>
            <a:endParaRPr sz="1800" b="1" dirty="0"/>
          </a:p>
          <a:p>
            <a:pPr marL="457200" lvl="0" indent="-342900" algn="l" rtl="0">
              <a:lnSpc>
                <a:spcPct val="115000"/>
              </a:lnSpc>
              <a:spcBef>
                <a:spcPts val="1000"/>
              </a:spcBef>
              <a:spcAft>
                <a:spcPts val="0"/>
              </a:spcAft>
              <a:buSzPts val="1800"/>
              <a:buChar char="•"/>
            </a:pPr>
            <a:r>
              <a:rPr lang="en" sz="1800" dirty="0"/>
              <a:t>I can identify stakeholders in the AAP recommendation on entertainment screen time.</a:t>
            </a:r>
            <a:endParaRPr sz="1800" dirty="0"/>
          </a:p>
          <a:p>
            <a:pPr marL="457200" lvl="0" indent="-342900" algn="l" rtl="0">
              <a:lnSpc>
                <a:spcPct val="115000"/>
              </a:lnSpc>
              <a:spcBef>
                <a:spcPts val="0"/>
              </a:spcBef>
              <a:spcAft>
                <a:spcPts val="0"/>
              </a:spcAft>
              <a:buSzPts val="1800"/>
              <a:buChar char="•"/>
            </a:pPr>
            <a:r>
              <a:rPr lang="en" sz="1800" dirty="0"/>
              <a:t>I can create a </a:t>
            </a:r>
            <a:r>
              <a:rPr lang="en" sz="1800" b="1" dirty="0"/>
              <a:t>Cascading Consequences chart </a:t>
            </a:r>
            <a:r>
              <a:rPr lang="en" sz="1800" dirty="0"/>
              <a:t>based on </a:t>
            </a:r>
            <a:r>
              <a:rPr lang="en-US" sz="1800" dirty="0" smtClean="0"/>
              <a:t>the </a:t>
            </a:r>
            <a:r>
              <a:rPr lang="en" sz="1800" dirty="0" smtClean="0"/>
              <a:t>effects </a:t>
            </a:r>
            <a:r>
              <a:rPr lang="en" sz="1800" dirty="0"/>
              <a:t>of screen time on adolescents using my </a:t>
            </a:r>
            <a:r>
              <a:rPr lang="en-US" sz="1800" b="1" dirty="0" smtClean="0"/>
              <a:t>R</a:t>
            </a:r>
            <a:r>
              <a:rPr lang="en" sz="1800" b="1" dirty="0" smtClean="0"/>
              <a:t>esearcher’s </a:t>
            </a:r>
            <a:r>
              <a:rPr lang="en-US" sz="1800" b="1" dirty="0"/>
              <a:t>N</a:t>
            </a:r>
            <a:r>
              <a:rPr lang="en" sz="1800" b="1" dirty="0" smtClean="0"/>
              <a:t>otebook</a:t>
            </a:r>
            <a:r>
              <a:rPr lang="en" sz="1800" dirty="0"/>
              <a:t>.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482200" y="273850"/>
            <a:ext cx="7508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talk about consequences</a:t>
            </a:r>
            <a:endParaRPr sz="3000" b="1" i="1"/>
          </a:p>
        </p:txBody>
      </p:sp>
      <p:sp>
        <p:nvSpPr>
          <p:cNvPr id="208" name="Google Shape;208;p34"/>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10" name="Google Shape;210;p34"/>
          <p:cNvSpPr txBox="1"/>
          <p:nvPr/>
        </p:nvSpPr>
        <p:spPr>
          <a:xfrm>
            <a:off x="390350" y="1070325"/>
            <a:ext cx="39036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Where are the consequences on this chart? </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How do they relate to one another?”</a:t>
            </a:r>
            <a:endParaRPr sz="2400">
              <a:solidFill>
                <a:schemeClr val="dk1"/>
              </a:solidFill>
              <a:latin typeface="Century Gothic"/>
              <a:ea typeface="Century Gothic"/>
              <a:cs typeface="Century Gothic"/>
              <a:sym typeface="Century Gothic"/>
            </a:endParaRPr>
          </a:p>
          <a:p>
            <a:pPr marL="13716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p:txBody>
      </p:sp>
      <p:pic>
        <p:nvPicPr>
          <p:cNvPr id="211" name="Google Shape;211;p34"/>
          <p:cNvPicPr preferRelativeResize="0"/>
          <p:nvPr/>
        </p:nvPicPr>
        <p:blipFill>
          <a:blip r:embed="rId3">
            <a:alphaModFix/>
          </a:blip>
          <a:stretch>
            <a:fillRect/>
          </a:stretch>
        </p:blipFill>
        <p:spPr>
          <a:xfrm>
            <a:off x="4396300" y="1403850"/>
            <a:ext cx="4409400" cy="3031113"/>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482200" y="273850"/>
            <a:ext cx="7508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writing prompt</a:t>
            </a:r>
            <a:endParaRPr sz="3000" b="1" i="1"/>
          </a:p>
        </p:txBody>
      </p:sp>
      <p:sp>
        <p:nvSpPr>
          <p:cNvPr id="217" name="Google Shape;217;p35"/>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19" name="Google Shape;219;p35"/>
          <p:cNvSpPr txBox="1"/>
          <p:nvPr/>
        </p:nvSpPr>
        <p:spPr>
          <a:xfrm>
            <a:off x="390350" y="1070325"/>
            <a:ext cx="3903600" cy="2405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Turn and Talk with a partner:</a:t>
            </a: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What do you notice about this prompt?</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What do you wonder about this prompt?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20" name="Google Shape;220;p35"/>
          <p:cNvPicPr preferRelativeResize="0"/>
          <p:nvPr/>
        </p:nvPicPr>
        <p:blipFill>
          <a:blip r:embed="rId3">
            <a:alphaModFix/>
          </a:blip>
          <a:stretch>
            <a:fillRect/>
          </a:stretch>
        </p:blipFill>
        <p:spPr>
          <a:xfrm>
            <a:off x="4396300" y="1070325"/>
            <a:ext cx="4330201" cy="2405051"/>
          </a:xfrm>
          <a:prstGeom prst="rect">
            <a:avLst/>
          </a:prstGeom>
          <a:noFill/>
          <a:ln w="9525" cap="flat" cmpd="sng">
            <a:solidFill>
              <a:srgbClr val="000000"/>
            </a:solidFill>
            <a:prstDash val="solid"/>
            <a:round/>
            <a:headEnd type="none" w="sm" len="sm"/>
            <a:tailEnd type="none" w="sm" len="sm"/>
          </a:ln>
        </p:spPr>
      </p:pic>
      <p:pic>
        <p:nvPicPr>
          <p:cNvPr id="221" name="Google Shape;221;p35"/>
          <p:cNvPicPr preferRelativeResize="0"/>
          <p:nvPr/>
        </p:nvPicPr>
        <p:blipFill>
          <a:blip r:embed="rId4">
            <a:alphaModFix/>
          </a:blip>
          <a:stretch>
            <a:fillRect/>
          </a:stretch>
        </p:blipFill>
        <p:spPr>
          <a:xfrm>
            <a:off x="8517358" y="4438637"/>
            <a:ext cx="502455" cy="519741"/>
          </a:xfrm>
          <a:prstGeom prst="rect">
            <a:avLst/>
          </a:prstGeom>
          <a:noFill/>
          <a:ln>
            <a:noFill/>
          </a:ln>
        </p:spPr>
      </p:pic>
      <p:sp>
        <p:nvSpPr>
          <p:cNvPr id="222" name="Google Shape;222;p35"/>
          <p:cNvSpPr txBox="1"/>
          <p:nvPr/>
        </p:nvSpPr>
        <p:spPr>
          <a:xfrm>
            <a:off x="390350" y="3475375"/>
            <a:ext cx="8336100" cy="113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We will create a </a:t>
            </a:r>
            <a:r>
              <a:rPr lang="en" sz="1800" b="1">
                <a:solidFill>
                  <a:schemeClr val="dk1"/>
                </a:solidFill>
                <a:latin typeface="Century Gothic"/>
                <a:ea typeface="Century Gothic"/>
                <a:cs typeface="Century Gothic"/>
                <a:sym typeface="Century Gothic"/>
              </a:rPr>
              <a:t>Cascading Consequences chart</a:t>
            </a:r>
            <a:r>
              <a:rPr lang="en" sz="1800">
                <a:solidFill>
                  <a:schemeClr val="dk1"/>
                </a:solidFill>
                <a:latin typeface="Century Gothic"/>
                <a:ea typeface="Century Gothic"/>
                <a:cs typeface="Century Gothic"/>
                <a:sym typeface="Century Gothic"/>
              </a:rPr>
              <a:t> that lists all the consequences - both </a:t>
            </a:r>
            <a:r>
              <a:rPr lang="en" sz="1800" b="1">
                <a:solidFill>
                  <a:schemeClr val="dk1"/>
                </a:solidFill>
                <a:latin typeface="Century Gothic"/>
                <a:ea typeface="Century Gothic"/>
                <a:cs typeface="Century Gothic"/>
                <a:sym typeface="Century Gothic"/>
              </a:rPr>
              <a:t>positive and negative </a:t>
            </a:r>
            <a:r>
              <a:rPr lang="en" sz="1800">
                <a:solidFill>
                  <a:schemeClr val="dk1"/>
                </a:solidFill>
                <a:latin typeface="Century Gothic"/>
                <a:ea typeface="Century Gothic"/>
                <a:cs typeface="Century Gothic"/>
                <a:sym typeface="Century Gothic"/>
              </a:rPr>
              <a:t>- of adolescents and screen time.  You won’t decide right now, but </a:t>
            </a:r>
            <a:r>
              <a:rPr lang="en" sz="1800" b="1">
                <a:solidFill>
                  <a:schemeClr val="dk1"/>
                </a:solidFill>
                <a:latin typeface="Century Gothic"/>
                <a:ea typeface="Century Gothic"/>
                <a:cs typeface="Century Gothic"/>
                <a:sym typeface="Century Gothic"/>
              </a:rPr>
              <a:t>keep an open mind</a:t>
            </a:r>
            <a:r>
              <a:rPr lang="en" sz="1800">
                <a:solidFill>
                  <a:schemeClr val="dk1"/>
                </a:solidFill>
                <a:latin typeface="Century Gothic"/>
                <a:ea typeface="Century Gothic"/>
                <a:cs typeface="Century Gothic"/>
                <a:sym typeface="Century Gothic"/>
              </a:rPr>
              <a:t> and understand all the reasons and evidence before making a decision.</a:t>
            </a:r>
            <a:endParaRPr/>
          </a:p>
        </p:txBody>
      </p:sp>
      <p:pic>
        <p:nvPicPr>
          <p:cNvPr id="9" name="Google Shape;167;p29"/>
          <p:cNvPicPr preferRelativeResize="0"/>
          <p:nvPr/>
        </p:nvPicPr>
        <p:blipFill>
          <a:blip r:embed="rId5">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title"/>
          </p:nvPr>
        </p:nvSpPr>
        <p:spPr>
          <a:xfrm>
            <a:off x="407050" y="273850"/>
            <a:ext cx="73371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what a stakeholder is</a:t>
            </a:r>
            <a:endParaRPr sz="3000" b="1" i="1"/>
          </a:p>
        </p:txBody>
      </p:sp>
      <p:sp>
        <p:nvSpPr>
          <p:cNvPr id="228" name="Google Shape;228;p36"/>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30" name="Google Shape;230;p36"/>
          <p:cNvPicPr preferRelativeResize="0"/>
          <p:nvPr/>
        </p:nvPicPr>
        <p:blipFill>
          <a:blip r:embed="rId3">
            <a:alphaModFix/>
          </a:blip>
          <a:stretch>
            <a:fillRect/>
          </a:stretch>
        </p:blipFill>
        <p:spPr>
          <a:xfrm>
            <a:off x="5871708" y="1067488"/>
            <a:ext cx="2210942" cy="3703825"/>
          </a:xfrm>
          <a:prstGeom prst="rect">
            <a:avLst/>
          </a:prstGeom>
          <a:noFill/>
          <a:ln>
            <a:noFill/>
          </a:ln>
        </p:spPr>
      </p:pic>
      <p:sp>
        <p:nvSpPr>
          <p:cNvPr id="231" name="Google Shape;231;p36"/>
          <p:cNvSpPr txBox="1"/>
          <p:nvPr/>
        </p:nvSpPr>
        <p:spPr>
          <a:xfrm>
            <a:off x="333025" y="923950"/>
            <a:ext cx="5106300" cy="38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The word </a:t>
            </a:r>
            <a:r>
              <a:rPr lang="en" sz="1600" i="1" dirty="0">
                <a:latin typeface="Century Gothic"/>
                <a:ea typeface="Century Gothic"/>
                <a:cs typeface="Century Gothic"/>
                <a:sym typeface="Century Gothic"/>
              </a:rPr>
              <a:t>stakeholder</a:t>
            </a:r>
            <a:r>
              <a:rPr lang="en" sz="1600" dirty="0">
                <a:latin typeface="Century Gothic"/>
                <a:ea typeface="Century Gothic"/>
                <a:cs typeface="Century Gothic"/>
                <a:sym typeface="Century Gothic"/>
              </a:rPr>
              <a:t> comes from many places, but the one you might remember best is related to American history.</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An American pioneer claiming land in the West would mark the boundary of his property with wooden stakes.</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It was his way of saying, “This land is mine, so what happens on this piece of land is very important to me.”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Similarly, a stakeholder today is a group of people who are deeply affected by certain decisions.</a:t>
            </a:r>
            <a:endParaRPr sz="1600" dirty="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7"/>
          <p:cNvSpPr txBox="1">
            <a:spLocks noGrp="1"/>
          </p:cNvSpPr>
          <p:nvPr>
            <p:ph type="title"/>
          </p:nvPr>
        </p:nvSpPr>
        <p:spPr>
          <a:xfrm>
            <a:off x="333024" y="273850"/>
            <a:ext cx="8060125"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discuss stakeholders and screen time</a:t>
            </a:r>
            <a:endParaRPr sz="3000" b="1" i="1" dirty="0"/>
          </a:p>
        </p:txBody>
      </p:sp>
      <p:sp>
        <p:nvSpPr>
          <p:cNvPr id="237" name="Google Shape;237;p37"/>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39" name="Google Shape;239;p37"/>
          <p:cNvSpPr txBox="1"/>
          <p:nvPr/>
        </p:nvSpPr>
        <p:spPr>
          <a:xfrm>
            <a:off x="333025" y="1448675"/>
            <a:ext cx="4391700" cy="33228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We know that teenagers are affected by the amount of time they spend on screens, but who else is a stakeholder in that decision?</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Why do decisions that are made about screen time affect each of these groups?</a:t>
            </a:r>
            <a:endParaRPr sz="1800">
              <a:latin typeface="Century Gothic"/>
              <a:ea typeface="Century Gothic"/>
              <a:cs typeface="Century Gothic"/>
              <a:sym typeface="Century Gothic"/>
            </a:endParaRPr>
          </a:p>
        </p:txBody>
      </p:sp>
      <p:pic>
        <p:nvPicPr>
          <p:cNvPr id="240" name="Google Shape;240;p37"/>
          <p:cNvPicPr preferRelativeResize="0"/>
          <p:nvPr/>
        </p:nvPicPr>
        <p:blipFill>
          <a:blip r:embed="rId3">
            <a:alphaModFix/>
          </a:blip>
          <a:stretch>
            <a:fillRect/>
          </a:stretch>
        </p:blipFill>
        <p:spPr>
          <a:xfrm>
            <a:off x="5268384" y="995649"/>
            <a:ext cx="2974246" cy="3847501"/>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618025" y="273850"/>
            <a:ext cx="77751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make a list of stakeholders</a:t>
            </a:r>
            <a:endParaRPr sz="3000" b="1" i="1"/>
          </a:p>
        </p:txBody>
      </p:sp>
      <p:sp>
        <p:nvSpPr>
          <p:cNvPr id="246" name="Google Shape;246;p38"/>
          <p:cNvSpPr txBox="1"/>
          <p:nvPr/>
        </p:nvSpPr>
        <p:spPr>
          <a:xfrm>
            <a:off x="4396300" y="1635125"/>
            <a:ext cx="4088400" cy="303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Turn and Talk with a partner:</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Which of these stakeholders have we read about in class?</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48" name="Google Shape;248;p38"/>
          <p:cNvSpPr txBox="1"/>
          <p:nvPr/>
        </p:nvSpPr>
        <p:spPr>
          <a:xfrm>
            <a:off x="817375" y="1172950"/>
            <a:ext cx="3175800" cy="359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0" algn="l" rtl="0">
              <a:spcBef>
                <a:spcPts val="0"/>
              </a:spcBef>
              <a:spcAft>
                <a:spcPts val="0"/>
              </a:spcAft>
              <a:buNone/>
            </a:pPr>
            <a:r>
              <a:rPr lang="en" sz="2400" b="1">
                <a:latin typeface="Century Gothic"/>
                <a:ea typeface="Century Gothic"/>
                <a:cs typeface="Century Gothic"/>
                <a:sym typeface="Century Gothic"/>
              </a:rPr>
              <a:t>Stakeholders</a:t>
            </a: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Teenager</a:t>
            </a: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49" name="Google Shape;249;p38"/>
          <p:cNvPicPr preferRelativeResize="0"/>
          <p:nvPr/>
        </p:nvPicPr>
        <p:blipFill>
          <a:blip r:embed="rId3">
            <a:alphaModFix/>
          </a:blip>
          <a:stretch>
            <a:fillRect/>
          </a:stretch>
        </p:blipFill>
        <p:spPr>
          <a:xfrm>
            <a:off x="8458441" y="4463144"/>
            <a:ext cx="536402" cy="492696"/>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433900" y="273850"/>
            <a:ext cx="7310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analyze consequences of adolescent screen time</a:t>
            </a:r>
            <a:endParaRPr sz="3000" b="1" i="1" dirty="0"/>
          </a:p>
        </p:txBody>
      </p:sp>
      <p:sp>
        <p:nvSpPr>
          <p:cNvPr id="255" name="Google Shape;255;p39"/>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57" name="Google Shape;257;p39"/>
          <p:cNvPicPr preferRelativeResize="0"/>
          <p:nvPr/>
        </p:nvPicPr>
        <p:blipFill>
          <a:blip r:embed="rId3">
            <a:alphaModFix/>
          </a:blip>
          <a:stretch>
            <a:fillRect/>
          </a:stretch>
        </p:blipFill>
        <p:spPr>
          <a:xfrm>
            <a:off x="6645925" y="2005900"/>
            <a:ext cx="2196350" cy="2699925"/>
          </a:xfrm>
          <a:prstGeom prst="rect">
            <a:avLst/>
          </a:prstGeom>
          <a:noFill/>
          <a:ln w="9525" cap="flat" cmpd="sng">
            <a:solidFill>
              <a:srgbClr val="000000"/>
            </a:solidFill>
            <a:prstDash val="solid"/>
            <a:round/>
            <a:headEnd type="none" w="sm" len="sm"/>
            <a:tailEnd type="none" w="sm" len="sm"/>
          </a:ln>
        </p:spPr>
      </p:pic>
      <p:pic>
        <p:nvPicPr>
          <p:cNvPr id="258" name="Google Shape;258;p39"/>
          <p:cNvPicPr preferRelativeResize="0"/>
          <p:nvPr/>
        </p:nvPicPr>
        <p:blipFill>
          <a:blip r:embed="rId4">
            <a:alphaModFix/>
          </a:blip>
          <a:stretch>
            <a:fillRect/>
          </a:stretch>
        </p:blipFill>
        <p:spPr>
          <a:xfrm>
            <a:off x="433900" y="1965925"/>
            <a:ext cx="5724775" cy="2699925"/>
          </a:xfrm>
          <a:prstGeom prst="rect">
            <a:avLst/>
          </a:prstGeom>
          <a:noFill/>
          <a:ln w="9525" cap="flat" cmpd="sng">
            <a:solidFill>
              <a:srgbClr val="000000"/>
            </a:solidFill>
            <a:prstDash val="solid"/>
            <a:round/>
            <a:headEnd type="none" w="sm" len="sm"/>
            <a:tailEnd type="none" w="sm" len="sm"/>
          </a:ln>
        </p:spPr>
      </p:pic>
      <p:sp>
        <p:nvSpPr>
          <p:cNvPr id="259" name="Google Shape;259;p39"/>
          <p:cNvSpPr txBox="1"/>
          <p:nvPr/>
        </p:nvSpPr>
        <p:spPr>
          <a:xfrm>
            <a:off x="433900" y="1036675"/>
            <a:ext cx="8239299" cy="85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Skim the article and your note-catcher for the article, “Is Google Making Us Stupid?” </a:t>
            </a:r>
            <a:r>
              <a:rPr lang="en" sz="1800" dirty="0" smtClean="0">
                <a:latin typeface="Century Gothic"/>
                <a:ea typeface="Century Gothic"/>
                <a:cs typeface="Century Gothic"/>
                <a:sym typeface="Century Gothic"/>
              </a:rPr>
              <a:t>Look </a:t>
            </a:r>
            <a:r>
              <a:rPr lang="en" sz="1800" dirty="0">
                <a:latin typeface="Century Gothic"/>
                <a:ea typeface="Century Gothic"/>
                <a:cs typeface="Century Gothic"/>
                <a:sym typeface="Century Gothic"/>
              </a:rPr>
              <a:t>for consequences of screen time.</a:t>
            </a:r>
            <a:endParaRPr sz="1800" dirty="0">
              <a:latin typeface="Century Gothic"/>
              <a:ea typeface="Century Gothic"/>
              <a:cs typeface="Century Gothic"/>
              <a:sym typeface="Century Gothic"/>
            </a:endParaRPr>
          </a:p>
        </p:txBody>
      </p:sp>
      <p:pic>
        <p:nvPicPr>
          <p:cNvPr id="8" name="Google Shape;167;p29"/>
          <p:cNvPicPr preferRelativeResize="0"/>
          <p:nvPr/>
        </p:nvPicPr>
        <p:blipFill>
          <a:blip r:embed="rId5">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0"/>
          <p:cNvSpPr txBox="1">
            <a:spLocks noGrp="1"/>
          </p:cNvSpPr>
          <p:nvPr>
            <p:ph type="title"/>
          </p:nvPr>
        </p:nvSpPr>
        <p:spPr>
          <a:xfrm>
            <a:off x="359228" y="273850"/>
            <a:ext cx="7384871"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connect the consequences about screen time</a:t>
            </a:r>
            <a:endParaRPr sz="3000" b="1" i="1" dirty="0"/>
          </a:p>
        </p:txBody>
      </p:sp>
      <p:sp>
        <p:nvSpPr>
          <p:cNvPr id="265" name="Google Shape;265;p4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67" name="Google Shape;267;p40"/>
          <p:cNvSpPr txBox="1"/>
          <p:nvPr/>
        </p:nvSpPr>
        <p:spPr>
          <a:xfrm>
            <a:off x="498417" y="1181129"/>
            <a:ext cx="30657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Listen while your teacher thinks aloud about the cascading consequences of screen time.</a:t>
            </a:r>
            <a:endParaRPr sz="2400" dirty="0">
              <a:latin typeface="Century Gothic"/>
              <a:ea typeface="Century Gothic"/>
              <a:cs typeface="Century Gothic"/>
              <a:sym typeface="Century Gothic"/>
            </a:endParaRPr>
          </a:p>
        </p:txBody>
      </p:sp>
      <p:pic>
        <p:nvPicPr>
          <p:cNvPr id="268" name="Google Shape;268;p40"/>
          <p:cNvPicPr preferRelativeResize="0"/>
          <p:nvPr/>
        </p:nvPicPr>
        <p:blipFill>
          <a:blip r:embed="rId3">
            <a:alphaModFix/>
          </a:blip>
          <a:stretch>
            <a:fillRect/>
          </a:stretch>
        </p:blipFill>
        <p:spPr>
          <a:xfrm>
            <a:off x="3951513" y="1084824"/>
            <a:ext cx="4741801" cy="3498062"/>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1"/>
          <p:cNvSpPr txBox="1">
            <a:spLocks noGrp="1"/>
          </p:cNvSpPr>
          <p:nvPr>
            <p:ph type="title"/>
          </p:nvPr>
        </p:nvSpPr>
        <p:spPr>
          <a:xfrm>
            <a:off x="211700" y="273850"/>
            <a:ext cx="7532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it with a partner</a:t>
            </a:r>
            <a:endParaRPr sz="3000" b="1" i="1"/>
          </a:p>
        </p:txBody>
      </p:sp>
      <p:sp>
        <p:nvSpPr>
          <p:cNvPr id="274" name="Google Shape;274;p41"/>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76" name="Google Shape;276;p41"/>
          <p:cNvSpPr txBox="1"/>
          <p:nvPr/>
        </p:nvSpPr>
        <p:spPr>
          <a:xfrm>
            <a:off x="211700" y="1172950"/>
            <a:ext cx="3568200" cy="335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Discuss where the last consequences on the chart should go.</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Discuss why it should go there.</a:t>
            </a:r>
            <a:endParaRPr sz="2400">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242630" y="105557"/>
            <a:ext cx="901370" cy="885043"/>
          </a:xfrm>
          <a:prstGeom prst="rect">
            <a:avLst/>
          </a:prstGeom>
          <a:noFill/>
          <a:ln>
            <a:noFill/>
          </a:ln>
        </p:spPr>
      </p:pic>
      <p:pic>
        <p:nvPicPr>
          <p:cNvPr id="8" name="Google Shape;268;p40"/>
          <p:cNvPicPr preferRelativeResize="0"/>
          <p:nvPr/>
        </p:nvPicPr>
        <p:blipFill>
          <a:blip r:embed="rId4">
            <a:alphaModFix/>
          </a:blip>
          <a:stretch>
            <a:fillRect/>
          </a:stretch>
        </p:blipFill>
        <p:spPr>
          <a:xfrm>
            <a:off x="3951513" y="1084824"/>
            <a:ext cx="4741801" cy="3498062"/>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2"/>
          <p:cNvSpPr txBox="1">
            <a:spLocks noGrp="1"/>
          </p:cNvSpPr>
          <p:nvPr>
            <p:ph type="title"/>
          </p:nvPr>
        </p:nvSpPr>
        <p:spPr>
          <a:xfrm>
            <a:off x="404825" y="273850"/>
            <a:ext cx="75708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list consequences from our sources</a:t>
            </a:r>
            <a:endParaRPr sz="3000" b="1" i="1"/>
          </a:p>
        </p:txBody>
      </p:sp>
      <p:sp>
        <p:nvSpPr>
          <p:cNvPr id="283" name="Google Shape;283;p42"/>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85" name="Google Shape;285;p42"/>
          <p:cNvPicPr preferRelativeResize="0"/>
          <p:nvPr/>
        </p:nvPicPr>
        <p:blipFill>
          <a:blip r:embed="rId3">
            <a:alphaModFix/>
          </a:blip>
          <a:stretch>
            <a:fillRect/>
          </a:stretch>
        </p:blipFill>
        <p:spPr>
          <a:xfrm>
            <a:off x="5773750" y="1214828"/>
            <a:ext cx="2710951" cy="3409147"/>
          </a:xfrm>
          <a:prstGeom prst="rect">
            <a:avLst/>
          </a:prstGeom>
          <a:noFill/>
          <a:ln w="9525" cap="flat" cmpd="sng">
            <a:solidFill>
              <a:srgbClr val="000000"/>
            </a:solidFill>
            <a:prstDash val="solid"/>
            <a:round/>
            <a:headEnd type="none" w="sm" len="sm"/>
            <a:tailEnd type="none" w="sm" len="sm"/>
          </a:ln>
        </p:spPr>
      </p:pic>
      <p:sp>
        <p:nvSpPr>
          <p:cNvPr id="286" name="Google Shape;286;p42"/>
          <p:cNvSpPr txBox="1"/>
          <p:nvPr/>
        </p:nvSpPr>
        <p:spPr>
          <a:xfrm>
            <a:off x="404825" y="1070325"/>
            <a:ext cx="4929300" cy="370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After finding your Researcher’s Notebook and/or the Brain Development anchor chart:</a:t>
            </a:r>
            <a:endParaRPr sz="1800" b="1">
              <a:latin typeface="Century Gothic"/>
              <a:ea typeface="Century Gothic"/>
              <a:cs typeface="Century Gothic"/>
              <a:sym typeface="Century Gothic"/>
            </a:endParaRPr>
          </a:p>
          <a:p>
            <a:pPr marL="0" lvl="0" indent="0" algn="l" rtl="0">
              <a:spcBef>
                <a:spcPts val="0"/>
              </a:spcBef>
              <a:spcAft>
                <a:spcPts val="0"/>
              </a:spcAft>
              <a:buNone/>
            </a:pPr>
            <a:endParaRPr sz="6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Create a list of the consequences for screen time.</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6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List at least two consequences for each of the sources you have used.</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6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You should have a list of 10 consequences.</a:t>
            </a:r>
            <a:endParaRPr sz="1800">
              <a:latin typeface="Century Gothic"/>
              <a:ea typeface="Century Gothic"/>
              <a:cs typeface="Century Gothic"/>
              <a:sym typeface="Century Gothic"/>
            </a:endParaRPr>
          </a:p>
          <a:p>
            <a:pPr marL="0" lvl="0" indent="0" algn="l" rtl="0">
              <a:spcBef>
                <a:spcPts val="0"/>
              </a:spcBef>
              <a:spcAft>
                <a:spcPts val="0"/>
              </a:spcAft>
              <a:buNone/>
            </a:pPr>
            <a:endParaRPr sz="600">
              <a:latin typeface="Century Gothic"/>
              <a:ea typeface="Century Gothic"/>
              <a:cs typeface="Century Gothic"/>
              <a:sym typeface="Century Gothic"/>
            </a:endParaRPr>
          </a:p>
          <a:p>
            <a:pPr marL="0" lvl="0" indent="0" algn="l" rtl="0">
              <a:spcBef>
                <a:spcPts val="0"/>
              </a:spcBef>
              <a:spcAft>
                <a:spcPts val="0"/>
              </a:spcAft>
              <a:buNone/>
            </a:pPr>
            <a:endParaRPr sz="600" b="1">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Remember you will have positive and negative consequences.</a:t>
            </a:r>
            <a:endParaRPr sz="1800" b="1">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3"/>
          <p:cNvSpPr txBox="1">
            <a:spLocks noGrp="1"/>
          </p:cNvSpPr>
          <p:nvPr>
            <p:ph type="title"/>
          </p:nvPr>
        </p:nvSpPr>
        <p:spPr>
          <a:xfrm>
            <a:off x="404825" y="273850"/>
            <a:ext cx="7339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“cascade consequences” </a:t>
            </a:r>
            <a:endParaRPr sz="3000" b="1" i="1"/>
          </a:p>
        </p:txBody>
      </p:sp>
      <p:sp>
        <p:nvSpPr>
          <p:cNvPr id="292" name="Google Shape;292;p43"/>
          <p:cNvSpPr txBox="1"/>
          <p:nvPr/>
        </p:nvSpPr>
        <p:spPr>
          <a:xfrm>
            <a:off x="5051948" y="1358925"/>
            <a:ext cx="3591900" cy="313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94" name="Google Shape;294;p43"/>
          <p:cNvSpPr txBox="1"/>
          <p:nvPr/>
        </p:nvSpPr>
        <p:spPr>
          <a:xfrm>
            <a:off x="404825" y="1070325"/>
            <a:ext cx="4357800" cy="370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What are two strong consequences from the reading?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Add the consequences to the chart, and decide what is a direct consequence and what is not.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Cascade the consequence until it reaches a consequence for brain development.</a:t>
            </a:r>
            <a:endParaRPr sz="1800">
              <a:latin typeface="Century Gothic"/>
              <a:ea typeface="Century Gothic"/>
              <a:cs typeface="Century Gothic"/>
              <a:sym typeface="Century Gothic"/>
            </a:endParaRPr>
          </a:p>
        </p:txBody>
      </p:sp>
      <p:pic>
        <p:nvPicPr>
          <p:cNvPr id="295" name="Google Shape;295;p43"/>
          <p:cNvPicPr preferRelativeResize="0"/>
          <p:nvPr/>
        </p:nvPicPr>
        <p:blipFill>
          <a:blip r:embed="rId3">
            <a:alphaModFix/>
          </a:blip>
          <a:stretch>
            <a:fillRect/>
          </a:stretch>
        </p:blipFill>
        <p:spPr>
          <a:xfrm>
            <a:off x="6300200" y="2548088"/>
            <a:ext cx="1095375" cy="752475"/>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13:</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Getting an After-School Job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Image of a waterfall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Sample Cascading Consequences Chart: Getting an After-School Job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Position Paper Prompt anchor chart </a:t>
            </a:r>
            <a:r>
              <a:rPr lang="en" dirty="0">
                <a:solidFill>
                  <a:schemeClr val="dk1"/>
                </a:solidFill>
                <a:latin typeface="Century Gothic"/>
                <a:ea typeface="Century Gothic"/>
                <a:cs typeface="Century Gothic"/>
                <a:sym typeface="Century Gothic"/>
              </a:rPr>
              <a:t>(from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AAP Policy Statement: “Children, Adolescents, and the Media” (from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Image of a pioneer stakeholder (one to display; see Teaching Notes)</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“Is Google Making Us Stupid?” text and note-catcher (from Lesson 3)</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Cascading Consequences chart for teens on screens </a:t>
            </a:r>
            <a:r>
              <a:rPr lang="en" dirty="0">
                <a:solidFill>
                  <a:schemeClr val="dk1"/>
                </a:solidFill>
                <a:latin typeface="Century Gothic"/>
                <a:ea typeface="Century Gothic"/>
                <a:cs typeface="Century Gothic"/>
                <a:sym typeface="Century Gothic"/>
              </a:rPr>
              <a:t>(blank;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Cascading Consequences chart for teens on screens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Cascading Consequences Think-Aloud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Listing Consequences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8.5- by 14-inch (legal size) paper (one piece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Researcher’s </a:t>
            </a:r>
            <a:r>
              <a:rPr lang="en-US" b="1" dirty="0" smtClean="0">
                <a:solidFill>
                  <a:schemeClr val="dk1"/>
                </a:solidFill>
                <a:latin typeface="Century Gothic"/>
                <a:ea typeface="Century Gothic"/>
                <a:cs typeface="Century Gothic"/>
                <a:sym typeface="Century Gothic"/>
              </a:rPr>
              <a:t>N</a:t>
            </a:r>
            <a:r>
              <a:rPr lang="en" b="1" dirty="0" smtClean="0">
                <a:solidFill>
                  <a:schemeClr val="dk1"/>
                </a:solidFill>
                <a:latin typeface="Century Gothic"/>
                <a:ea typeface="Century Gothic"/>
                <a:cs typeface="Century Gothic"/>
                <a:sym typeface="Century Gothic"/>
              </a:rPr>
              <a:t>otebooks </a:t>
            </a:r>
            <a:r>
              <a:rPr lang="en" dirty="0">
                <a:solidFill>
                  <a:schemeClr val="dk1"/>
                </a:solidFill>
                <a:latin typeface="Century Gothic"/>
                <a:ea typeface="Century Gothic"/>
                <a:cs typeface="Century Gothic"/>
                <a:sym typeface="Century Gothic"/>
              </a:rPr>
              <a:t>(begun in Lesson 4;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Brain Development anchor chart</a:t>
            </a:r>
            <a:r>
              <a:rPr lang="en" dirty="0">
                <a:solidFill>
                  <a:schemeClr val="dk1"/>
                </a:solidFill>
                <a:latin typeface="Century Gothic"/>
                <a:ea typeface="Century Gothic"/>
                <a:cs typeface="Century Gothic"/>
                <a:sym typeface="Century Gothic"/>
              </a:rPr>
              <a:t>—student version (begun in Unit 1, Lesson 2)</a:t>
            </a:r>
            <a:endParaRPr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000" b="1"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4"/>
          <p:cNvSpPr txBox="1">
            <a:spLocks noGrp="1"/>
          </p:cNvSpPr>
          <p:nvPr>
            <p:ph type="title"/>
          </p:nvPr>
        </p:nvSpPr>
        <p:spPr>
          <a:xfrm>
            <a:off x="404825" y="273850"/>
            <a:ext cx="7339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cascade more consequences</a:t>
            </a:r>
            <a:endParaRPr sz="3000" b="1" i="1" dirty="0"/>
          </a:p>
        </p:txBody>
      </p:sp>
      <p:sp>
        <p:nvSpPr>
          <p:cNvPr id="301" name="Google Shape;301;p44"/>
          <p:cNvSpPr txBox="1"/>
          <p:nvPr/>
        </p:nvSpPr>
        <p:spPr>
          <a:xfrm>
            <a:off x="5051948" y="1358925"/>
            <a:ext cx="3591900" cy="313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303" name="Google Shape;303;p44"/>
          <p:cNvSpPr txBox="1"/>
          <p:nvPr/>
        </p:nvSpPr>
        <p:spPr>
          <a:xfrm>
            <a:off x="404825" y="1070325"/>
            <a:ext cx="4357800" cy="370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Ideas to consider while working: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Why did you place each consequence where you did?</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How do you know this is a consequence of that?</a:t>
            </a:r>
            <a:endParaRPr sz="2400">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304" name="Google Shape;304;p44"/>
          <p:cNvPicPr preferRelativeResize="0"/>
          <p:nvPr/>
        </p:nvPicPr>
        <p:blipFill>
          <a:blip r:embed="rId3">
            <a:alphaModFix/>
          </a:blip>
          <a:stretch>
            <a:fillRect/>
          </a:stretch>
        </p:blipFill>
        <p:spPr>
          <a:xfrm>
            <a:off x="6300200" y="2548088"/>
            <a:ext cx="1095375" cy="752475"/>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5"/>
          <p:cNvSpPr txBox="1">
            <a:spLocks noGrp="1"/>
          </p:cNvSpPr>
          <p:nvPr>
            <p:ph type="title"/>
          </p:nvPr>
        </p:nvSpPr>
        <p:spPr>
          <a:xfrm>
            <a:off x="511629" y="273850"/>
            <a:ext cx="7232421"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2nd learning target</a:t>
            </a:r>
            <a:endParaRPr sz="3000" b="1" i="1" dirty="0"/>
          </a:p>
        </p:txBody>
      </p:sp>
      <p:sp>
        <p:nvSpPr>
          <p:cNvPr id="310" name="Google Shape;310;p45"/>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312" name="Google Shape;312;p45"/>
          <p:cNvSpPr txBox="1"/>
          <p:nvPr/>
        </p:nvSpPr>
        <p:spPr>
          <a:xfrm>
            <a:off x="511629" y="990600"/>
            <a:ext cx="8001000" cy="36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800" dirty="0">
                <a:solidFill>
                  <a:schemeClr val="dk1"/>
                </a:solidFill>
                <a:latin typeface="Century Gothic"/>
                <a:ea typeface="Century Gothic"/>
                <a:cs typeface="Century Gothic"/>
                <a:sym typeface="Century Gothic"/>
              </a:rPr>
              <a:t>I can create a </a:t>
            </a:r>
            <a:r>
              <a:rPr lang="en" sz="2800" b="1" dirty="0">
                <a:solidFill>
                  <a:schemeClr val="dk1"/>
                </a:solidFill>
                <a:latin typeface="Century Gothic"/>
                <a:ea typeface="Century Gothic"/>
                <a:cs typeface="Century Gothic"/>
                <a:sym typeface="Century Gothic"/>
              </a:rPr>
              <a:t>Cascading Consequences chart </a:t>
            </a:r>
            <a:r>
              <a:rPr lang="en" sz="2800" dirty="0">
                <a:solidFill>
                  <a:schemeClr val="dk1"/>
                </a:solidFill>
                <a:latin typeface="Century Gothic"/>
                <a:ea typeface="Century Gothic"/>
                <a:cs typeface="Century Gothic"/>
                <a:sym typeface="Century Gothic"/>
              </a:rPr>
              <a:t>based on effects of screen time on adolescents using my </a:t>
            </a:r>
            <a:r>
              <a:rPr lang="en-US" sz="2800" b="1" dirty="0" smtClean="0">
                <a:solidFill>
                  <a:schemeClr val="dk1"/>
                </a:solidFill>
                <a:latin typeface="Century Gothic"/>
                <a:ea typeface="Century Gothic"/>
                <a:cs typeface="Century Gothic"/>
                <a:sym typeface="Century Gothic"/>
              </a:rPr>
              <a:t>R</a:t>
            </a:r>
            <a:r>
              <a:rPr lang="en" sz="2800" b="1" dirty="0" smtClean="0">
                <a:solidFill>
                  <a:schemeClr val="dk1"/>
                </a:solidFill>
                <a:latin typeface="Century Gothic"/>
                <a:ea typeface="Century Gothic"/>
                <a:cs typeface="Century Gothic"/>
                <a:sym typeface="Century Gothic"/>
              </a:rPr>
              <a:t>esearcher’s </a:t>
            </a:r>
            <a:r>
              <a:rPr lang="en-US" sz="2800" b="1" dirty="0">
                <a:solidFill>
                  <a:schemeClr val="dk1"/>
                </a:solidFill>
                <a:latin typeface="Century Gothic"/>
                <a:ea typeface="Century Gothic"/>
                <a:cs typeface="Century Gothic"/>
                <a:sym typeface="Century Gothic"/>
              </a:rPr>
              <a:t>N</a:t>
            </a:r>
            <a:r>
              <a:rPr lang="en" sz="2800" b="1" dirty="0" smtClean="0">
                <a:solidFill>
                  <a:schemeClr val="dk1"/>
                </a:solidFill>
                <a:latin typeface="Century Gothic"/>
                <a:ea typeface="Century Gothic"/>
                <a:cs typeface="Century Gothic"/>
                <a:sym typeface="Century Gothic"/>
              </a:rPr>
              <a:t>otebook</a:t>
            </a:r>
            <a:r>
              <a:rPr lang="en" sz="2800" dirty="0">
                <a:solidFill>
                  <a:schemeClr val="dk1"/>
                </a:solidFill>
                <a:latin typeface="Century Gothic"/>
                <a:ea typeface="Century Gothic"/>
                <a:cs typeface="Century Gothic"/>
                <a:sym typeface="Century Gothic"/>
              </a:rPr>
              <a:t>.</a:t>
            </a:r>
            <a:endParaRPr sz="2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2630" y="105557"/>
            <a:ext cx="901370" cy="88504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6"/>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318" name="Google Shape;318;p46"/>
          <p:cNvSpPr txBox="1"/>
          <p:nvPr/>
        </p:nvSpPr>
        <p:spPr>
          <a:xfrm>
            <a:off x="628650" y="1478200"/>
            <a:ext cx="7899600" cy="2763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Complete the </a:t>
            </a:r>
            <a:r>
              <a:rPr lang="en" sz="2400" b="1" dirty="0">
                <a:solidFill>
                  <a:schemeClr val="dk1"/>
                </a:solidFill>
                <a:latin typeface="Century Gothic"/>
                <a:ea typeface="Century Gothic"/>
                <a:cs typeface="Century Gothic"/>
                <a:sym typeface="Century Gothic"/>
              </a:rPr>
              <a:t>Cascading Consequences chart</a:t>
            </a:r>
            <a:r>
              <a:rPr lang="en" sz="2400" dirty="0">
                <a:solidFill>
                  <a:schemeClr val="dk1"/>
                </a:solidFill>
                <a:latin typeface="Century Gothic"/>
                <a:ea typeface="Century Gothic"/>
                <a:cs typeface="Century Gothic"/>
                <a:sym typeface="Century Gothic"/>
              </a:rPr>
              <a:t>. Aim to have at least five cascading consequence chains.</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Continue independent reading (at least 20 minutes).</a:t>
            </a:r>
            <a:endParaRPr sz="2400" dirty="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2630" y="105557"/>
            <a:ext cx="901370" cy="88504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25" name="Google Shape;325;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26" name="Google Shape;326;p47"/>
          <p:cNvGraphicFramePr/>
          <p:nvPr/>
        </p:nvGraphicFramePr>
        <p:xfrm>
          <a:off x="577191" y="1248212"/>
          <a:ext cx="7989600" cy="3230175"/>
        </p:xfrm>
        <a:graphic>
          <a:graphicData uri="http://schemas.openxmlformats.org/drawingml/2006/table">
            <a:tbl>
              <a:tblPr firstRow="1" bandRow="1">
                <a:noFill/>
                <a:tableStyleId>{193A4C75-A07A-4153-9429-7F0267B7BF7A}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13</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Review the “Learning to Make Decisions Systematically” article (see the Unit 2 and Module overviews), which provides a concise explanation and useful student work examples of the research process the unit employs.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Review the </a:t>
            </a:r>
            <a:r>
              <a:rPr lang="en" b="1" dirty="0">
                <a:solidFill>
                  <a:schemeClr val="dk1"/>
                </a:solidFill>
                <a:latin typeface="Century Gothic"/>
                <a:ea typeface="Century Gothic"/>
                <a:cs typeface="Century Gothic"/>
                <a:sym typeface="Century Gothic"/>
              </a:rPr>
              <a:t>model Cascading Consequences charts </a:t>
            </a:r>
            <a:r>
              <a:rPr lang="en" dirty="0">
                <a:solidFill>
                  <a:schemeClr val="dk1"/>
                </a:solidFill>
                <a:latin typeface="Century Gothic"/>
                <a:ea typeface="Century Gothic"/>
                <a:cs typeface="Century Gothic"/>
                <a:sym typeface="Century Gothic"/>
              </a:rPr>
              <a:t>in the supporting materials and the think-aloud portion of the lesson. Note especially that the think-aloud example provided here is one of specific consequences cascading from a specific situation; students may volunteer more wide-ranging examples from the effects of screen time on adolescents and may work with wide-ranging examples in their own </a:t>
            </a:r>
            <a:r>
              <a:rPr lang="en" b="1" dirty="0">
                <a:solidFill>
                  <a:schemeClr val="dk1"/>
                </a:solidFill>
                <a:latin typeface="Century Gothic"/>
                <a:ea typeface="Century Gothic"/>
                <a:cs typeface="Century Gothic"/>
                <a:sym typeface="Century Gothic"/>
              </a:rPr>
              <a:t>Cascading Consequences charts</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Find an image of a waterfall to display to illustrate the meaning of “cascading” when unpacking the learning targets.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Find an image of a pioneer stakeholder to display in Opening B. </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Review Fist to Five </a:t>
            </a:r>
            <a:r>
              <a:rPr lang="en" dirty="0" smtClean="0">
                <a:solidFill>
                  <a:schemeClr val="dk1"/>
                </a:solidFill>
                <a:latin typeface="Century Gothic"/>
                <a:ea typeface="Century Gothic"/>
                <a:cs typeface="Century Gothic"/>
                <a:sym typeface="Century Gothic"/>
              </a:rPr>
              <a:t>protocol</a:t>
            </a:r>
            <a:r>
              <a:rPr lang="en-US" dirty="0" smtClean="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smtClean="0">
                <a:latin typeface="Century Gothic"/>
                <a:ea typeface="Century Gothic"/>
                <a:cs typeface="Century Gothic"/>
                <a:sym typeface="Century Gothic"/>
              </a:rPr>
              <a:t>Entry </a:t>
            </a:r>
            <a:r>
              <a:rPr lang="en" sz="1800" b="1" dirty="0">
                <a:latin typeface="Century Gothic"/>
                <a:ea typeface="Century Gothic"/>
                <a:cs typeface="Century Gothic"/>
                <a:sym typeface="Century Gothic"/>
              </a:rPr>
              <a:t>Task: Getting an After School Job</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Learning Targets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Revisit “AAP Recommendations and Introducing Stakeholders”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Cascading Consequences chart   </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42630" y="105557"/>
            <a:ext cx="901370" cy="8850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311714" y="329249"/>
            <a:ext cx="76500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think about how decisions have consequences</a:t>
            </a:r>
            <a:endParaRPr sz="3000" b="1" i="1" dirty="0"/>
          </a:p>
        </p:txBody>
      </p:sp>
      <p:sp>
        <p:nvSpPr>
          <p:cNvPr id="173" name="Google Shape;173;p3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4857980" y="1326990"/>
            <a:ext cx="3384650" cy="3521210"/>
          </a:xfrm>
          <a:prstGeom prst="rect">
            <a:avLst/>
          </a:prstGeom>
          <a:noFill/>
          <a:ln w="9525" cap="flat" cmpd="sng">
            <a:solidFill>
              <a:srgbClr val="000000"/>
            </a:solidFill>
            <a:prstDash val="solid"/>
            <a:round/>
            <a:headEnd type="none" w="sm" len="sm"/>
            <a:tailEnd type="none" w="sm" len="sm"/>
          </a:ln>
        </p:spPr>
      </p:pic>
      <p:sp>
        <p:nvSpPr>
          <p:cNvPr id="176" name="Google Shape;176;p30"/>
          <p:cNvSpPr txBox="1"/>
          <p:nvPr/>
        </p:nvSpPr>
        <p:spPr>
          <a:xfrm>
            <a:off x="883250" y="1749718"/>
            <a:ext cx="2985000" cy="191876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Think about having an after school job.</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Explain to a partner what you decided and why.</a:t>
            </a:r>
            <a:endParaRPr sz="180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learning targets</a:t>
            </a:r>
            <a:endParaRPr sz="3000" b="1" i="1"/>
          </a:p>
        </p:txBody>
      </p:sp>
      <p:sp>
        <p:nvSpPr>
          <p:cNvPr id="182" name="Google Shape;182;p31"/>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84" name="Google Shape;184;p31"/>
          <p:cNvSpPr txBox="1"/>
          <p:nvPr/>
        </p:nvSpPr>
        <p:spPr>
          <a:xfrm>
            <a:off x="895525" y="1438950"/>
            <a:ext cx="7393800" cy="2617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identify stakeholders in the AAP recommendation on entertainment screen time.</a:t>
            </a:r>
            <a:endParaRPr sz="24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create a </a:t>
            </a:r>
            <a:r>
              <a:rPr lang="en" sz="2400" b="1" dirty="0">
                <a:solidFill>
                  <a:schemeClr val="dk1"/>
                </a:solidFill>
                <a:latin typeface="Century Gothic"/>
                <a:ea typeface="Century Gothic"/>
                <a:cs typeface="Century Gothic"/>
                <a:sym typeface="Century Gothic"/>
              </a:rPr>
              <a:t>Cascading Consequences chart</a:t>
            </a:r>
            <a:r>
              <a:rPr lang="en" sz="2400" dirty="0">
                <a:solidFill>
                  <a:schemeClr val="dk1"/>
                </a:solidFill>
                <a:latin typeface="Century Gothic"/>
                <a:ea typeface="Century Gothic"/>
                <a:cs typeface="Century Gothic"/>
                <a:sym typeface="Century Gothic"/>
              </a:rPr>
              <a:t> based on adolescents and screen time, using my </a:t>
            </a:r>
            <a:r>
              <a:rPr lang="en-US" sz="2400" dirty="0">
                <a:solidFill>
                  <a:schemeClr val="dk1"/>
                </a:solidFill>
                <a:latin typeface="Century Gothic"/>
                <a:ea typeface="Century Gothic"/>
                <a:cs typeface="Century Gothic"/>
                <a:sym typeface="Century Gothic"/>
              </a:rPr>
              <a:t>R</a:t>
            </a:r>
            <a:r>
              <a:rPr lang="en" sz="2400" b="1" dirty="0" smtClean="0">
                <a:solidFill>
                  <a:schemeClr val="dk1"/>
                </a:solidFill>
                <a:latin typeface="Century Gothic"/>
                <a:ea typeface="Century Gothic"/>
                <a:cs typeface="Century Gothic"/>
                <a:sym typeface="Century Gothic"/>
              </a:rPr>
              <a:t>esearcher’s </a:t>
            </a:r>
            <a:r>
              <a:rPr lang="en-US" sz="2400" b="1" dirty="0">
                <a:solidFill>
                  <a:schemeClr val="dk1"/>
                </a:solidFill>
                <a:latin typeface="Century Gothic"/>
                <a:ea typeface="Century Gothic"/>
                <a:cs typeface="Century Gothic"/>
                <a:sym typeface="Century Gothic"/>
              </a:rPr>
              <a:t>N</a:t>
            </a:r>
            <a:r>
              <a:rPr lang="en" sz="2400" b="1" dirty="0" smtClean="0">
                <a:solidFill>
                  <a:schemeClr val="dk1"/>
                </a:solidFill>
                <a:latin typeface="Century Gothic"/>
                <a:ea typeface="Century Gothic"/>
                <a:cs typeface="Century Gothic"/>
                <a:sym typeface="Century Gothic"/>
              </a:rPr>
              <a:t>otebook</a:t>
            </a:r>
            <a:r>
              <a:rPr lang="en" sz="2400" dirty="0" smtClean="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2630" y="105557"/>
            <a:ext cx="901370" cy="8850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82200" y="273850"/>
            <a:ext cx="7508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learning target vocabulary</a:t>
            </a:r>
            <a:endParaRPr sz="3000" b="1" i="1"/>
          </a:p>
        </p:txBody>
      </p:sp>
      <p:sp>
        <p:nvSpPr>
          <p:cNvPr id="190" name="Google Shape;190;p32"/>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92" name="Google Shape;192;p32"/>
          <p:cNvSpPr txBox="1"/>
          <p:nvPr/>
        </p:nvSpPr>
        <p:spPr>
          <a:xfrm>
            <a:off x="895525" y="1416000"/>
            <a:ext cx="2985000" cy="26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r>
              <a:rPr lang="en" sz="2400">
                <a:latin typeface="Century Gothic"/>
                <a:ea typeface="Century Gothic"/>
                <a:cs typeface="Century Gothic"/>
                <a:sym typeface="Century Gothic"/>
              </a:rPr>
              <a:t>What does the word “cascading” mean?</a:t>
            </a:r>
            <a:endParaRPr sz="2400">
              <a:latin typeface="Century Gothic"/>
              <a:ea typeface="Century Gothic"/>
              <a:cs typeface="Century Gothic"/>
              <a:sym typeface="Century Gothic"/>
            </a:endParaRPr>
          </a:p>
        </p:txBody>
      </p:sp>
      <p:pic>
        <p:nvPicPr>
          <p:cNvPr id="193" name="Google Shape;193;p32"/>
          <p:cNvPicPr preferRelativeResize="0"/>
          <p:nvPr/>
        </p:nvPicPr>
        <p:blipFill>
          <a:blip r:embed="rId3">
            <a:alphaModFix/>
          </a:blip>
          <a:stretch>
            <a:fillRect/>
          </a:stretch>
        </p:blipFill>
        <p:spPr>
          <a:xfrm>
            <a:off x="4311424" y="1172950"/>
            <a:ext cx="4258150" cy="3189500"/>
          </a:xfrm>
          <a:prstGeom prst="rect">
            <a:avLst/>
          </a:prstGeom>
          <a:noFill/>
          <a:ln>
            <a:noFill/>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482200" y="273850"/>
            <a:ext cx="7508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learning target vocabulary</a:t>
            </a:r>
            <a:endParaRPr sz="3000" b="1" i="1"/>
          </a:p>
        </p:txBody>
      </p:sp>
      <p:sp>
        <p:nvSpPr>
          <p:cNvPr id="199" name="Google Shape;199;p33"/>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01" name="Google Shape;201;p33"/>
          <p:cNvSpPr txBox="1"/>
          <p:nvPr/>
        </p:nvSpPr>
        <p:spPr>
          <a:xfrm>
            <a:off x="390350" y="1070325"/>
            <a:ext cx="39036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What do you notice about this </a:t>
            </a:r>
            <a:r>
              <a:rPr lang="en" sz="1800" b="1" dirty="0">
                <a:solidFill>
                  <a:schemeClr val="dk1"/>
                </a:solidFill>
                <a:latin typeface="Century Gothic"/>
                <a:ea typeface="Century Gothic"/>
                <a:cs typeface="Century Gothic"/>
                <a:sym typeface="Century Gothic"/>
              </a:rPr>
              <a:t>Cascading Consequences chart</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What do you wonder?</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How is it similar to or different from the entry task you just completed?</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ctr" rtl="0">
              <a:spcBef>
                <a:spcPts val="0"/>
              </a:spcBef>
              <a:spcAft>
                <a:spcPts val="0"/>
              </a:spcAft>
              <a:buNone/>
            </a:pPr>
            <a:endParaRPr sz="2400" dirty="0">
              <a:latin typeface="Century Gothic"/>
              <a:ea typeface="Century Gothic"/>
              <a:cs typeface="Century Gothic"/>
              <a:sym typeface="Century Gothic"/>
            </a:endParaRPr>
          </a:p>
        </p:txBody>
      </p:sp>
      <p:pic>
        <p:nvPicPr>
          <p:cNvPr id="202" name="Google Shape;202;p33"/>
          <p:cNvPicPr preferRelativeResize="0"/>
          <p:nvPr/>
        </p:nvPicPr>
        <p:blipFill>
          <a:blip r:embed="rId3">
            <a:alphaModFix/>
          </a:blip>
          <a:stretch>
            <a:fillRect/>
          </a:stretch>
        </p:blipFill>
        <p:spPr>
          <a:xfrm>
            <a:off x="4396300" y="1403850"/>
            <a:ext cx="4409400" cy="3031113"/>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4">
            <a:alphaModFix/>
          </a:blip>
          <a:stretch>
            <a:fillRect/>
          </a:stretch>
        </p:blipFill>
        <p:spPr>
          <a:xfrm>
            <a:off x="8242630" y="105557"/>
            <a:ext cx="901370" cy="88504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BAD8D4-976E-4786-8102-F35CBF8721A3}"/>
</file>

<file path=customXml/itemProps2.xml><?xml version="1.0" encoding="utf-8"?>
<ds:datastoreItem xmlns:ds="http://schemas.openxmlformats.org/officeDocument/2006/customXml" ds:itemID="{EB474FD3-0933-4862-8051-9206E3E611B3}"/>
</file>

<file path=customXml/itemProps3.xml><?xml version="1.0" encoding="utf-8"?>
<ds:datastoreItem xmlns:ds="http://schemas.openxmlformats.org/officeDocument/2006/customXml" ds:itemID="{D22C846F-0E3D-45A5-9057-773C6C1D0A91}"/>
</file>

<file path=docProps/app.xml><?xml version="1.0" encoding="utf-8"?>
<Properties xmlns="http://schemas.openxmlformats.org/officeDocument/2006/extended-properties" xmlns:vt="http://schemas.openxmlformats.org/officeDocument/2006/docPropsVTypes">
  <TotalTime>57</TotalTime>
  <Words>6322</Words>
  <Application>Microsoft Macintosh PowerPoint</Application>
  <PresentationFormat>On-screen Show (16:9)</PresentationFormat>
  <Paragraphs>564</Paragraphs>
  <Slides>23</Slides>
  <Notes>23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2: Lesson 13</vt:lpstr>
      <vt:lpstr>PowerPoint Presentation</vt:lpstr>
      <vt:lpstr>Let’s think about how decisions have consequences</vt:lpstr>
      <vt:lpstr>Let’s review learning targets</vt:lpstr>
      <vt:lpstr>Let’s review learning target vocabulary</vt:lpstr>
      <vt:lpstr>Let’s review learning target vocabulary</vt:lpstr>
      <vt:lpstr>Let’s talk about consequences</vt:lpstr>
      <vt:lpstr>Let’s review the writing prompt</vt:lpstr>
      <vt:lpstr>Let’s review what a stakeholder is</vt:lpstr>
      <vt:lpstr>Let’s discuss stakeholders and screen time</vt:lpstr>
      <vt:lpstr>Let’s make a list of stakeholders</vt:lpstr>
      <vt:lpstr>Let’s analyze consequences of adolescent screen time</vt:lpstr>
      <vt:lpstr>Let’s connect the consequences about screen time</vt:lpstr>
      <vt:lpstr>Let’s try it with a partner</vt:lpstr>
      <vt:lpstr>Let’s list consequences from our sources</vt:lpstr>
      <vt:lpstr>Let’s “cascade consequences” </vt:lpstr>
      <vt:lpstr>Let’s cascade more consequences</vt:lpstr>
      <vt:lpstr>Let’s review our 2nd learning target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2018-12-13T14:02:24Z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