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2"/>
  </p:notesMasterIdLst>
  <p:sldIdLst>
    <p:sldId id="256" r:id="rId6"/>
    <p:sldId id="257" r:id="rId7"/>
    <p:sldId id="258" r:id="rId8"/>
    <p:sldId id="259" r:id="rId9"/>
    <p:sldId id="260" r:id="rId10"/>
    <p:sldId id="261" r:id="rId11"/>
    <p:sldId id="262" r:id="rId12"/>
    <p:sldId id="263" r:id="rId13"/>
    <p:sldId id="264" r:id="rId14"/>
    <p:sldId id="265" r:id="rId15"/>
    <p:sldId id="266" r:id="rId16"/>
    <p:sldId id="270" r:id="rId17"/>
    <p:sldId id="271" r:id="rId18"/>
    <p:sldId id="267" r:id="rId19"/>
    <p:sldId id="268" r:id="rId20"/>
    <p:sldId id="269" r:id="rId21"/>
  </p:sldIdLst>
  <p:sldSz cx="9144000" cy="5143500" type="screen16x9"/>
  <p:notesSz cx="6858000" cy="9144000"/>
  <p:embeddedFontLst>
    <p:embeddedFont>
      <p:font typeface="Calibri" panose="020F0502020204030204" pitchFamily="34" charset="0"/>
      <p:regular r:id="rId23"/>
      <p:bold r:id="rId24"/>
      <p:italic r:id="rId25"/>
      <p:boldItalic r:id="rId26"/>
    </p:embeddedFont>
    <p:embeddedFont>
      <p:font typeface="Century Gothic" panose="020B0502020202020204" pitchFamily="34" charset="0"/>
      <p:regular r:id="rId27"/>
      <p:bold r:id="rId28"/>
      <p:italic r:id="rId29"/>
      <p:boldItalic r:id="rId3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A13200D-D0A0-4417-A975-95102096A9C2}" v="20" dt="2018-08-31T15:26:37.260"/>
  </p1510:revLst>
</p1510:revInfo>
</file>

<file path=ppt/tableStyles.xml><?xml version="1.0" encoding="utf-8"?>
<a:tblStyleLst xmlns:a="http://schemas.openxmlformats.org/drawingml/2006/main" def="{4EA13EE9-50C9-4A6A-9869-00A88C0A1B3D}">
  <a:tblStyle styleId="{4EA13EE9-50C9-4A6A-9869-00A88C0A1B3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146"/>
    <p:restoredTop sz="50144" autoAdjust="0"/>
  </p:normalViewPr>
  <p:slideViewPr>
    <p:cSldViewPr snapToGrid="0">
      <p:cViewPr varScale="1">
        <p:scale>
          <a:sx n="84" d="100"/>
          <a:sy n="84" d="100"/>
        </p:scale>
        <p:origin x="1788" y="10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4.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3.fntdata"/><Relationship Id="rId33"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7.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2.fntdata"/><Relationship Id="rId32" Type="http://schemas.openxmlformats.org/officeDocument/2006/relationships/presProps" Target="presProps.xml"/><Relationship Id="rId37"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1.fntdata"/><Relationship Id="rId28" Type="http://schemas.openxmlformats.org/officeDocument/2006/relationships/font" Target="fonts/font6.fntdata"/><Relationship Id="rId36"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commentAuthors" Target="commen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notesMaster" Target="notesMasters/notesMaster1.xml"/><Relationship Id="rId27" Type="http://schemas.openxmlformats.org/officeDocument/2006/relationships/font" Target="fonts/font5.fntdata"/><Relationship Id="rId30" Type="http://schemas.openxmlformats.org/officeDocument/2006/relationships/font" Target="fonts/font8.fntdata"/><Relationship Id="rId35"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A13200D-D0A0-4417-A975-95102096A9C2}"/>
    <pc:docChg chg="modSld modMainMaster">
      <pc:chgData name="Natalie Ivey" userId="2c81a4b0-7596-4a42-b4da-e7aac4dfeff9" providerId="ADAL" clId="{2A13200D-D0A0-4417-A975-95102096A9C2}" dt="2018-08-31T15:26:37.260" v="19" actId="1076"/>
      <pc:docMkLst>
        <pc:docMk/>
      </pc:docMkLst>
      <pc:sldChg chg="addSp modSp">
        <pc:chgData name="Natalie Ivey" userId="2c81a4b0-7596-4a42-b4da-e7aac4dfeff9" providerId="ADAL" clId="{2A13200D-D0A0-4417-A975-95102096A9C2}" dt="2018-08-31T15:26:37.260" v="19" actId="1076"/>
        <pc:sldMkLst>
          <pc:docMk/>
          <pc:sldMk cId="0" sldId="259"/>
        </pc:sldMkLst>
        <pc:picChg chg="add mod">
          <ac:chgData name="Natalie Ivey" userId="2c81a4b0-7596-4a42-b4da-e7aac4dfeff9" providerId="ADAL" clId="{2A13200D-D0A0-4417-A975-95102096A9C2}" dt="2018-08-31T15:26:37.260" v="19" actId="1076"/>
          <ac:picMkLst>
            <pc:docMk/>
            <pc:sldMk cId="0" sldId="259"/>
            <ac:picMk id="3" creationId="{64E9BE4E-CE56-444D-8328-AA87CE01C370}"/>
          </ac:picMkLst>
        </pc:picChg>
      </pc:sldChg>
      <pc:sldChg chg="addSp modSp">
        <pc:chgData name="Natalie Ivey" userId="2c81a4b0-7596-4a42-b4da-e7aac4dfeff9" providerId="ADAL" clId="{2A13200D-D0A0-4417-A975-95102096A9C2}" dt="2018-08-31T15:26:17.812" v="14" actId="1076"/>
        <pc:sldMkLst>
          <pc:docMk/>
          <pc:sldMk cId="0" sldId="269"/>
        </pc:sldMkLst>
        <pc:picChg chg="add mod">
          <ac:chgData name="Natalie Ivey" userId="2c81a4b0-7596-4a42-b4da-e7aac4dfeff9" providerId="ADAL" clId="{2A13200D-D0A0-4417-A975-95102096A9C2}" dt="2018-08-31T15:25:44.603" v="8" actId="1076"/>
          <ac:picMkLst>
            <pc:docMk/>
            <pc:sldMk cId="0" sldId="269"/>
            <ac:picMk id="3" creationId="{977F0D9A-2F58-4ADB-A0DA-E2B16E2D6657}"/>
          </ac:picMkLst>
        </pc:picChg>
        <pc:picChg chg="add mod">
          <ac:chgData name="Natalie Ivey" userId="2c81a4b0-7596-4a42-b4da-e7aac4dfeff9" providerId="ADAL" clId="{2A13200D-D0A0-4417-A975-95102096A9C2}" dt="2018-08-31T15:26:17.812" v="14" actId="1076"/>
          <ac:picMkLst>
            <pc:docMk/>
            <pc:sldMk cId="0" sldId="269"/>
            <ac:picMk id="5" creationId="{66F00B76-59A1-4A80-8340-49058212A016}"/>
          </ac:picMkLst>
        </pc:picChg>
        <pc:picChg chg="add mod">
          <ac:chgData name="Natalie Ivey" userId="2c81a4b0-7596-4a42-b4da-e7aac4dfeff9" providerId="ADAL" clId="{2A13200D-D0A0-4417-A975-95102096A9C2}" dt="2018-08-31T15:26:14.612" v="13" actId="1076"/>
          <ac:picMkLst>
            <pc:docMk/>
            <pc:sldMk cId="0" sldId="269"/>
            <ac:picMk id="7" creationId="{B9027472-B7C8-412E-8B74-17189E3FA877}"/>
          </ac:picMkLst>
        </pc:picChg>
      </pc:sldChg>
      <pc:sldMasterChg chg="addSp modSp">
        <pc:chgData name="Natalie Ivey" userId="2c81a4b0-7596-4a42-b4da-e7aac4dfeff9" providerId="ADAL" clId="{2A13200D-D0A0-4417-A975-95102096A9C2}" dt="2018-08-31T15:25:19.572" v="6" actId="1076"/>
        <pc:sldMasterMkLst>
          <pc:docMk/>
          <pc:sldMasterMk cId="0" sldId="2147483670"/>
        </pc:sldMasterMkLst>
        <pc:picChg chg="add mod">
          <ac:chgData name="Natalie Ivey" userId="2c81a4b0-7596-4a42-b4da-e7aac4dfeff9" providerId="ADAL" clId="{2A13200D-D0A0-4417-A975-95102096A9C2}" dt="2018-08-31T15:24:54.530" v="1" actId="1076"/>
          <ac:picMkLst>
            <pc:docMk/>
            <pc:sldMasterMk cId="0" sldId="2147483670"/>
            <ac:picMk id="3" creationId="{FFBC3336-CA35-40A9-B598-3548D8D9FD5C}"/>
          </ac:picMkLst>
        </pc:picChg>
        <pc:picChg chg="add mod">
          <ac:chgData name="Natalie Ivey" userId="2c81a4b0-7596-4a42-b4da-e7aac4dfeff9" providerId="ADAL" clId="{2A13200D-D0A0-4417-A975-95102096A9C2}" dt="2018-08-31T15:25:10.444" v="4" actId="1076"/>
          <ac:picMkLst>
            <pc:docMk/>
            <pc:sldMasterMk cId="0" sldId="2147483670"/>
            <ac:picMk id="5" creationId="{3F091307-817D-4D56-8B19-E49EDAEB4039}"/>
          </ac:picMkLst>
        </pc:picChg>
        <pc:picChg chg="add mod">
          <ac:chgData name="Natalie Ivey" userId="2c81a4b0-7596-4a42-b4da-e7aac4dfeff9" providerId="ADAL" clId="{2A13200D-D0A0-4417-A975-95102096A9C2}" dt="2018-08-31T15:25:19.572" v="6" actId="1076"/>
          <ac:picMkLst>
            <pc:docMk/>
            <pc:sldMasterMk cId="0" sldId="2147483670"/>
            <ac:picMk id="10" creationId="{17678D74-5208-4902-93D2-8ED8A776FE38}"/>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731860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5"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sites/default/files/curriculumtools_classroomprotocols_053017.pdf" TargetMode="External"/><Relationship Id="rId2" Type="http://schemas.openxmlformats.org/officeDocument/2006/relationships/slide" Target="../slides/slide3.xml"/><Relationship Id="rId1" Type="http://schemas.openxmlformats.org/officeDocument/2006/relationships/notesMaster" Target="../notesMasters/notesMaster1.xml"/><Relationship Id="rId4" Type="http://schemas.openxmlformats.org/officeDocument/2006/relationships/hyperlink" Target="http://curriculum.eleducation.org/sites/default/files/curriculumtools_conversationcues-072017.pdf" TargetMode="Externa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Shape 1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Shape 1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It is important to note that the writing is intentionally built throughout this module.  At this stage, students will be working only on a paragraph for summarizing the poems and in </a:t>
            </a:r>
            <a:r>
              <a:rPr lang="en-US" sz="1200" dirty="0">
                <a:latin typeface="Calibri"/>
                <a:ea typeface="Calibri"/>
                <a:cs typeface="Calibri"/>
                <a:sym typeface="Calibri"/>
              </a:rPr>
              <a:t>U</a:t>
            </a:r>
            <a:r>
              <a:rPr lang="en" sz="1200" dirty="0">
                <a:latin typeface="Calibri"/>
                <a:ea typeface="Calibri"/>
                <a:cs typeface="Calibri"/>
                <a:sym typeface="Calibri"/>
              </a:rPr>
              <a:t>nit 2 they will move to full essays.  </a:t>
            </a:r>
            <a:endParaRPr sz="1200" dirty="0">
              <a:latin typeface="Calibri"/>
              <a:ea typeface="Calibri"/>
              <a:cs typeface="Calibri"/>
              <a:sym typeface="Calibri"/>
            </a:endParaRPr>
          </a:p>
        </p:txBody>
      </p:sp>
    </p:spTree>
    <p:extLst>
      <p:ext uri="{BB962C8B-B14F-4D97-AF65-F5344CB8AC3E}">
        <p14:creationId xmlns:p14="http://schemas.microsoft.com/office/powerpoint/2010/main" val="4564923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Shape 1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8" name="Shape 1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11-12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still be struggling with determining the gist of something and it may require you to place scaffolds.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 11. Invite students to turn and talk to their partner, and </a:t>
            </a:r>
            <a:r>
              <a:rPr lang="en" sz="1200" b="1" dirty="0">
                <a:solidFill>
                  <a:schemeClr val="dk1"/>
                </a:solidFill>
                <a:latin typeface="Calibri"/>
                <a:ea typeface="Calibri"/>
                <a:cs typeface="Calibri"/>
                <a:sym typeface="Calibri"/>
              </a:rPr>
              <a:t>cold call</a:t>
            </a:r>
            <a:r>
              <a:rPr lang="en" sz="1200" dirty="0">
                <a:solidFill>
                  <a:schemeClr val="dk1"/>
                </a:solidFill>
                <a:latin typeface="Calibri"/>
                <a:ea typeface="Calibri"/>
                <a:cs typeface="Calibri"/>
                <a:sym typeface="Calibri"/>
              </a:rPr>
              <a:t> students to share out:</a:t>
            </a:r>
            <a:r>
              <a:rPr lang="en" sz="1200" i="1" dirty="0">
                <a:solidFill>
                  <a:schemeClr val="dk1"/>
                </a:solidFill>
                <a:latin typeface="Calibri"/>
                <a:ea typeface="Calibri"/>
                <a:cs typeface="Calibri"/>
                <a:sym typeface="Calibri"/>
              </a:rPr>
              <a:t>“What is the gist of this entry in Jack’s journal? What is it mostly about?” </a:t>
            </a:r>
            <a:r>
              <a:rPr lang="en" sz="1200" b="1" dirty="0">
                <a:solidFill>
                  <a:schemeClr val="dk1"/>
                </a:solidFill>
                <a:latin typeface="Calibri"/>
                <a:ea typeface="Calibri"/>
                <a:cs typeface="Calibri"/>
                <a:sym typeface="Calibri"/>
              </a:rPr>
              <a:t>(He likes the way the blue car poems look on the board.)</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the gist (using keywords or sketches) on a sticky note.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anonymous on page 11. Remind students of the vocabulary strategies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to their partner, and cold call students </a:t>
            </a:r>
            <a:r>
              <a:rPr lang="en" sz="1200" dirty="0">
                <a:solidFill>
                  <a:schemeClr val="dk1"/>
                </a:solidFill>
                <a:latin typeface="Calibri"/>
                <a:ea typeface="Calibri"/>
                <a:cs typeface="Calibri"/>
                <a:sym typeface="Calibri"/>
              </a:rPr>
              <a:t>to share out: </a:t>
            </a:r>
            <a:r>
              <a:rPr lang="en" sz="1200" i="1" dirty="0">
                <a:solidFill>
                  <a:schemeClr val="dk1"/>
                </a:solidFill>
                <a:latin typeface="Calibri"/>
                <a:ea typeface="Calibri"/>
                <a:cs typeface="Calibri"/>
                <a:sym typeface="Calibri"/>
              </a:rPr>
              <a:t>“What is the most effective strategy to identify the meaning of this word?” </a:t>
            </a:r>
            <a:r>
              <a:rPr lang="en" sz="1200" b="1" i="1" dirty="0">
                <a:solidFill>
                  <a:schemeClr val="dk1"/>
                </a:solidFill>
                <a:latin typeface="Calibri"/>
                <a:ea typeface="Calibri"/>
                <a:cs typeface="Calibri"/>
                <a:sym typeface="Calibri"/>
              </a:rPr>
              <a:t>(dictionary)</a:t>
            </a:r>
            <a:endParaRPr sz="1200" b="1"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use a dictionary to look up the word and to say the word to each other in their own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a student to share the definition in their own words with the group. (unknown, not named)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to their partner. Cold call </a:t>
            </a:r>
            <a:r>
              <a:rPr lang="en" sz="1200" dirty="0">
                <a:solidFill>
                  <a:schemeClr val="dk1"/>
                </a:solidFill>
                <a:latin typeface="Calibri"/>
                <a:ea typeface="Calibri"/>
                <a:cs typeface="Calibri"/>
                <a:sym typeface="Calibri"/>
              </a:rPr>
              <a:t>students to share with the whole group: </a:t>
            </a:r>
            <a:r>
              <a:rPr lang="en" sz="1200" i="1" dirty="0">
                <a:solidFill>
                  <a:schemeClr val="dk1"/>
                </a:solidFill>
                <a:latin typeface="Calibri"/>
                <a:ea typeface="Calibri"/>
                <a:cs typeface="Calibri"/>
                <a:sym typeface="Calibri"/>
              </a:rPr>
              <a:t>“Why did his teacher write the word anonymous with Jack’s poems?”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t>
            </a:r>
            <a:r>
              <a:rPr lang="en-US" sz="1200" b="1" dirty="0">
                <a:solidFill>
                  <a:schemeClr val="dk1"/>
                </a:solidFill>
                <a:latin typeface="Calibri"/>
                <a:ea typeface="Calibri"/>
                <a:cs typeface="Calibri"/>
                <a:sym typeface="Calibri"/>
              </a:rPr>
              <a:t>B</a:t>
            </a:r>
            <a:r>
              <a:rPr lang="en" sz="1200" b="1" dirty="0">
                <a:solidFill>
                  <a:schemeClr val="dk1"/>
                </a:solidFill>
                <a:latin typeface="Calibri"/>
                <a:ea typeface="Calibri"/>
                <a:cs typeface="Calibri"/>
                <a:sym typeface="Calibri"/>
              </a:rPr>
              <a:t>ecause he didn’t want his name written</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record anonymous and any other new vocabulary from these pages in their vocabulary logs. Add any new words to the academic word wall and domain-specific word wall and invite students to add translations in native languages.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What Happens and How Does Jack Feel about It?</a:t>
            </a:r>
            <a:r>
              <a:rPr lang="en" sz="1200" dirty="0">
                <a:solidFill>
                  <a:schemeClr val="dk1"/>
                </a:solidFill>
                <a:latin typeface="Calibri"/>
                <a:ea typeface="Calibri"/>
                <a:cs typeface="Calibri"/>
                <a:sym typeface="Calibri"/>
              </a:rPr>
              <a:t>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turn and talk</a:t>
            </a:r>
            <a:r>
              <a:rPr lang="en" sz="1200" dirty="0">
                <a:solidFill>
                  <a:schemeClr val="dk1"/>
                </a:solidFill>
                <a:latin typeface="Calibri"/>
                <a:ea typeface="Calibri"/>
                <a:cs typeface="Calibri"/>
                <a:sym typeface="Calibri"/>
              </a:rPr>
              <a:t> with their partner: </a:t>
            </a:r>
            <a:r>
              <a:rPr lang="en" sz="1200" i="1" dirty="0">
                <a:solidFill>
                  <a:schemeClr val="dk1"/>
                </a:solidFill>
                <a:latin typeface="Calibri"/>
                <a:ea typeface="Calibri"/>
                <a:cs typeface="Calibri"/>
                <a:sym typeface="Calibri"/>
              </a:rPr>
              <a:t>“What happens on these pages?”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revises his blue car poem after reading a tiger poem, and both of his blue car poems are posted on the board.) </a:t>
            </a:r>
            <a:r>
              <a:rPr lang="en" sz="1200" i="1" dirty="0">
                <a:solidFill>
                  <a:schemeClr val="dk1"/>
                </a:solidFill>
                <a:latin typeface="Calibri"/>
                <a:ea typeface="Calibri"/>
                <a:cs typeface="Calibri"/>
                <a:sym typeface="Calibri"/>
              </a:rPr>
              <a:t>“How does Jack feel about it? What can you infer from what he says?” </a:t>
            </a:r>
            <a:r>
              <a:rPr lang="en" sz="1200" b="1" dirty="0">
                <a:solidFill>
                  <a:schemeClr val="dk1"/>
                </a:solidFill>
                <a:latin typeface="Calibri"/>
                <a:ea typeface="Calibri"/>
                <a:cs typeface="Calibri"/>
                <a:sym typeface="Calibri"/>
              </a:rPr>
              <a:t>(He doesn’t understand the tiger poem. He likes the way his poems look on the board.)</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(He writes, “I’m sorry to say I did not really understand the tiger tiger burning bright poem.” And about his own poems he writes, “They look nice.”)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As students share out, capture their responses on the anchor chart. Refer to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(example, for teacher reference) as necessary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placing the gist on their sticky notes states what it is mainly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making use of the anchor charts posted.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chunks from a key sentence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pages 8–11. Write and display student responses next to the chunks.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Place your finger on the sentence </a:t>
            </a:r>
            <a:r>
              <a:rPr lang="en" sz="1200" i="1" dirty="0">
                <a:solidFill>
                  <a:schemeClr val="dk1"/>
                </a:solidFill>
                <a:latin typeface="Calibri"/>
                <a:ea typeface="Calibri"/>
                <a:cs typeface="Calibri"/>
                <a:sym typeface="Calibri"/>
              </a:rPr>
              <a:t>“I am sorry to say I did not really understand the tiger tiger burning bright poem but at least it sounded good in my ears.” </a:t>
            </a:r>
            <a:r>
              <a:rPr lang="en" sz="1200" i="0" dirty="0">
                <a:solidFill>
                  <a:schemeClr val="dk1"/>
                </a:solidFill>
                <a:latin typeface="Calibri"/>
                <a:ea typeface="Calibri"/>
                <a:cs typeface="Calibri"/>
                <a:sym typeface="Calibri"/>
              </a:rPr>
              <a:t>Read the sentence aloud as students follow along</a:t>
            </a:r>
            <a:r>
              <a:rPr lang="en" sz="1200" i="1" dirty="0">
                <a:solidFill>
                  <a:schemeClr val="dk1"/>
                </a:solidFill>
                <a:latin typeface="Calibri"/>
                <a:ea typeface="Calibri"/>
                <a:cs typeface="Calibri"/>
                <a:sym typeface="Calibri"/>
              </a:rPr>
              <a:t>. “What is the tiger tiger burning bright poem?” </a:t>
            </a:r>
            <a:r>
              <a:rPr lang="en" sz="1200" i="0" dirty="0">
                <a:solidFill>
                  <a:schemeClr val="dk1"/>
                </a:solidFill>
                <a:latin typeface="Calibri"/>
                <a:ea typeface="Calibri"/>
                <a:cs typeface="Calibri"/>
                <a:sym typeface="Calibri"/>
              </a:rPr>
              <a:t>(“The Tiger” by William Blake) </a:t>
            </a:r>
            <a:r>
              <a:rPr lang="en" sz="1200" i="1" dirty="0">
                <a:solidFill>
                  <a:schemeClr val="dk1"/>
                </a:solidFill>
                <a:latin typeface="Calibri"/>
                <a:ea typeface="Calibri"/>
                <a:cs typeface="Calibri"/>
                <a:sym typeface="Calibri"/>
              </a:rPr>
              <a:t>“I wonder why Jack is sorry.” </a:t>
            </a:r>
            <a:r>
              <a:rPr lang="en" sz="1200" i="0" dirty="0">
                <a:solidFill>
                  <a:schemeClr val="dk1"/>
                </a:solidFill>
                <a:latin typeface="Calibri"/>
                <a:ea typeface="Calibri"/>
                <a:cs typeface="Calibri"/>
                <a:sym typeface="Calibri"/>
              </a:rPr>
              <a:t>Tell students you will give them time to think and discuss with their partner. (Jack doesn’t understand Blake’s poem.) </a:t>
            </a:r>
            <a:r>
              <a:rPr lang="en" sz="1200" i="1" dirty="0">
                <a:solidFill>
                  <a:schemeClr val="dk1"/>
                </a:solidFill>
                <a:latin typeface="Calibri"/>
                <a:ea typeface="Calibri"/>
                <a:cs typeface="Calibri"/>
                <a:sym typeface="Calibri"/>
              </a:rPr>
              <a:t>“What does Jack mean when he says it sounded good in my ears? What sounds good in your ears?” </a:t>
            </a:r>
            <a:r>
              <a:rPr lang="en" sz="1200" i="0" dirty="0">
                <a:solidFill>
                  <a:schemeClr val="dk1"/>
                </a:solidFill>
                <a:latin typeface="Calibri"/>
                <a:ea typeface="Calibri"/>
                <a:cs typeface="Calibri"/>
                <a:sym typeface="Calibri"/>
              </a:rPr>
              <a:t>(Jack liked the rhythm of the poem; music; the voices of my family; birds)</a:t>
            </a:r>
            <a:r>
              <a:rPr lang="en" sz="1200" i="1" dirty="0">
                <a:solidFill>
                  <a:schemeClr val="dk1"/>
                </a:solidFill>
                <a:latin typeface="Calibri"/>
                <a:ea typeface="Calibri"/>
                <a:cs typeface="Calibri"/>
                <a:sym typeface="Calibri"/>
              </a:rPr>
              <a:t> “Place your finger on at least. What does Jack mean?” </a:t>
            </a:r>
            <a:r>
              <a:rPr lang="en" sz="1200" i="0" dirty="0">
                <a:solidFill>
                  <a:schemeClr val="dk1"/>
                </a:solidFill>
                <a:latin typeface="Calibri"/>
                <a:ea typeface="Calibri"/>
                <a:cs typeface="Calibri"/>
                <a:sym typeface="Calibri"/>
              </a:rPr>
              <a:t>(There is one good thing about the poem that Jack didn’t understand: the rhythm sounded good.)</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558476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is animated so that you click for each step.  We have also included the picture of the tiger to be the last animation as stated in the teacher actions in case students need help visualizing.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turn to the back of their copy of </a:t>
            </a:r>
            <a:r>
              <a:rPr lang="en" sz="120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to find “The Tiger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To model fluent reading, read the first stanza of “The Tiger” aloud as students follow along, reading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you are going to read the poem for a second time. This time, you would like them to close their eyes to picture what they are hearing in their minds.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poem aloud for a second time, inviting students to chorally read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is the gist of this poem? What is it mostly about?”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tiger in a forest)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invite students to sketch what they heard.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refocus whole group. Invite students to </a:t>
            </a:r>
            <a:r>
              <a:rPr lang="en" sz="1200" b="0" dirty="0">
                <a:solidFill>
                  <a:schemeClr val="dk1"/>
                </a:solidFill>
                <a:latin typeface="Calibri"/>
                <a:ea typeface="Calibri"/>
                <a:cs typeface="Calibri"/>
                <a:sym typeface="Calibri"/>
              </a:rPr>
              <a:t>turn and talk to their partner. Then 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is this poem about? How do you know? Use evidence from the text to support your answer.”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about a tiger. We know from the title and from the content of it where it says, “Tiger! Tiger! burning bright.”) </a:t>
            </a:r>
            <a:r>
              <a:rPr lang="en" sz="1200" i="1" dirty="0">
                <a:solidFill>
                  <a:schemeClr val="dk1"/>
                </a:solidFill>
                <a:latin typeface="Calibri"/>
                <a:ea typeface="Calibri"/>
                <a:cs typeface="Calibri"/>
                <a:sym typeface="Calibri"/>
              </a:rPr>
              <a:t>“What is a tiger?”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large striped cat) </a:t>
            </a:r>
            <a:r>
              <a:rPr lang="en" sz="1200" dirty="0">
                <a:solidFill>
                  <a:schemeClr val="dk1"/>
                </a:solidFill>
                <a:latin typeface="Calibri"/>
                <a:ea typeface="Calibri"/>
                <a:cs typeface="Calibri"/>
                <a:sym typeface="Calibri"/>
              </a:rPr>
              <a:t>Show a photograph if necessary for all students to understand.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what </a:t>
            </a:r>
            <a:r>
              <a:rPr lang="en" sz="1200" i="1" dirty="0">
                <a:solidFill>
                  <a:schemeClr val="dk1"/>
                </a:solidFill>
                <a:latin typeface="Calibri"/>
                <a:ea typeface="Calibri"/>
                <a:cs typeface="Calibri"/>
                <a:sym typeface="Calibri"/>
              </a:rPr>
              <a:t>characteristics </a:t>
            </a:r>
            <a:r>
              <a:rPr lang="en" sz="1200" dirty="0">
                <a:solidFill>
                  <a:schemeClr val="dk1"/>
                </a:solidFill>
                <a:latin typeface="Calibri"/>
                <a:ea typeface="Calibri"/>
                <a:cs typeface="Calibri"/>
                <a:sym typeface="Calibri"/>
              </a:rPr>
              <a:t>means.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characteristics of poetry recorded so far in the third column of </a:t>
            </a:r>
            <a:r>
              <a:rPr lang="en" sz="1200" b="1" dirty="0">
                <a:solidFill>
                  <a:schemeClr val="dk1"/>
                </a:solidFill>
                <a:latin typeface="Calibri"/>
                <a:ea typeface="Calibri"/>
                <a:cs typeface="Calibri"/>
                <a:sym typeface="Calibri"/>
              </a:rPr>
              <a:t>What Makes a Poem a Poem? anchor chart.</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listening as the text is read aloud. </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sketching what they are able to visualize while the text is rea</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 aloud. </a:t>
            </a:r>
          </a:p>
          <a:p>
            <a:pPr marL="457200" lvl="0" indent="-304800" rtl="0">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chunks of “The Tiger.” Write and display student responses next to the chunks.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copy “The Tiger” and Jack’s blue car poem with tiger sounds and display them side by side. Invite students to draw lines to show the similarities between the two. Invite them to use contrasting colors to underline portions that are different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42034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is animated so that you click for each step.  We have also included the picture of the tiger to be the last animation as stated in the teacher actions in case students need help visualizing.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locate in the Student Workbook the</a:t>
            </a:r>
            <a:r>
              <a:rPr lang="en" sz="1200" b="1" dirty="0">
                <a:solidFill>
                  <a:schemeClr val="dk1"/>
                </a:solidFill>
                <a:latin typeface="Calibri"/>
                <a:ea typeface="Calibri"/>
                <a:cs typeface="Calibri"/>
                <a:sym typeface="Calibri"/>
              </a:rPr>
              <a:t> I Notice/I Wonder Note-catcher: “The Tiger</a:t>
            </a:r>
            <a:r>
              <a:rPr lang="en-US" sz="1200" b="1"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Allocate each pair a different characteristic of poetry to focus on, ensuring that a relatively even number of pairs are analyzing each characteristic.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discuss what they notice and what they wonder about their given characteristic of poetry in the poem.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 After 5 minutes, refocus whole group. Reread the poem twice. On the second reading, invite students to clap the beat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to their partner, and 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do you notice about the rhythm, the meter of the poem?”</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same on each line)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reread aloud the first two lines.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discuss with their partner, 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with the whole group: </a:t>
            </a:r>
            <a:r>
              <a:rPr lang="en" sz="1200" i="1" dirty="0">
                <a:solidFill>
                  <a:schemeClr val="dk1"/>
                </a:solidFill>
                <a:latin typeface="Calibri"/>
                <a:ea typeface="Calibri"/>
                <a:cs typeface="Calibri"/>
                <a:sym typeface="Calibri"/>
              </a:rPr>
              <a:t>“What do you notice about the final word of each of these two lines?” </a:t>
            </a:r>
            <a:r>
              <a:rPr lang="en" sz="1200" b="1" dirty="0">
                <a:solidFill>
                  <a:schemeClr val="dk1"/>
                </a:solidFill>
                <a:latin typeface="Calibri"/>
                <a:ea typeface="Calibri"/>
                <a:cs typeface="Calibri"/>
                <a:sym typeface="Calibri"/>
              </a:rPr>
              <a:t>(bright and night rhyme)</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think he means when he says burning bright? Is the tiger on fire?”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bright orange of the tiger’s fur looks like a fire burning in the night.) </a:t>
            </a:r>
            <a:r>
              <a:rPr lang="en" sz="1200" i="1" dirty="0">
                <a:solidFill>
                  <a:schemeClr val="dk1"/>
                </a:solidFill>
                <a:latin typeface="Calibri"/>
                <a:ea typeface="Calibri"/>
                <a:cs typeface="Calibri"/>
                <a:sym typeface="Calibri"/>
              </a:rPr>
              <a:t>“The tiger isn’t literally burning, so what kind of language is this? What is the purpose of it?” </a:t>
            </a:r>
            <a:r>
              <a:rPr lang="en" sz="1200" b="1" dirty="0">
                <a:solidFill>
                  <a:schemeClr val="dk1"/>
                </a:solidFill>
                <a:latin typeface="Calibri"/>
                <a:ea typeface="Calibri"/>
                <a:cs typeface="Calibri"/>
                <a:sym typeface="Calibri"/>
              </a:rPr>
              <a:t>(figurative language to help the reader understand just how bright the orange fur was)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sketches and to add any new notices and wonders for their given characteristic of poetry based on their new understanding.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reread the third and fourth line.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a:t>
            </a:r>
            <a:r>
              <a:rPr lang="en" sz="1200" b="0" dirty="0">
                <a:solidFill>
                  <a:schemeClr val="dk1"/>
                </a:solidFill>
                <a:latin typeface="Calibri"/>
                <a:ea typeface="Calibri"/>
                <a:cs typeface="Calibri"/>
                <a:sym typeface="Calibri"/>
              </a:rPr>
              <a:t>to turn and talk to their partner, and cold call students </a:t>
            </a:r>
            <a:r>
              <a:rPr lang="en" sz="1200" dirty="0">
                <a:solidFill>
                  <a:schemeClr val="dk1"/>
                </a:solidFill>
                <a:latin typeface="Calibri"/>
                <a:ea typeface="Calibri"/>
                <a:cs typeface="Calibri"/>
                <a:sym typeface="Calibri"/>
              </a:rPr>
              <a:t>to share out: </a:t>
            </a:r>
            <a:r>
              <a:rPr lang="en" sz="1200" i="1" dirty="0">
                <a:solidFill>
                  <a:schemeClr val="dk1"/>
                </a:solidFill>
                <a:latin typeface="Calibri"/>
                <a:ea typeface="Calibri"/>
                <a:cs typeface="Calibri"/>
                <a:sym typeface="Calibri"/>
              </a:rPr>
              <a:t>“Put your finger on the word immortal. What does immortal mean? How can you find out?”</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(use a dictionary—live forever)</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“These two lines are challenging to understand. What do you think these two lines might mean? What do you know for sure?”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They ask a question.)</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do we know these two lines ask a question?” </a:t>
            </a:r>
            <a:r>
              <a:rPr lang="en" sz="1200" b="1" dirty="0">
                <a:solidFill>
                  <a:schemeClr val="dk1"/>
                </a:solidFill>
                <a:latin typeface="Calibri"/>
                <a:ea typeface="Calibri"/>
                <a:cs typeface="Calibri"/>
                <a:sym typeface="Calibri"/>
              </a:rPr>
              <a:t>(The third line starts with “What,” which is a question word, and the fourth line ends with a question mark.)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Help students understand that Blake is asking who created the tiger and remind students that Jack wrote that he didn’t understand the poem either.</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recording in the </a:t>
            </a:r>
            <a:r>
              <a:rPr lang="en" sz="1200" b="1" dirty="0">
                <a:solidFill>
                  <a:schemeClr val="dk1"/>
                </a:solidFill>
                <a:latin typeface="Calibri"/>
                <a:ea typeface="Calibri"/>
                <a:cs typeface="Calibri"/>
                <a:sym typeface="Calibri"/>
              </a:rPr>
              <a:t>I Notice/I Wonder note catcher </a:t>
            </a:r>
            <a:r>
              <a:rPr lang="en" sz="1200" dirty="0">
                <a:solidFill>
                  <a:schemeClr val="dk1"/>
                </a:solidFill>
                <a:latin typeface="Calibri"/>
                <a:ea typeface="Calibri"/>
                <a:cs typeface="Calibri"/>
                <a:sym typeface="Calibri"/>
              </a:rPr>
              <a:t>the items from the teacher actions section of the notes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chunks of “The Tiger.” Write and display student responses next to the chunks.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copy “The Tiger” and Jack’s blue car poem with tiger sounds and display them side by side. Invite students to draw lines to show the similarities between the two. Invite them to use contrasting colors to underline portions that are different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697761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Shape 20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8" name="Shape 20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is animated so that you click for each step.  We have also included the picture of the tiger to be the last animation as stated in the teacher actions in case students need help visualizing.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revise their sketches and to add any new notices and wonders for their characteristic of poetry based on their new understanding.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and ask: </a:t>
            </a:r>
            <a:r>
              <a:rPr lang="en" sz="1200" i="1" dirty="0">
                <a:solidFill>
                  <a:schemeClr val="dk1"/>
                </a:solidFill>
                <a:latin typeface="Calibri"/>
                <a:ea typeface="Calibri"/>
                <a:cs typeface="Calibri"/>
                <a:sym typeface="Calibri"/>
              </a:rPr>
              <a:t>“What is one ‘notice’ for your poetry characteristic?”</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call on students to share out. As students share out, capture their responses in the second column of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(example, for teacher reference) 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back to page 8 in Love That Dog to look at Jack’s poem about the blue car. Invite them to </a:t>
            </a:r>
            <a:r>
              <a:rPr lang="en" sz="1200" b="1" dirty="0">
                <a:solidFill>
                  <a:schemeClr val="dk1"/>
                </a:solidFill>
                <a:latin typeface="Calibri"/>
                <a:ea typeface="Calibri"/>
                <a:cs typeface="Calibri"/>
                <a:sym typeface="Calibri"/>
              </a:rPr>
              <a:t>turn and talk</a:t>
            </a:r>
            <a:r>
              <a:rPr lang="en" sz="1200" dirty="0">
                <a:solidFill>
                  <a:schemeClr val="dk1"/>
                </a:solidFill>
                <a:latin typeface="Calibri"/>
                <a:ea typeface="Calibri"/>
                <a:cs typeface="Calibri"/>
                <a:sym typeface="Calibri"/>
              </a:rPr>
              <a:t> to their partner. Then </a:t>
            </a:r>
            <a:r>
              <a:rPr lang="en" sz="1200" b="1" dirty="0">
                <a:solidFill>
                  <a:schemeClr val="dk1"/>
                </a:solidFill>
                <a:latin typeface="Calibri"/>
                <a:ea typeface="Calibri"/>
                <a:cs typeface="Calibri"/>
                <a:sym typeface="Calibri"/>
              </a:rPr>
              <a:t>cold call</a:t>
            </a:r>
            <a:r>
              <a:rPr lang="en" sz="1200" dirty="0">
                <a:solidFill>
                  <a:schemeClr val="dk1"/>
                </a:solidFill>
                <a:latin typeface="Calibri"/>
                <a:ea typeface="Calibri"/>
                <a:cs typeface="Calibri"/>
                <a:sym typeface="Calibri"/>
              </a:rPr>
              <a:t> students to share out: </a:t>
            </a:r>
            <a:r>
              <a:rPr lang="en" sz="1200" i="1" dirty="0">
                <a:solidFill>
                  <a:schemeClr val="dk1"/>
                </a:solidFill>
                <a:latin typeface="Calibri"/>
                <a:ea typeface="Calibri"/>
                <a:cs typeface="Calibri"/>
                <a:sym typeface="Calibri"/>
              </a:rPr>
              <a:t>“Thinking about the characteristics of poetry, what do you notice about Jack’s poem compared to ‘The Tiger’?”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uses the same structure: four-lined stanza, the same rhythm or meter, and the same rhyming pattern. It even uses the same two rhyming words at the end of the first and second lines.) </a:t>
            </a:r>
            <a:r>
              <a:rPr lang="en" sz="1200" i="1" dirty="0">
                <a:solidFill>
                  <a:schemeClr val="dk1"/>
                </a:solidFill>
                <a:latin typeface="Calibri"/>
                <a:ea typeface="Calibri"/>
                <a:cs typeface="Calibri"/>
                <a:sym typeface="Calibri"/>
              </a:rPr>
              <a:t>“What do you think inspired Jack to rewrite his poem?”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(He continues to be inspired by the blue car, but also by “The Tiger” poem by William Blake.)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to students that they aren’t determining the </a:t>
            </a:r>
            <a:r>
              <a:rPr lang="en" sz="1200" i="1" dirty="0">
                <a:solidFill>
                  <a:schemeClr val="dk1"/>
                </a:solidFill>
                <a:latin typeface="Calibri"/>
                <a:ea typeface="Calibri"/>
                <a:cs typeface="Calibri"/>
                <a:sym typeface="Calibri"/>
              </a:rPr>
              <a:t>theme </a:t>
            </a:r>
            <a:r>
              <a:rPr lang="en" sz="120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supporting details </a:t>
            </a:r>
            <a:r>
              <a:rPr lang="en" sz="1200" dirty="0">
                <a:solidFill>
                  <a:schemeClr val="dk1"/>
                </a:solidFill>
                <a:latin typeface="Calibri"/>
                <a:ea typeface="Calibri"/>
                <a:cs typeface="Calibri"/>
                <a:sym typeface="Calibri"/>
              </a:rPr>
              <a:t>of this poem because they have studied only one of its stanzas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a:t>
            </a:r>
            <a:r>
              <a:rPr lang="en-US" sz="1200" dirty="0">
                <a:solidFill>
                  <a:schemeClr val="dk1"/>
                </a:solidFill>
                <a:latin typeface="Calibri"/>
                <a:ea typeface="Calibri"/>
                <a:cs typeface="Calibri"/>
                <a:sym typeface="Calibri"/>
              </a:rPr>
              <a:t>sketching out what they visualize as the text is read aloud. </a:t>
            </a:r>
          </a:p>
          <a:p>
            <a:pPr marL="457200" lvl="0" indent="-304800"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 discuss the questions at hand with a partner.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chunks of “The Tiger.” Write and display student responses next to the chunks.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provide heavier support, copy “The Tiger” and Jack’s blue car poem with tiger sounds and display them side by side. Invite students to draw lines to show the similarities between the two. Invite them to use contrasting colors to underline portions that are different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951641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Shape 21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Shape 21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9-10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Comparing and Contrasting Poetry and Prose Graphic Organizer: “The Tiger.” </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aloud the prose at the top of the graphic organizer (included on the slide).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back to “The Tiger” poem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follow along, reading silently in their heads as you reread the poem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i="1" dirty="0">
                <a:solidFill>
                  <a:schemeClr val="dk1"/>
                </a:solidFill>
                <a:latin typeface="Calibri"/>
                <a:ea typeface="Calibri"/>
                <a:cs typeface="Calibri"/>
                <a:sym typeface="Calibri"/>
              </a:rPr>
              <a:t>characteristics </a:t>
            </a:r>
            <a:r>
              <a:rPr lang="en" sz="1200" dirty="0">
                <a:solidFill>
                  <a:schemeClr val="dk1"/>
                </a:solidFill>
                <a:latin typeface="Calibri"/>
                <a:ea typeface="Calibri"/>
                <a:cs typeface="Calibri"/>
                <a:sym typeface="Calibri"/>
              </a:rPr>
              <a:t>of poetry. Give students 1 minute to think and look carefully at the two texts before inviting them to turn and talk to their partner. Use equity sticks to select students to share out with the whole group:</a:t>
            </a:r>
            <a:r>
              <a:rPr lang="en" sz="1200" i="1" dirty="0">
                <a:solidFill>
                  <a:schemeClr val="dk1"/>
                </a:solidFill>
                <a:latin typeface="Calibri"/>
                <a:ea typeface="Calibri"/>
                <a:cs typeface="Calibri"/>
                <a:sym typeface="Calibri"/>
              </a:rPr>
              <a:t>“What is one similarity between the poem and the prose? Remember that similarities are things that are nearly the same.”</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They both use similar imagery—for example, the words burning and bright.)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displayed graphic organizer. Refer to </a:t>
            </a:r>
            <a:r>
              <a:rPr lang="en" sz="1200" b="1" dirty="0">
                <a:solidFill>
                  <a:schemeClr val="dk1"/>
                </a:solidFill>
                <a:latin typeface="Calibri"/>
                <a:ea typeface="Calibri"/>
                <a:cs typeface="Calibri"/>
                <a:sym typeface="Calibri"/>
              </a:rPr>
              <a:t>Comparing and Contrasting Poetry and Prose Graphic Organizer: “The Tiger”</a:t>
            </a:r>
            <a:r>
              <a:rPr lang="en" sz="1200" dirty="0">
                <a:solidFill>
                  <a:schemeClr val="dk1"/>
                </a:solidFill>
                <a:latin typeface="Calibri"/>
                <a:ea typeface="Calibri"/>
                <a:cs typeface="Calibri"/>
                <a:sym typeface="Calibri"/>
              </a:rPr>
              <a:t> (example, for teacher reference in Module 1 Teacher Guide Supporting Materials) as necessary.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do the same.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by asking students for two differences and reminding them to use the </a:t>
            </a:r>
            <a:r>
              <a:rPr lang="en" sz="1200" i="1" dirty="0">
                <a:solidFill>
                  <a:schemeClr val="dk1"/>
                </a:solidFill>
                <a:latin typeface="Calibri"/>
                <a:ea typeface="Calibri"/>
                <a:cs typeface="Calibri"/>
                <a:sym typeface="Calibri"/>
              </a:rPr>
              <a:t>characteristics </a:t>
            </a:r>
            <a:r>
              <a:rPr lang="en" sz="1200" dirty="0">
                <a:solidFill>
                  <a:schemeClr val="dk1"/>
                </a:solidFill>
                <a:latin typeface="Calibri"/>
                <a:ea typeface="Calibri"/>
                <a:cs typeface="Calibri"/>
                <a:sym typeface="Calibri"/>
              </a:rPr>
              <a:t>of poetry to help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to their partner, and then use equity sticks </a:t>
            </a:r>
            <a:r>
              <a:rPr lang="en" sz="1200" dirty="0">
                <a:solidFill>
                  <a:schemeClr val="dk1"/>
                </a:solidFill>
                <a:latin typeface="Calibri"/>
                <a:ea typeface="Calibri"/>
                <a:cs typeface="Calibri"/>
                <a:sym typeface="Calibri"/>
              </a:rPr>
              <a:t>to select students to share out: </a:t>
            </a:r>
            <a:r>
              <a:rPr lang="en" sz="1200" i="1" dirty="0">
                <a:solidFill>
                  <a:schemeClr val="dk1"/>
                </a:solidFill>
                <a:latin typeface="Calibri"/>
                <a:ea typeface="Calibri"/>
                <a:cs typeface="Calibri"/>
                <a:sym typeface="Calibri"/>
              </a:rPr>
              <a:t>“How did the strategies on the Close Readers Do These Things anchor chart help you to better understand the text?”</a:t>
            </a:r>
            <a:r>
              <a:rPr lang="en" sz="1200" b="1" dirty="0">
                <a:solidFill>
                  <a:schemeClr val="dk1"/>
                </a:solidFill>
                <a:latin typeface="Calibri"/>
                <a:ea typeface="Calibri"/>
                <a:cs typeface="Calibri"/>
                <a:sym typeface="Calibri"/>
              </a:rPr>
              <a:t> (Responses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reflect on their progress toward the second learning target. Remind students that they used this earlier in the lesson and review what each color represents (red = stuck or not ready; yellow = needs support soon; green = ready to start).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 using the second learning target. Scan student responses and make a note of students who may need more support with this moving forward.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correctly distinguishing the difference between poetry and prose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Minimize risk by providing students with a sheet of paper where they can select a color for each learning target in private.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such as the following:</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“They are both about ___.”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 poem _____, whereas the prose _____.” (MMR, MMAE)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0070149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Shape 22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7" name="Shape 22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support for families resources in Module 1 Supporting Materials document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homework with students.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 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questions to discuss at home.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Supports for Students Who Need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Assist students in selecting some of the questions to discuss.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select one or more of the questions to discuss.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538779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Shape 23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4" name="Shape 234"/>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00FF"/>
                </a:solidFill>
                <a:latin typeface="Calibri"/>
                <a:ea typeface="Calibri"/>
                <a:cs typeface="Calibri"/>
                <a:sym typeface="Calibri"/>
                <a:hlinkClick r:id="rId3"/>
              </a:rPr>
              <a:t>http://curriculum.eleducation.org/sites/default/files/g4m1u1_all-block_072017.pdf</a:t>
            </a:r>
            <a:r>
              <a:rPr lang="en" sz="1200">
                <a:solidFill>
                  <a:srgbClr val="0000FF"/>
                </a:solidFill>
                <a:latin typeface="Calibri"/>
                <a:ea typeface="Calibri"/>
                <a:cs typeface="Calibri"/>
                <a:sym typeface="Calibri"/>
              </a:rPr>
              <a:t> </a:t>
            </a:r>
            <a:endParaRPr sz="1200">
              <a:solidFill>
                <a:srgbClr val="0000FF"/>
              </a:solidFill>
              <a:latin typeface="Calibri"/>
              <a:ea typeface="Calibri"/>
              <a:cs typeface="Calibri"/>
              <a:sym typeface="Calibri"/>
            </a:endParaRPr>
          </a:p>
        </p:txBody>
      </p:sp>
      <p:sp>
        <p:nvSpPr>
          <p:cNvPr id="235" name="Shape 235"/>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38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Shape 13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Shape 13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can be found here:  </a:t>
            </a:r>
            <a:r>
              <a:rPr lang="en" sz="1200" u="sng" dirty="0">
                <a:solidFill>
                  <a:srgbClr val="0000FF"/>
                </a:solidFill>
                <a:latin typeface="Calibri"/>
                <a:ea typeface="Calibri"/>
                <a:cs typeface="Calibri"/>
                <a:sym typeface="Calibri"/>
                <a:hlinkClick r:id="rId3"/>
              </a:rPr>
              <a:t>http://curriculum.eleducation.org/curriculum/ela/grade-4/module-1/unit-1/lesson-5</a:t>
            </a:r>
            <a:endParaRPr sz="1200" dirty="0">
              <a:solidFill>
                <a:srgbClr val="0000FF"/>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(see supporting materials).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Parts of Speech anchor chart </a:t>
            </a:r>
            <a:r>
              <a:rPr lang="en" sz="1200" dirty="0">
                <a:solidFill>
                  <a:schemeClr val="dk1"/>
                </a:solidFill>
                <a:latin typeface="Calibri"/>
                <a:ea typeface="Calibri"/>
                <a:cs typeface="Calibri"/>
                <a:sym typeface="Calibri"/>
              </a:rPr>
              <a:t>(new; teacher-created;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Directions for Peer Critique: Summary </a:t>
            </a:r>
            <a:r>
              <a:rPr lang="en" sz="1200" dirty="0">
                <a:solidFill>
                  <a:schemeClr val="dk1"/>
                </a:solidFill>
                <a:latin typeface="Calibri"/>
                <a:ea typeface="Calibri"/>
                <a:cs typeface="Calibri"/>
                <a:sym typeface="Calibri"/>
              </a:rPr>
              <a:t>(one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Sticky notes (three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Notice/I Wonder Note-catcher: “The Tiger”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exit tickets from the previous lesson to determine where students are struggling most and to determine where to focus instruction in this lesson. Refer to </a:t>
            </a: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Makes a Poem a Poem? anchor chart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 (class set;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logs (from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Academic Word Wall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Domain-Specific Word Wall (begun in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Exit Ticket: Summarizing a Poem (from Lesson 4; one per student)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place students in groups in advance</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nclud</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one advanced reader</a:t>
            </a:r>
            <a:r>
              <a:rPr lang="en-US" sz="1200" dirty="0">
                <a:solidFill>
                  <a:schemeClr val="dk1"/>
                </a:solidFill>
                <a:latin typeface="Calibri"/>
                <a:ea typeface="Calibri"/>
                <a:cs typeface="Calibri"/>
                <a:sym typeface="Calibri"/>
              </a:rPr>
              <a:t> per group</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235635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Shape 1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3" name="Shape 1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Tiger” and review the example anchor charts and note-catchers to determine what students need to understand from reading the poem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solidFill>
                  <a:schemeClr val="dk1"/>
                </a:solidFill>
                <a:latin typeface="Calibri"/>
                <a:ea typeface="Calibri"/>
                <a:cs typeface="Calibri"/>
                <a:sym typeface="Calibri"/>
              </a:rPr>
              <a:t>Red Light Green Light Protocol</a:t>
            </a:r>
            <a:endParaRPr sz="1200" dirty="0">
              <a:solidFill>
                <a:schemeClr val="dk1"/>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u="sng" dirty="0">
                <a:solidFill>
                  <a:srgbClr val="0000FF"/>
                </a:solidFill>
                <a:latin typeface="Calibri"/>
                <a:ea typeface="Calibri"/>
                <a:cs typeface="Calibri"/>
                <a:sym typeface="Calibri"/>
                <a:hlinkClick r:id="rId3"/>
              </a:rPr>
              <a:t>http://curriculum.eleducation.org/sites/default/files/curriculumtools_classroomprotocols_053017.pdf</a:t>
            </a:r>
            <a:endParaRPr sz="1200" dirty="0">
              <a:solidFill>
                <a:srgbClr val="0000FF"/>
              </a:solidFill>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u="sng" dirty="0">
                <a:solidFill>
                  <a:srgbClr val="0000FF"/>
                </a:solidFill>
                <a:latin typeface="Calibri"/>
                <a:ea typeface="Calibri"/>
                <a:cs typeface="Calibri"/>
                <a:sym typeface="Calibri"/>
                <a:hlinkClick r:id="rId4"/>
              </a:rPr>
              <a:t>http://curriculum.eleducation.org/sites/default/files/curriculumtools_conversationcues-072017.pdf</a:t>
            </a:r>
            <a:endParaRPr sz="1200" dirty="0">
              <a:solidFill>
                <a:srgbClr val="0000FF"/>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831055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Shape 1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0" name="Shape 1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986007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6" name="Shape 15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agenda with the students and build excitement for the lesson. Consider having a fluent student read the agenda</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aloud.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22495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Shape 16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Shape 16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Prose is writing without rhythm or rhyme—it follows the natural flow of speech.</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the underlined word </a:t>
            </a:r>
            <a:r>
              <a:rPr lang="en" sz="1200" i="1" dirty="0">
                <a:solidFill>
                  <a:schemeClr val="dk1"/>
                </a:solidFill>
                <a:latin typeface="Calibri"/>
                <a:ea typeface="Calibri"/>
                <a:cs typeface="Calibri"/>
                <a:sym typeface="Calibri"/>
              </a:rPr>
              <a:t>summary</a:t>
            </a:r>
            <a:r>
              <a:rPr lang="en" sz="1200" dirty="0">
                <a:solidFill>
                  <a:schemeClr val="dk1"/>
                </a:solidFill>
                <a:latin typeface="Calibri"/>
                <a:ea typeface="Calibri"/>
                <a:cs typeface="Calibri"/>
                <a:sym typeface="Calibri"/>
              </a:rPr>
              <a:t>. Remind students that they have already discussed this word before and remind them of the meaning of summary and summarize.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learning target and the underlined word </a:t>
            </a:r>
            <a:r>
              <a:rPr lang="en" sz="1200" i="1" dirty="0">
                <a:solidFill>
                  <a:schemeClr val="dk1"/>
                </a:solidFill>
                <a:latin typeface="Calibri"/>
                <a:ea typeface="Calibri"/>
                <a:cs typeface="Calibri"/>
                <a:sym typeface="Calibri"/>
              </a:rPr>
              <a:t>prose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Referring students to the vocabulary strategies on the</a:t>
            </a:r>
            <a:r>
              <a:rPr lang="en" sz="1200" b="1" dirty="0">
                <a:solidFill>
                  <a:schemeClr val="dk1"/>
                </a:solidFill>
                <a:latin typeface="Calibri"/>
                <a:ea typeface="Calibri"/>
                <a:cs typeface="Calibri"/>
                <a:sym typeface="Calibri"/>
              </a:rPr>
              <a:t> Close Readers Do These Things anchor chart</a:t>
            </a:r>
            <a:r>
              <a:rPr lang="en-US"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nvite students to discuss the following with their partner;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with the whole group: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“From reading the rest of this learning target, what can you infer about the meaning of the word prose? Remember that to infer means to make a guess based on evidence.”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(Prose is a different kind of writing.)</a:t>
            </a:r>
            <a:endParaRPr sz="1200" b="1"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AutoNum type="alphaLcPeriod"/>
            </a:pPr>
            <a:r>
              <a:rPr lang="en" sz="1200" i="1" dirty="0">
                <a:solidFill>
                  <a:schemeClr val="dk1"/>
                </a:solidFill>
                <a:latin typeface="Calibri"/>
                <a:ea typeface="Calibri"/>
                <a:cs typeface="Calibri"/>
                <a:sym typeface="Calibri"/>
              </a:rPr>
              <a:t> “What strategy would be the most effective to determine the meaning of this word? Why?”</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dictionary because there are no known affixes or roots to use</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This is as far as we can get by using the context and we still have questions.)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look up the word in a dictionary and to say the definition in their own words to their partner.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equity sticks to select students to share their definitions with the whole group. </a:t>
            </a:r>
            <a:r>
              <a:rPr lang="en" sz="1200" u="sng" dirty="0">
                <a:solidFill>
                  <a:schemeClr val="dk1"/>
                </a:solidFill>
                <a:latin typeface="Calibri"/>
                <a:ea typeface="Calibri"/>
                <a:cs typeface="Calibri"/>
                <a:sym typeface="Calibri"/>
              </a:rPr>
              <a:t>(Prose is writing without rhythm or rhyme—it follows the natural flow of speech.)</a:t>
            </a:r>
            <a:endParaRPr sz="1200" u="sng"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Conversation and understanding of the learning targets.  Are students understanding the new vocab prose?  Do they remember what we have said in the past about summaries?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Ask them about the meaning of the new learning targets. Write and display student responses next to the learning target</a:t>
            </a:r>
            <a:endParaRPr dirty="0"/>
          </a:p>
        </p:txBody>
      </p:sp>
    </p:spTree>
    <p:extLst>
      <p:ext uri="{BB962C8B-B14F-4D97-AF65-F5344CB8AC3E}">
        <p14:creationId xmlns:p14="http://schemas.microsoft.com/office/powerpoint/2010/main" val="25865439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Shape 1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0" name="Shape 1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you have the summaries students wrote from lesson 4 ready.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students’ </a:t>
            </a:r>
            <a:r>
              <a:rPr lang="en" sz="1200" b="1" dirty="0">
                <a:solidFill>
                  <a:schemeClr val="dk1"/>
                </a:solidFill>
                <a:latin typeface="Calibri"/>
                <a:ea typeface="Calibri"/>
                <a:cs typeface="Calibri"/>
                <a:sym typeface="Calibri"/>
              </a:rPr>
              <a:t>Exit Ticket: Summarizing a Poem</a:t>
            </a:r>
            <a:r>
              <a:rPr lang="en" sz="1200" dirty="0">
                <a:solidFill>
                  <a:schemeClr val="dk1"/>
                </a:solidFill>
                <a:latin typeface="Calibri"/>
                <a:ea typeface="Calibri"/>
                <a:cs typeface="Calibri"/>
                <a:sym typeface="Calibri"/>
              </a:rPr>
              <a:t> from lesson 4.</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summaries give us a brief idea of what a text is about so we can determine whether or not we want or need to read it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In addition, </a:t>
            </a:r>
            <a:r>
              <a:rPr lang="en" sz="1200" dirty="0">
                <a:solidFill>
                  <a:schemeClr val="dk1"/>
                </a:solidFill>
                <a:latin typeface="Calibri"/>
                <a:ea typeface="Calibri"/>
                <a:cs typeface="Calibri"/>
                <a:sym typeface="Calibri"/>
              </a:rPr>
              <a:t>they give us information about a topic without having to read the whole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their summaries of “Stopping by Woods on a Snowy Evening” to themselves.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actively engaged in reading their summaries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28346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Shape 17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Shape 17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student summaries from lesson 4 are available and ensure that materials needed for the Red Light Green Light protocol are in place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model summary. Tell students this is an example of a summary of “Stopping by Woods on a Snowy Evening”. Invite students to read it chorally with you.</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 Then use </a:t>
            </a:r>
            <a:r>
              <a:rPr lang="en" sz="1200" b="0" dirty="0">
                <a:solidFill>
                  <a:schemeClr val="dk1"/>
                </a:solidFill>
                <a:latin typeface="Calibri"/>
                <a:ea typeface="Calibri"/>
                <a:cs typeface="Calibri"/>
                <a:sym typeface="Calibri"/>
              </a:rPr>
              <a:t>equity sticks</a:t>
            </a:r>
            <a:r>
              <a:rPr lang="en" sz="1200" dirty="0">
                <a:solidFill>
                  <a:schemeClr val="dk1"/>
                </a:solidFill>
                <a:latin typeface="Calibri"/>
                <a:ea typeface="Calibri"/>
                <a:cs typeface="Calibri"/>
                <a:sym typeface="Calibri"/>
              </a:rPr>
              <a:t> to select students to share with the whole group: </a:t>
            </a:r>
            <a:r>
              <a:rPr lang="en" sz="1200" i="1" dirty="0">
                <a:solidFill>
                  <a:schemeClr val="dk1"/>
                </a:solidFill>
                <a:latin typeface="Calibri"/>
                <a:ea typeface="Calibri"/>
                <a:cs typeface="Calibri"/>
                <a:sym typeface="Calibri"/>
              </a:rPr>
              <a:t>“What information is included in this summary? Why?” “What information is useful to include in a summary? Why?” </a:t>
            </a:r>
            <a:r>
              <a:rPr lang="en" sz="1200" b="1" dirty="0">
                <a:solidFill>
                  <a:schemeClr val="dk1"/>
                </a:solidFill>
                <a:latin typeface="Calibri"/>
                <a:ea typeface="Calibri"/>
                <a:cs typeface="Calibri"/>
                <a:sym typeface="Calibri"/>
              </a:rPr>
              <a:t>(Responses will vary, but may include: the title; the author; and a brief description of what it is about, including the theme and supporting details, so the reader or listener can determine whether or not he or she needs to read the text depending on what he or she is looking for.)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 Refer to </a:t>
            </a:r>
            <a:r>
              <a:rPr lang="en" sz="1200" b="1" dirty="0">
                <a:solidFill>
                  <a:schemeClr val="dk1"/>
                </a:solidFill>
                <a:latin typeface="Calibri"/>
                <a:ea typeface="Calibri"/>
                <a:cs typeface="Calibri"/>
                <a:sym typeface="Calibri"/>
              </a:rPr>
              <a:t>Criteria of an Effective Summary anchor chart (example, for teacher reference) </a:t>
            </a:r>
            <a:r>
              <a:rPr lang="en" sz="1200" dirty="0">
                <a:solidFill>
                  <a:schemeClr val="dk1"/>
                </a:solidFill>
                <a:latin typeface="Calibri"/>
                <a:ea typeface="Calibri"/>
                <a:cs typeface="Calibri"/>
                <a:sym typeface="Calibri"/>
              </a:rPr>
              <a:t>and ensure all criteria are represented on the class anchor chart.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when writing paragraphs such as a summary, they should write in complete sentences. Using </a:t>
            </a:r>
            <a:r>
              <a:rPr lang="en" sz="1200" b="0" dirty="0">
                <a:solidFill>
                  <a:schemeClr val="dk1"/>
                </a:solidFill>
                <a:latin typeface="Calibri"/>
                <a:ea typeface="Calibri"/>
                <a:cs typeface="Calibri"/>
                <a:sym typeface="Calibri"/>
              </a:rPr>
              <a:t>equity sticks</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are the components of a complete sentence?”</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what the terms </a:t>
            </a:r>
            <a:r>
              <a:rPr lang="en" sz="1200" i="1" dirty="0">
                <a:solidFill>
                  <a:schemeClr val="dk1"/>
                </a:solidFill>
                <a:latin typeface="Calibri"/>
                <a:ea typeface="Calibri"/>
                <a:cs typeface="Calibri"/>
                <a:sym typeface="Calibri"/>
              </a:rPr>
              <a:t>subject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predicate </a:t>
            </a:r>
            <a:r>
              <a:rPr lang="en" sz="1200" dirty="0">
                <a:solidFill>
                  <a:schemeClr val="dk1"/>
                </a:solidFill>
                <a:latin typeface="Calibri"/>
                <a:ea typeface="Calibri"/>
                <a:cs typeface="Calibri"/>
                <a:sym typeface="Calibri"/>
              </a:rPr>
              <a:t>mean (or teach them if students are unfamiliar)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subject is the noun or noun phrase or pronoun or pronoun phrase that performs the action or that the sentence is about (example: Jack, the character from Love That Dog). Refer to the </a:t>
            </a:r>
            <a:r>
              <a:rPr lang="en" sz="1200" b="1" dirty="0">
                <a:solidFill>
                  <a:schemeClr val="dk1"/>
                </a:solidFill>
                <a:latin typeface="Calibri"/>
                <a:ea typeface="Calibri"/>
                <a:cs typeface="Calibri"/>
                <a:sym typeface="Calibri"/>
              </a:rPr>
              <a:t>Parts of Speech anchor chart</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most complete, correct sentences in English must have a </a:t>
            </a:r>
            <a:r>
              <a:rPr lang="en" sz="1200" i="1" dirty="0">
                <a:solidFill>
                  <a:schemeClr val="dk1"/>
                </a:solidFill>
                <a:latin typeface="Calibri"/>
                <a:ea typeface="Calibri"/>
                <a:cs typeface="Calibri"/>
                <a:sym typeface="Calibri"/>
              </a:rPr>
              <a:t>subject </a:t>
            </a:r>
            <a:r>
              <a:rPr lang="en" sz="1200" dirty="0">
                <a:solidFill>
                  <a:schemeClr val="dk1"/>
                </a:solidFill>
                <a:latin typeface="Calibri"/>
                <a:ea typeface="Calibri"/>
                <a:cs typeface="Calibri"/>
                <a:sym typeface="Calibri"/>
              </a:rPr>
              <a:t>and a </a:t>
            </a:r>
            <a:r>
              <a:rPr lang="en" sz="1200" i="1" dirty="0">
                <a:solidFill>
                  <a:schemeClr val="dk1"/>
                </a:solidFill>
                <a:latin typeface="Calibri"/>
                <a:ea typeface="Calibri"/>
                <a:cs typeface="Calibri"/>
                <a:sym typeface="Calibri"/>
              </a:rPr>
              <a:t>predicate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a:t>
            </a:r>
            <a:r>
              <a:rPr lang="en-US" sz="1200" dirty="0">
                <a:solidFill>
                  <a:schemeClr val="dk1"/>
                </a:solidFill>
                <a:latin typeface="Calibri"/>
                <a:ea typeface="Calibri"/>
                <a:cs typeface="Calibri"/>
                <a:sym typeface="Calibri"/>
              </a:rPr>
              <a:t>d</a:t>
            </a:r>
            <a:r>
              <a:rPr lang="en" sz="1200" dirty="0">
                <a:solidFill>
                  <a:schemeClr val="dk1"/>
                </a:solidFill>
                <a:latin typeface="Calibri"/>
                <a:ea typeface="Calibri"/>
                <a:cs typeface="Calibri"/>
                <a:sym typeface="Calibri"/>
              </a:rPr>
              <a:t>irections for </a:t>
            </a:r>
            <a:r>
              <a:rPr lang="en" sz="1200" b="1" dirty="0">
                <a:solidFill>
                  <a:schemeClr val="dk1"/>
                </a:solidFill>
                <a:latin typeface="Calibri"/>
                <a:ea typeface="Calibri"/>
                <a:cs typeface="Calibri"/>
                <a:sym typeface="Calibri"/>
              </a:rPr>
              <a:t>Peer Critique: Summary</a:t>
            </a:r>
            <a:r>
              <a:rPr lang="en" sz="1200" dirty="0">
                <a:solidFill>
                  <a:schemeClr val="dk1"/>
                </a:solidFill>
                <a:latin typeface="Calibri"/>
                <a:ea typeface="Calibri"/>
                <a:cs typeface="Calibri"/>
                <a:sym typeface="Calibri"/>
              </a:rPr>
              <a:t>. Tell students they are to work with their partner to check their summary on the exit ticket against the criteria on the anchor chart.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the peer critique with their partner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Red Light, Green Light protocol </a:t>
            </a:r>
            <a:r>
              <a:rPr lang="en" sz="1200" dirty="0">
                <a:solidFill>
                  <a:schemeClr val="dk1"/>
                </a:solidFill>
                <a:latin typeface="Calibri"/>
                <a:ea typeface="Calibri"/>
                <a:cs typeface="Calibri"/>
                <a:sym typeface="Calibri"/>
              </a:rPr>
              <a:t>to reflect on their progress toward the first learning target. Remind students that they used this protocol in Lesson 3 and review what each color represents (red = stuck or not ready; yellow = needs support soon; green = ready to start).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protocol</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stating textual evidence from the model summary of things that make the summary effective.  Students are discussing ways to make their summaries better.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Write and display the elements of a summary as you elicit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used a checklist in the previous lesson, have them refer to that as well.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feel uncomfortable sharing their progress on meeting the learning targets publicly: Minimize risk by providing students with a sheet of paper where they can select a color for each learning target in private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31098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Shape 18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8" name="Shape 18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11-12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still be struggling with determining the gist of something and it may require you to place scaffolds.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to turn to page 8.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pages 8–11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an elbow partner, and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out: </a:t>
            </a:r>
            <a:r>
              <a:rPr lang="en" sz="1200" i="1" dirty="0">
                <a:solidFill>
                  <a:schemeClr val="dk1"/>
                </a:solidFill>
                <a:latin typeface="Calibri"/>
                <a:ea typeface="Calibri"/>
                <a:cs typeface="Calibri"/>
                <a:sym typeface="Calibri"/>
              </a:rPr>
              <a:t>“What happened?” </a:t>
            </a:r>
            <a:r>
              <a:rPr lang="en" sz="1200" b="1" dirty="0">
                <a:solidFill>
                  <a:schemeClr val="dk1"/>
                </a:solidFill>
                <a:latin typeface="Calibri"/>
                <a:ea typeface="Calibri"/>
                <a:cs typeface="Calibri"/>
                <a:sym typeface="Calibri"/>
              </a:rPr>
              <a:t>(Responses may vary, but could include that is reading poems and starting to understand why writers use different poetry techniques.)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explain that the first thing they are going to do is to find the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what the text is mostly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pages 8–9. Invite them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to their partner, and cold call </a:t>
            </a:r>
            <a:r>
              <a:rPr lang="en" sz="1200" dirty="0">
                <a:solidFill>
                  <a:schemeClr val="dk1"/>
                </a:solidFill>
                <a:latin typeface="Calibri"/>
                <a:ea typeface="Calibri"/>
                <a:cs typeface="Calibri"/>
                <a:sym typeface="Calibri"/>
              </a:rPr>
              <a:t>students to share out:</a:t>
            </a:r>
            <a:r>
              <a:rPr lang="en" sz="1200" i="1" dirty="0">
                <a:solidFill>
                  <a:schemeClr val="dk1"/>
                </a:solidFill>
                <a:latin typeface="Calibri"/>
                <a:ea typeface="Calibri"/>
                <a:cs typeface="Calibri"/>
                <a:sym typeface="Calibri"/>
              </a:rPr>
              <a:t>“What is the gist of this entry in Jack’s journal? What is it mostly about?” </a:t>
            </a:r>
            <a:r>
              <a:rPr lang="en" sz="1200" b="1" dirty="0">
                <a:solidFill>
                  <a:schemeClr val="dk1"/>
                </a:solidFill>
                <a:latin typeface="Calibri"/>
                <a:ea typeface="Calibri"/>
                <a:cs typeface="Calibri"/>
                <a:sym typeface="Calibri"/>
              </a:rPr>
              <a:t>(He didn’t understand the poem about the tiger.)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sticky notes and invite students to record the gist (using keywords or sketches) on a sticky note. Remind them that the gist doesn’t have to be written in sentences. It can be key words or labeled sketches.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 10. Ask students to discuss with their partner, and </a:t>
            </a:r>
            <a:r>
              <a:rPr lang="en" sz="1200" b="1" dirty="0">
                <a:solidFill>
                  <a:schemeClr val="dk1"/>
                </a:solidFill>
                <a:latin typeface="Calibri"/>
                <a:ea typeface="Calibri"/>
                <a:cs typeface="Calibri"/>
                <a:sym typeface="Calibri"/>
              </a:rPr>
              <a:t>cold call</a:t>
            </a:r>
            <a:r>
              <a:rPr lang="en" sz="1200" dirty="0">
                <a:solidFill>
                  <a:schemeClr val="dk1"/>
                </a:solidFill>
                <a:latin typeface="Calibri"/>
                <a:ea typeface="Calibri"/>
                <a:cs typeface="Calibri"/>
                <a:sym typeface="Calibri"/>
              </a:rPr>
              <a:t> students to share with the whole group: </a:t>
            </a:r>
            <a:r>
              <a:rPr lang="en" sz="1200" i="1" dirty="0">
                <a:solidFill>
                  <a:schemeClr val="dk1"/>
                </a:solidFill>
                <a:latin typeface="Calibri"/>
                <a:ea typeface="Calibri"/>
                <a:cs typeface="Calibri"/>
                <a:sym typeface="Calibri"/>
              </a:rPr>
              <a:t>“What is the gist of this entry in Jack’s journal? What is it mostly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(Jack doesn’t mind if his blue car poems are posted as long as there is no name on them.)</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placing the gist on their sticky notes states what it is mainly about.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making use of the anchor charts posted.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them about the meaning of chunks from a key sentence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pages 8–11. Write and display student responses next to the chunks. </a:t>
            </a:r>
            <a:endParaRPr sz="1200" dirty="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Place your finger on the sentence “I am sorry to say I did not really understand the tiger tiger burning bright poem but at least it sounded good in my ears.” </a:t>
            </a:r>
            <a:r>
              <a:rPr lang="en" sz="1200" i="0" dirty="0">
                <a:solidFill>
                  <a:schemeClr val="dk1"/>
                </a:solidFill>
                <a:latin typeface="Calibri"/>
                <a:ea typeface="Calibri"/>
                <a:cs typeface="Calibri"/>
                <a:sym typeface="Calibri"/>
              </a:rPr>
              <a:t>Read the sentence aloud as students follow along.</a:t>
            </a:r>
            <a:r>
              <a:rPr lang="en" sz="1200" i="1" dirty="0">
                <a:solidFill>
                  <a:schemeClr val="dk1"/>
                </a:solidFill>
                <a:latin typeface="Calibri"/>
                <a:ea typeface="Calibri"/>
                <a:cs typeface="Calibri"/>
                <a:sym typeface="Calibri"/>
              </a:rPr>
              <a:t> “What is the tiger tiger burning bright poem?” </a:t>
            </a:r>
            <a:r>
              <a:rPr lang="en" sz="1200" i="0" dirty="0">
                <a:solidFill>
                  <a:schemeClr val="dk1"/>
                </a:solidFill>
                <a:latin typeface="Calibri"/>
                <a:ea typeface="Calibri"/>
                <a:cs typeface="Calibri"/>
                <a:sym typeface="Calibri"/>
              </a:rPr>
              <a:t>(“The Tiger” by William Blake</a:t>
            </a:r>
            <a:r>
              <a:rPr lang="en" sz="1200" i="1" dirty="0">
                <a:solidFill>
                  <a:schemeClr val="dk1"/>
                </a:solidFill>
                <a:latin typeface="Calibri"/>
                <a:ea typeface="Calibri"/>
                <a:cs typeface="Calibri"/>
                <a:sym typeface="Calibri"/>
              </a:rPr>
              <a:t>) “I wonder why Jack is sorry.” </a:t>
            </a:r>
            <a:r>
              <a:rPr lang="en" sz="1200" i="0" dirty="0">
                <a:solidFill>
                  <a:schemeClr val="dk1"/>
                </a:solidFill>
                <a:latin typeface="Calibri"/>
                <a:ea typeface="Calibri"/>
                <a:cs typeface="Calibri"/>
                <a:sym typeface="Calibri"/>
              </a:rPr>
              <a:t>Tell students you will give them time to think and discuss with their partner. (Jack doesn’t understand Blake’s poem.) </a:t>
            </a:r>
            <a:r>
              <a:rPr lang="en" sz="1200" i="1" dirty="0">
                <a:solidFill>
                  <a:schemeClr val="dk1"/>
                </a:solidFill>
                <a:latin typeface="Calibri"/>
                <a:ea typeface="Calibri"/>
                <a:cs typeface="Calibri"/>
                <a:sym typeface="Calibri"/>
              </a:rPr>
              <a:t>“What does Jack mean when he says it sounded good in my ears? What sounds good in your ears?” </a:t>
            </a:r>
            <a:r>
              <a:rPr lang="en" sz="1200" i="0" dirty="0">
                <a:solidFill>
                  <a:schemeClr val="dk1"/>
                </a:solidFill>
                <a:latin typeface="Calibri"/>
                <a:ea typeface="Calibri"/>
                <a:cs typeface="Calibri"/>
                <a:sym typeface="Calibri"/>
              </a:rPr>
              <a:t>(Jack liked the rhythm of the poem; music; the voices of my family; birds)</a:t>
            </a:r>
            <a:r>
              <a:rPr lang="en" sz="1200" i="1" dirty="0">
                <a:solidFill>
                  <a:schemeClr val="dk1"/>
                </a:solidFill>
                <a:latin typeface="Calibri"/>
                <a:ea typeface="Calibri"/>
                <a:cs typeface="Calibri"/>
                <a:sym typeface="Calibri"/>
              </a:rPr>
              <a:t> “Place your finger on at least. What does Jack mean?” </a:t>
            </a:r>
            <a:r>
              <a:rPr lang="en" sz="1200" i="0" dirty="0">
                <a:solidFill>
                  <a:schemeClr val="dk1"/>
                </a:solidFill>
                <a:latin typeface="Calibri"/>
                <a:ea typeface="Calibri"/>
                <a:cs typeface="Calibri"/>
                <a:sym typeface="Calibri"/>
              </a:rPr>
              <a:t>(There is one good thing about the poem that Jack didn’t understand: the rhythm sounded good.)</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015474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Shape 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Shape 6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Shape 7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Shape 7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Shape 8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Shape 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Shape 10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FBC3336-CA35-40A9-B598-3548D8D9FD5C}"/>
              </a:ext>
            </a:extLst>
          </p:cNvPr>
          <p:cNvPicPr>
            <a:picLocks noChangeAspect="1"/>
          </p:cNvPicPr>
          <p:nvPr userDrawn="1"/>
        </p:nvPicPr>
        <p:blipFill>
          <a:blip r:embed="rId13"/>
          <a:stretch>
            <a:fillRect/>
          </a:stretch>
        </p:blipFill>
        <p:spPr>
          <a:xfrm>
            <a:off x="8365808" y="4924119"/>
            <a:ext cx="762000" cy="142875"/>
          </a:xfrm>
          <a:prstGeom prst="rect">
            <a:avLst/>
          </a:prstGeom>
        </p:spPr>
      </p:pic>
      <p:pic>
        <p:nvPicPr>
          <p:cNvPr id="5" name="Picture 4">
            <a:extLst>
              <a:ext uri="{FF2B5EF4-FFF2-40B4-BE49-F238E27FC236}">
                <a16:creationId xmlns:a16="http://schemas.microsoft.com/office/drawing/2014/main" id="{3F091307-817D-4D56-8B19-E49EDAEB4039}"/>
              </a:ext>
            </a:extLst>
          </p:cNvPr>
          <p:cNvPicPr>
            <a:picLocks noChangeAspect="1"/>
          </p:cNvPicPr>
          <p:nvPr userDrawn="1"/>
        </p:nvPicPr>
        <p:blipFill>
          <a:blip r:embed="rId14"/>
          <a:stretch>
            <a:fillRect/>
          </a:stretch>
        </p:blipFill>
        <p:spPr>
          <a:xfrm>
            <a:off x="4297650" y="4683125"/>
            <a:ext cx="548700" cy="457250"/>
          </a:xfrm>
          <a:prstGeom prst="rect">
            <a:avLst/>
          </a:prstGeom>
        </p:spPr>
      </p:pic>
      <p:pic>
        <p:nvPicPr>
          <p:cNvPr id="10" name="Picture 9">
            <a:extLst>
              <a:ext uri="{FF2B5EF4-FFF2-40B4-BE49-F238E27FC236}">
                <a16:creationId xmlns:a16="http://schemas.microsoft.com/office/drawing/2014/main" id="{17678D74-5208-4902-93D2-8ED8A776FE38}"/>
              </a:ext>
            </a:extLst>
          </p:cNvPr>
          <p:cNvPicPr>
            <a:picLocks noChangeAspect="1"/>
          </p:cNvPicPr>
          <p:nvPr userDrawn="1"/>
        </p:nvPicPr>
        <p:blipFill>
          <a:blip r:embed="rId15"/>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3.xml"/><Relationship Id="rId5" Type="http://schemas.openxmlformats.org/officeDocument/2006/relationships/image" Target="../media/image13.png"/><Relationship Id="rId4" Type="http://schemas.openxmlformats.org/officeDocument/2006/relationships/image" Target="../media/image12.png"/></Relationships>
</file>

<file path=ppt/slides/_rels/slide1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8.png"/></Relationships>
</file>

<file path=ppt/slides/_rels/slide15.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12.xml"/><Relationship Id="rId5" Type="http://schemas.openxmlformats.org/officeDocument/2006/relationships/image" Target="../media/image3.png"/><Relationship Id="rId4" Type="http://schemas.openxmlformats.org/officeDocument/2006/relationships/image" Target="../media/image2.jp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4.png"/><Relationship Id="rId5" Type="http://schemas.openxmlformats.org/officeDocument/2006/relationships/image" Target="../media/image8.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14.png"/><Relationship Id="rId5" Type="http://schemas.openxmlformats.org/officeDocument/2006/relationships/image" Target="../media/image9.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Shape 1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Shape 130"/>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The purpose of this lesson is to begin with a mini lesson to assist students with writing their summaries.  Students will continue to analyze </a:t>
            </a:r>
            <a:r>
              <a:rPr lang="en" sz="1600" i="1">
                <a:solidFill>
                  <a:schemeClr val="dk1"/>
                </a:solidFill>
              </a:rPr>
              <a:t>Love That Dog</a:t>
            </a:r>
            <a:r>
              <a:rPr lang="en" sz="1600">
                <a:solidFill>
                  <a:schemeClr val="dk1"/>
                </a:solidFill>
              </a:rPr>
              <a:t> along with the poem “Tiger” looking for characteristics of poetry and summarizing. </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At the end of this lesson students will compare poetry and prose. </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revise my summary based on peer feedback.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use the characteristics of poetry to explain how poetry and prose are similar and different. </a:t>
            </a: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Shape 20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Analyze </a:t>
            </a:r>
            <a:r>
              <a:rPr lang="en" i="1"/>
              <a:t>Love That Dog</a:t>
            </a:r>
            <a:r>
              <a:rPr lang="en"/>
              <a:t> pgs 8-11</a:t>
            </a:r>
            <a:endParaRPr/>
          </a:p>
        </p:txBody>
      </p:sp>
      <p:sp>
        <p:nvSpPr>
          <p:cNvPr id="201" name="Shape 201"/>
          <p:cNvSpPr txBox="1">
            <a:spLocks noGrp="1"/>
          </p:cNvSpPr>
          <p:nvPr>
            <p:ph type="body" idx="1"/>
          </p:nvPr>
        </p:nvSpPr>
        <p:spPr>
          <a:xfrm>
            <a:off x="2034150" y="1244575"/>
            <a:ext cx="6594600" cy="32322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SzPts val="2400"/>
              <a:buAutoNum type="arabicPeriod"/>
            </a:pPr>
            <a:r>
              <a:rPr lang="en" sz="2400" dirty="0"/>
              <a:t>Turn to page 11 in </a:t>
            </a:r>
            <a:r>
              <a:rPr lang="en" sz="2400" i="1" dirty="0"/>
              <a:t>Love That Dog.</a:t>
            </a:r>
            <a:endParaRPr sz="2400" i="1" dirty="0"/>
          </a:p>
          <a:p>
            <a:pPr marL="0" lvl="0" indent="0" rtl="0">
              <a:spcBef>
                <a:spcPts val="0"/>
              </a:spcBef>
              <a:spcAft>
                <a:spcPts val="0"/>
              </a:spcAft>
              <a:buNone/>
            </a:pPr>
            <a:endParaRPr sz="2400" dirty="0"/>
          </a:p>
          <a:p>
            <a:pPr marL="533400" lvl="0" indent="-457200" rtl="0">
              <a:spcBef>
                <a:spcPts val="0"/>
              </a:spcBef>
              <a:spcAft>
                <a:spcPts val="0"/>
              </a:spcAft>
              <a:buSzPts val="2400"/>
              <a:buFont typeface="+mj-lt"/>
              <a:buAutoNum type="arabicPeriod" startAt="2"/>
            </a:pPr>
            <a:r>
              <a:rPr lang="en" sz="2400" dirty="0"/>
              <a:t>Using a sticky note, record the gist.</a:t>
            </a:r>
            <a:endParaRPr sz="2400" dirty="0"/>
          </a:p>
        </p:txBody>
      </p:sp>
      <p:pic>
        <p:nvPicPr>
          <p:cNvPr id="202" name="Shape 202"/>
          <p:cNvPicPr preferRelativeResize="0"/>
          <p:nvPr/>
        </p:nvPicPr>
        <p:blipFill rotWithShape="1">
          <a:blip r:embed="rId3">
            <a:alphaModFix/>
          </a:blip>
          <a:srcRect l="1932" t="39210" r="87038" b="31362"/>
          <a:stretch/>
        </p:blipFill>
        <p:spPr>
          <a:xfrm>
            <a:off x="447480" y="1686101"/>
            <a:ext cx="1586667" cy="2178327"/>
          </a:xfrm>
          <a:prstGeom prst="rect">
            <a:avLst/>
          </a:prstGeom>
          <a:noFill/>
          <a:ln w="19050" cap="flat" cmpd="sng">
            <a:solidFill>
              <a:srgbClr val="595959"/>
            </a:solidFill>
            <a:prstDash val="solid"/>
            <a:round/>
            <a:headEnd type="none" w="sm" len="sm"/>
            <a:tailEnd type="none" w="sm" len="sm"/>
          </a:ln>
        </p:spPr>
      </p:pic>
      <p:pic>
        <p:nvPicPr>
          <p:cNvPr id="204" name="Shape 204"/>
          <p:cNvPicPr preferRelativeResize="0"/>
          <p:nvPr/>
        </p:nvPicPr>
        <p:blipFill rotWithShape="1">
          <a:blip r:embed="rId4">
            <a:alphaModFix/>
          </a:blip>
          <a:srcRect l="28197" t="9204" r="27001" b="62836"/>
          <a:stretch/>
        </p:blipFill>
        <p:spPr>
          <a:xfrm>
            <a:off x="2705694" y="2864683"/>
            <a:ext cx="4489764" cy="1739974"/>
          </a:xfrm>
          <a:prstGeom prst="rect">
            <a:avLst/>
          </a:prstGeom>
          <a:noFill/>
          <a:ln w="19050" cap="flat" cmpd="sng">
            <a:solidFill>
              <a:srgbClr val="595959"/>
            </a:solidFill>
            <a:prstDash val="solid"/>
            <a:round/>
            <a:headEnd type="none" w="sm" len="sm"/>
            <a:tailEnd type="none" w="sm" len="sm"/>
          </a:ln>
        </p:spPr>
      </p:pic>
      <p:pic>
        <p:nvPicPr>
          <p:cNvPr id="8" name="Shape 193" descr="Users"/>
          <p:cNvPicPr preferRelativeResize="0"/>
          <p:nvPr/>
        </p:nvPicPr>
        <p:blipFill rotWithShape="1">
          <a:blip r:embed="rId5">
            <a:alphaModFix/>
          </a:blip>
          <a:srcRect/>
          <a:stretch/>
        </p:blipFill>
        <p:spPr>
          <a:xfrm>
            <a:off x="8311324" y="4337031"/>
            <a:ext cx="634852" cy="683402"/>
          </a:xfrm>
          <a:prstGeom prst="rect">
            <a:avLst/>
          </a:prstGeom>
          <a:noFill/>
          <a:ln>
            <a:noFill/>
          </a:ln>
        </p:spPr>
      </p:pic>
      <p:pic>
        <p:nvPicPr>
          <p:cNvPr id="9" name="Shape 195" descr="https://d30y9cdsu7xlg0.cloudfront.net/png/709687-200.png"/>
          <p:cNvPicPr preferRelativeResize="0"/>
          <p:nvPr/>
        </p:nvPicPr>
        <p:blipFill rotWithShape="1">
          <a:blip r:embed="rId6">
            <a:alphaModFix/>
          </a:blip>
          <a:srcRect/>
          <a:stretch/>
        </p:blipFill>
        <p:spPr>
          <a:xfrm>
            <a:off x="7811573" y="4288969"/>
            <a:ext cx="779525" cy="7795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the poem: “The Tiger”</a:t>
            </a:r>
            <a:endParaRPr/>
          </a:p>
        </p:txBody>
      </p:sp>
      <p:sp>
        <p:nvSpPr>
          <p:cNvPr id="211" name="Shape 211"/>
          <p:cNvSpPr txBox="1">
            <a:spLocks noGrp="1"/>
          </p:cNvSpPr>
          <p:nvPr>
            <p:ph type="body" idx="1"/>
          </p:nvPr>
        </p:nvSpPr>
        <p:spPr>
          <a:xfrm>
            <a:off x="635000" y="1511704"/>
            <a:ext cx="8197300" cy="2825327"/>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Find “The Tiger” near the back of your book, Love That Dog</a:t>
            </a:r>
            <a:r>
              <a:rPr lang="en-US" dirty="0"/>
              <a:t>.</a:t>
            </a:r>
            <a:endParaRPr dirty="0"/>
          </a:p>
          <a:p>
            <a:pPr marL="457200" lvl="0" indent="-342900">
              <a:spcBef>
                <a:spcPts val="0"/>
              </a:spcBef>
              <a:spcAft>
                <a:spcPts val="0"/>
              </a:spcAft>
              <a:buSzPts val="1800"/>
              <a:buAutoNum type="arabicPeriod"/>
            </a:pPr>
            <a:r>
              <a:rPr lang="en" dirty="0"/>
              <a:t>Follow along as I read the first stanza</a:t>
            </a:r>
            <a:r>
              <a:rPr lang="en-US" dirty="0"/>
              <a:t>.</a:t>
            </a:r>
            <a:endParaRPr dirty="0"/>
          </a:p>
          <a:p>
            <a:pPr marL="457200" lvl="0" indent="-342900">
              <a:spcBef>
                <a:spcPts val="0"/>
              </a:spcBef>
              <a:spcAft>
                <a:spcPts val="0"/>
              </a:spcAft>
              <a:buSzPts val="1800"/>
              <a:buAutoNum type="arabicPeriod"/>
            </a:pPr>
            <a:r>
              <a:rPr lang="en" dirty="0"/>
              <a:t>As I read the poem a second time, close your eyes and try to picture what I am reading.</a:t>
            </a:r>
            <a:endParaRPr dirty="0"/>
          </a:p>
          <a:p>
            <a:pPr marL="457200" lvl="0" indent="-342900">
              <a:spcBef>
                <a:spcPts val="0"/>
              </a:spcBef>
              <a:spcAft>
                <a:spcPts val="0"/>
              </a:spcAft>
              <a:buSzPts val="1800"/>
              <a:buAutoNum type="arabicPeriod"/>
            </a:pPr>
            <a:r>
              <a:rPr lang="en" dirty="0"/>
              <a:t>Sketch the poem</a:t>
            </a:r>
            <a:r>
              <a:rPr lang="en-US" dirty="0"/>
              <a:t>.</a:t>
            </a:r>
            <a:endParaRPr dirty="0"/>
          </a:p>
        </p:txBody>
      </p:sp>
      <p:pic>
        <p:nvPicPr>
          <p:cNvPr id="7" name="Shape 193" descr="Users"/>
          <p:cNvPicPr preferRelativeResize="0"/>
          <p:nvPr/>
        </p:nvPicPr>
        <p:blipFill rotWithShape="1">
          <a:blip r:embed="rId3">
            <a:alphaModFix/>
          </a:blip>
          <a:srcRect/>
          <a:stretch/>
        </p:blipFill>
        <p:spPr>
          <a:xfrm>
            <a:off x="8311324" y="4337031"/>
            <a:ext cx="634852" cy="683402"/>
          </a:xfrm>
          <a:prstGeom prst="rect">
            <a:avLst/>
          </a:prstGeom>
          <a:noFill/>
          <a:ln>
            <a:noFill/>
          </a:ln>
        </p:spPr>
      </p:pic>
      <p:pic>
        <p:nvPicPr>
          <p:cNvPr id="8" name="Shape 195" descr="https://d30y9cdsu7xlg0.cloudfront.net/png/709687-200.png"/>
          <p:cNvPicPr preferRelativeResize="0"/>
          <p:nvPr/>
        </p:nvPicPr>
        <p:blipFill rotWithShape="1">
          <a:blip r:embed="rId4">
            <a:alphaModFix/>
          </a:blip>
          <a:srcRect/>
          <a:stretch/>
        </p:blipFill>
        <p:spPr>
          <a:xfrm>
            <a:off x="7811573" y="4288969"/>
            <a:ext cx="779525" cy="779525"/>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0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1" end="1"/>
                                            </p:txEl>
                                          </p:spTgt>
                                        </p:tgtEl>
                                        <p:attrNameLst>
                                          <p:attrName>style.visibility</p:attrName>
                                        </p:attrNameLst>
                                      </p:cBhvr>
                                      <p:to>
                                        <p:strVal val="visible"/>
                                      </p:to>
                                    </p:set>
                                    <p:animEffect transition="in" filter="fade">
                                      <p:cBhvr>
                                        <p:cTn id="12" dur="1000"/>
                                        <p:tgtEl>
                                          <p:spTgt spid="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2" end="2"/>
                                            </p:txEl>
                                          </p:spTgt>
                                        </p:tgtEl>
                                        <p:attrNameLst>
                                          <p:attrName>style.visibility</p:attrName>
                                        </p:attrNameLst>
                                      </p:cBhvr>
                                      <p:to>
                                        <p:strVal val="visible"/>
                                      </p:to>
                                    </p:set>
                                    <p:animEffect transition="in" filter="fade">
                                      <p:cBhvr>
                                        <p:cTn id="17" dur="1000"/>
                                        <p:tgtEl>
                                          <p:spTgt spid="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3" end="3"/>
                                            </p:txEl>
                                          </p:spTgt>
                                        </p:tgtEl>
                                        <p:attrNameLst>
                                          <p:attrName>style.visibility</p:attrName>
                                        </p:attrNameLst>
                                      </p:cBhvr>
                                      <p:to>
                                        <p:strVal val="visible"/>
                                      </p:to>
                                    </p:set>
                                    <p:animEffect transition="in" filter="fade">
                                      <p:cBhvr>
                                        <p:cTn id="22" dur="1000"/>
                                        <p:tgtEl>
                                          <p:spTgt spid="2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the poem: “The Tiger”</a:t>
            </a:r>
            <a:endParaRPr/>
          </a:p>
        </p:txBody>
      </p:sp>
      <p:sp>
        <p:nvSpPr>
          <p:cNvPr id="211" name="Shape 211"/>
          <p:cNvSpPr txBox="1">
            <a:spLocks noGrp="1"/>
          </p:cNvSpPr>
          <p:nvPr>
            <p:ph type="body" idx="1"/>
          </p:nvPr>
        </p:nvSpPr>
        <p:spPr>
          <a:xfrm>
            <a:off x="3873000" y="1077686"/>
            <a:ext cx="4959300" cy="3850418"/>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dirty="0"/>
              <a:t>Record Notices and Wonders</a:t>
            </a:r>
          </a:p>
          <a:p>
            <a:pPr>
              <a:buAutoNum type="arabicPeriod"/>
            </a:pPr>
            <a:r>
              <a:rPr lang="en-US" dirty="0"/>
              <a:t>Discuss first two lines with a partner:</a:t>
            </a:r>
          </a:p>
          <a:p>
            <a:pPr lvl="1">
              <a:buAutoNum type="arabicPeriod"/>
            </a:pPr>
            <a:r>
              <a:rPr lang="en-US" dirty="0"/>
              <a:t>What do you notice about the final word of each of these tow lines?</a:t>
            </a:r>
          </a:p>
          <a:p>
            <a:pPr lvl="1">
              <a:buAutoNum type="arabicPeriod"/>
            </a:pPr>
            <a:r>
              <a:rPr lang="en-US" dirty="0"/>
              <a:t>What do you think he means when he says burning bright? Is the Tiger on fire?</a:t>
            </a:r>
          </a:p>
          <a:p>
            <a:pPr lvl="1">
              <a:buAutoNum type="arabicPeriod"/>
            </a:pPr>
            <a:r>
              <a:rPr lang="en-US" dirty="0"/>
              <a:t>The tiger isn’t literacy burning, so what kind of language is this? What is the purpose of it?</a:t>
            </a:r>
          </a:p>
          <a:p>
            <a:pPr>
              <a:buAutoNum type="arabicPeriod"/>
            </a:pPr>
            <a:r>
              <a:rPr lang="en-US" dirty="0"/>
              <a:t>Discuss lines three and four with a partner:</a:t>
            </a:r>
          </a:p>
          <a:p>
            <a:pPr lvl="1">
              <a:buAutoNum type="arabicPeriod"/>
            </a:pPr>
            <a:r>
              <a:rPr lang="en-US" dirty="0"/>
              <a:t>What does immortal mean? </a:t>
            </a:r>
          </a:p>
          <a:p>
            <a:pPr lvl="1">
              <a:buAutoNum type="arabicPeriod"/>
            </a:pPr>
            <a:r>
              <a:rPr lang="en-US" dirty="0"/>
              <a:t>What do you think these lines mean? What do you know for sure?</a:t>
            </a:r>
          </a:p>
          <a:p>
            <a:pPr lvl="1">
              <a:buAutoNum type="arabicPeriod"/>
            </a:pPr>
            <a:r>
              <a:rPr lang="en-US" dirty="0"/>
              <a:t>How do we know these two lines ask a question?</a:t>
            </a:r>
          </a:p>
          <a:p>
            <a:pPr lvl="1">
              <a:buAutoNum type="arabicPeriod"/>
            </a:pPr>
            <a:endParaRPr lang="en-US" dirty="0"/>
          </a:p>
        </p:txBody>
      </p:sp>
      <p:pic>
        <p:nvPicPr>
          <p:cNvPr id="212" name="Shape 212"/>
          <p:cNvPicPr preferRelativeResize="0"/>
          <p:nvPr/>
        </p:nvPicPr>
        <p:blipFill rotWithShape="1">
          <a:blip r:embed="rId3">
            <a:alphaModFix/>
          </a:blip>
          <a:srcRect l="26367" t="10697" r="26672" b="38385"/>
          <a:stretch/>
        </p:blipFill>
        <p:spPr>
          <a:xfrm>
            <a:off x="311700" y="1779838"/>
            <a:ext cx="3545924" cy="2161674"/>
          </a:xfrm>
          <a:prstGeom prst="rect">
            <a:avLst/>
          </a:prstGeom>
          <a:noFill/>
          <a:ln w="19050" cap="flat" cmpd="sng">
            <a:solidFill>
              <a:schemeClr val="dk2"/>
            </a:solidFill>
            <a:prstDash val="solid"/>
            <a:round/>
            <a:headEnd type="none" w="sm" len="sm"/>
            <a:tailEnd type="none" w="sm" len="sm"/>
          </a:ln>
        </p:spPr>
      </p:pic>
      <p:pic>
        <p:nvPicPr>
          <p:cNvPr id="7" name="Shape 193" descr="Users"/>
          <p:cNvPicPr preferRelativeResize="0"/>
          <p:nvPr/>
        </p:nvPicPr>
        <p:blipFill rotWithShape="1">
          <a:blip r:embed="rId4">
            <a:alphaModFix/>
          </a:blip>
          <a:srcRect/>
          <a:stretch/>
        </p:blipFill>
        <p:spPr>
          <a:xfrm>
            <a:off x="8394273" y="4337030"/>
            <a:ext cx="634852" cy="683402"/>
          </a:xfrm>
          <a:prstGeom prst="rect">
            <a:avLst/>
          </a:prstGeom>
          <a:noFill/>
          <a:ln>
            <a:noFill/>
          </a:ln>
        </p:spPr>
      </p:pic>
      <p:pic>
        <p:nvPicPr>
          <p:cNvPr id="8" name="Shape 195" descr="https://d30y9cdsu7xlg0.cloudfront.net/png/709687-200.png"/>
          <p:cNvPicPr preferRelativeResize="0"/>
          <p:nvPr/>
        </p:nvPicPr>
        <p:blipFill rotWithShape="1">
          <a:blip r:embed="rId5">
            <a:alphaModFix/>
          </a:blip>
          <a:srcRect/>
          <a:stretch/>
        </p:blipFill>
        <p:spPr>
          <a:xfrm>
            <a:off x="7932174" y="4288968"/>
            <a:ext cx="779525" cy="779525"/>
          </a:xfrm>
          <a:prstGeom prst="rect">
            <a:avLst/>
          </a:prstGeom>
          <a:noFill/>
          <a:ln>
            <a:noFill/>
          </a:ln>
        </p:spPr>
      </p:pic>
    </p:spTree>
    <p:extLst>
      <p:ext uri="{BB962C8B-B14F-4D97-AF65-F5344CB8AC3E}">
        <p14:creationId xmlns:p14="http://schemas.microsoft.com/office/powerpoint/2010/main" val="22217662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0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1" end="1"/>
                                            </p:txEl>
                                          </p:spTgt>
                                        </p:tgtEl>
                                        <p:attrNameLst>
                                          <p:attrName>style.visibility</p:attrName>
                                        </p:attrNameLst>
                                      </p:cBhvr>
                                      <p:to>
                                        <p:strVal val="visible"/>
                                      </p:to>
                                    </p:set>
                                    <p:animEffect transition="in" filter="fade">
                                      <p:cBhvr>
                                        <p:cTn id="12" dur="1000"/>
                                        <p:tgtEl>
                                          <p:spTgt spid="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2" end="2"/>
                                            </p:txEl>
                                          </p:spTgt>
                                        </p:tgtEl>
                                        <p:attrNameLst>
                                          <p:attrName>style.visibility</p:attrName>
                                        </p:attrNameLst>
                                      </p:cBhvr>
                                      <p:to>
                                        <p:strVal val="visible"/>
                                      </p:to>
                                    </p:set>
                                    <p:animEffect transition="in" filter="fade">
                                      <p:cBhvr>
                                        <p:cTn id="17" dur="1000"/>
                                        <p:tgtEl>
                                          <p:spTgt spid="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3" end="3"/>
                                            </p:txEl>
                                          </p:spTgt>
                                        </p:tgtEl>
                                        <p:attrNameLst>
                                          <p:attrName>style.visibility</p:attrName>
                                        </p:attrNameLst>
                                      </p:cBhvr>
                                      <p:to>
                                        <p:strVal val="visible"/>
                                      </p:to>
                                    </p:set>
                                    <p:animEffect transition="in" filter="fade">
                                      <p:cBhvr>
                                        <p:cTn id="22" dur="1000"/>
                                        <p:tgtEl>
                                          <p:spTgt spid="211">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11">
                                            <p:txEl>
                                              <p:pRg st="4" end="4"/>
                                            </p:txEl>
                                          </p:spTgt>
                                        </p:tgtEl>
                                        <p:attrNameLst>
                                          <p:attrName>style.visibility</p:attrName>
                                        </p:attrNameLst>
                                      </p:cBhvr>
                                      <p:to>
                                        <p:strVal val="visible"/>
                                      </p:to>
                                    </p:set>
                                    <p:animEffect transition="in" filter="fade">
                                      <p:cBhvr>
                                        <p:cTn id="27" dur="1000"/>
                                        <p:tgtEl>
                                          <p:spTgt spid="211">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11">
                                            <p:txEl>
                                              <p:pRg st="5" end="5"/>
                                            </p:txEl>
                                          </p:spTgt>
                                        </p:tgtEl>
                                        <p:attrNameLst>
                                          <p:attrName>style.visibility</p:attrName>
                                        </p:attrNameLst>
                                      </p:cBhvr>
                                      <p:to>
                                        <p:strVal val="visible"/>
                                      </p:to>
                                    </p:set>
                                    <p:animEffect transition="in" filter="fade">
                                      <p:cBhvr>
                                        <p:cTn id="32" dur="1000"/>
                                        <p:tgtEl>
                                          <p:spTgt spid="211">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11">
                                            <p:txEl>
                                              <p:pRg st="6" end="6"/>
                                            </p:txEl>
                                          </p:spTgt>
                                        </p:tgtEl>
                                        <p:attrNameLst>
                                          <p:attrName>style.visibility</p:attrName>
                                        </p:attrNameLst>
                                      </p:cBhvr>
                                      <p:to>
                                        <p:strVal val="visible"/>
                                      </p:to>
                                    </p:set>
                                    <p:animEffect transition="in" filter="fade">
                                      <p:cBhvr>
                                        <p:cTn id="37" dur="1000"/>
                                        <p:tgtEl>
                                          <p:spTgt spid="211">
                                            <p:txEl>
                                              <p:pRg st="6" end="6"/>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10" presetClass="entr" presetSubtype="0" fill="hold" nodeType="clickEffect">
                                  <p:stCondLst>
                                    <p:cond delay="0"/>
                                  </p:stCondLst>
                                  <p:childTnLst>
                                    <p:set>
                                      <p:cBhvr>
                                        <p:cTn id="41" dur="1" fill="hold">
                                          <p:stCondLst>
                                            <p:cond delay="0"/>
                                          </p:stCondLst>
                                        </p:cTn>
                                        <p:tgtEl>
                                          <p:spTgt spid="211">
                                            <p:txEl>
                                              <p:pRg st="7" end="7"/>
                                            </p:txEl>
                                          </p:spTgt>
                                        </p:tgtEl>
                                        <p:attrNameLst>
                                          <p:attrName>style.visibility</p:attrName>
                                        </p:attrNameLst>
                                      </p:cBhvr>
                                      <p:to>
                                        <p:strVal val="visible"/>
                                      </p:to>
                                    </p:set>
                                    <p:animEffect transition="in" filter="fade">
                                      <p:cBhvr>
                                        <p:cTn id="42" dur="1000"/>
                                        <p:tgtEl>
                                          <p:spTgt spid="211">
                                            <p:txEl>
                                              <p:pRg st="7" end="7"/>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10" presetClass="entr" presetSubtype="0" fill="hold" nodeType="clickEffect">
                                  <p:stCondLst>
                                    <p:cond delay="0"/>
                                  </p:stCondLst>
                                  <p:childTnLst>
                                    <p:set>
                                      <p:cBhvr>
                                        <p:cTn id="46" dur="1" fill="hold">
                                          <p:stCondLst>
                                            <p:cond delay="0"/>
                                          </p:stCondLst>
                                        </p:cTn>
                                        <p:tgtEl>
                                          <p:spTgt spid="211">
                                            <p:txEl>
                                              <p:pRg st="8" end="8"/>
                                            </p:txEl>
                                          </p:spTgt>
                                        </p:tgtEl>
                                        <p:attrNameLst>
                                          <p:attrName>style.visibility</p:attrName>
                                        </p:attrNameLst>
                                      </p:cBhvr>
                                      <p:to>
                                        <p:strVal val="visible"/>
                                      </p:to>
                                    </p:set>
                                    <p:animEffect transition="in" filter="fade">
                                      <p:cBhvr>
                                        <p:cTn id="47" dur="1000"/>
                                        <p:tgtEl>
                                          <p:spTgt spid="211">
                                            <p:txEl>
                                              <p:pRg st="8" end="8"/>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nodeType="clickEffect">
                                  <p:stCondLst>
                                    <p:cond delay="0"/>
                                  </p:stCondLst>
                                  <p:childTnLst>
                                    <p:set>
                                      <p:cBhvr>
                                        <p:cTn id="51" dur="1" fill="hold">
                                          <p:stCondLst>
                                            <p:cond delay="0"/>
                                          </p:stCondLst>
                                        </p:cTn>
                                        <p:tgtEl>
                                          <p:spTgt spid="211">
                                            <p:txEl>
                                              <p:pRg st="0" end="0"/>
                                            </p:txEl>
                                          </p:spTgt>
                                        </p:tgtEl>
                                        <p:attrNameLst>
                                          <p:attrName>style.visibility</p:attrName>
                                        </p:attrNameLst>
                                      </p:cBhvr>
                                      <p:to>
                                        <p:strVal val="visible"/>
                                      </p:to>
                                    </p:set>
                                  </p:childTnLst>
                                </p:cTn>
                              </p:par>
                              <p:par>
                                <p:cTn id="52" presetID="1" presetClass="entr" presetSubtype="0" fill="hold" nodeType="withEffect">
                                  <p:stCondLst>
                                    <p:cond delay="0"/>
                                  </p:stCondLst>
                                  <p:childTnLst>
                                    <p:set>
                                      <p:cBhvr>
                                        <p:cTn id="53" dur="1" fill="hold">
                                          <p:stCondLst>
                                            <p:cond delay="0"/>
                                          </p:stCondLst>
                                        </p:cTn>
                                        <p:tgtEl>
                                          <p:spTgt spid="211">
                                            <p:txEl>
                                              <p:pRg st="1" end="1"/>
                                            </p:txEl>
                                          </p:spTgt>
                                        </p:tgtEl>
                                        <p:attrNameLst>
                                          <p:attrName>style.visibility</p:attrName>
                                        </p:attrNameLst>
                                      </p:cBhvr>
                                      <p:to>
                                        <p:strVal val="visible"/>
                                      </p:to>
                                    </p:set>
                                  </p:childTnLst>
                                </p:cTn>
                              </p:par>
                              <p:par>
                                <p:cTn id="54" presetID="1" presetClass="entr" presetSubtype="0" fill="hold" nodeType="withEffect">
                                  <p:stCondLst>
                                    <p:cond delay="0"/>
                                  </p:stCondLst>
                                  <p:childTnLst>
                                    <p:set>
                                      <p:cBhvr>
                                        <p:cTn id="55" dur="1" fill="hold">
                                          <p:stCondLst>
                                            <p:cond delay="0"/>
                                          </p:stCondLst>
                                        </p:cTn>
                                        <p:tgtEl>
                                          <p:spTgt spid="211">
                                            <p:txEl>
                                              <p:pRg st="2" end="2"/>
                                            </p:txEl>
                                          </p:spTgt>
                                        </p:tgtEl>
                                        <p:attrNameLst>
                                          <p:attrName>style.visibility</p:attrName>
                                        </p:attrNameLst>
                                      </p:cBhvr>
                                      <p:to>
                                        <p:strVal val="visible"/>
                                      </p:to>
                                    </p:set>
                                  </p:childTnLst>
                                </p:cTn>
                              </p:par>
                              <p:par>
                                <p:cTn id="56" presetID="1" presetClass="entr" presetSubtype="0" fill="hold" nodeType="withEffect">
                                  <p:stCondLst>
                                    <p:cond delay="0"/>
                                  </p:stCondLst>
                                  <p:childTnLst>
                                    <p:set>
                                      <p:cBhvr>
                                        <p:cTn id="57" dur="1" fill="hold">
                                          <p:stCondLst>
                                            <p:cond delay="0"/>
                                          </p:stCondLst>
                                        </p:cTn>
                                        <p:tgtEl>
                                          <p:spTgt spid="211">
                                            <p:txEl>
                                              <p:pRg st="3" end="3"/>
                                            </p:txEl>
                                          </p:spTgt>
                                        </p:tgtEl>
                                        <p:attrNameLst>
                                          <p:attrName>style.visibility</p:attrName>
                                        </p:attrNameLst>
                                      </p:cBhvr>
                                      <p:to>
                                        <p:strVal val="visible"/>
                                      </p:to>
                                    </p:set>
                                  </p:childTnLst>
                                </p:cTn>
                              </p:par>
                              <p:par>
                                <p:cTn id="58" presetID="1" presetClass="entr" presetSubtype="0" fill="hold" nodeType="withEffect">
                                  <p:stCondLst>
                                    <p:cond delay="0"/>
                                  </p:stCondLst>
                                  <p:childTnLst>
                                    <p:set>
                                      <p:cBhvr>
                                        <p:cTn id="59" dur="1" fill="hold">
                                          <p:stCondLst>
                                            <p:cond delay="0"/>
                                          </p:stCondLst>
                                        </p:cTn>
                                        <p:tgtEl>
                                          <p:spTgt spid="211">
                                            <p:txEl>
                                              <p:pRg st="4" end="4"/>
                                            </p:txEl>
                                          </p:spTgt>
                                        </p:tgtEl>
                                        <p:attrNameLst>
                                          <p:attrName>style.visibility</p:attrName>
                                        </p:attrNameLst>
                                      </p:cBhvr>
                                      <p:to>
                                        <p:strVal val="visible"/>
                                      </p:to>
                                    </p:set>
                                  </p:childTnLst>
                                </p:cTn>
                              </p:par>
                              <p:par>
                                <p:cTn id="60" presetID="1" presetClass="entr" presetSubtype="0" fill="hold" nodeType="withEffect">
                                  <p:stCondLst>
                                    <p:cond delay="0"/>
                                  </p:stCondLst>
                                  <p:childTnLst>
                                    <p:set>
                                      <p:cBhvr>
                                        <p:cTn id="61" dur="1" fill="hold">
                                          <p:stCondLst>
                                            <p:cond delay="0"/>
                                          </p:stCondLst>
                                        </p:cTn>
                                        <p:tgtEl>
                                          <p:spTgt spid="211">
                                            <p:txEl>
                                              <p:pRg st="5" end="5"/>
                                            </p:txEl>
                                          </p:spTgt>
                                        </p:tgtEl>
                                        <p:attrNameLst>
                                          <p:attrName>style.visibility</p:attrName>
                                        </p:attrNameLst>
                                      </p:cBhvr>
                                      <p:to>
                                        <p:strVal val="visible"/>
                                      </p:to>
                                    </p:set>
                                  </p:childTnLst>
                                </p:cTn>
                              </p:par>
                              <p:par>
                                <p:cTn id="62" presetID="1" presetClass="entr" presetSubtype="0" fill="hold" nodeType="withEffect">
                                  <p:stCondLst>
                                    <p:cond delay="0"/>
                                  </p:stCondLst>
                                  <p:childTnLst>
                                    <p:set>
                                      <p:cBhvr>
                                        <p:cTn id="63" dur="1" fill="hold">
                                          <p:stCondLst>
                                            <p:cond delay="0"/>
                                          </p:stCondLst>
                                        </p:cTn>
                                        <p:tgtEl>
                                          <p:spTgt spid="211">
                                            <p:txEl>
                                              <p:pRg st="6" end="6"/>
                                            </p:txEl>
                                          </p:spTgt>
                                        </p:tgtEl>
                                        <p:attrNameLst>
                                          <p:attrName>style.visibility</p:attrName>
                                        </p:attrNameLst>
                                      </p:cBhvr>
                                      <p:to>
                                        <p:strVal val="visible"/>
                                      </p:to>
                                    </p:set>
                                  </p:childTnLst>
                                </p:cTn>
                              </p:par>
                              <p:par>
                                <p:cTn id="64" presetID="1" presetClass="entr" presetSubtype="0" fill="hold" nodeType="withEffect">
                                  <p:stCondLst>
                                    <p:cond delay="0"/>
                                  </p:stCondLst>
                                  <p:childTnLst>
                                    <p:set>
                                      <p:cBhvr>
                                        <p:cTn id="65" dur="1" fill="hold">
                                          <p:stCondLst>
                                            <p:cond delay="0"/>
                                          </p:stCondLst>
                                        </p:cTn>
                                        <p:tgtEl>
                                          <p:spTgt spid="211">
                                            <p:txEl>
                                              <p:pRg st="7" end="7"/>
                                            </p:txEl>
                                          </p:spTgt>
                                        </p:tgtEl>
                                        <p:attrNameLst>
                                          <p:attrName>style.visibility</p:attrName>
                                        </p:attrNameLst>
                                      </p:cBhvr>
                                      <p:to>
                                        <p:strVal val="visible"/>
                                      </p:to>
                                    </p:set>
                                  </p:childTnLst>
                                </p:cTn>
                              </p:par>
                              <p:par>
                                <p:cTn id="66" presetID="1" presetClass="entr" presetSubtype="0" fill="hold" nodeType="withEffect">
                                  <p:stCondLst>
                                    <p:cond delay="0"/>
                                  </p:stCondLst>
                                  <p:childTnLst>
                                    <p:set>
                                      <p:cBhvr>
                                        <p:cTn id="67" dur="1" fill="hold">
                                          <p:stCondLst>
                                            <p:cond delay="0"/>
                                          </p:stCondLst>
                                        </p:cTn>
                                        <p:tgtEl>
                                          <p:spTgt spid="211">
                                            <p:txEl>
                                              <p:pRg st="8" end="8"/>
                                            </p:txEl>
                                          </p:spTgt>
                                        </p:tgtEl>
                                        <p:attrNameLst>
                                          <p:attrName>style.visibility</p:attrName>
                                        </p:attrNameLst>
                                      </p:cBhvr>
                                      <p:to>
                                        <p:strVal val="visible"/>
                                      </p:to>
                                    </p:set>
                                  </p:childTnLst>
                                </p:cTn>
                              </p:par>
                            </p:childTnLst>
                          </p:cTn>
                        </p:par>
                      </p:childTnLst>
                    </p:cTn>
                  </p:par>
                  <p:par>
                    <p:cTn id="68" fill="hold">
                      <p:stCondLst>
                        <p:cond delay="indefinite"/>
                      </p:stCondLst>
                      <p:childTnLst>
                        <p:par>
                          <p:cTn id="69" fill="hold">
                            <p:stCondLst>
                              <p:cond delay="0"/>
                            </p:stCondLst>
                            <p:childTnLst>
                              <p:par>
                                <p:cTn id="70" presetID="1" presetClass="entr" presetSubtype="0" fill="hold" grpId="0" nodeType="clickEffect">
                                  <p:stCondLst>
                                    <p:cond delay="0"/>
                                  </p:stCondLst>
                                  <p:childTnLst>
                                    <p:set>
                                      <p:cBhvr>
                                        <p:cTn id="71" dur="1" fill="hold">
                                          <p:stCondLst>
                                            <p:cond delay="0"/>
                                          </p:stCondLst>
                                        </p:cTn>
                                        <p:tgtEl>
                                          <p:spTgt spid="211">
                                            <p:txEl>
                                              <p:pRg st="0" end="0"/>
                                            </p:txEl>
                                          </p:spTgt>
                                        </p:tgtEl>
                                        <p:attrNameLst>
                                          <p:attrName>style.visibility</p:attrName>
                                        </p:attrNameLst>
                                      </p:cBhvr>
                                      <p:to>
                                        <p:strVal val="visible"/>
                                      </p:to>
                                    </p:set>
                                  </p:childTnLst>
                                </p:cTn>
                              </p:par>
                            </p:childTnLst>
                          </p:cTn>
                        </p:par>
                      </p:childTnLst>
                    </p:cTn>
                  </p:par>
                  <p:par>
                    <p:cTn id="72" fill="hold">
                      <p:stCondLst>
                        <p:cond delay="indefinite"/>
                      </p:stCondLst>
                      <p:childTnLst>
                        <p:par>
                          <p:cTn id="73" fill="hold">
                            <p:stCondLst>
                              <p:cond delay="0"/>
                            </p:stCondLst>
                            <p:childTnLst>
                              <p:par>
                                <p:cTn id="74" presetID="1" presetClass="entr" presetSubtype="0" fill="hold" grpId="0" nodeType="clickEffect">
                                  <p:stCondLst>
                                    <p:cond delay="0"/>
                                  </p:stCondLst>
                                  <p:childTnLst>
                                    <p:set>
                                      <p:cBhvr>
                                        <p:cTn id="75" dur="1" fill="hold">
                                          <p:stCondLst>
                                            <p:cond delay="0"/>
                                          </p:stCondLst>
                                        </p:cTn>
                                        <p:tgtEl>
                                          <p:spTgt spid="211">
                                            <p:txEl>
                                              <p:pRg st="1" end="1"/>
                                            </p:txEl>
                                          </p:spTgt>
                                        </p:tgtEl>
                                        <p:attrNameLst>
                                          <p:attrName>style.visibility</p:attrName>
                                        </p:attrNameLst>
                                      </p:cBhvr>
                                      <p:to>
                                        <p:strVal val="visible"/>
                                      </p:to>
                                    </p:set>
                                  </p:childTnLst>
                                </p:cTn>
                              </p:par>
                              <p:par>
                                <p:cTn id="76" presetID="1" presetClass="entr" presetSubtype="0" fill="hold" grpId="0" nodeType="withEffect">
                                  <p:stCondLst>
                                    <p:cond delay="0"/>
                                  </p:stCondLst>
                                  <p:childTnLst>
                                    <p:set>
                                      <p:cBhvr>
                                        <p:cTn id="77" dur="1" fill="hold">
                                          <p:stCondLst>
                                            <p:cond delay="0"/>
                                          </p:stCondLst>
                                        </p:cTn>
                                        <p:tgtEl>
                                          <p:spTgt spid="211">
                                            <p:txEl>
                                              <p:pRg st="2" end="2"/>
                                            </p:txEl>
                                          </p:spTgt>
                                        </p:tgtEl>
                                        <p:attrNameLst>
                                          <p:attrName>style.visibility</p:attrName>
                                        </p:attrNameLst>
                                      </p:cBhvr>
                                      <p:to>
                                        <p:strVal val="visible"/>
                                      </p:to>
                                    </p:set>
                                  </p:childTnLst>
                                </p:cTn>
                              </p:par>
                              <p:par>
                                <p:cTn id="78" presetID="1" presetClass="entr" presetSubtype="0" fill="hold" grpId="0" nodeType="withEffect">
                                  <p:stCondLst>
                                    <p:cond delay="0"/>
                                  </p:stCondLst>
                                  <p:childTnLst>
                                    <p:set>
                                      <p:cBhvr>
                                        <p:cTn id="79" dur="1" fill="hold">
                                          <p:stCondLst>
                                            <p:cond delay="0"/>
                                          </p:stCondLst>
                                        </p:cTn>
                                        <p:tgtEl>
                                          <p:spTgt spid="211">
                                            <p:txEl>
                                              <p:pRg st="3" end="3"/>
                                            </p:txEl>
                                          </p:spTgt>
                                        </p:tgtEl>
                                        <p:attrNameLst>
                                          <p:attrName>style.visibility</p:attrName>
                                        </p:attrNameLst>
                                      </p:cBhvr>
                                      <p:to>
                                        <p:strVal val="visible"/>
                                      </p:to>
                                    </p:set>
                                  </p:childTnLst>
                                </p:cTn>
                              </p:par>
                              <p:par>
                                <p:cTn id="80" presetID="1" presetClass="entr" presetSubtype="0" fill="hold" grpId="0" nodeType="withEffect">
                                  <p:stCondLst>
                                    <p:cond delay="0"/>
                                  </p:stCondLst>
                                  <p:childTnLst>
                                    <p:set>
                                      <p:cBhvr>
                                        <p:cTn id="81" dur="1" fill="hold">
                                          <p:stCondLst>
                                            <p:cond delay="0"/>
                                          </p:stCondLst>
                                        </p:cTn>
                                        <p:tgtEl>
                                          <p:spTgt spid="211">
                                            <p:txEl>
                                              <p:pRg st="4" end="4"/>
                                            </p:txEl>
                                          </p:spTgt>
                                        </p:tgtEl>
                                        <p:attrNameLst>
                                          <p:attrName>style.visibility</p:attrName>
                                        </p:attrNameLst>
                                      </p:cBhvr>
                                      <p:to>
                                        <p:strVal val="visible"/>
                                      </p:to>
                                    </p:set>
                                  </p:childTnLst>
                                </p:cTn>
                              </p:par>
                            </p:childTnLst>
                          </p:cTn>
                        </p:par>
                      </p:childTnLst>
                    </p:cTn>
                  </p:par>
                  <p:par>
                    <p:cTn id="82" fill="hold">
                      <p:stCondLst>
                        <p:cond delay="indefinite"/>
                      </p:stCondLst>
                      <p:childTnLst>
                        <p:par>
                          <p:cTn id="83" fill="hold">
                            <p:stCondLst>
                              <p:cond delay="0"/>
                            </p:stCondLst>
                            <p:childTnLst>
                              <p:par>
                                <p:cTn id="84" presetID="1" presetClass="entr" presetSubtype="0" fill="hold" grpId="0" nodeType="clickEffect">
                                  <p:stCondLst>
                                    <p:cond delay="0"/>
                                  </p:stCondLst>
                                  <p:childTnLst>
                                    <p:set>
                                      <p:cBhvr>
                                        <p:cTn id="85" dur="1" fill="hold">
                                          <p:stCondLst>
                                            <p:cond delay="0"/>
                                          </p:stCondLst>
                                        </p:cTn>
                                        <p:tgtEl>
                                          <p:spTgt spid="211">
                                            <p:txEl>
                                              <p:pRg st="5" end="5"/>
                                            </p:txEl>
                                          </p:spTgt>
                                        </p:tgtEl>
                                        <p:attrNameLst>
                                          <p:attrName>style.visibility</p:attrName>
                                        </p:attrNameLst>
                                      </p:cBhvr>
                                      <p:to>
                                        <p:strVal val="visible"/>
                                      </p:to>
                                    </p:set>
                                  </p:childTnLst>
                                </p:cTn>
                              </p:par>
                              <p:par>
                                <p:cTn id="86" presetID="1" presetClass="entr" presetSubtype="0" fill="hold" grpId="0" nodeType="withEffect">
                                  <p:stCondLst>
                                    <p:cond delay="0"/>
                                  </p:stCondLst>
                                  <p:childTnLst>
                                    <p:set>
                                      <p:cBhvr>
                                        <p:cTn id="87" dur="1" fill="hold">
                                          <p:stCondLst>
                                            <p:cond delay="0"/>
                                          </p:stCondLst>
                                        </p:cTn>
                                        <p:tgtEl>
                                          <p:spTgt spid="211">
                                            <p:txEl>
                                              <p:pRg st="6" end="6"/>
                                            </p:txEl>
                                          </p:spTgt>
                                        </p:tgtEl>
                                        <p:attrNameLst>
                                          <p:attrName>style.visibility</p:attrName>
                                        </p:attrNameLst>
                                      </p:cBhvr>
                                      <p:to>
                                        <p:strVal val="visible"/>
                                      </p:to>
                                    </p:set>
                                  </p:childTnLst>
                                </p:cTn>
                              </p:par>
                              <p:par>
                                <p:cTn id="88" presetID="1" presetClass="entr" presetSubtype="0" fill="hold" grpId="0" nodeType="withEffect">
                                  <p:stCondLst>
                                    <p:cond delay="0"/>
                                  </p:stCondLst>
                                  <p:childTnLst>
                                    <p:set>
                                      <p:cBhvr>
                                        <p:cTn id="89" dur="1" fill="hold">
                                          <p:stCondLst>
                                            <p:cond delay="0"/>
                                          </p:stCondLst>
                                        </p:cTn>
                                        <p:tgtEl>
                                          <p:spTgt spid="211">
                                            <p:txEl>
                                              <p:pRg st="7" end="7"/>
                                            </p:txEl>
                                          </p:spTgt>
                                        </p:tgtEl>
                                        <p:attrNameLst>
                                          <p:attrName>style.visibility</p:attrName>
                                        </p:attrNameLst>
                                      </p:cBhvr>
                                      <p:to>
                                        <p:strVal val="visible"/>
                                      </p:to>
                                    </p:set>
                                  </p:childTnLst>
                                </p:cTn>
                              </p:par>
                              <p:par>
                                <p:cTn id="90" presetID="1" presetClass="entr" presetSubtype="0" fill="hold" grpId="0" nodeType="withEffect">
                                  <p:stCondLst>
                                    <p:cond delay="0"/>
                                  </p:stCondLst>
                                  <p:childTnLst>
                                    <p:set>
                                      <p:cBhvr>
                                        <p:cTn id="91" dur="1" fill="hold">
                                          <p:stCondLst>
                                            <p:cond delay="0"/>
                                          </p:stCondLst>
                                        </p:cTn>
                                        <p:tgtEl>
                                          <p:spTgt spid="211">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1"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Shape 21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Analyzing the poem: “The Tiger”</a:t>
            </a:r>
            <a:endParaRPr/>
          </a:p>
        </p:txBody>
      </p:sp>
      <p:sp>
        <p:nvSpPr>
          <p:cNvPr id="211" name="Shape 211"/>
          <p:cNvSpPr txBox="1">
            <a:spLocks noGrp="1"/>
          </p:cNvSpPr>
          <p:nvPr>
            <p:ph type="body" idx="1"/>
          </p:nvPr>
        </p:nvSpPr>
        <p:spPr>
          <a:xfrm>
            <a:off x="440871" y="1511704"/>
            <a:ext cx="8391429" cy="3092953"/>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Revise your sketches as necessary</a:t>
            </a:r>
          </a:p>
          <a:p>
            <a:pPr marL="457200" lvl="0" indent="-342900" rtl="0">
              <a:spcBef>
                <a:spcPts val="0"/>
              </a:spcBef>
              <a:spcAft>
                <a:spcPts val="0"/>
              </a:spcAft>
              <a:buSzPts val="1800"/>
              <a:buAutoNum type="arabicPeriod"/>
            </a:pPr>
            <a:r>
              <a:rPr lang="en" dirty="0"/>
              <a:t>Return to page 8.</a:t>
            </a:r>
          </a:p>
          <a:p>
            <a:pPr lvl="1" indent="-342900">
              <a:buSzPts val="1800"/>
              <a:buAutoNum type="arabicPeriod"/>
            </a:pPr>
            <a:r>
              <a:rPr lang="en" dirty="0"/>
              <a:t>Thinking about the characteristics of poetry, what do you notice about Jack’s poem compared to ”The Tiger?”</a:t>
            </a:r>
          </a:p>
          <a:p>
            <a:pPr lvl="1" indent="-342900">
              <a:buSzPts val="1800"/>
              <a:buAutoNum type="arabicPeriod"/>
            </a:pPr>
            <a:r>
              <a:rPr lang="en" dirty="0"/>
              <a:t>What do you think inspired Jack to rewrite his poem?</a:t>
            </a:r>
          </a:p>
          <a:p>
            <a:pPr marL="571500" lvl="1" indent="0">
              <a:buSzPts val="1800"/>
              <a:buNone/>
            </a:pPr>
            <a:endParaRPr dirty="0"/>
          </a:p>
        </p:txBody>
      </p:sp>
      <p:pic>
        <p:nvPicPr>
          <p:cNvPr id="7" name="Shape 193" descr="Users"/>
          <p:cNvPicPr preferRelativeResize="0"/>
          <p:nvPr/>
        </p:nvPicPr>
        <p:blipFill rotWithShape="1">
          <a:blip r:embed="rId3">
            <a:alphaModFix/>
          </a:blip>
          <a:srcRect/>
          <a:stretch/>
        </p:blipFill>
        <p:spPr>
          <a:xfrm>
            <a:off x="8311324" y="4337031"/>
            <a:ext cx="634852" cy="683402"/>
          </a:xfrm>
          <a:prstGeom prst="rect">
            <a:avLst/>
          </a:prstGeom>
          <a:noFill/>
          <a:ln>
            <a:noFill/>
          </a:ln>
        </p:spPr>
      </p:pic>
      <p:pic>
        <p:nvPicPr>
          <p:cNvPr id="8" name="Shape 195" descr="https://d30y9cdsu7xlg0.cloudfront.net/png/709687-200.png"/>
          <p:cNvPicPr preferRelativeResize="0"/>
          <p:nvPr/>
        </p:nvPicPr>
        <p:blipFill rotWithShape="1">
          <a:blip r:embed="rId4">
            <a:alphaModFix/>
          </a:blip>
          <a:srcRect/>
          <a:stretch/>
        </p:blipFill>
        <p:spPr>
          <a:xfrm>
            <a:off x="7811573" y="4288969"/>
            <a:ext cx="779525" cy="779525"/>
          </a:xfrm>
          <a:prstGeom prst="rect">
            <a:avLst/>
          </a:prstGeom>
          <a:noFill/>
          <a:ln>
            <a:noFill/>
          </a:ln>
        </p:spPr>
      </p:pic>
    </p:spTree>
    <p:extLst>
      <p:ext uri="{BB962C8B-B14F-4D97-AF65-F5344CB8AC3E}">
        <p14:creationId xmlns:p14="http://schemas.microsoft.com/office/powerpoint/2010/main" val="5219404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11">
                                            <p:txEl>
                                              <p:pRg st="0" end="0"/>
                                            </p:txEl>
                                          </p:spTgt>
                                        </p:tgtEl>
                                        <p:attrNameLst>
                                          <p:attrName>style.visibility</p:attrName>
                                        </p:attrNameLst>
                                      </p:cBhvr>
                                      <p:to>
                                        <p:strVal val="visible"/>
                                      </p:to>
                                    </p:set>
                                    <p:animEffect transition="in" filter="fade">
                                      <p:cBhvr>
                                        <p:cTn id="7" dur="1000"/>
                                        <p:tgtEl>
                                          <p:spTgt spid="211">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11">
                                            <p:txEl>
                                              <p:pRg st="1" end="1"/>
                                            </p:txEl>
                                          </p:spTgt>
                                        </p:tgtEl>
                                        <p:attrNameLst>
                                          <p:attrName>style.visibility</p:attrName>
                                        </p:attrNameLst>
                                      </p:cBhvr>
                                      <p:to>
                                        <p:strVal val="visible"/>
                                      </p:to>
                                    </p:set>
                                    <p:animEffect transition="in" filter="fade">
                                      <p:cBhvr>
                                        <p:cTn id="12" dur="1000"/>
                                        <p:tgtEl>
                                          <p:spTgt spid="211">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11">
                                            <p:txEl>
                                              <p:pRg st="2" end="2"/>
                                            </p:txEl>
                                          </p:spTgt>
                                        </p:tgtEl>
                                        <p:attrNameLst>
                                          <p:attrName>style.visibility</p:attrName>
                                        </p:attrNameLst>
                                      </p:cBhvr>
                                      <p:to>
                                        <p:strVal val="visible"/>
                                      </p:to>
                                    </p:set>
                                    <p:animEffect transition="in" filter="fade">
                                      <p:cBhvr>
                                        <p:cTn id="17" dur="1000"/>
                                        <p:tgtEl>
                                          <p:spTgt spid="211">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11">
                                            <p:txEl>
                                              <p:pRg st="3" end="3"/>
                                            </p:txEl>
                                          </p:spTgt>
                                        </p:tgtEl>
                                        <p:attrNameLst>
                                          <p:attrName>style.visibility</p:attrName>
                                        </p:attrNameLst>
                                      </p:cBhvr>
                                      <p:to>
                                        <p:strVal val="visible"/>
                                      </p:to>
                                    </p:set>
                                    <p:animEffect transition="in" filter="fade">
                                      <p:cBhvr>
                                        <p:cTn id="22" dur="1000"/>
                                        <p:tgtEl>
                                          <p:spTgt spid="2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Shape 21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Closing and Assessment</a:t>
            </a:r>
            <a:endParaRPr/>
          </a:p>
        </p:txBody>
      </p:sp>
      <p:sp>
        <p:nvSpPr>
          <p:cNvPr id="220" name="Shape 220"/>
          <p:cNvSpPr txBox="1">
            <a:spLocks noGrp="1"/>
          </p:cNvSpPr>
          <p:nvPr>
            <p:ph type="body" idx="1"/>
          </p:nvPr>
        </p:nvSpPr>
        <p:spPr>
          <a:xfrm>
            <a:off x="4754150" y="906875"/>
            <a:ext cx="4078200" cy="40770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dirty="0"/>
          </a:p>
        </p:txBody>
      </p:sp>
      <p:pic>
        <p:nvPicPr>
          <p:cNvPr id="221" name="Shape 221"/>
          <p:cNvPicPr preferRelativeResize="0"/>
          <p:nvPr/>
        </p:nvPicPr>
        <p:blipFill rotWithShape="1">
          <a:blip r:embed="rId3">
            <a:alphaModFix/>
          </a:blip>
          <a:srcRect l="24654" t="9540" r="27388" b="11157"/>
          <a:stretch/>
        </p:blipFill>
        <p:spPr>
          <a:xfrm>
            <a:off x="311700" y="1219199"/>
            <a:ext cx="4260301" cy="3764751"/>
          </a:xfrm>
          <a:prstGeom prst="rect">
            <a:avLst/>
          </a:prstGeom>
          <a:noFill/>
          <a:ln w="19050" cap="flat" cmpd="sng">
            <a:solidFill>
              <a:schemeClr val="dk2"/>
            </a:solidFill>
            <a:prstDash val="solid"/>
            <a:round/>
            <a:headEnd type="none" w="sm" len="sm"/>
            <a:tailEnd type="none" w="sm" len="sm"/>
          </a:ln>
        </p:spPr>
      </p:pic>
      <p:pic>
        <p:nvPicPr>
          <p:cNvPr id="224" name="Shape 224"/>
          <p:cNvPicPr preferRelativeResize="0"/>
          <p:nvPr/>
        </p:nvPicPr>
        <p:blipFill>
          <a:blip r:embed="rId4">
            <a:alphaModFix/>
          </a:blip>
          <a:stretch>
            <a:fillRect/>
          </a:stretch>
        </p:blipFill>
        <p:spPr>
          <a:xfrm>
            <a:off x="7629424" y="4337031"/>
            <a:ext cx="319216" cy="689153"/>
          </a:xfrm>
          <a:prstGeom prst="rect">
            <a:avLst/>
          </a:prstGeom>
          <a:noFill/>
          <a:ln>
            <a:noFill/>
          </a:ln>
        </p:spPr>
      </p:pic>
      <p:pic>
        <p:nvPicPr>
          <p:cNvPr id="8" name="Shape 193" descr="Users"/>
          <p:cNvPicPr preferRelativeResize="0"/>
          <p:nvPr/>
        </p:nvPicPr>
        <p:blipFill rotWithShape="1">
          <a:blip r:embed="rId5">
            <a:alphaModFix/>
          </a:blip>
          <a:srcRect/>
          <a:stretch/>
        </p:blipFill>
        <p:spPr>
          <a:xfrm>
            <a:off x="8311324" y="4337031"/>
            <a:ext cx="634852" cy="683402"/>
          </a:xfrm>
          <a:prstGeom prst="rect">
            <a:avLst/>
          </a:prstGeom>
          <a:noFill/>
          <a:ln>
            <a:noFill/>
          </a:ln>
        </p:spPr>
      </p:pic>
      <p:pic>
        <p:nvPicPr>
          <p:cNvPr id="9" name="Shape 195" descr="https://d30y9cdsu7xlg0.cloudfront.net/png/709687-200.png"/>
          <p:cNvPicPr preferRelativeResize="0"/>
          <p:nvPr/>
        </p:nvPicPr>
        <p:blipFill rotWithShape="1">
          <a:blip r:embed="rId6">
            <a:alphaModFix/>
          </a:blip>
          <a:srcRect/>
          <a:stretch/>
        </p:blipFill>
        <p:spPr>
          <a:xfrm>
            <a:off x="7811573" y="4288969"/>
            <a:ext cx="779525" cy="7795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sp>
        <p:nvSpPr>
          <p:cNvPr id="229" name="Shape 2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30" name="Shape 230"/>
          <p:cNvSpPr txBox="1">
            <a:spLocks noGrp="1"/>
          </p:cNvSpPr>
          <p:nvPr>
            <p:ph type="body" idx="1"/>
          </p:nvPr>
        </p:nvSpPr>
        <p:spPr>
          <a:xfrm>
            <a:off x="3569850" y="1152475"/>
            <a:ext cx="52623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Clr>
                <a:schemeClr val="dk1"/>
              </a:buClr>
              <a:buSzPts val="1800"/>
              <a:buAutoNum type="arabicPeriod"/>
            </a:pPr>
            <a:r>
              <a:rPr lang="en" dirty="0">
                <a:solidFill>
                  <a:schemeClr val="dk1"/>
                </a:solidFill>
              </a:rPr>
              <a:t>Read from you</a:t>
            </a:r>
            <a:r>
              <a:rPr lang="en-US" dirty="0">
                <a:solidFill>
                  <a:schemeClr val="dk1"/>
                </a:solidFill>
              </a:rPr>
              <a:t>r</a:t>
            </a:r>
            <a:r>
              <a:rPr lang="en" dirty="0">
                <a:solidFill>
                  <a:schemeClr val="dk1"/>
                </a:solidFill>
              </a:rPr>
              <a:t> independent reading book</a:t>
            </a:r>
            <a:r>
              <a:rPr lang="en-US" dirty="0">
                <a:solidFill>
                  <a:schemeClr val="dk1"/>
                </a:solidFill>
              </a:rPr>
              <a:t>.</a:t>
            </a:r>
            <a:endParaRPr dirty="0">
              <a:solidFill>
                <a:schemeClr val="dk1"/>
              </a:solidFill>
            </a:endParaRPr>
          </a:p>
          <a:p>
            <a:pPr marL="457200" lvl="0" indent="-342900" rtl="0">
              <a:spcBef>
                <a:spcPts val="0"/>
              </a:spcBef>
              <a:spcAft>
                <a:spcPts val="0"/>
              </a:spcAft>
              <a:buClr>
                <a:schemeClr val="dk1"/>
              </a:buClr>
              <a:buSzPts val="1800"/>
              <a:buAutoNum type="arabicPeriod"/>
            </a:pPr>
            <a:r>
              <a:rPr lang="en" dirty="0">
                <a:solidFill>
                  <a:schemeClr val="dk1"/>
                </a:solidFill>
              </a:rPr>
              <a:t>Select a prompt and respond in your reading journal</a:t>
            </a:r>
            <a:r>
              <a:rPr lang="en-US" dirty="0">
                <a:solidFill>
                  <a:schemeClr val="dk1"/>
                </a:solidFill>
              </a:rPr>
              <a:t>.</a:t>
            </a:r>
            <a:endParaRPr dirty="0"/>
          </a:p>
        </p:txBody>
      </p:sp>
      <p:pic>
        <p:nvPicPr>
          <p:cNvPr id="231" name="Shape 231"/>
          <p:cNvPicPr preferRelativeResize="0"/>
          <p:nvPr/>
        </p:nvPicPr>
        <p:blipFill rotWithShape="1">
          <a:blip r:embed="rId3">
            <a:alphaModFix/>
          </a:blip>
          <a:srcRect l="31432" t="17616" r="31268" b="11746"/>
          <a:stretch/>
        </p:blipFill>
        <p:spPr>
          <a:xfrm>
            <a:off x="311700" y="1152472"/>
            <a:ext cx="3112725" cy="331428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6"/>
        <p:cNvGrpSpPr/>
        <p:nvPr/>
      </p:nvGrpSpPr>
      <p:grpSpPr>
        <a:xfrm>
          <a:off x="0" y="0"/>
          <a:ext cx="0" cy="0"/>
          <a:chOff x="0" y="0"/>
          <a:chExt cx="0" cy="0"/>
        </a:xfrm>
      </p:grpSpPr>
      <p:sp>
        <p:nvSpPr>
          <p:cNvPr id="237" name="Shape 23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38" name="Shape 238"/>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39" name="Shape 239"/>
          <p:cNvGraphicFramePr/>
          <p:nvPr>
            <p:extLst>
              <p:ext uri="{D42A27DB-BD31-4B8C-83A1-F6EECF244321}">
                <p14:modId xmlns:p14="http://schemas.microsoft.com/office/powerpoint/2010/main" val="4018376535"/>
              </p:ext>
            </p:extLst>
          </p:nvPr>
        </p:nvGraphicFramePr>
        <p:xfrm>
          <a:off x="773775" y="3463850"/>
          <a:ext cx="7239000" cy="1471550"/>
        </p:xfrm>
        <a:graphic>
          <a:graphicData uri="http://schemas.openxmlformats.org/drawingml/2006/table">
            <a:tbl>
              <a:tblPr>
                <a:noFill/>
                <a:tableStyleId>{4EA13EE9-50C9-4A6A-9869-00A88C0A1B3D}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tc>
                  <a:txBody>
                    <a:bodyPr/>
                    <a:lstStyle/>
                    <a:p>
                      <a:pPr marL="0" lvl="0" indent="0" rtl="0">
                        <a:spcBef>
                          <a:spcPts val="0"/>
                        </a:spcBef>
                        <a:spcAft>
                          <a:spcPts val="0"/>
                        </a:spcAft>
                        <a:buNone/>
                      </a:pPr>
                      <a:endParaRPr dirty="0"/>
                    </a:p>
                  </a:txBody>
                  <a:tcPr marL="91425" marR="91425" marT="91425" marB="91425"/>
                </a:tc>
                <a:extLst>
                  <a:ext uri="{0D108BD9-81ED-4DB2-BD59-A6C34878D82A}">
                    <a16:rowId xmlns:a16="http://schemas.microsoft.com/office/drawing/2014/main" val="10001"/>
                  </a:ext>
                </a:extLst>
              </a:tr>
            </a:tbl>
          </a:graphicData>
        </a:graphic>
      </p:graphicFrame>
      <p:pic>
        <p:nvPicPr>
          <p:cNvPr id="3" name="Picture 2">
            <a:extLst>
              <a:ext uri="{FF2B5EF4-FFF2-40B4-BE49-F238E27FC236}">
                <a16:creationId xmlns:a16="http://schemas.microsoft.com/office/drawing/2014/main" id="{977F0D9A-2F58-4ADB-A0DA-E2B16E2D6657}"/>
              </a:ext>
            </a:extLst>
          </p:cNvPr>
          <p:cNvPicPr>
            <a:picLocks noChangeAspect="1"/>
          </p:cNvPicPr>
          <p:nvPr/>
        </p:nvPicPr>
        <p:blipFill>
          <a:blip r:embed="rId3"/>
          <a:stretch>
            <a:fillRect/>
          </a:stretch>
        </p:blipFill>
        <p:spPr>
          <a:xfrm>
            <a:off x="8237220" y="4958260"/>
            <a:ext cx="762000" cy="142875"/>
          </a:xfrm>
          <a:prstGeom prst="rect">
            <a:avLst/>
          </a:prstGeom>
        </p:spPr>
      </p:pic>
      <p:pic>
        <p:nvPicPr>
          <p:cNvPr id="5" name="Picture 4">
            <a:extLst>
              <a:ext uri="{FF2B5EF4-FFF2-40B4-BE49-F238E27FC236}">
                <a16:creationId xmlns:a16="http://schemas.microsoft.com/office/drawing/2014/main" id="{66F00B76-59A1-4A80-8340-49058212A016}"/>
              </a:ext>
            </a:extLst>
          </p:cNvPr>
          <p:cNvPicPr>
            <a:picLocks noChangeAspect="1"/>
          </p:cNvPicPr>
          <p:nvPr/>
        </p:nvPicPr>
        <p:blipFill>
          <a:blip r:embed="rId4"/>
          <a:stretch>
            <a:fillRect/>
          </a:stretch>
        </p:blipFill>
        <p:spPr>
          <a:xfrm>
            <a:off x="4009726" y="4475894"/>
            <a:ext cx="767098" cy="639248"/>
          </a:xfrm>
          <a:prstGeom prst="rect">
            <a:avLst/>
          </a:prstGeom>
        </p:spPr>
      </p:pic>
      <p:pic>
        <p:nvPicPr>
          <p:cNvPr id="7" name="Picture 6">
            <a:extLst>
              <a:ext uri="{FF2B5EF4-FFF2-40B4-BE49-F238E27FC236}">
                <a16:creationId xmlns:a16="http://schemas.microsoft.com/office/drawing/2014/main" id="{B9027472-B7C8-412E-8B74-17189E3FA877}"/>
              </a:ext>
            </a:extLst>
          </p:cNvPr>
          <p:cNvPicPr>
            <a:picLocks noChangeAspect="1"/>
          </p:cNvPicPr>
          <p:nvPr/>
        </p:nvPicPr>
        <p:blipFill>
          <a:blip r:embed="rId5"/>
          <a:stretch>
            <a:fillRect/>
          </a:stretch>
        </p:blipFill>
        <p:spPr>
          <a:xfrm>
            <a:off x="25093" y="4560358"/>
            <a:ext cx="1207113" cy="554784"/>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Shape 1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dirty="0"/>
              <a:t>Grade </a:t>
            </a:r>
            <a:r>
              <a:rPr lang="en" dirty="0"/>
              <a:t>4</a:t>
            </a:r>
            <a:r>
              <a:rPr lang="en" sz="3400" dirty="0"/>
              <a:t>: Module </a:t>
            </a:r>
            <a:r>
              <a:rPr lang="en" dirty="0"/>
              <a:t>1</a:t>
            </a:r>
            <a:r>
              <a:rPr lang="en" sz="3400" dirty="0"/>
              <a:t>: Unit </a:t>
            </a:r>
            <a:r>
              <a:rPr lang="en" dirty="0"/>
              <a:t>1</a:t>
            </a:r>
            <a:r>
              <a:rPr lang="en" sz="3400" dirty="0"/>
              <a:t>: Lesson </a:t>
            </a:r>
            <a:r>
              <a:rPr lang="en" dirty="0"/>
              <a:t>5</a:t>
            </a:r>
            <a:endParaRPr sz="3400" dirty="0"/>
          </a:p>
          <a:p>
            <a:pPr marL="0" lvl="0" indent="0" rtl="0">
              <a:lnSpc>
                <a:spcPct val="90000"/>
              </a:lnSpc>
              <a:spcBef>
                <a:spcPts val="0"/>
              </a:spcBef>
              <a:spcAft>
                <a:spcPts val="0"/>
              </a:spcAft>
              <a:buNone/>
            </a:pPr>
            <a:r>
              <a:rPr lang="en" sz="1800" b="1" dirty="0"/>
              <a:t>Teacher slide, before teaching.</a:t>
            </a:r>
            <a:endParaRPr sz="1800" dirty="0"/>
          </a:p>
        </p:txBody>
      </p:sp>
      <p:sp>
        <p:nvSpPr>
          <p:cNvPr id="136" name="Shape 136"/>
          <p:cNvSpPr txBox="1">
            <a:spLocks noGrp="1"/>
          </p:cNvSpPr>
          <p:nvPr>
            <p:ph type="body" idx="1"/>
          </p:nvPr>
        </p:nvSpPr>
        <p:spPr>
          <a:xfrm>
            <a:off x="3752578" y="1396021"/>
            <a:ext cx="4788900" cy="255815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r>
              <a:rPr lang="en" sz="1400" dirty="0">
                <a:solidFill>
                  <a:schemeClr val="dk1"/>
                </a:solidFill>
              </a:rPr>
              <a:t>Materials and classroom preparation</a:t>
            </a:r>
            <a:endParaRPr sz="1400" dirty="0">
              <a:solidFill>
                <a:schemeClr val="dk1"/>
              </a:solidFill>
            </a:endParaRPr>
          </a:p>
          <a:p>
            <a:pPr marL="457200" lvl="0" indent="-317500" rtl="0">
              <a:lnSpc>
                <a:spcPct val="90000"/>
              </a:lnSpc>
              <a:spcBef>
                <a:spcPts val="1000"/>
              </a:spcBef>
              <a:spcAft>
                <a:spcPts val="0"/>
              </a:spcAft>
              <a:buClr>
                <a:schemeClr val="dk1"/>
              </a:buClr>
              <a:buSzPts val="1400"/>
              <a:buChar char="●"/>
            </a:pPr>
            <a:r>
              <a:rPr lang="en" sz="1400" dirty="0">
                <a:solidFill>
                  <a:schemeClr val="dk1"/>
                </a:solidFill>
              </a:rPr>
              <a:t>Criteria of an Effective Summary anchor chart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Model Summary</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Parts of Speech anchor chart</a:t>
            </a:r>
            <a:endParaRPr sz="1400" dirty="0">
              <a:solidFill>
                <a:schemeClr val="dk1"/>
              </a:solidFill>
            </a:endParaRPr>
          </a:p>
          <a:p>
            <a:pPr marL="457200" lvl="0" indent="-317500" rtl="0">
              <a:lnSpc>
                <a:spcPct val="90000"/>
              </a:lnSpc>
              <a:spcBef>
                <a:spcPts val="0"/>
              </a:spcBef>
              <a:spcAft>
                <a:spcPts val="0"/>
              </a:spcAft>
              <a:buClr>
                <a:schemeClr val="dk1"/>
              </a:buClr>
              <a:buSzPts val="1400"/>
              <a:buChar char="●"/>
            </a:pPr>
            <a:r>
              <a:rPr lang="en" sz="1400" dirty="0">
                <a:solidFill>
                  <a:schemeClr val="dk1"/>
                </a:solidFill>
              </a:rPr>
              <a:t>I Notice/I wonder note-catcher: The Tiger</a:t>
            </a:r>
            <a:endParaRPr sz="1400" dirty="0">
              <a:solidFill>
                <a:schemeClr val="dk1"/>
              </a:solidFill>
            </a:endParaRPr>
          </a:p>
          <a:p>
            <a:pPr marL="0" lvl="0" indent="0" rtl="0">
              <a:lnSpc>
                <a:spcPct val="90000"/>
              </a:lnSpc>
              <a:spcBef>
                <a:spcPts val="1000"/>
              </a:spcBef>
              <a:spcAft>
                <a:spcPts val="0"/>
              </a:spcAft>
              <a:buNone/>
            </a:pPr>
            <a:endParaRPr dirty="0">
              <a:solidFill>
                <a:schemeClr val="dk1"/>
              </a:solidFill>
            </a:endParaRPr>
          </a:p>
        </p:txBody>
      </p:sp>
      <p:pic>
        <p:nvPicPr>
          <p:cNvPr id="137" name="Shape 137"/>
          <p:cNvPicPr preferRelativeResize="0"/>
          <p:nvPr/>
        </p:nvPicPr>
        <p:blipFill rotWithShape="1">
          <a:blip r:embed="rId3">
            <a:alphaModFix/>
          </a:blip>
          <a:srcRect l="24954" t="19280" r="24570" b="38669"/>
          <a:stretch/>
        </p:blipFill>
        <p:spPr>
          <a:xfrm>
            <a:off x="3021200" y="3627600"/>
            <a:ext cx="2893226" cy="1355075"/>
          </a:xfrm>
          <a:prstGeom prst="rect">
            <a:avLst/>
          </a:prstGeom>
          <a:noFill/>
          <a:ln w="19050" cap="flat" cmpd="sng">
            <a:solidFill>
              <a:schemeClr val="dk2"/>
            </a:solidFill>
            <a:prstDash val="solid"/>
            <a:round/>
            <a:headEnd type="none" w="sm" len="sm"/>
            <a:tailEnd type="none" w="sm" len="sm"/>
          </a:ln>
        </p:spPr>
      </p:pic>
      <p:pic>
        <p:nvPicPr>
          <p:cNvPr id="138" name="Shape 138"/>
          <p:cNvPicPr preferRelativeResize="0"/>
          <p:nvPr/>
        </p:nvPicPr>
        <p:blipFill rotWithShape="1">
          <a:blip r:embed="rId4">
            <a:alphaModFix/>
          </a:blip>
          <a:srcRect l="25044" t="18166" r="27745" b="28684"/>
          <a:stretch/>
        </p:blipFill>
        <p:spPr>
          <a:xfrm>
            <a:off x="127975" y="1244725"/>
            <a:ext cx="2660627" cy="1831375"/>
          </a:xfrm>
          <a:prstGeom prst="rect">
            <a:avLst/>
          </a:prstGeom>
          <a:noFill/>
          <a:ln w="19050" cap="flat" cmpd="sng">
            <a:solidFill>
              <a:schemeClr val="dk2"/>
            </a:solidFill>
            <a:prstDash val="solid"/>
            <a:round/>
            <a:headEnd type="none" w="sm" len="sm"/>
            <a:tailEnd type="none" w="sm" len="sm"/>
          </a:ln>
        </p:spPr>
      </p:pic>
      <p:pic>
        <p:nvPicPr>
          <p:cNvPr id="139" name="Shape 139"/>
          <p:cNvPicPr preferRelativeResize="0"/>
          <p:nvPr/>
        </p:nvPicPr>
        <p:blipFill rotWithShape="1">
          <a:blip r:embed="rId5">
            <a:alphaModFix/>
          </a:blip>
          <a:srcRect l="25385" t="30387" r="29412" b="14272"/>
          <a:stretch/>
        </p:blipFill>
        <p:spPr>
          <a:xfrm>
            <a:off x="127975" y="3151400"/>
            <a:ext cx="2660613" cy="1831375"/>
          </a:xfrm>
          <a:prstGeom prst="rect">
            <a:avLst/>
          </a:prstGeom>
          <a:noFill/>
          <a:ln w="19050" cap="flat" cmpd="sng">
            <a:solidFill>
              <a:schemeClr val="dk2"/>
            </a:solidFill>
            <a:prstDash val="solid"/>
            <a:round/>
            <a:headEnd type="none" w="sm" len="sm"/>
            <a:tailEnd type="none" w="sm" len="sm"/>
          </a:ln>
        </p:spPr>
      </p:pic>
      <p:pic>
        <p:nvPicPr>
          <p:cNvPr id="140" name="Shape 140"/>
          <p:cNvPicPr preferRelativeResize="0"/>
          <p:nvPr/>
        </p:nvPicPr>
        <p:blipFill rotWithShape="1">
          <a:blip r:embed="rId6">
            <a:alphaModFix/>
          </a:blip>
          <a:srcRect l="26374" t="26531" r="30075" b="31421"/>
          <a:stretch/>
        </p:blipFill>
        <p:spPr>
          <a:xfrm>
            <a:off x="6147028" y="3627602"/>
            <a:ext cx="2496324" cy="13550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Shape 1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6" name="Shape 14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dirty="0">
                <a:solidFill>
                  <a:schemeClr val="dk1"/>
                </a:solidFill>
              </a:rPr>
              <a:t>Protocols and Pre-Reading </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rtl="0">
              <a:lnSpc>
                <a:spcPct val="90000"/>
              </a:lnSpc>
              <a:spcBef>
                <a:spcPts val="1000"/>
              </a:spcBef>
              <a:spcAft>
                <a:spcPts val="0"/>
              </a:spcAft>
              <a:buClr>
                <a:schemeClr val="dk1"/>
              </a:buClr>
              <a:buSzPts val="1800"/>
              <a:buChar char="●"/>
            </a:pPr>
            <a:r>
              <a:rPr lang="en" dirty="0">
                <a:solidFill>
                  <a:schemeClr val="dk1"/>
                </a:solidFill>
              </a:rPr>
              <a:t>Preview “The Tiger”</a:t>
            </a:r>
            <a:endParaRPr dirty="0">
              <a:solidFill>
                <a:schemeClr val="dk1"/>
              </a:solidFill>
            </a:endParaRPr>
          </a:p>
          <a:p>
            <a:pPr marL="457200" lvl="0" indent="-342900" rtl="0">
              <a:lnSpc>
                <a:spcPct val="90000"/>
              </a:lnSpc>
              <a:spcBef>
                <a:spcPts val="0"/>
              </a:spcBef>
              <a:spcAft>
                <a:spcPts val="0"/>
              </a:spcAft>
              <a:buClr>
                <a:schemeClr val="dk1"/>
              </a:buClr>
              <a:buSzPts val="1800"/>
              <a:buChar char="●"/>
            </a:pPr>
            <a:r>
              <a:rPr lang="en" dirty="0">
                <a:solidFill>
                  <a:schemeClr val="dk1"/>
                </a:solidFill>
              </a:rPr>
              <a:t>Red Light Green Light Protocol  </a:t>
            </a:r>
            <a:endParaRPr dirty="0">
              <a:solidFill>
                <a:schemeClr val="dk1"/>
              </a:solidFill>
            </a:endParaRPr>
          </a:p>
        </p:txBody>
      </p:sp>
      <p:pic>
        <p:nvPicPr>
          <p:cNvPr id="147" name="Shape 147"/>
          <p:cNvPicPr preferRelativeResize="0"/>
          <p:nvPr/>
        </p:nvPicPr>
        <p:blipFill>
          <a:blip r:embed="rId3">
            <a:alphaModFix/>
          </a:blip>
          <a:stretch>
            <a:fillRect/>
          </a:stretch>
        </p:blipFill>
        <p:spPr>
          <a:xfrm>
            <a:off x="5323114" y="2362200"/>
            <a:ext cx="669586" cy="12716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Shape 152"/>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64E9BE4E-CE56-444D-8328-AA87CE01C370}"/>
              </a:ext>
            </a:extLst>
          </p:cNvPr>
          <p:cNvPicPr>
            <a:picLocks noChangeAspect="1"/>
          </p:cNvPicPr>
          <p:nvPr/>
        </p:nvPicPr>
        <p:blipFill>
          <a:blip r:embed="rId3"/>
          <a:stretch>
            <a:fillRect/>
          </a:stretch>
        </p:blipFill>
        <p:spPr>
          <a:xfrm>
            <a:off x="3348990" y="233969"/>
            <a:ext cx="2446020" cy="112418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Shape 15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59" name="Shape 159"/>
          <p:cNvSpPr txBox="1">
            <a:spLocks noGrp="1"/>
          </p:cNvSpPr>
          <p:nvPr>
            <p:ph type="body" idx="1"/>
          </p:nvPr>
        </p:nvSpPr>
        <p:spPr>
          <a:xfrm>
            <a:off x="2365100" y="1152475"/>
            <a:ext cx="64671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a:solidFill>
                  <a:schemeClr val="dk1"/>
                </a:solidFill>
              </a:rPr>
              <a:t>Welcome back as we continue to explore the world of poetry and work towards becoming strong poets just like Jack.</a:t>
            </a:r>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What are we learning and doing today?</a:t>
            </a:r>
            <a:endParaRPr/>
          </a:p>
          <a:p>
            <a:pPr marL="457200" lvl="0" indent="-342900" rtl="0">
              <a:lnSpc>
                <a:spcPct val="100000"/>
              </a:lnSpc>
              <a:spcBef>
                <a:spcPts val="0"/>
              </a:spcBef>
              <a:spcAft>
                <a:spcPts val="0"/>
              </a:spcAft>
              <a:buSzPts val="1800"/>
              <a:buChar char="●"/>
            </a:pPr>
            <a:r>
              <a:rPr lang="en"/>
              <a:t>Writing summaries</a:t>
            </a:r>
            <a:endParaRPr/>
          </a:p>
          <a:p>
            <a:pPr marL="457200" lvl="0" indent="-342900" rtl="0">
              <a:lnSpc>
                <a:spcPct val="100000"/>
              </a:lnSpc>
              <a:spcBef>
                <a:spcPts val="0"/>
              </a:spcBef>
              <a:spcAft>
                <a:spcPts val="0"/>
              </a:spcAft>
              <a:buSzPts val="1800"/>
              <a:buChar char="●"/>
            </a:pPr>
            <a:r>
              <a:rPr lang="en"/>
              <a:t>Analyzing pgs 8-11 of </a:t>
            </a:r>
            <a:r>
              <a:rPr lang="en" i="1"/>
              <a:t>Love That Dog</a:t>
            </a:r>
            <a:endParaRPr i="1"/>
          </a:p>
          <a:p>
            <a:pPr marL="457200" lvl="0" indent="-342900" rtl="0">
              <a:lnSpc>
                <a:spcPct val="100000"/>
              </a:lnSpc>
              <a:spcBef>
                <a:spcPts val="0"/>
              </a:spcBef>
              <a:spcAft>
                <a:spcPts val="0"/>
              </a:spcAft>
              <a:buSzPts val="1800"/>
              <a:buChar char="●"/>
            </a:pPr>
            <a:r>
              <a:rPr lang="en"/>
              <a:t>Analyzing the characteristics of “The Tiger”</a:t>
            </a:r>
            <a:endParaRPr/>
          </a:p>
          <a:p>
            <a:pPr marL="457200" lvl="0" indent="-342900" rtl="0">
              <a:lnSpc>
                <a:spcPct val="100000"/>
              </a:lnSpc>
              <a:spcBef>
                <a:spcPts val="0"/>
              </a:spcBef>
              <a:spcAft>
                <a:spcPts val="0"/>
              </a:spcAft>
              <a:buSzPts val="1800"/>
              <a:buChar char="●"/>
            </a:pPr>
            <a:r>
              <a:rPr lang="en"/>
              <a:t>Comparing poetry to prose</a:t>
            </a:r>
            <a:endParaRPr/>
          </a:p>
          <a:p>
            <a:pPr marL="0" lvl="0" indent="0">
              <a:lnSpc>
                <a:spcPct val="100000"/>
              </a:lnSpc>
              <a:spcBef>
                <a:spcPts val="0"/>
              </a:spcBef>
              <a:spcAft>
                <a:spcPts val="0"/>
              </a:spcAft>
              <a:buNone/>
            </a:pPr>
            <a:endParaRPr/>
          </a:p>
        </p:txBody>
      </p:sp>
      <p:pic>
        <p:nvPicPr>
          <p:cNvPr id="160" name="Shape 160"/>
          <p:cNvPicPr preferRelativeResize="0"/>
          <p:nvPr/>
        </p:nvPicPr>
        <p:blipFill rotWithShape="1">
          <a:blip r:embed="rId3">
            <a:alphaModFix/>
          </a:blip>
          <a:srcRect l="1932" t="39210" r="87038" b="31362"/>
          <a:stretch/>
        </p:blipFill>
        <p:spPr>
          <a:xfrm>
            <a:off x="387900" y="1438093"/>
            <a:ext cx="1821900" cy="2273936"/>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Shape 16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Learning Targets</a:t>
            </a:r>
            <a:endParaRPr/>
          </a:p>
        </p:txBody>
      </p:sp>
      <p:sp>
        <p:nvSpPr>
          <p:cNvPr id="166" name="Shape 166"/>
          <p:cNvSpPr txBox="1">
            <a:spLocks noGrp="1"/>
          </p:cNvSpPr>
          <p:nvPr>
            <p:ph type="body" idx="1"/>
          </p:nvPr>
        </p:nvSpPr>
        <p:spPr>
          <a:xfrm>
            <a:off x="717225" y="1152475"/>
            <a:ext cx="81150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2400">
                <a:solidFill>
                  <a:schemeClr val="dk1"/>
                </a:solidFill>
              </a:rPr>
              <a:t>I can revise my </a:t>
            </a:r>
            <a:r>
              <a:rPr lang="en" sz="2400" u="sng">
                <a:solidFill>
                  <a:schemeClr val="dk1"/>
                </a:solidFill>
              </a:rPr>
              <a:t>summary</a:t>
            </a:r>
            <a:r>
              <a:rPr lang="en" sz="2400">
                <a:solidFill>
                  <a:schemeClr val="dk1"/>
                </a:solidFill>
              </a:rPr>
              <a:t> based on peer feedback. </a:t>
            </a:r>
            <a:endParaRPr sz="2400">
              <a:solidFill>
                <a:schemeClr val="dk1"/>
              </a:solidFill>
            </a:endParaRPr>
          </a:p>
          <a:p>
            <a:pPr marL="0" lvl="0" indent="0" rtl="0">
              <a:lnSpc>
                <a:spcPct val="90000"/>
              </a:lnSpc>
              <a:spcBef>
                <a:spcPts val="1000"/>
              </a:spcBef>
              <a:spcAft>
                <a:spcPts val="0"/>
              </a:spcAft>
              <a:buNone/>
            </a:pPr>
            <a:endParaRPr sz="2400">
              <a:solidFill>
                <a:schemeClr val="dk1"/>
              </a:solidFill>
            </a:endParaRPr>
          </a:p>
          <a:p>
            <a:pPr marL="0" lvl="0" indent="0" rtl="0">
              <a:lnSpc>
                <a:spcPct val="90000"/>
              </a:lnSpc>
              <a:spcBef>
                <a:spcPts val="1000"/>
              </a:spcBef>
              <a:spcAft>
                <a:spcPts val="0"/>
              </a:spcAft>
              <a:buNone/>
            </a:pPr>
            <a:r>
              <a:rPr lang="en" sz="2400">
                <a:solidFill>
                  <a:schemeClr val="dk1"/>
                </a:solidFill>
              </a:rPr>
              <a:t>I can use the characteristics of poetry to explain how poetry and </a:t>
            </a:r>
            <a:r>
              <a:rPr lang="en" sz="2400" u="sng">
                <a:solidFill>
                  <a:schemeClr val="dk1"/>
                </a:solidFill>
              </a:rPr>
              <a:t>prose </a:t>
            </a:r>
            <a:r>
              <a:rPr lang="en" sz="2400">
                <a:solidFill>
                  <a:schemeClr val="dk1"/>
                </a:solidFill>
              </a:rPr>
              <a:t>are similar and different. </a:t>
            </a:r>
            <a:endParaRPr sz="2400"/>
          </a:p>
        </p:txBody>
      </p:sp>
      <p:pic>
        <p:nvPicPr>
          <p:cNvPr id="167" name="Shape 167"/>
          <p:cNvPicPr preferRelativeResize="0"/>
          <p:nvPr/>
        </p:nvPicPr>
        <p:blipFill>
          <a:blip r:embed="rId3">
            <a:alphaModFix/>
          </a:blip>
          <a:stretch>
            <a:fillRect/>
          </a:stretch>
        </p:blipFill>
        <p:spPr>
          <a:xfrm>
            <a:off x="8124161" y="4357850"/>
            <a:ext cx="708062"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Shape 17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Writing a Summary </a:t>
            </a:r>
            <a:endParaRPr/>
          </a:p>
        </p:txBody>
      </p:sp>
      <p:sp>
        <p:nvSpPr>
          <p:cNvPr id="173" name="Shape 173"/>
          <p:cNvSpPr txBox="1">
            <a:spLocks noGrp="1"/>
          </p:cNvSpPr>
          <p:nvPr>
            <p:ph type="body" idx="1"/>
          </p:nvPr>
        </p:nvSpPr>
        <p:spPr>
          <a:xfrm>
            <a:off x="4572000" y="1404150"/>
            <a:ext cx="4368214" cy="34164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Char char="●"/>
            </a:pPr>
            <a:r>
              <a:rPr lang="en" sz="2400" dirty="0"/>
              <a:t>Look at your exit ticket summary from yesterday</a:t>
            </a:r>
            <a:r>
              <a:rPr lang="en-US" sz="2400" dirty="0"/>
              <a:t>.</a:t>
            </a:r>
            <a:endParaRPr sz="2400" dirty="0"/>
          </a:p>
          <a:p>
            <a:pPr marL="457200" lvl="0" indent="-381000">
              <a:spcBef>
                <a:spcPts val="0"/>
              </a:spcBef>
              <a:spcAft>
                <a:spcPts val="0"/>
              </a:spcAft>
              <a:buSzPts val="2400"/>
              <a:buChar char="●"/>
            </a:pPr>
            <a:r>
              <a:rPr lang="en" sz="2400" dirty="0"/>
              <a:t>Read your summary to yourself</a:t>
            </a:r>
            <a:r>
              <a:rPr lang="en-US" sz="2400" dirty="0"/>
              <a:t>.</a:t>
            </a:r>
            <a:endParaRPr sz="2400" dirty="0"/>
          </a:p>
          <a:p>
            <a:pPr marL="0" lvl="0" indent="0" rtl="0">
              <a:spcBef>
                <a:spcPts val="0"/>
              </a:spcBef>
              <a:spcAft>
                <a:spcPts val="0"/>
              </a:spcAft>
              <a:buNone/>
            </a:pPr>
            <a:endParaRPr dirty="0"/>
          </a:p>
        </p:txBody>
      </p:sp>
      <p:pic>
        <p:nvPicPr>
          <p:cNvPr id="174" name="Shape 174"/>
          <p:cNvPicPr preferRelativeResize="0"/>
          <p:nvPr/>
        </p:nvPicPr>
        <p:blipFill rotWithShape="1">
          <a:blip r:embed="rId3">
            <a:alphaModFix/>
          </a:blip>
          <a:srcRect l="26634" t="18016" r="26257" b="15524"/>
          <a:stretch/>
        </p:blipFill>
        <p:spPr>
          <a:xfrm>
            <a:off x="398404" y="1404150"/>
            <a:ext cx="3880574" cy="3077825"/>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Shape 17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 Model Summary</a:t>
            </a:r>
            <a:endParaRPr/>
          </a:p>
        </p:txBody>
      </p:sp>
      <p:pic>
        <p:nvPicPr>
          <p:cNvPr id="182" name="Shape 182" descr="Users"/>
          <p:cNvPicPr preferRelativeResize="0"/>
          <p:nvPr/>
        </p:nvPicPr>
        <p:blipFill rotWithShape="1">
          <a:blip r:embed="rId3">
            <a:alphaModFix/>
          </a:blip>
          <a:srcRect/>
          <a:stretch/>
        </p:blipFill>
        <p:spPr>
          <a:xfrm>
            <a:off x="7492708" y="4416365"/>
            <a:ext cx="771651" cy="776830"/>
          </a:xfrm>
          <a:prstGeom prst="rect">
            <a:avLst/>
          </a:prstGeom>
          <a:noFill/>
          <a:ln>
            <a:noFill/>
          </a:ln>
        </p:spPr>
      </p:pic>
      <p:pic>
        <p:nvPicPr>
          <p:cNvPr id="183" name="Shape 183" descr="https://d30y9cdsu7xlg0.cloudfront.net/png/709687-200.png"/>
          <p:cNvPicPr preferRelativeResize="0"/>
          <p:nvPr/>
        </p:nvPicPr>
        <p:blipFill rotWithShape="1">
          <a:blip r:embed="rId4">
            <a:alphaModFix/>
          </a:blip>
          <a:srcRect/>
          <a:stretch/>
        </p:blipFill>
        <p:spPr>
          <a:xfrm>
            <a:off x="8428411" y="4464107"/>
            <a:ext cx="715589" cy="704850"/>
          </a:xfrm>
          <a:prstGeom prst="rect">
            <a:avLst/>
          </a:prstGeom>
          <a:noFill/>
          <a:ln>
            <a:noFill/>
          </a:ln>
        </p:spPr>
      </p:pic>
      <p:pic>
        <p:nvPicPr>
          <p:cNvPr id="185" name="Shape 185"/>
          <p:cNvPicPr preferRelativeResize="0"/>
          <p:nvPr/>
        </p:nvPicPr>
        <p:blipFill>
          <a:blip r:embed="rId5">
            <a:alphaModFix/>
          </a:blip>
          <a:stretch>
            <a:fillRect/>
          </a:stretch>
        </p:blipFill>
        <p:spPr>
          <a:xfrm>
            <a:off x="8264359" y="4529342"/>
            <a:ext cx="328104" cy="574379"/>
          </a:xfrm>
          <a:prstGeom prst="rect">
            <a:avLst/>
          </a:prstGeom>
          <a:noFill/>
          <a:ln>
            <a:noFill/>
          </a:ln>
        </p:spPr>
      </p:pic>
      <p:pic>
        <p:nvPicPr>
          <p:cNvPr id="9" name="Shape 181"/>
          <p:cNvPicPr preferRelativeResize="0"/>
          <p:nvPr/>
        </p:nvPicPr>
        <p:blipFill rotWithShape="1">
          <a:blip r:embed="rId6">
            <a:alphaModFix/>
          </a:blip>
          <a:srcRect l="24954" t="34394" r="24570" b="38669"/>
          <a:stretch/>
        </p:blipFill>
        <p:spPr>
          <a:xfrm>
            <a:off x="355462" y="1886243"/>
            <a:ext cx="8433076" cy="2530122"/>
          </a:xfrm>
          <a:prstGeom prst="rect">
            <a:avLst/>
          </a:prstGeom>
          <a:noFill/>
          <a:ln w="19050" cap="flat" cmpd="sng">
            <a:solidFill>
              <a:schemeClr val="tx1"/>
            </a:solidFill>
            <a:prstDash val="solid"/>
            <a:round/>
            <a:headEnd type="none" w="sm" len="sm"/>
            <a:tailEnd type="none" w="sm" len="sm"/>
          </a:ln>
        </p:spPr>
      </p:pic>
      <p:pic>
        <p:nvPicPr>
          <p:cNvPr id="181" name="Shape 181"/>
          <p:cNvPicPr preferRelativeResize="0"/>
          <p:nvPr/>
        </p:nvPicPr>
        <p:blipFill rotWithShape="1">
          <a:blip r:embed="rId6">
            <a:alphaModFix/>
          </a:blip>
          <a:srcRect l="24954" t="19280" r="24570" b="72707"/>
          <a:stretch/>
        </p:blipFill>
        <p:spPr>
          <a:xfrm>
            <a:off x="355462" y="1133651"/>
            <a:ext cx="8433076" cy="752592"/>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Shape 19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Analyze </a:t>
            </a:r>
            <a:r>
              <a:rPr lang="en" i="1"/>
              <a:t>Love That Dog</a:t>
            </a:r>
            <a:r>
              <a:rPr lang="en"/>
              <a:t> pgs 8-11</a:t>
            </a:r>
            <a:endParaRPr/>
          </a:p>
        </p:txBody>
      </p:sp>
      <p:sp>
        <p:nvSpPr>
          <p:cNvPr id="191" name="Shape 191"/>
          <p:cNvSpPr txBox="1">
            <a:spLocks noGrp="1"/>
          </p:cNvSpPr>
          <p:nvPr>
            <p:ph type="body" idx="1"/>
          </p:nvPr>
        </p:nvSpPr>
        <p:spPr>
          <a:xfrm>
            <a:off x="2034150" y="1244575"/>
            <a:ext cx="6594600" cy="32322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AutoNum type="arabicPeriod"/>
            </a:pPr>
            <a:r>
              <a:rPr lang="en" sz="2400"/>
              <a:t>Turn to page 8 in </a:t>
            </a:r>
            <a:r>
              <a:rPr lang="en" sz="2400" i="1"/>
              <a:t>Love That Dog.</a:t>
            </a:r>
            <a:endParaRPr sz="2400" i="1"/>
          </a:p>
          <a:p>
            <a:pPr marL="457200" lvl="0" indent="-381000">
              <a:spcBef>
                <a:spcPts val="0"/>
              </a:spcBef>
              <a:spcAft>
                <a:spcPts val="0"/>
              </a:spcAft>
              <a:buSzPts val="2400"/>
              <a:buAutoNum type="arabicPeriod"/>
            </a:pPr>
            <a:r>
              <a:rPr lang="en" sz="2400"/>
              <a:t>Read pages 8-10.</a:t>
            </a:r>
            <a:endParaRPr sz="2400"/>
          </a:p>
          <a:p>
            <a:pPr marL="457200" lvl="0" indent="-381000" rtl="0">
              <a:spcBef>
                <a:spcPts val="0"/>
              </a:spcBef>
              <a:spcAft>
                <a:spcPts val="0"/>
              </a:spcAft>
              <a:buSzPts val="2400"/>
              <a:buAutoNum type="arabicPeriod"/>
            </a:pPr>
            <a:r>
              <a:rPr lang="en" sz="2400"/>
              <a:t>Using a sticky note, record the gist.</a:t>
            </a:r>
            <a:endParaRPr sz="2400"/>
          </a:p>
        </p:txBody>
      </p:sp>
      <p:pic>
        <p:nvPicPr>
          <p:cNvPr id="193" name="Shape 193" descr="Users"/>
          <p:cNvPicPr preferRelativeResize="0"/>
          <p:nvPr/>
        </p:nvPicPr>
        <p:blipFill rotWithShape="1">
          <a:blip r:embed="rId3">
            <a:alphaModFix/>
          </a:blip>
          <a:srcRect/>
          <a:stretch/>
        </p:blipFill>
        <p:spPr>
          <a:xfrm>
            <a:off x="8311324" y="4337031"/>
            <a:ext cx="634852" cy="683402"/>
          </a:xfrm>
          <a:prstGeom prst="rect">
            <a:avLst/>
          </a:prstGeom>
          <a:noFill/>
          <a:ln>
            <a:noFill/>
          </a:ln>
        </p:spPr>
      </p:pic>
      <p:pic>
        <p:nvPicPr>
          <p:cNvPr id="195" name="Shape 195" descr="https://d30y9cdsu7xlg0.cloudfront.net/png/709687-200.png"/>
          <p:cNvPicPr preferRelativeResize="0"/>
          <p:nvPr/>
        </p:nvPicPr>
        <p:blipFill rotWithShape="1">
          <a:blip r:embed="rId4">
            <a:alphaModFix/>
          </a:blip>
          <a:srcRect/>
          <a:stretch/>
        </p:blipFill>
        <p:spPr>
          <a:xfrm>
            <a:off x="7811573" y="4288969"/>
            <a:ext cx="779525" cy="779525"/>
          </a:xfrm>
          <a:prstGeom prst="rect">
            <a:avLst/>
          </a:prstGeom>
          <a:noFill/>
          <a:ln>
            <a:noFill/>
          </a:ln>
        </p:spPr>
      </p:pic>
      <p:pic>
        <p:nvPicPr>
          <p:cNvPr id="8" name="Shape 202"/>
          <p:cNvPicPr preferRelativeResize="0"/>
          <p:nvPr/>
        </p:nvPicPr>
        <p:blipFill rotWithShape="1">
          <a:blip r:embed="rId5">
            <a:alphaModFix/>
          </a:blip>
          <a:srcRect l="1932" t="39210" r="87038" b="31362"/>
          <a:stretch/>
        </p:blipFill>
        <p:spPr>
          <a:xfrm>
            <a:off x="447480" y="1686101"/>
            <a:ext cx="1586667" cy="2178327"/>
          </a:xfrm>
          <a:prstGeom prst="rect">
            <a:avLst/>
          </a:prstGeom>
          <a:noFill/>
          <a:ln w="19050" cap="flat" cmpd="sng">
            <a:solidFill>
              <a:srgbClr val="595959"/>
            </a:solidFill>
            <a:prstDash val="solid"/>
            <a:round/>
            <a:headEnd type="none" w="sm" len="sm"/>
            <a:tailEnd type="none" w="sm" len="sm"/>
          </a:ln>
        </p:spPr>
      </p:pic>
      <p:pic>
        <p:nvPicPr>
          <p:cNvPr id="9" name="Shape 204"/>
          <p:cNvPicPr preferRelativeResize="0"/>
          <p:nvPr/>
        </p:nvPicPr>
        <p:blipFill rotWithShape="1">
          <a:blip r:embed="rId6">
            <a:alphaModFix/>
          </a:blip>
          <a:srcRect l="28197" t="9204" r="27001" b="62836"/>
          <a:stretch/>
        </p:blipFill>
        <p:spPr>
          <a:xfrm>
            <a:off x="2705694" y="2864683"/>
            <a:ext cx="4489764" cy="1739974"/>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4B1D789-483B-4169-95FB-094EA69ABB69}">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830AA6E9-5ECF-4875-BB4D-4850A0761E78}">
  <ds:schemaRefs>
    <ds:schemaRef ds:uri="http://schemas.microsoft.com/sharepoint/v3/contenttype/forms"/>
  </ds:schemaRefs>
</ds:datastoreItem>
</file>

<file path=customXml/itemProps3.xml><?xml version="1.0" encoding="utf-8"?>
<ds:datastoreItem xmlns:ds="http://schemas.openxmlformats.org/officeDocument/2006/customXml" ds:itemID="{DFDB3599-1C18-4939-9351-CB9201181B4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129</TotalTime>
  <Words>5615</Words>
  <Application>Microsoft Office PowerPoint</Application>
  <PresentationFormat>On-screen Show (16:9)</PresentationFormat>
  <Paragraphs>349</Paragraphs>
  <Slides>16</Slides>
  <Notes>16</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16</vt:i4>
      </vt:variant>
    </vt:vector>
  </HeadingPairs>
  <TitlesOfParts>
    <vt:vector size="22" baseType="lpstr">
      <vt:lpstr>Century Gothic</vt:lpstr>
      <vt:lpstr>Calibri</vt:lpstr>
      <vt:lpstr>Overlock</vt:lpstr>
      <vt:lpstr>Arial</vt:lpstr>
      <vt:lpstr>Simple Light</vt:lpstr>
      <vt:lpstr>Office Theme</vt:lpstr>
      <vt:lpstr>Grade 4: Module 1: Unit 1: Lesson 5 Teacher slide, before teaching.</vt:lpstr>
      <vt:lpstr>Grade 4: Module 1: Unit 1: Lesson 5 Teacher slide, before teaching.</vt:lpstr>
      <vt:lpstr>Grade 4: Module 1: Unit 1: Lesson 5 Teacher slide, before teaching.</vt:lpstr>
      <vt:lpstr>PowerPoint Presentation</vt:lpstr>
      <vt:lpstr>Hello, Students!</vt:lpstr>
      <vt:lpstr>Review Learning Targets</vt:lpstr>
      <vt:lpstr>Writing a Summary </vt:lpstr>
      <vt:lpstr>A Model Summary</vt:lpstr>
      <vt:lpstr>Analyze Love That Dog pgs 8-11</vt:lpstr>
      <vt:lpstr>Analyze Love That Dog pgs 8-11</vt:lpstr>
      <vt:lpstr>Analyzing the poem: “The Tiger”</vt:lpstr>
      <vt:lpstr>Analyzing the poem: “The Tiger”</vt:lpstr>
      <vt:lpstr>Analyzing the poem: “The Tiger”</vt:lpstr>
      <vt:lpstr>Closing and Assessment</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5 Teacher slide, before teaching.</dc:title>
  <dc:creator>nbravo</dc:creator>
  <cp:lastModifiedBy>Natalie Ivey</cp:lastModifiedBy>
  <cp:revision>18</cp:revision>
  <dcterms:modified xsi:type="dcterms:W3CDTF">2018-08-31T15:26:39Z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