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1"/>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Lst>
  <p:sldSz cx="9144000" cy="5143500" type="screen16x9"/>
  <p:notesSz cx="6858000" cy="9144000"/>
  <p:embeddedFontLst>
    <p:embeddedFont>
      <p:font typeface="Calibri" panose="020F0502020204030204" pitchFamily="34" charset="0"/>
      <p:regular r:id="rId22"/>
      <p:bold r:id="rId23"/>
      <p:italic r:id="rId24"/>
      <p:boldItalic r:id="rId25"/>
    </p:embeddedFont>
    <p:embeddedFont>
      <p:font typeface="Century Gothic" panose="020B0502020202020204" pitchFamily="34" charset="0"/>
      <p:regular r:id="rId26"/>
      <p:bold r:id="rId27"/>
      <p:italic r:id="rId28"/>
      <p:boldItalic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38C43C-6C54-4CA4-A245-6CF9DE3E079C}" v="23" dt="2018-09-05T19:32:50.755"/>
  </p1510:revLst>
</p1510:revInfo>
</file>

<file path=ppt/tableStyles.xml><?xml version="1.0" encoding="utf-8"?>
<a:tblStyleLst xmlns:a="http://schemas.openxmlformats.org/drawingml/2006/main" def="{7F6BBB54-6E77-4CE0-B497-065B3C22A1D6}">
  <a:tblStyle styleId="{7F6BBB54-6E77-4CE0-B497-065B3C22A1D6}"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3662" autoAdjust="0"/>
  </p:normalViewPr>
  <p:slideViewPr>
    <p:cSldViewPr snapToGrid="0">
      <p:cViewPr varScale="1">
        <p:scale>
          <a:sx n="141" d="100"/>
          <a:sy n="141" d="100"/>
        </p:scale>
        <p:origin x="744" y="11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5.fntdata"/><Relationship Id="rId3" Type="http://schemas.openxmlformats.org/officeDocument/2006/relationships/customXml" Target="../customXml/item3.xml"/><Relationship Id="rId21" Type="http://schemas.openxmlformats.org/officeDocument/2006/relationships/notesMaster" Target="notesMasters/notesMaster1.xml"/><Relationship Id="rId34"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4.fntdata"/><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8.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3.fntdata"/><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2.fntdata"/><Relationship Id="rId28" Type="http://schemas.openxmlformats.org/officeDocument/2006/relationships/font" Target="fonts/font7.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presProps" Target="presProps.xml"/><Relationship Id="rId35"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2338C43C-6C54-4CA4-A245-6CF9DE3E079C}"/>
    <pc:docChg chg="modSld modMainMaster">
      <pc:chgData name="Natalie Ivey" userId="2c81a4b0-7596-4a42-b4da-e7aac4dfeff9" providerId="ADAL" clId="{2338C43C-6C54-4CA4-A245-6CF9DE3E079C}" dt="2018-09-05T19:32:50.755" v="22" actId="1076"/>
      <pc:docMkLst>
        <pc:docMk/>
      </pc:docMkLst>
      <pc:sldChg chg="addSp modSp">
        <pc:chgData name="Natalie Ivey" userId="2c81a4b0-7596-4a42-b4da-e7aac4dfeff9" providerId="ADAL" clId="{2338C43C-6C54-4CA4-A245-6CF9DE3E079C}" dt="2018-09-05T19:27:05.671" v="3" actId="1076"/>
        <pc:sldMkLst>
          <pc:docMk/>
          <pc:sldMk cId="0" sldId="259"/>
        </pc:sldMkLst>
        <pc:picChg chg="add mod">
          <ac:chgData name="Natalie Ivey" userId="2c81a4b0-7596-4a42-b4da-e7aac4dfeff9" providerId="ADAL" clId="{2338C43C-6C54-4CA4-A245-6CF9DE3E079C}" dt="2018-09-05T19:27:05.671" v="3" actId="1076"/>
          <ac:picMkLst>
            <pc:docMk/>
            <pc:sldMk cId="0" sldId="259"/>
            <ac:picMk id="3" creationId="{670E37E6-AC1C-4678-833B-57F3B3C9D2A1}"/>
          </ac:picMkLst>
        </pc:picChg>
      </pc:sldChg>
      <pc:sldChg chg="modSp">
        <pc:chgData name="Natalie Ivey" userId="2c81a4b0-7596-4a42-b4da-e7aac4dfeff9" providerId="ADAL" clId="{2338C43C-6C54-4CA4-A245-6CF9DE3E079C}" dt="2018-09-05T19:32:50.755" v="22" actId="1076"/>
        <pc:sldMkLst>
          <pc:docMk/>
          <pc:sldMk cId="0" sldId="266"/>
        </pc:sldMkLst>
        <pc:picChg chg="mod">
          <ac:chgData name="Natalie Ivey" userId="2c81a4b0-7596-4a42-b4da-e7aac4dfeff9" providerId="ADAL" clId="{2338C43C-6C54-4CA4-A245-6CF9DE3E079C}" dt="2018-09-05T19:32:50.755" v="22" actId="1076"/>
          <ac:picMkLst>
            <pc:docMk/>
            <pc:sldMk cId="0" sldId="266"/>
            <ac:picMk id="9" creationId="{00000000-0000-0000-0000-000000000000}"/>
          </ac:picMkLst>
        </pc:picChg>
        <pc:picChg chg="mod">
          <ac:chgData name="Natalie Ivey" userId="2c81a4b0-7596-4a42-b4da-e7aac4dfeff9" providerId="ADAL" clId="{2338C43C-6C54-4CA4-A245-6CF9DE3E079C}" dt="2018-09-05T19:30:33.577" v="19" actId="14100"/>
          <ac:picMkLst>
            <pc:docMk/>
            <pc:sldMk cId="0" sldId="266"/>
            <ac:picMk id="204" creationId="{00000000-0000-0000-0000-000000000000}"/>
          </ac:picMkLst>
        </pc:picChg>
        <pc:picChg chg="mod">
          <ac:chgData name="Natalie Ivey" userId="2c81a4b0-7596-4a42-b4da-e7aac4dfeff9" providerId="ADAL" clId="{2338C43C-6C54-4CA4-A245-6CF9DE3E079C}" dt="2018-09-05T19:32:43.331" v="21" actId="1076"/>
          <ac:picMkLst>
            <pc:docMk/>
            <pc:sldMk cId="0" sldId="266"/>
            <ac:picMk id="205" creationId="{00000000-0000-0000-0000-000000000000}"/>
          </ac:picMkLst>
        </pc:picChg>
        <pc:picChg chg="mod">
          <ac:chgData name="Natalie Ivey" userId="2c81a4b0-7596-4a42-b4da-e7aac4dfeff9" providerId="ADAL" clId="{2338C43C-6C54-4CA4-A245-6CF9DE3E079C}" dt="2018-09-05T19:32:40.236" v="20" actId="14100"/>
          <ac:picMkLst>
            <pc:docMk/>
            <pc:sldMk cId="0" sldId="266"/>
            <ac:picMk id="206" creationId="{00000000-0000-0000-0000-000000000000}"/>
          </ac:picMkLst>
        </pc:picChg>
      </pc:sldChg>
      <pc:sldChg chg="modSp">
        <pc:chgData name="Natalie Ivey" userId="2c81a4b0-7596-4a42-b4da-e7aac4dfeff9" providerId="ADAL" clId="{2338C43C-6C54-4CA4-A245-6CF9DE3E079C}" dt="2018-09-05T19:28:17.279" v="13" actId="1076"/>
        <pc:sldMkLst>
          <pc:docMk/>
          <pc:sldMk cId="0" sldId="267"/>
        </pc:sldMkLst>
        <pc:picChg chg="mod">
          <ac:chgData name="Natalie Ivey" userId="2c81a4b0-7596-4a42-b4da-e7aac4dfeff9" providerId="ADAL" clId="{2338C43C-6C54-4CA4-A245-6CF9DE3E079C}" dt="2018-09-05T19:28:17.279" v="13" actId="1076"/>
          <ac:picMkLst>
            <pc:docMk/>
            <pc:sldMk cId="0" sldId="267"/>
            <ac:picMk id="215" creationId="{00000000-0000-0000-0000-000000000000}"/>
          </ac:picMkLst>
        </pc:picChg>
        <pc:picChg chg="mod">
          <ac:chgData name="Natalie Ivey" userId="2c81a4b0-7596-4a42-b4da-e7aac4dfeff9" providerId="ADAL" clId="{2338C43C-6C54-4CA4-A245-6CF9DE3E079C}" dt="2018-09-05T19:28:14.951" v="12" actId="1076"/>
          <ac:picMkLst>
            <pc:docMk/>
            <pc:sldMk cId="0" sldId="267"/>
            <ac:picMk id="216" creationId="{00000000-0000-0000-0000-000000000000}"/>
          </ac:picMkLst>
        </pc:picChg>
        <pc:picChg chg="mod">
          <ac:chgData name="Natalie Ivey" userId="2c81a4b0-7596-4a42-b4da-e7aac4dfeff9" providerId="ADAL" clId="{2338C43C-6C54-4CA4-A245-6CF9DE3E079C}" dt="2018-09-05T19:28:02.911" v="11" actId="14100"/>
          <ac:picMkLst>
            <pc:docMk/>
            <pc:sldMk cId="0" sldId="267"/>
            <ac:picMk id="217" creationId="{00000000-0000-0000-0000-000000000000}"/>
          </ac:picMkLst>
        </pc:picChg>
      </pc:sldChg>
      <pc:sldMasterChg chg="addSp modSp">
        <pc:chgData name="Natalie Ivey" userId="2c81a4b0-7596-4a42-b4da-e7aac4dfeff9" providerId="ADAL" clId="{2338C43C-6C54-4CA4-A245-6CF9DE3E079C}" dt="2018-09-05T19:27:52" v="10" actId="1076"/>
        <pc:sldMasterMkLst>
          <pc:docMk/>
          <pc:sldMasterMk cId="0" sldId="2147483670"/>
        </pc:sldMasterMkLst>
        <pc:picChg chg="add mod">
          <ac:chgData name="Natalie Ivey" userId="2c81a4b0-7596-4a42-b4da-e7aac4dfeff9" providerId="ADAL" clId="{2338C43C-6C54-4CA4-A245-6CF9DE3E079C}" dt="2018-09-05T19:27:27.327" v="5" actId="1076"/>
          <ac:picMkLst>
            <pc:docMk/>
            <pc:sldMasterMk cId="0" sldId="2147483670"/>
            <ac:picMk id="3" creationId="{7550FBB3-89E7-488A-B23D-32987C0737C8}"/>
          </ac:picMkLst>
        </pc:picChg>
        <pc:picChg chg="add mod">
          <ac:chgData name="Natalie Ivey" userId="2c81a4b0-7596-4a42-b4da-e7aac4dfeff9" providerId="ADAL" clId="{2338C43C-6C54-4CA4-A245-6CF9DE3E079C}" dt="2018-09-05T19:27:40.611" v="8" actId="1076"/>
          <ac:picMkLst>
            <pc:docMk/>
            <pc:sldMasterMk cId="0" sldId="2147483670"/>
            <ac:picMk id="5" creationId="{3F7B3B27-1970-41B6-A987-84D9CD9596E8}"/>
          </ac:picMkLst>
        </pc:picChg>
        <pc:picChg chg="add mod">
          <ac:chgData name="Natalie Ivey" userId="2c81a4b0-7596-4a42-b4da-e7aac4dfeff9" providerId="ADAL" clId="{2338C43C-6C54-4CA4-A245-6CF9DE3E079C}" dt="2018-09-05T19:27:52" v="10" actId="1076"/>
          <ac:picMkLst>
            <pc:docMk/>
            <pc:sldMasterMk cId="0" sldId="2147483670"/>
            <ac:picMk id="10" creationId="{0C20F660-F153-4B13-8B15-0B7892E1C41E}"/>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88547212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eleducation.org/resources/el-education-classroom-protocols"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curriculum.eleducation.org/sites/default/files/g4m1u2_all-block_072017.pdf"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1/unit-2/lesson-13"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curriculum.eleducation.org/curriculum/ela/grade-4/module-1/unit-2/lesson-13"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s://eleducation.org/resources/el-education-classroom-protocols"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this lesson, students plan and write the conclusion paragraph of their essays. Students then begin to revise their essays for organization of ideas.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 this unit, the habit of character focus is on working to become an effective learner. The characteristic they collect in this lesson is perseverance, because this is their first time writing a full essay this school year.</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research reading that students complete for homework will help build both their vocabulary and knowledge pertaining to poetry and what inspires people to write. By participating in this volume of reading over a span of time, students will develop a wide base of knowledge about the world and the words that help describe and make sense of it.</a:t>
            </a:r>
            <a:endParaRPr sz="1200">
              <a:solidFill>
                <a:schemeClr val="dk1"/>
              </a:solidFill>
              <a:latin typeface="Calibri"/>
              <a:ea typeface="Calibri"/>
              <a:cs typeface="Calibri"/>
              <a:sym typeface="Calibri"/>
            </a:endParaRPr>
          </a:p>
          <a:p>
            <a:pPr marL="0" lvl="0" indent="0" rtl="0">
              <a:spcBef>
                <a:spcPts val="0"/>
              </a:spcBef>
              <a:spcAft>
                <a:spcPts val="0"/>
              </a:spcAft>
              <a:buNone/>
            </a:pPr>
            <a:endParaRPr>
              <a:solidFill>
                <a:schemeClr val="dk1"/>
              </a:solidFill>
            </a:endParaRPr>
          </a:p>
        </p:txBody>
      </p:sp>
    </p:spTree>
    <p:extLst>
      <p:ext uri="{BB962C8B-B14F-4D97-AF65-F5344CB8AC3E}">
        <p14:creationId xmlns:p14="http://schemas.microsoft.com/office/powerpoint/2010/main" val="13147517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3e15d39bb7_0_3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1" name="Google Shape;191;g3e15d39bb7_0_3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a:t>
            </a:r>
            <a:r>
              <a:rPr lang="en" sz="1200" b="1" dirty="0">
                <a:solidFill>
                  <a:schemeClr val="dk1"/>
                </a:solidFill>
                <a:latin typeface="Calibri"/>
                <a:ea typeface="Calibri"/>
                <a:cs typeface="Calibri"/>
                <a:sym typeface="Calibri"/>
              </a:rPr>
              <a:t>Classroom Protocols document </a:t>
            </a:r>
            <a:r>
              <a:rPr lang="en" sz="1200" dirty="0">
                <a:solidFill>
                  <a:schemeClr val="dk1"/>
                </a:solidFill>
                <a:latin typeface="Calibri"/>
                <a:ea typeface="Calibri"/>
                <a:cs typeface="Calibri"/>
                <a:sym typeface="Calibri"/>
              </a:rPr>
              <a:t>for the full version of the protocol: </a:t>
            </a:r>
            <a:r>
              <a:rPr lang="en" sz="1200" u="sng" dirty="0">
                <a:solidFill>
                  <a:schemeClr val="hlink"/>
                </a:solidFill>
                <a:latin typeface="Calibri"/>
                <a:ea typeface="Calibri"/>
                <a:cs typeface="Calibri"/>
                <a:sym typeface="Calibri"/>
                <a:hlinkClick r:id="rId3"/>
              </a:rPr>
              <a:t>https://eleducation.org/resources/el-education-classroom-protocols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now going to participate in the </a:t>
            </a:r>
            <a:r>
              <a:rPr lang="en" sz="1200" b="0" dirty="0">
                <a:solidFill>
                  <a:schemeClr val="dk1"/>
                </a:solidFill>
                <a:latin typeface="Calibri"/>
                <a:ea typeface="Calibri"/>
                <a:cs typeface="Calibri"/>
                <a:sym typeface="Calibri"/>
              </a:rPr>
              <a:t>Thumb-O-Meter protocol </a:t>
            </a:r>
            <a:r>
              <a:rPr lang="en" sz="1200" dirty="0">
                <a:solidFill>
                  <a:schemeClr val="dk1"/>
                </a:solidFill>
                <a:latin typeface="Calibri"/>
                <a:ea typeface="Calibri"/>
                <a:cs typeface="Calibri"/>
                <a:sym typeface="Calibri"/>
              </a:rPr>
              <a:t>to reflect on their progress toward the first learning target. Remind them that they used this protocol in the first half of the unit and review as necessary.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the protocol using the first learning target.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inviting students to self-assess against how well they persevered in this lesson.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record ‘Y’ for ‘Yes’ and the date in the final column of their</a:t>
            </a:r>
            <a:r>
              <a:rPr lang="en" sz="1200" b="1" dirty="0">
                <a:solidFill>
                  <a:schemeClr val="dk1"/>
                </a:solidFill>
                <a:latin typeface="Calibri"/>
                <a:ea typeface="Calibri"/>
                <a:cs typeface="Calibri"/>
                <a:sym typeface="Calibri"/>
              </a:rPr>
              <a:t> Informative Writing Checklist</a:t>
            </a:r>
            <a:r>
              <a:rPr lang="en" sz="1200" dirty="0">
                <a:solidFill>
                  <a:schemeClr val="dk1"/>
                </a:solidFill>
                <a:latin typeface="Calibri"/>
                <a:ea typeface="Calibri"/>
                <a:cs typeface="Calibri"/>
                <a:sym typeface="Calibri"/>
              </a:rPr>
              <a:t> if they feel the criteria marked on their checklists have been achieved in their writing in this lesson.</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Scan student responses and make a note of students who may need more support with this moving forward.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 Who Needs it: None </a:t>
            </a:r>
            <a:endParaRPr sz="1200" dirty="0">
              <a:solidFill>
                <a:schemeClr val="dk1"/>
              </a:solidFill>
              <a:latin typeface="Calibri"/>
              <a:ea typeface="Calibri"/>
              <a:cs typeface="Calibri"/>
              <a:sym typeface="Calibri"/>
            </a:endParaRPr>
          </a:p>
          <a:p>
            <a:pPr marL="0" lvl="0" indent="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85498365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3e19ccaad5_0_9: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9" name="Google Shape;199;g3e19ccaad5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Pairs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AutoNum type="arabicPeriod"/>
            </a:pPr>
            <a:r>
              <a:rPr lang="en" sz="1200" dirty="0">
                <a:solidFill>
                  <a:schemeClr val="dk1"/>
                </a:solidFill>
                <a:latin typeface="Calibri"/>
                <a:ea typeface="Calibri"/>
                <a:cs typeface="Calibri"/>
                <a:sym typeface="Calibri"/>
              </a:rPr>
              <a:t>Direct students’ attention to their</a:t>
            </a:r>
            <a:r>
              <a:rPr lang="en" sz="1200" b="1" dirty="0">
                <a:solidFill>
                  <a:schemeClr val="dk1"/>
                </a:solidFill>
                <a:latin typeface="Calibri"/>
                <a:ea typeface="Calibri"/>
                <a:cs typeface="Calibri"/>
                <a:sym typeface="Calibri"/>
              </a:rPr>
              <a:t> Informative Writing Checklist </a:t>
            </a:r>
            <a:r>
              <a:rPr lang="en" sz="1200" dirty="0">
                <a:solidFill>
                  <a:schemeClr val="dk1"/>
                </a:solidFill>
                <a:latin typeface="Calibri"/>
                <a:ea typeface="Calibri"/>
                <a:cs typeface="Calibri"/>
                <a:sym typeface="Calibri"/>
              </a:rPr>
              <a:t>and focus them on the criteria.</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they have already discussed these criteria. Invite students to turn to an elbow partner to say what each means in their own words.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AutoNum type="arabicPeriod"/>
            </a:pPr>
            <a:r>
              <a:rPr lang="en" sz="1200" dirty="0">
                <a:solidFill>
                  <a:schemeClr val="dk1"/>
                </a:solidFill>
                <a:latin typeface="Calibri"/>
                <a:ea typeface="Calibri"/>
                <a:cs typeface="Calibri"/>
                <a:sym typeface="Calibri"/>
              </a:rPr>
              <a:t>Distribute and display the </a:t>
            </a:r>
            <a:r>
              <a:rPr lang="en" sz="1200" b="1" dirty="0">
                <a:solidFill>
                  <a:schemeClr val="dk1"/>
                </a:solidFill>
                <a:latin typeface="Calibri"/>
                <a:ea typeface="Calibri"/>
                <a:cs typeface="Calibri"/>
                <a:sym typeface="Calibri"/>
              </a:rPr>
              <a:t>organization model</a:t>
            </a:r>
            <a:r>
              <a:rPr lang="en" sz="1200" dirty="0">
                <a:solidFill>
                  <a:schemeClr val="dk1"/>
                </a:solidFill>
                <a:latin typeface="Calibri"/>
                <a:ea typeface="Calibri"/>
                <a:cs typeface="Calibri"/>
                <a:sym typeface="Calibri"/>
              </a:rPr>
              <a:t>. Explain that Example 1 is before the author revised his work for organization and Example 2 is after the revision. Point out that both of these examples include the essay’s focus statement and the two proof paragraphs.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two sentences of Example 2 aloud:</a:t>
            </a:r>
            <a:r>
              <a:rPr lang="en" sz="1200" i="1" dirty="0">
                <a:solidFill>
                  <a:schemeClr val="dk1"/>
                </a:solidFill>
                <a:latin typeface="Calibri"/>
                <a:ea typeface="Calibri"/>
                <a:cs typeface="Calibri"/>
                <a:sym typeface="Calibri"/>
              </a:rPr>
              <a:t>“This famous poet found the inspiration for his poems in an unusual place. William Carlos Williams was inspired by everyday objects and the lives of common people, and you can see this in his poetry.”</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Point out that these sentences are the same as in Example 1—the essay’s focus statement. Underline the first sentence in green.</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Using a total participation technique, invite responses from the group: </a:t>
            </a:r>
            <a:r>
              <a:rPr lang="en" sz="1200" i="1" dirty="0">
                <a:solidFill>
                  <a:schemeClr val="dk1"/>
                </a:solidFill>
                <a:latin typeface="Calibri"/>
                <a:ea typeface="Calibri"/>
                <a:cs typeface="Calibri"/>
                <a:sym typeface="Calibri"/>
              </a:rPr>
              <a:t>“What is the first point being made in this essay?”</a:t>
            </a:r>
            <a:r>
              <a:rPr lang="en" sz="1200" b="1" dirty="0">
                <a:solidFill>
                  <a:schemeClr val="dk1"/>
                </a:solidFill>
                <a:latin typeface="Calibri"/>
                <a:ea typeface="Calibri"/>
                <a:cs typeface="Calibri"/>
                <a:sym typeface="Calibri"/>
              </a:rPr>
              <a:t> (William Carlos Williams was inspired by everyday objects and the lives of common people.) </a:t>
            </a:r>
            <a:r>
              <a:rPr lang="en" sz="1200" i="1" dirty="0">
                <a:solidFill>
                  <a:schemeClr val="dk1"/>
                </a:solidFill>
                <a:latin typeface="Calibri"/>
                <a:ea typeface="Calibri"/>
                <a:cs typeface="Calibri"/>
                <a:sym typeface="Calibri"/>
              </a:rPr>
              <a:t>“What is the second point being made in this essay?”</a:t>
            </a:r>
            <a:r>
              <a:rPr lang="en" sz="1200" b="1" dirty="0">
                <a:solidFill>
                  <a:schemeClr val="dk1"/>
                </a:solidFill>
                <a:latin typeface="Calibri"/>
                <a:ea typeface="Calibri"/>
                <a:cs typeface="Calibri"/>
                <a:sym typeface="Calibri"/>
              </a:rPr>
              <a:t> (You can see what he was inspired by in his poetry.)</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Underline the first point in yellow and the second point in blue. Remind students that with these two sentences, the author stated his topic clearly.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revising as necessary.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making notes on the margins of their essays.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discussing the questions at hand.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a:spcBef>
                <a:spcPts val="0"/>
              </a:spcBef>
              <a:spcAft>
                <a:spcPts val="0"/>
              </a:spcAft>
              <a:buNone/>
            </a:pPr>
            <a:r>
              <a:rPr lang="en" sz="1200" dirty="0">
                <a:solidFill>
                  <a:schemeClr val="dk1"/>
                </a:solidFill>
                <a:latin typeface="Calibri"/>
                <a:ea typeface="Calibri"/>
                <a:cs typeface="Calibri"/>
                <a:sym typeface="Calibri"/>
              </a:rPr>
              <a:t>Support for Any Student Who Needs it: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reading the organization model, model underlining each sentence, and think aloud the process of deciding which color to use. Write each point in the margins next to the corresponding paragraphs on the organizational model.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dirty="0">
              <a:solidFill>
                <a:schemeClr val="dk1"/>
              </a:solidFill>
            </a:endParaRPr>
          </a:p>
          <a:p>
            <a:pPr marL="0" lvl="0" indent="0" rtl="0">
              <a:spcBef>
                <a:spcPts val="0"/>
              </a:spcBef>
              <a:spcAft>
                <a:spcPts val="0"/>
              </a:spcAft>
              <a:buNone/>
            </a:pPr>
            <a:endParaRPr dirty="0">
              <a:solidFill>
                <a:schemeClr val="dk1"/>
              </a:solidFill>
            </a:endParaRPr>
          </a:p>
        </p:txBody>
      </p:sp>
    </p:spTree>
    <p:extLst>
      <p:ext uri="{BB962C8B-B14F-4D97-AF65-F5344CB8AC3E}">
        <p14:creationId xmlns:p14="http://schemas.microsoft.com/office/powerpoint/2010/main" val="161260896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e39f51690_0_1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0" name="Google Shape;210;g3e39f5169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7-10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Pairs/Whole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proof paragraph of Example 2 aloud, then read the first proof paragraph of Example 1 aloud, then reread both again.</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Using a total participation technique, invite responses from the group:</a:t>
            </a:r>
            <a:r>
              <a:rPr lang="en" sz="1200" i="1" dirty="0">
                <a:solidFill>
                  <a:schemeClr val="dk1"/>
                </a:solidFill>
                <a:latin typeface="Calibri"/>
                <a:ea typeface="Calibri"/>
                <a:cs typeface="Calibri"/>
                <a:sym typeface="Calibri"/>
              </a:rPr>
              <a:t>“What are the differences between the two examples?” </a:t>
            </a:r>
            <a:r>
              <a:rPr lang="en" sz="1200" b="1" dirty="0">
                <a:solidFill>
                  <a:schemeClr val="dk1"/>
                </a:solidFill>
                <a:latin typeface="Calibri"/>
                <a:ea typeface="Calibri"/>
                <a:cs typeface="Calibri"/>
                <a:sym typeface="Calibri"/>
              </a:rPr>
              <a:t>(The first proof paragraph in Example 2 is about what inspired William Carlos Williams; the first proof paragraph in Example 1 is also about what inspired him but also includes examples from his poetry.)</a:t>
            </a:r>
            <a:endParaRPr sz="1200" b="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use their blue marker to underline the differences in Example 1 and model this on the displayed copy </a:t>
            </a:r>
            <a:r>
              <a:rPr lang="en" sz="1200" b="1" dirty="0">
                <a:solidFill>
                  <a:schemeClr val="dk1"/>
                </a:solidFill>
                <a:latin typeface="Calibri"/>
                <a:ea typeface="Calibri"/>
                <a:cs typeface="Calibri"/>
                <a:sym typeface="Calibri"/>
              </a:rPr>
              <a:t>(“For example, in one of his first poems he made some of the lines rhyme when he wrote, ‘The Archer is awake! / The Swan is flying! / Gold against blue / An Arrow is lying.’” and “For example, in ‘The Red Wheelbarrow,’ Williams describes a red wheelbarrow, glazed with rain water, and how it is next to white chickens. This short poem helps us understand how beautiful and important the common wheelbarrow is.”)</a:t>
            </a:r>
            <a:endParaRPr sz="1200" b="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Using a total participation technique, invite responses from the group: </a:t>
            </a:r>
            <a:r>
              <a:rPr lang="en" sz="1200" i="1" dirty="0">
                <a:solidFill>
                  <a:schemeClr val="dk1"/>
                </a:solidFill>
                <a:latin typeface="Calibri"/>
                <a:ea typeface="Calibri"/>
                <a:cs typeface="Calibri"/>
                <a:sym typeface="Calibri"/>
              </a:rPr>
              <a:t>“What main idea does the first proof paragraph in Example 2 explain?” </a:t>
            </a:r>
            <a:r>
              <a:rPr lang="en" sz="1200" b="1" dirty="0">
                <a:solidFill>
                  <a:schemeClr val="dk1"/>
                </a:solidFill>
                <a:latin typeface="Calibri"/>
                <a:ea typeface="Calibri"/>
                <a:cs typeface="Calibri"/>
                <a:sym typeface="Calibri"/>
              </a:rPr>
              <a:t>(what inspired William Carlos Williams) </a:t>
            </a:r>
            <a:r>
              <a:rPr lang="en" sz="1200" i="1" dirty="0">
                <a:solidFill>
                  <a:schemeClr val="dk1"/>
                </a:solidFill>
                <a:latin typeface="Calibri"/>
                <a:ea typeface="Calibri"/>
                <a:cs typeface="Calibri"/>
                <a:sym typeface="Calibri"/>
              </a:rPr>
              <a:t>“How does not including the evidence from his poetry in Example 2 help us understand the author’s point?” </a:t>
            </a:r>
            <a:r>
              <a:rPr lang="en" sz="1200" b="1" dirty="0">
                <a:solidFill>
                  <a:schemeClr val="dk1"/>
                </a:solidFill>
                <a:latin typeface="Calibri"/>
                <a:ea typeface="Calibri"/>
                <a:cs typeface="Calibri"/>
                <a:sym typeface="Calibri"/>
              </a:rPr>
              <a:t>(It keeps the paragraph focused on the main idea.) </a:t>
            </a:r>
            <a:r>
              <a:rPr lang="en" sz="1200" i="1" dirty="0">
                <a:solidFill>
                  <a:schemeClr val="dk1"/>
                </a:solidFill>
                <a:latin typeface="Calibri"/>
                <a:ea typeface="Calibri"/>
                <a:cs typeface="Calibri"/>
                <a:sym typeface="Calibri"/>
              </a:rPr>
              <a:t>“So, do you mean _____?” </a:t>
            </a:r>
            <a:r>
              <a:rPr lang="en" sz="1200" b="1" dirty="0">
                <a:solidFill>
                  <a:schemeClr val="dk1"/>
                </a:solidFill>
                <a:latin typeface="Calibri"/>
                <a:ea typeface="Calibri"/>
                <a:cs typeface="Calibri"/>
                <a:sym typeface="Calibri"/>
              </a:rPr>
              <a:t>(Responses will vary.)</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each proof paragraph should stay focused on its own main idea, and that the two points for this essay are what inspired William Carlos Williams and where you can see this in his poetry. So, the first proof paragraph should stay focused on what inspired the poet, and the second proof paragraph should stay focused on evidence from his poetry.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now they will reread their drafts and revise them for organization.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reread their introductory paragraph and underline their first point in yellow and their second point in blue. If necessary, remind students that their first point should be what inspired their expert group’s poet and their second point should be that you can see this in his or her poetry.</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reread their first proof paragraph and underline each sentence in yellow that explains their first point, and any sentence that explains their second point in blue.</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Repeat this process with the second proof paragraph.</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Tell students that all of the sentences in their first proof paragraph should be underlined in yellow, showing that they explain the first point, and all of the sentences in their second proof paragraph should be underlined in blue, showing that they explain the second point. Reassure students that they may have some blue sentences in their first proof paragraph, and some yellow sentences in their second proof paragraph—point out that this is the reason for rereading and revising their essays, to be sure they are organized and that each paragraph explains its own main idea.</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make notes about any revisions for organization they want to make in the margins of their essays based on their underlining. Let them know they will have a chance to correct any mistakes in organization as part of the end of unit assessment in the next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record ‘Y’ for ‘Yes’ and the date in the final column of their</a:t>
            </a:r>
            <a:r>
              <a:rPr lang="en" sz="1200" b="1" dirty="0">
                <a:solidFill>
                  <a:schemeClr val="dk1"/>
                </a:solidFill>
                <a:latin typeface="Calibri"/>
                <a:ea typeface="Calibri"/>
                <a:cs typeface="Calibri"/>
                <a:sym typeface="Calibri"/>
              </a:rPr>
              <a:t> Informative Writing Checklist </a:t>
            </a:r>
            <a:r>
              <a:rPr lang="en" sz="1200" dirty="0">
                <a:solidFill>
                  <a:schemeClr val="dk1"/>
                </a:solidFill>
                <a:latin typeface="Calibri"/>
                <a:ea typeface="Calibri"/>
                <a:cs typeface="Calibri"/>
                <a:sym typeface="Calibri"/>
              </a:rPr>
              <a:t>if they feel the criteria marked on their checklists have been achieved in their writing in this lesson.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revising as necessary.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making notes on the margins of their essays.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 Who Needs it: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While reading the organization model, model underlining each sentence, and think aloud the process of deciding which color to use. Write each point in the margins next to the corresponding paragraphs on the organizational model.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dirty="0">
              <a:solidFill>
                <a:schemeClr val="dk1"/>
              </a:solidFill>
            </a:endParaRPr>
          </a:p>
          <a:p>
            <a:pPr marL="0" lvl="0" indent="0" rtl="0">
              <a:spcBef>
                <a:spcPts val="0"/>
              </a:spcBef>
              <a:spcAft>
                <a:spcPts val="0"/>
              </a:spcAft>
              <a:buNone/>
            </a:pPr>
            <a:endParaRPr dirty="0">
              <a:solidFill>
                <a:schemeClr val="dk1"/>
              </a:solidFill>
            </a:endParaRPr>
          </a:p>
        </p:txBody>
      </p:sp>
    </p:spTree>
    <p:extLst>
      <p:ext uri="{BB962C8B-B14F-4D97-AF65-F5344CB8AC3E}">
        <p14:creationId xmlns:p14="http://schemas.microsoft.com/office/powerpoint/2010/main" val="373109410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3e12ad77bd_0_9: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1" name="Google Shape;221;g3e12ad77bd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Move students into groups of three or four and invite them to reread the Working to </a:t>
            </a:r>
            <a:r>
              <a:rPr lang="en" sz="1200" b="1" dirty="0">
                <a:solidFill>
                  <a:schemeClr val="dk1"/>
                </a:solidFill>
                <a:latin typeface="Calibri"/>
                <a:ea typeface="Calibri"/>
                <a:cs typeface="Calibri"/>
                <a:sym typeface="Calibri"/>
              </a:rPr>
              <a:t>Become Effective Learners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reflect on the process of planning and writing by discussing the following: </a:t>
            </a:r>
            <a:r>
              <a:rPr lang="en" sz="1200" i="1" dirty="0">
                <a:solidFill>
                  <a:schemeClr val="dk1"/>
                </a:solidFill>
                <a:latin typeface="Calibri"/>
                <a:ea typeface="Calibri"/>
                <a:cs typeface="Calibri"/>
                <a:sym typeface="Calibri"/>
              </a:rPr>
              <a:t>“What did you do to work toward becoming an effective learner as you worked today?” </a:t>
            </a:r>
            <a:r>
              <a:rPr lang="en" sz="1200" b="1" dirty="0">
                <a:solidFill>
                  <a:schemeClr val="dk1"/>
                </a:solidFill>
                <a:latin typeface="Calibri"/>
                <a:ea typeface="Calibri"/>
                <a:cs typeface="Calibri"/>
                <a:sym typeface="Calibri"/>
              </a:rPr>
              <a:t>(Responses will vary.) </a:t>
            </a:r>
            <a:r>
              <a:rPr lang="en" sz="1200" i="1" dirty="0">
                <a:solidFill>
                  <a:schemeClr val="dk1"/>
                </a:solidFill>
                <a:latin typeface="Calibri"/>
                <a:ea typeface="Calibri"/>
                <a:cs typeface="Calibri"/>
                <a:sym typeface="Calibri"/>
              </a:rPr>
              <a:t>“What were your challenges as you worked today?” </a:t>
            </a:r>
            <a:r>
              <a:rPr lang="en" sz="1200" b="1" dirty="0">
                <a:solidFill>
                  <a:schemeClr val="dk1"/>
                </a:solidFill>
                <a:latin typeface="Calibri"/>
                <a:ea typeface="Calibri"/>
                <a:cs typeface="Calibri"/>
                <a:sym typeface="Calibri"/>
              </a:rPr>
              <a:t>(Responses will vary.)</a:t>
            </a:r>
            <a:r>
              <a:rPr lang="en" sz="1200" i="1" dirty="0">
                <a:solidFill>
                  <a:schemeClr val="dk1"/>
                </a:solidFill>
                <a:latin typeface="Calibri"/>
                <a:ea typeface="Calibri"/>
                <a:cs typeface="Calibri"/>
                <a:sym typeface="Calibri"/>
              </a:rPr>
              <a:t> “What were your successes?” </a:t>
            </a:r>
            <a:r>
              <a:rPr lang="en" sz="1200" b="1" dirty="0">
                <a:solidFill>
                  <a:schemeClr val="dk1"/>
                </a:solidFill>
                <a:latin typeface="Calibri"/>
                <a:ea typeface="Calibri"/>
                <a:cs typeface="Calibri"/>
                <a:sym typeface="Calibri"/>
              </a:rPr>
              <a:t>(Responses will vary.)</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productive, cue students to expand the conversation by giving an example: </a:t>
            </a:r>
            <a:r>
              <a:rPr lang="en" sz="1200" i="1" dirty="0">
                <a:solidFill>
                  <a:schemeClr val="dk1"/>
                </a:solidFill>
                <a:latin typeface="Calibri"/>
                <a:ea typeface="Calibri"/>
                <a:cs typeface="Calibri"/>
                <a:sym typeface="Calibri"/>
              </a:rPr>
              <a:t>“Can you give an example?”</a:t>
            </a:r>
            <a:r>
              <a:rPr lang="en" sz="1200" b="1" dirty="0">
                <a:solidFill>
                  <a:schemeClr val="dk1"/>
                </a:solidFill>
                <a:latin typeface="Calibri"/>
                <a:ea typeface="Calibri"/>
                <a:cs typeface="Calibri"/>
                <a:sym typeface="Calibri"/>
              </a:rPr>
              <a:t> (Responses will vary.)</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 responses to questions from teacher actions section.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that students are discussing the questions posted.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feel uncomfortable sharing their successes or challenges publicly: Provide an option where students can write their response and share only with the teacher or a trusted partner. </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6274788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3a2ea51330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8" name="Google Shape;228;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homework task with students.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slide or have a fluent student read it aloud.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the second task is optional.  </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note the homework task.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3825231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3d68dc4ca3_0_3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4" name="Google Shape;234;g3d68dc4ca3_0_3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focus on ALL block in Module 1 is on building fluency and allowing time for independent reading.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 </a:t>
            </a:r>
            <a:r>
              <a:rPr lang="en" sz="1200" u="sng">
                <a:solidFill>
                  <a:srgbClr val="0097A7"/>
                </a:solidFill>
                <a:latin typeface="Calibri"/>
                <a:ea typeface="Calibri"/>
                <a:cs typeface="Calibri"/>
                <a:sym typeface="Calibri"/>
                <a:hlinkClick r:id="rId3"/>
              </a:rPr>
              <a:t>http://curriculum.eleducation.org/sites/default/files/g4m1u2_all-block_072017.pdf</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
        <p:nvSpPr>
          <p:cNvPr id="235" name="Google Shape;235;g3d68dc4ca3_0_3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136668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Teacher r</a:t>
            </a:r>
            <a:r>
              <a:rPr lang="en" dirty="0">
                <a:solidFill>
                  <a:schemeClr val="dk1"/>
                </a:solidFill>
                <a:latin typeface="Calibri"/>
                <a:ea typeface="Calibri"/>
                <a:cs typeface="Calibri"/>
                <a:sym typeface="Calibri"/>
              </a:rPr>
              <a:t>esources and materials can be downloaded at: </a:t>
            </a:r>
            <a:r>
              <a:rPr lang="en" u="sng" dirty="0">
                <a:solidFill>
                  <a:schemeClr val="hlink"/>
                </a:solidFill>
                <a:hlinkClick r:id="rId3"/>
              </a:rPr>
              <a:t>http://curriculum.eleducation.org/curriculum/ela/grade-4/module-1/unit-2/lesson-13</a:t>
            </a:r>
            <a:r>
              <a:rPr lang="en" dirty="0">
                <a:solidFill>
                  <a:schemeClr val="dk1"/>
                </a:solidFill>
              </a:rPr>
              <a:t> </a:t>
            </a:r>
            <a:endParaRPr dirty="0">
              <a:solidFill>
                <a:schemeClr val="dk1"/>
              </a:solidFill>
            </a:endParaRPr>
          </a:p>
          <a:p>
            <a:pPr marL="0" lvl="0" indent="0" rtl="0">
              <a:spcBef>
                <a:spcPts val="0"/>
              </a:spcBef>
              <a:spcAft>
                <a:spcPts val="0"/>
              </a:spcAft>
              <a:buNone/>
            </a:pPr>
            <a:endParaRPr dirty="0">
              <a:solidFill>
                <a:schemeClr val="dk1"/>
              </a:solidFill>
            </a:endParaRPr>
          </a:p>
          <a:p>
            <a:pPr marL="0" lvl="0" indent="0" rtl="0">
              <a:spcBef>
                <a:spcPts val="0"/>
              </a:spcBef>
              <a:spcAft>
                <a:spcPts val="0"/>
              </a:spcAft>
              <a:buNone/>
            </a:pPr>
            <a:r>
              <a:rPr lang="en"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Organizing the Model: Conclusion Paragraph strips</a:t>
            </a:r>
            <a:r>
              <a:rPr lang="en" sz="1200" dirty="0">
                <a:solidFill>
                  <a:schemeClr val="dk1"/>
                </a:solidFill>
                <a:latin typeface="Calibri"/>
                <a:ea typeface="Calibri"/>
                <a:cs typeface="Calibri"/>
                <a:sym typeface="Calibri"/>
              </a:rPr>
              <a:t> (one set per pair)</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Painted Essay® template</a:t>
            </a:r>
            <a:r>
              <a:rPr lang="en" sz="1200" dirty="0">
                <a:solidFill>
                  <a:schemeClr val="dk1"/>
                </a:solidFill>
                <a:latin typeface="Calibri"/>
                <a:ea typeface="Calibri"/>
                <a:cs typeface="Calibri"/>
                <a:sym typeface="Calibri"/>
              </a:rPr>
              <a:t> (from Lesson 9; one per student)</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literary essay</a:t>
            </a:r>
            <a:r>
              <a:rPr lang="en" sz="1200" dirty="0">
                <a:solidFill>
                  <a:schemeClr val="dk1"/>
                </a:solidFill>
                <a:latin typeface="Calibri"/>
                <a:ea typeface="Calibri"/>
                <a:cs typeface="Calibri"/>
                <a:sym typeface="Calibri"/>
              </a:rPr>
              <a:t> (from Lesson 9; one per student and one to display)</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Literary Essay anchor chart </a:t>
            </a:r>
            <a:r>
              <a:rPr lang="en" sz="1200" dirty="0">
                <a:solidFill>
                  <a:schemeClr val="dk1"/>
                </a:solidFill>
                <a:latin typeface="Calibri"/>
                <a:ea typeface="Calibri"/>
                <a:cs typeface="Calibri"/>
                <a:sym typeface="Calibri"/>
              </a:rPr>
              <a:t>(begun in Lesson 10; added to during Opening A)</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Literary Essay anchor chart </a:t>
            </a:r>
            <a:r>
              <a:rPr lang="en" sz="1200" dirty="0">
                <a:solidFill>
                  <a:schemeClr val="dk1"/>
                </a:solidFill>
                <a:latin typeface="Calibri"/>
                <a:ea typeface="Calibri"/>
                <a:cs typeface="Calibri"/>
                <a:sym typeface="Calibri"/>
              </a:rPr>
              <a:t>(example, for teacher reference in Module 1 Teacher Supporting Materials)</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Informative Essay Prompt: What Inspires Poets?</a:t>
            </a:r>
            <a:r>
              <a:rPr lang="en" sz="1200" dirty="0">
                <a:solidFill>
                  <a:schemeClr val="dk1"/>
                </a:solidFill>
                <a:latin typeface="Calibri"/>
                <a:ea typeface="Calibri"/>
                <a:cs typeface="Calibri"/>
                <a:sym typeface="Calibri"/>
              </a:rPr>
              <a:t> (from Lesson 6, one per student and one to display)</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(begun in Lesson 1)</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Informative Writing Checklist </a:t>
            </a:r>
            <a:r>
              <a:rPr lang="en" sz="1200" dirty="0">
                <a:solidFill>
                  <a:schemeClr val="dk1"/>
                </a:solidFill>
                <a:latin typeface="Calibri"/>
                <a:ea typeface="Calibri"/>
                <a:cs typeface="Calibri"/>
                <a:sym typeface="Calibri"/>
              </a:rPr>
              <a:t>(from Lesson 9; one per student and one to display)</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Expert group poet biographies</a:t>
            </a:r>
            <a:r>
              <a:rPr lang="en" sz="1200" dirty="0">
                <a:solidFill>
                  <a:schemeClr val="dk1"/>
                </a:solidFill>
                <a:latin typeface="Calibri"/>
                <a:ea typeface="Calibri"/>
                <a:cs typeface="Calibri"/>
                <a:sym typeface="Calibri"/>
              </a:rPr>
              <a:t> (from Lesson 7; one per student in each expert group)</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 Note-catcher: Expert Group Poet </a:t>
            </a:r>
            <a:r>
              <a:rPr lang="en" sz="1200" dirty="0">
                <a:solidFill>
                  <a:schemeClr val="dk1"/>
                </a:solidFill>
                <a:latin typeface="Calibri"/>
                <a:ea typeface="Calibri"/>
                <a:cs typeface="Calibri"/>
                <a:sym typeface="Calibri"/>
              </a:rPr>
              <a:t>(from Lesson 7; one per student)</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Green, blue, and yellow markers </a:t>
            </a:r>
            <a:r>
              <a:rPr lang="en" sz="1200" dirty="0">
                <a:solidFill>
                  <a:schemeClr val="dk1"/>
                </a:solidFill>
                <a:latin typeface="Calibri"/>
                <a:ea typeface="Calibri"/>
                <a:cs typeface="Calibri"/>
                <a:sym typeface="Calibri"/>
              </a:rPr>
              <a:t>(one of each color per student)</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Literary essay draft </a:t>
            </a:r>
            <a:r>
              <a:rPr lang="en" sz="1200" dirty="0">
                <a:solidFill>
                  <a:schemeClr val="dk1"/>
                </a:solidFill>
                <a:latin typeface="Calibri"/>
                <a:ea typeface="Calibri"/>
                <a:cs typeface="Calibri"/>
                <a:sym typeface="Calibri"/>
              </a:rPr>
              <a:t>(begun in Lesson 10; added to during Work Time A; one per student)</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Domain-Specific Word Wall </a:t>
            </a:r>
            <a:r>
              <a:rPr lang="en" sz="1200" dirty="0">
                <a:solidFill>
                  <a:schemeClr val="dk1"/>
                </a:solidFill>
                <a:latin typeface="Calibri"/>
                <a:ea typeface="Calibri"/>
                <a:cs typeface="Calibri"/>
                <a:sym typeface="Calibri"/>
              </a:rPr>
              <a:t>(begun in Unit 1, Lesson 3)</a:t>
            </a:r>
            <a:endParaRPr sz="1200" dirty="0">
              <a:solidFill>
                <a:schemeClr val="dk1"/>
              </a:solidFill>
              <a:latin typeface="Calibri"/>
              <a:ea typeface="Calibri"/>
              <a:cs typeface="Calibri"/>
              <a:sym typeface="Calibri"/>
            </a:endParaRPr>
          </a:p>
          <a:p>
            <a:pPr marL="0" lvl="0" indent="0" rtl="0">
              <a:lnSpc>
                <a:spcPct val="9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90000"/>
              </a:lnSpc>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Pre-select students to work in partners/pairs. </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Group students to work in expert groups.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a:t>
            </a:r>
            <a:r>
              <a:rPr lang="en" sz="1200" b="1" dirty="0">
                <a:solidFill>
                  <a:schemeClr val="dk1"/>
                </a:solidFill>
                <a:latin typeface="Calibri"/>
                <a:ea typeface="Calibri"/>
                <a:cs typeface="Calibri"/>
                <a:sym typeface="Calibri"/>
              </a:rPr>
              <a:t>Literary Essay anchor chart</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Working to Become Effective Learners anchor chart</a:t>
            </a:r>
            <a:r>
              <a:rPr lang="en-US" sz="1200" b="1"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158414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a30a3459f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Google Shape;1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Digital materials can be found here: </a:t>
            </a:r>
            <a:r>
              <a:rPr lang="en" sz="1400">
                <a:solidFill>
                  <a:schemeClr val="dk1"/>
                </a:solidFill>
                <a:latin typeface="Century Gothic"/>
                <a:ea typeface="Century Gothic"/>
                <a:cs typeface="Century Gothic"/>
                <a:sym typeface="Century Gothic"/>
              </a:rPr>
              <a:t> </a:t>
            </a:r>
            <a:r>
              <a:rPr lang="en" sz="1200" u="sng">
                <a:solidFill>
                  <a:schemeClr val="hlink"/>
                </a:solidFill>
                <a:latin typeface="Calibri"/>
                <a:ea typeface="Calibri"/>
                <a:cs typeface="Calibri"/>
                <a:sym typeface="Calibri"/>
                <a:hlinkClick r:id="rId3"/>
              </a:rPr>
              <a:t>http://curriculum.eleducation.org/curriculum/ela/grade-4/module-1/unit-2/lesson-13</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Prepare the Organizing the Model: Conclusion Paragraph strips </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Review these protocols before teaching. They are all used in this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Familiarize yourself with the following:</a:t>
            </a:r>
            <a:endParaRPr sz="120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 protocol</a:t>
            </a:r>
            <a:endParaRPr sz="120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Turn and Talk</a:t>
            </a:r>
            <a:endParaRPr sz="120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Expert Groups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Protocols can be found at the following url: </a:t>
            </a:r>
            <a:r>
              <a:rPr lang="en" sz="1200" u="sng">
                <a:solidFill>
                  <a:srgbClr val="0097A7"/>
                </a:solidFill>
                <a:latin typeface="Calibri"/>
                <a:ea typeface="Calibri"/>
                <a:cs typeface="Calibri"/>
                <a:sym typeface="Calibri"/>
                <a:hlinkClick r:id="rId4"/>
              </a:rPr>
              <a:t>https://eleducation.org/resources/el-education-classroom-protocols</a:t>
            </a:r>
            <a:endParaRPr sz="1200" u="sng">
              <a:solidFill>
                <a:srgbClr val="0097A7"/>
              </a:solidFill>
              <a:latin typeface="Calibri"/>
              <a:ea typeface="Calibri"/>
              <a:cs typeface="Calibri"/>
              <a:sym typeface="Calibri"/>
              <a:hlinkClick r:id="rId4"/>
            </a:endParaRPr>
          </a:p>
          <a:p>
            <a:pPr marL="457200" lvl="0" indent="0" rtl="0">
              <a:lnSpc>
                <a:spcPct val="115000"/>
              </a:lnSpc>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357467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a2ea51330_0_1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5" name="Google Shape;14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41023444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3a2ea51330_0_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1" name="Google Shape;151;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dirty="0">
                <a:latin typeface="Calibri" panose="020F0502020204030204" pitchFamily="34" charset="0"/>
                <a:sym typeface="Calibri"/>
              </a:rPr>
              <a:t>Grouping: Whole Group </a:t>
            </a:r>
            <a:endParaRPr sz="1200" b="1"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r>
              <a:rPr lang="en" sz="1200" dirty="0">
                <a:latin typeface="Calibri" panose="020F0502020204030204" pitchFamily="34" charset="0"/>
                <a:sym typeface="Calibri"/>
              </a:rPr>
              <a:t>Teaching Notes: None</a:t>
            </a: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r>
              <a:rPr lang="en" sz="1200" dirty="0">
                <a:latin typeface="Calibri" panose="020F0502020204030204" pitchFamily="34" charset="0"/>
                <a:sym typeface="Calibri"/>
              </a:rPr>
              <a:t>Teacher Actions:</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Review the slide with the students and build excitement.</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Read aloud the agenda on the slide or have a fluent student read it aloud. </a:t>
            </a: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r>
              <a:rPr lang="en" sz="1200" dirty="0">
                <a:latin typeface="Calibri" panose="020F0502020204030204" pitchFamily="34" charset="0"/>
                <a:sym typeface="Calibri"/>
              </a:rPr>
              <a:t>Student Look-fors/Listen-fors:</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Students listen as the agenda is read aloud. </a:t>
            </a: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r>
              <a:rPr lang="en" sz="1200" dirty="0">
                <a:latin typeface="Calibri" panose="020F0502020204030204" pitchFamily="34" charset="0"/>
                <a:sym typeface="Calibri"/>
              </a:rPr>
              <a:t>Supports for Students Who Need It: None</a:t>
            </a:r>
            <a:endParaRPr sz="1200" dirty="0">
              <a:latin typeface="Calibri" panose="020F0502020204030204" pitchFamily="34" charset="0"/>
              <a:sym typeface="Calibri"/>
            </a:endParaRPr>
          </a:p>
        </p:txBody>
      </p:sp>
    </p:spTree>
    <p:extLst>
      <p:ext uri="{BB962C8B-B14F-4D97-AF65-F5344CB8AC3E}">
        <p14:creationId xmlns:p14="http://schemas.microsoft.com/office/powerpoint/2010/main" val="415430530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3e12ad785b_0_9: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7" name="Google Shape;157;g3e12ad785b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placed into predetermined pairs.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Organizing the Model: Conclusion Paragraph strips</a:t>
            </a:r>
            <a:r>
              <a:rPr lang="en" sz="1200" dirty="0">
                <a:solidFill>
                  <a:schemeClr val="dk1"/>
                </a:solidFill>
                <a:latin typeface="Calibri"/>
                <a:ea typeface="Calibri"/>
                <a:cs typeface="Calibri"/>
                <a:sym typeface="Calibri"/>
              </a:rPr>
              <a:t> and invite students to retrieve their </a:t>
            </a:r>
            <a:r>
              <a:rPr lang="en" sz="1200" b="1" dirty="0">
                <a:solidFill>
                  <a:schemeClr val="dk1"/>
                </a:solidFill>
                <a:latin typeface="Calibri"/>
                <a:ea typeface="Calibri"/>
                <a:cs typeface="Calibri"/>
                <a:sym typeface="Calibri"/>
              </a:rPr>
              <a:t>Painted Essay® template.</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spend 1 minute quickly reviewing where </a:t>
            </a:r>
            <a:r>
              <a:rPr lang="en" sz="1200" b="0" dirty="0">
                <a:solidFill>
                  <a:schemeClr val="dk1"/>
                </a:solidFill>
                <a:latin typeface="Calibri"/>
                <a:ea typeface="Calibri"/>
                <a:cs typeface="Calibri"/>
                <a:sym typeface="Calibri"/>
              </a:rPr>
              <a:t>Concluding Paragraph </a:t>
            </a:r>
            <a:r>
              <a:rPr lang="en" sz="1200" dirty="0">
                <a:solidFill>
                  <a:schemeClr val="dk1"/>
                </a:solidFill>
                <a:latin typeface="Calibri"/>
                <a:ea typeface="Calibri"/>
                <a:cs typeface="Calibri"/>
                <a:sym typeface="Calibri"/>
              </a:rPr>
              <a:t>fits into the structure of the essay.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with their partner to read and organize the strips, putting them in the correct order for Concluding Paragraph of the model literary essay.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when they have finished, they can check their work against the </a:t>
            </a:r>
            <a:r>
              <a:rPr lang="en" sz="1200" b="1" dirty="0">
                <a:solidFill>
                  <a:schemeClr val="dk1"/>
                </a:solidFill>
                <a:latin typeface="Calibri"/>
                <a:ea typeface="Calibri"/>
                <a:cs typeface="Calibri"/>
                <a:sym typeface="Calibri"/>
              </a:rPr>
              <a:t>model literary essay.</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begin working.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Invite students to help you record the parts of Concluding Paragraph on the </a:t>
            </a:r>
            <a:r>
              <a:rPr lang="en" sz="1200" b="1" dirty="0">
                <a:solidFill>
                  <a:schemeClr val="dk1"/>
                </a:solidFill>
                <a:latin typeface="Calibri"/>
                <a:ea typeface="Calibri"/>
                <a:cs typeface="Calibri"/>
                <a:sym typeface="Calibri"/>
              </a:rPr>
              <a:t>Literary Essay anchor chart</a:t>
            </a:r>
            <a:r>
              <a:rPr lang="en" sz="1200" dirty="0">
                <a:solidFill>
                  <a:schemeClr val="dk1"/>
                </a:solidFill>
                <a:latin typeface="Calibri"/>
                <a:ea typeface="Calibri"/>
                <a:cs typeface="Calibri"/>
                <a:sym typeface="Calibri"/>
              </a:rPr>
              <a:t>. Refer to </a:t>
            </a:r>
            <a:r>
              <a:rPr lang="en" sz="1200" b="1" dirty="0">
                <a:solidFill>
                  <a:schemeClr val="dk1"/>
                </a:solidFill>
                <a:latin typeface="Calibri"/>
                <a:ea typeface="Calibri"/>
                <a:cs typeface="Calibri"/>
                <a:sym typeface="Calibri"/>
              </a:rPr>
              <a:t>Literary Essay anchor chart </a:t>
            </a:r>
            <a:r>
              <a:rPr lang="en" sz="1200" b="0" dirty="0">
                <a:solidFill>
                  <a:schemeClr val="dk1"/>
                </a:solidFill>
                <a:latin typeface="Calibri"/>
                <a:ea typeface="Calibri"/>
                <a:cs typeface="Calibri"/>
                <a:sym typeface="Calibri"/>
              </a:rPr>
              <a:t>(example, for teacher reference in Module 1 Teacher Supporting Materials) </a:t>
            </a:r>
            <a:r>
              <a:rPr lang="en" sz="1200" dirty="0">
                <a:solidFill>
                  <a:schemeClr val="dk1"/>
                </a:solidFill>
                <a:latin typeface="Calibri"/>
                <a:ea typeface="Calibri"/>
                <a:cs typeface="Calibri"/>
                <a:sym typeface="Calibri"/>
              </a:rPr>
              <a:t>as necessary.</a:t>
            </a:r>
            <a:endParaRPr sz="1200" dirty="0">
              <a:solidFill>
                <a:schemeClr val="dk1"/>
              </a:solidFill>
              <a:latin typeface="Calibri"/>
              <a:ea typeface="Calibri"/>
              <a:cs typeface="Calibri"/>
              <a:sym typeface="Calibri"/>
            </a:endParaRPr>
          </a:p>
          <a:p>
            <a:pPr marL="0" lvl="0" indent="0" rtl="0">
              <a:lnSpc>
                <a:spcPct val="115000"/>
              </a:lnSpc>
              <a:spcBef>
                <a:spcPts val="0"/>
              </a:spcBef>
              <a:spcAft>
                <a:spcPts val="0"/>
              </a:spcAft>
              <a:buNone/>
            </a:pPr>
            <a:endParaRPr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work with partners to organize the strips for the conclusion paragraph.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that Need It: None</a:t>
            </a:r>
            <a:endParaRPr sz="1200" dirty="0"/>
          </a:p>
        </p:txBody>
      </p:sp>
    </p:spTree>
    <p:extLst>
      <p:ext uri="{BB962C8B-B14F-4D97-AF65-F5344CB8AC3E}">
        <p14:creationId xmlns:p14="http://schemas.microsoft.com/office/powerpoint/2010/main" val="21633930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3a2ea51330_1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5" name="Google Shape;165;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select a volunteer to read them aloud.</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AutoNum type="arabicPeriod"/>
            </a:pPr>
            <a:r>
              <a:rPr lang="en" sz="1200" dirty="0">
                <a:solidFill>
                  <a:schemeClr val="dk1"/>
                </a:solidFill>
                <a:latin typeface="Calibri"/>
                <a:ea typeface="Calibri"/>
                <a:cs typeface="Calibri"/>
                <a:sym typeface="Calibri"/>
              </a:rPr>
              <a:t>Note the underlined word </a:t>
            </a:r>
            <a:r>
              <a:rPr lang="en" sz="1200" i="1" dirty="0">
                <a:solidFill>
                  <a:schemeClr val="dk1"/>
                </a:solidFill>
                <a:latin typeface="Calibri"/>
                <a:ea typeface="Calibri"/>
                <a:cs typeface="Calibri"/>
                <a:sym typeface="Calibri"/>
              </a:rPr>
              <a:t>conclusion</a:t>
            </a:r>
            <a:r>
              <a:rPr lang="en" sz="1200" dirty="0">
                <a:solidFill>
                  <a:schemeClr val="dk1"/>
                </a:solidFill>
                <a:latin typeface="Calibri"/>
                <a:ea typeface="Calibri"/>
                <a:cs typeface="Calibri"/>
                <a:sym typeface="Calibri"/>
              </a:rPr>
              <a:t>. Using a total participation technique, invite responses from the group: </a:t>
            </a:r>
            <a:r>
              <a:rPr lang="en" sz="1200" i="1" dirty="0">
                <a:solidFill>
                  <a:schemeClr val="dk1"/>
                </a:solidFill>
                <a:latin typeface="Calibri"/>
                <a:ea typeface="Calibri"/>
                <a:cs typeface="Calibri"/>
                <a:sym typeface="Calibri"/>
              </a:rPr>
              <a:t>“What is the purpose of a conclusion paragraph?” </a:t>
            </a:r>
            <a:r>
              <a:rPr lang="en" sz="1200" b="1" dirty="0">
                <a:solidFill>
                  <a:schemeClr val="dk1"/>
                </a:solidFill>
                <a:latin typeface="Calibri"/>
                <a:ea typeface="Calibri"/>
                <a:cs typeface="Calibri"/>
                <a:sym typeface="Calibri"/>
              </a:rPr>
              <a:t>(to restate the focus of the writing; to reflect on the topic)</a:t>
            </a:r>
            <a:endParaRPr sz="1200" b="1"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Note the underlined word </a:t>
            </a:r>
            <a:r>
              <a:rPr lang="en" sz="1200" i="1" dirty="0">
                <a:solidFill>
                  <a:schemeClr val="dk1"/>
                </a:solidFill>
                <a:latin typeface="Calibri"/>
                <a:ea typeface="Calibri"/>
                <a:cs typeface="Calibri"/>
                <a:sym typeface="Calibri"/>
              </a:rPr>
              <a:t>revise</a:t>
            </a:r>
            <a:r>
              <a:rPr lang="en" sz="1200" dirty="0">
                <a:solidFill>
                  <a:schemeClr val="dk1"/>
                </a:solidFill>
                <a:latin typeface="Calibri"/>
                <a:ea typeface="Calibri"/>
                <a:cs typeface="Calibri"/>
                <a:sym typeface="Calibri"/>
              </a:rPr>
              <a:t>. Tell students that when authors write, they are always revising, or changing to improve, their writing. </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AutoNum type="arabicPeriod"/>
            </a:pPr>
            <a:r>
              <a:rPr lang="en" sz="1200" dirty="0">
                <a:solidFill>
                  <a:schemeClr val="dk1"/>
                </a:solidFill>
                <a:latin typeface="Calibri"/>
                <a:ea typeface="Calibri"/>
                <a:cs typeface="Calibri"/>
                <a:sym typeface="Calibri"/>
              </a:rPr>
              <a:t>Invite students to retrieve their </a:t>
            </a:r>
            <a:r>
              <a:rPr lang="en" sz="1200" b="1" dirty="0">
                <a:solidFill>
                  <a:schemeClr val="dk1"/>
                </a:solidFill>
                <a:latin typeface="Calibri"/>
                <a:ea typeface="Calibri"/>
                <a:cs typeface="Calibri"/>
                <a:sym typeface="Calibri"/>
              </a:rPr>
              <a:t>Informative Essay Prompt: What Inspires Poets?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Handout</a:t>
            </a:r>
            <a:r>
              <a:rPr lang="en" sz="1200" dirty="0">
                <a:solidFill>
                  <a:schemeClr val="dk1"/>
                </a:solidFill>
                <a:latin typeface="Calibri"/>
                <a:ea typeface="Calibri"/>
                <a:cs typeface="Calibri"/>
                <a:sym typeface="Calibri"/>
              </a:rPr>
              <a:t> and read it aloud for the group as they read along silently in their heads. </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and remind them of perseverance, as they will be working to plan and write an essay for the first time this year, which may be challenging.</a:t>
            </a:r>
            <a:endParaRPr sz="1200" dirty="0">
              <a:solidFill>
                <a:schemeClr val="dk1"/>
              </a:solidFill>
              <a:latin typeface="Calibri"/>
              <a:ea typeface="Calibri"/>
              <a:cs typeface="Calibri"/>
              <a:sym typeface="Calibri"/>
            </a:endParaRPr>
          </a:p>
          <a:p>
            <a:pPr marL="457200" lvl="0" indent="0"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actively paying attention when you explain the targets.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793882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3a425ba501_0_2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4" name="Google Shape;174;g3a425ba501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invite students to retrieve their </a:t>
            </a:r>
            <a:r>
              <a:rPr lang="en" sz="1200" b="1" dirty="0">
                <a:solidFill>
                  <a:schemeClr val="dk1"/>
                </a:solidFill>
                <a:latin typeface="Calibri"/>
                <a:ea typeface="Calibri"/>
                <a:cs typeface="Calibri"/>
                <a:sym typeface="Calibri"/>
              </a:rPr>
              <a:t>Informative Writing Checklist</a:t>
            </a:r>
            <a:r>
              <a:rPr lang="en" sz="1200" dirty="0">
                <a:solidFill>
                  <a:schemeClr val="dk1"/>
                </a:solidFill>
                <a:latin typeface="Calibri"/>
                <a:ea typeface="Calibri"/>
                <a:cs typeface="Calibri"/>
                <a:sym typeface="Calibri"/>
              </a:rPr>
              <a:t>. Remind students that this checklist is something they will use a lot in their English Language Arts work.</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criterion W.4.2e.</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with their partner: </a:t>
            </a:r>
            <a:r>
              <a:rPr lang="en" sz="1200" i="1" dirty="0">
                <a:solidFill>
                  <a:schemeClr val="dk1"/>
                </a:solidFill>
                <a:latin typeface="Calibri"/>
                <a:ea typeface="Calibri"/>
                <a:cs typeface="Calibri"/>
                <a:sym typeface="Calibri"/>
              </a:rPr>
              <a:t>“What does this criterion mean in your own words?” </a:t>
            </a:r>
            <a:r>
              <a:rPr lang="en" sz="1200" b="1" dirty="0">
                <a:solidFill>
                  <a:schemeClr val="dk1"/>
                </a:solidFill>
                <a:latin typeface="Calibri"/>
                <a:ea typeface="Calibri"/>
                <a:cs typeface="Calibri"/>
                <a:sym typeface="Calibri"/>
              </a:rPr>
              <a:t>(My conclusion is connected to the rest of my essay.)</a:t>
            </a:r>
            <a:endParaRPr sz="1200" b="1" dirty="0">
              <a:solidFill>
                <a:schemeClr val="dk1"/>
              </a:solidFill>
              <a:latin typeface="Calibri"/>
              <a:ea typeface="Calibri"/>
              <a:cs typeface="Calibri"/>
              <a:sym typeface="Calibri"/>
            </a:endParaRPr>
          </a:p>
          <a:p>
            <a:pPr marL="914400" lvl="0" indent="-304800" rtl="0">
              <a:lnSpc>
                <a:spcPct val="100000"/>
              </a:lnSpc>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Using a total participation technique, invite responses from the group: </a:t>
            </a:r>
            <a:r>
              <a:rPr lang="en" sz="1200" i="1" dirty="0">
                <a:solidFill>
                  <a:schemeClr val="dk1"/>
                </a:solidFill>
                <a:latin typeface="Calibri"/>
                <a:ea typeface="Calibri"/>
                <a:cs typeface="Calibri"/>
                <a:sym typeface="Calibri"/>
              </a:rPr>
              <a:t>“What is the focus of the piece?”</a:t>
            </a:r>
            <a:r>
              <a:rPr lang="en" sz="1200" b="1" dirty="0">
                <a:solidFill>
                  <a:schemeClr val="dk1"/>
                </a:solidFill>
                <a:latin typeface="Calibri"/>
                <a:ea typeface="Calibri"/>
                <a:cs typeface="Calibri"/>
                <a:sym typeface="Calibri"/>
              </a:rPr>
              <a:t> (what inspired our expert group poet to write poetry) </a:t>
            </a:r>
            <a:r>
              <a:rPr lang="en" sz="1200" i="1" dirty="0">
                <a:solidFill>
                  <a:schemeClr val="dk1"/>
                </a:solidFill>
                <a:latin typeface="Calibri"/>
                <a:ea typeface="Calibri"/>
                <a:cs typeface="Calibri"/>
                <a:sym typeface="Calibri"/>
              </a:rPr>
              <a:t>“What does the prefix re- mean?” </a:t>
            </a:r>
            <a:r>
              <a:rPr lang="en" sz="1200" b="1" dirty="0">
                <a:solidFill>
                  <a:schemeClr val="dk1"/>
                </a:solidFill>
                <a:latin typeface="Calibri"/>
                <a:ea typeface="Calibri"/>
                <a:cs typeface="Calibri"/>
                <a:sym typeface="Calibri"/>
              </a:rPr>
              <a:t>(again)</a:t>
            </a:r>
            <a:r>
              <a:rPr lang="en" sz="1200" i="1" dirty="0">
                <a:solidFill>
                  <a:schemeClr val="dk1"/>
                </a:solidFill>
                <a:latin typeface="Calibri"/>
                <a:ea typeface="Calibri"/>
                <a:cs typeface="Calibri"/>
                <a:sym typeface="Calibri"/>
              </a:rPr>
              <a:t> “What does it mean to state something?” </a:t>
            </a:r>
            <a:r>
              <a:rPr lang="en" sz="1200" b="1"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do you think it means to restate something?”</a:t>
            </a:r>
            <a:r>
              <a:rPr lang="en" sz="1200" b="1" dirty="0">
                <a:solidFill>
                  <a:schemeClr val="dk1"/>
                </a:solidFill>
                <a:latin typeface="Calibri"/>
                <a:ea typeface="Calibri"/>
                <a:cs typeface="Calibri"/>
                <a:sym typeface="Calibri"/>
              </a:rPr>
              <a:t> (to say something again; to make the point again)</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mj-lt"/>
              <a:buAutoNum type="arabicPeriod" startAt="4"/>
            </a:pPr>
            <a:r>
              <a:rPr lang="en" sz="1200" dirty="0">
                <a:solidFill>
                  <a:schemeClr val="dk1"/>
                </a:solidFill>
                <a:latin typeface="Calibri"/>
                <a:ea typeface="Calibri"/>
                <a:cs typeface="Calibri"/>
                <a:sym typeface="Calibri"/>
              </a:rPr>
              <a:t>Model how to record this (using words or sketches) on the displayed</a:t>
            </a:r>
            <a:r>
              <a:rPr lang="en" sz="1200" b="1" dirty="0">
                <a:solidFill>
                  <a:schemeClr val="dk1"/>
                </a:solidFill>
                <a:latin typeface="Calibri"/>
                <a:ea typeface="Calibri"/>
                <a:cs typeface="Calibri"/>
                <a:sym typeface="Calibri"/>
              </a:rPr>
              <a:t> Informative Writing Checklist</a:t>
            </a:r>
            <a:r>
              <a:rPr lang="en" sz="1200" dirty="0">
                <a:solidFill>
                  <a:schemeClr val="dk1"/>
                </a:solidFill>
                <a:latin typeface="Calibri"/>
                <a:ea typeface="Calibri"/>
                <a:cs typeface="Calibri"/>
                <a:sym typeface="Calibri"/>
              </a:rPr>
              <a:t>. Invite students to do the same.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startAt="4"/>
            </a:pPr>
            <a:r>
              <a:rPr lang="en" sz="1200" dirty="0">
                <a:solidFill>
                  <a:schemeClr val="dk1"/>
                </a:solidFill>
                <a:latin typeface="Calibri"/>
                <a:ea typeface="Calibri"/>
                <a:cs typeface="Calibri"/>
                <a:sym typeface="Calibri"/>
              </a:rPr>
              <a:t>Invite students to take out their </a:t>
            </a:r>
            <a:r>
              <a:rPr lang="en" sz="1200" b="1" dirty="0">
                <a:solidFill>
                  <a:schemeClr val="dk1"/>
                </a:solidFill>
                <a:latin typeface="Calibri"/>
                <a:ea typeface="Calibri"/>
                <a:cs typeface="Calibri"/>
                <a:sym typeface="Calibri"/>
              </a:rPr>
              <a:t>expert group poet biographies</a:t>
            </a:r>
            <a:r>
              <a:rPr lang="en" sz="1200" dirty="0">
                <a:solidFill>
                  <a:schemeClr val="dk1"/>
                </a:solidFill>
                <a:latin typeface="Calibri"/>
                <a:ea typeface="Calibri"/>
                <a:cs typeface="Calibri"/>
                <a:sym typeface="Calibri"/>
              </a:rPr>
              <a:t> and</a:t>
            </a:r>
            <a:r>
              <a:rPr lang="en" sz="1200" b="1" dirty="0">
                <a:solidFill>
                  <a:schemeClr val="dk1"/>
                </a:solidFill>
                <a:latin typeface="Calibri"/>
                <a:ea typeface="Calibri"/>
                <a:cs typeface="Calibri"/>
                <a:sym typeface="Calibri"/>
              </a:rPr>
              <a:t> Close Read Note catcher: Expert Group Poet</a:t>
            </a:r>
            <a:r>
              <a:rPr lang="en" sz="1200" dirty="0">
                <a:solidFill>
                  <a:schemeClr val="dk1"/>
                </a:solidFill>
                <a:latin typeface="Calibri"/>
                <a:ea typeface="Calibri"/>
                <a:cs typeface="Calibri"/>
                <a:sym typeface="Calibri"/>
              </a:rPr>
              <a:t> and move to sit with their expert groups.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working with their partner appropriately.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responding to questions related to words and their meanings. </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a different color marker for each part of the punctuation in your example. Provide students with colored pencils so that they can use the same color-coding strategy.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Create an individual checklist for using punctuation with direct quotes that students can refer to as they write. You may want to coordinate the checklist if you used the color-coding strategy. Make sure to provide examples on the checklist as well.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369771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3a425ba501_0_3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3" name="Google Shape;183;g3a425ba501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Expert Groups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Reflection/Connection box on their </a:t>
            </a:r>
            <a:r>
              <a:rPr lang="en" sz="1200" b="1" dirty="0">
                <a:solidFill>
                  <a:schemeClr val="dk1"/>
                </a:solidFill>
                <a:latin typeface="Calibri"/>
                <a:ea typeface="Calibri"/>
                <a:cs typeface="Calibri"/>
                <a:sym typeface="Calibri"/>
              </a:rPr>
              <a:t>Close Read Note-catcher: Expert Group Poet handout</a:t>
            </a:r>
            <a:r>
              <a:rPr lang="en" sz="1200" dirty="0">
                <a:solidFill>
                  <a:schemeClr val="dk1"/>
                </a:solidFill>
                <a:latin typeface="Calibri"/>
                <a:ea typeface="Calibri"/>
                <a:cs typeface="Calibri"/>
                <a:sym typeface="Calibri"/>
              </a:rPr>
              <a:t>. Distribute </a:t>
            </a:r>
            <a:r>
              <a:rPr lang="en" sz="1200" b="0" dirty="0">
                <a:solidFill>
                  <a:schemeClr val="dk1"/>
                </a:solidFill>
                <a:latin typeface="Calibri"/>
                <a:ea typeface="Calibri"/>
                <a:cs typeface="Calibri"/>
                <a:sym typeface="Calibri"/>
              </a:rPr>
              <a:t>green, blue, and yellow markers </a:t>
            </a:r>
            <a:r>
              <a:rPr lang="en" sz="1200" dirty="0">
                <a:solidFill>
                  <a:schemeClr val="dk1"/>
                </a:solidFill>
                <a:latin typeface="Calibri"/>
                <a:ea typeface="Calibri"/>
                <a:cs typeface="Calibri"/>
                <a:sym typeface="Calibri"/>
              </a:rPr>
              <a:t>and invite students to outline this box in green.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refer to their expert group poet biographies, the model literary essay, and the criteria recorded on the </a:t>
            </a:r>
            <a:r>
              <a:rPr lang="en" sz="1200" b="1" dirty="0">
                <a:solidFill>
                  <a:schemeClr val="dk1"/>
                </a:solidFill>
                <a:latin typeface="Calibri"/>
                <a:ea typeface="Calibri"/>
                <a:cs typeface="Calibri"/>
                <a:sym typeface="Calibri"/>
              </a:rPr>
              <a:t>Literary Essay anchor chart</a:t>
            </a:r>
            <a:r>
              <a:rPr lang="en" sz="1200" dirty="0">
                <a:solidFill>
                  <a:schemeClr val="dk1"/>
                </a:solidFill>
                <a:latin typeface="Calibri"/>
                <a:ea typeface="Calibri"/>
                <a:cs typeface="Calibri"/>
                <a:sym typeface="Calibri"/>
              </a:rPr>
              <a:t> to complete this box.</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5 minutes, refocus whole group. Direct students’ attention to the first criterion of the </a:t>
            </a:r>
            <a:r>
              <a:rPr lang="en" sz="1200" b="1" dirty="0">
                <a:solidFill>
                  <a:schemeClr val="dk1"/>
                </a:solidFill>
                <a:latin typeface="Calibri"/>
                <a:ea typeface="Calibri"/>
                <a:cs typeface="Calibri"/>
                <a:sym typeface="Calibri"/>
              </a:rPr>
              <a:t>Conclusion on the Literary Essay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to an elbow partner in their expert group to say aloud their first sentence, restating the focus of their essays.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write this sentence on their </a:t>
            </a:r>
            <a:r>
              <a:rPr lang="en" sz="1200" b="1" dirty="0">
                <a:solidFill>
                  <a:schemeClr val="dk1"/>
                </a:solidFill>
                <a:latin typeface="Calibri"/>
                <a:ea typeface="Calibri"/>
                <a:cs typeface="Calibri"/>
                <a:sym typeface="Calibri"/>
              </a:rPr>
              <a:t>literary essay draft</a:t>
            </a:r>
            <a:r>
              <a:rPr lang="en" sz="1200" dirty="0">
                <a:solidFill>
                  <a:schemeClr val="dk1"/>
                </a:solidFill>
                <a:latin typeface="Calibri"/>
                <a:ea typeface="Calibri"/>
                <a:cs typeface="Calibri"/>
                <a:sym typeface="Calibri"/>
              </a:rPr>
              <a:t>. Remind students that because this is a new paragraph, they will start on a new line, and remind them to leave lines between each line of writing.</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as they write.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this process with the next criterion on the </a:t>
            </a:r>
            <a:r>
              <a:rPr lang="en" sz="1200" b="1" dirty="0">
                <a:solidFill>
                  <a:schemeClr val="dk1"/>
                </a:solidFill>
                <a:latin typeface="Calibri"/>
                <a:ea typeface="Calibri"/>
                <a:cs typeface="Calibri"/>
                <a:sym typeface="Calibri"/>
              </a:rPr>
              <a:t>Literary Essay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use the model literary essay, the criteria recorded on the </a:t>
            </a:r>
            <a:r>
              <a:rPr lang="en" sz="1200" b="1" dirty="0">
                <a:solidFill>
                  <a:schemeClr val="dk1"/>
                </a:solidFill>
                <a:latin typeface="Calibri"/>
                <a:ea typeface="Calibri"/>
                <a:cs typeface="Calibri"/>
                <a:sym typeface="Calibri"/>
              </a:rPr>
              <a:t>Literary Essay anchor chart</a:t>
            </a:r>
            <a:r>
              <a:rPr lang="en" sz="1200" dirty="0">
                <a:solidFill>
                  <a:schemeClr val="dk1"/>
                </a:solidFill>
                <a:latin typeface="Calibri"/>
                <a:ea typeface="Calibri"/>
                <a:cs typeface="Calibri"/>
                <a:sym typeface="Calibri"/>
              </a:rPr>
              <a:t>, the </a:t>
            </a:r>
            <a:r>
              <a:rPr lang="en" sz="1200" b="1" dirty="0">
                <a:solidFill>
                  <a:schemeClr val="dk1"/>
                </a:solidFill>
                <a:latin typeface="Calibri"/>
                <a:ea typeface="Calibri"/>
                <a:cs typeface="Calibri"/>
                <a:sym typeface="Calibri"/>
              </a:rPr>
              <a:t>Informative Writing Checklist</a:t>
            </a:r>
            <a:r>
              <a:rPr lang="en" sz="1200" dirty="0">
                <a:solidFill>
                  <a:schemeClr val="dk1"/>
                </a:solidFill>
                <a:latin typeface="Calibri"/>
                <a:ea typeface="Calibri"/>
                <a:cs typeface="Calibri"/>
                <a:sym typeface="Calibri"/>
              </a:rPr>
              <a:t>, and the </a:t>
            </a:r>
            <a:r>
              <a:rPr lang="en" sz="1200" b="1" dirty="0">
                <a:solidFill>
                  <a:schemeClr val="dk1"/>
                </a:solidFill>
                <a:latin typeface="Calibri"/>
                <a:ea typeface="Calibri"/>
                <a:cs typeface="Calibri"/>
                <a:sym typeface="Calibri"/>
              </a:rPr>
              <a:t>domain-specific word wall</a:t>
            </a:r>
            <a:r>
              <a:rPr lang="en" sz="1200" dirty="0">
                <a:solidFill>
                  <a:schemeClr val="dk1"/>
                </a:solidFill>
                <a:latin typeface="Calibri"/>
                <a:ea typeface="Calibri"/>
                <a:cs typeface="Calibri"/>
                <a:sym typeface="Calibri"/>
              </a:rPr>
              <a:t> to write their conclusions.</a:t>
            </a:r>
            <a:endParaRPr sz="1200" dirty="0">
              <a:solidFill>
                <a:schemeClr val="dk1"/>
              </a:solidFill>
              <a:latin typeface="Calibri"/>
              <a:ea typeface="Calibri"/>
              <a:cs typeface="Calibri"/>
              <a:sym typeface="Calibri"/>
            </a:endParaRPr>
          </a:p>
          <a:p>
            <a:pPr marL="9144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focused on their essays.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begin a new paragraph on their literary essay draft.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360256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7550FBB3-89E7-488A-B23D-32987C0737C8}"/>
              </a:ext>
            </a:extLst>
          </p:cNvPr>
          <p:cNvPicPr>
            <a:picLocks noChangeAspect="1"/>
          </p:cNvPicPr>
          <p:nvPr userDrawn="1"/>
        </p:nvPicPr>
        <p:blipFill>
          <a:blip r:embed="rId13"/>
          <a:stretch>
            <a:fillRect/>
          </a:stretch>
        </p:blipFill>
        <p:spPr>
          <a:xfrm>
            <a:off x="8365808" y="4936645"/>
            <a:ext cx="762000" cy="142875"/>
          </a:xfrm>
          <a:prstGeom prst="rect">
            <a:avLst/>
          </a:prstGeom>
        </p:spPr>
      </p:pic>
      <p:pic>
        <p:nvPicPr>
          <p:cNvPr id="5" name="Picture 4">
            <a:extLst>
              <a:ext uri="{FF2B5EF4-FFF2-40B4-BE49-F238E27FC236}">
                <a16:creationId xmlns:a16="http://schemas.microsoft.com/office/drawing/2014/main" id="{3F7B3B27-1970-41B6-A987-84D9CD9596E8}"/>
              </a:ext>
            </a:extLst>
          </p:cNvPr>
          <p:cNvPicPr>
            <a:picLocks noChangeAspect="1"/>
          </p:cNvPicPr>
          <p:nvPr userDrawn="1"/>
        </p:nvPicPr>
        <p:blipFill>
          <a:blip r:embed="rId14"/>
          <a:stretch>
            <a:fillRect/>
          </a:stretch>
        </p:blipFill>
        <p:spPr>
          <a:xfrm>
            <a:off x="4291574" y="4663217"/>
            <a:ext cx="560852" cy="467377"/>
          </a:xfrm>
          <a:prstGeom prst="rect">
            <a:avLst/>
          </a:prstGeom>
        </p:spPr>
      </p:pic>
      <p:pic>
        <p:nvPicPr>
          <p:cNvPr id="10" name="Picture 9">
            <a:extLst>
              <a:ext uri="{FF2B5EF4-FFF2-40B4-BE49-F238E27FC236}">
                <a16:creationId xmlns:a16="http://schemas.microsoft.com/office/drawing/2014/main" id="{0C20F660-F153-4B13-8B15-0B7892E1C41E}"/>
              </a:ext>
            </a:extLst>
          </p:cNvPr>
          <p:cNvPicPr>
            <a:picLocks noChangeAspect="1"/>
          </p:cNvPicPr>
          <p:nvPr userDrawn="1"/>
        </p:nvPicPr>
        <p:blipFill>
          <a:blip r:embed="rId15"/>
          <a:stretch>
            <a:fillRect/>
          </a:stretch>
        </p:blipFill>
        <p:spPr>
          <a:xfrm>
            <a:off x="0" y="45887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3.xml"/><Relationship Id="rId5" Type="http://schemas.openxmlformats.org/officeDocument/2006/relationships/image" Target="../media/image4.png"/><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3.xml"/><Relationship Id="rId5" Type="http://schemas.openxmlformats.org/officeDocument/2006/relationships/image" Target="../media/image5.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1</a:t>
            </a:r>
            <a:r>
              <a:rPr lang="en" sz="3400"/>
              <a:t>: Unit </a:t>
            </a:r>
            <a:r>
              <a:rPr lang="en"/>
              <a:t>2</a:t>
            </a:r>
            <a:r>
              <a:rPr lang="en" sz="3400"/>
              <a:t>: Lesson </a:t>
            </a:r>
            <a:r>
              <a:rPr lang="en"/>
              <a:t>13</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a:solidFill>
                  <a:schemeClr val="dk1"/>
                </a:solidFill>
              </a:rPr>
              <a:t>This lesson will take approximately 60-70 minutes to complete. </a:t>
            </a:r>
            <a:endParaRPr>
              <a:solidFill>
                <a:schemeClr val="dk1"/>
              </a:solidFill>
            </a:endParaRPr>
          </a:p>
          <a:p>
            <a:pPr marL="0" lvl="0" indent="0" rtl="0">
              <a:lnSpc>
                <a:spcPct val="90000"/>
              </a:lnSpc>
              <a:spcBef>
                <a:spcPts val="0"/>
              </a:spcBef>
              <a:spcAft>
                <a:spcPts val="0"/>
              </a:spcAft>
              <a:buClr>
                <a:schemeClr val="dk1"/>
              </a:buClr>
              <a:buSzPts val="2400"/>
              <a:buFont typeface="Arial"/>
              <a:buNone/>
            </a:pPr>
            <a:endParaRPr>
              <a:solidFill>
                <a:schemeClr val="dk1"/>
              </a:solidFill>
            </a:endParaRPr>
          </a:p>
          <a:p>
            <a:pPr marL="0" lvl="0" indent="0" rtl="0">
              <a:lnSpc>
                <a:spcPct val="90000"/>
              </a:lnSpc>
              <a:spcBef>
                <a:spcPts val="0"/>
              </a:spcBef>
              <a:spcAft>
                <a:spcPts val="0"/>
              </a:spcAft>
              <a:buClr>
                <a:schemeClr val="dk1"/>
              </a:buClr>
              <a:buSzPts val="3200"/>
              <a:buFont typeface="Arial"/>
              <a:buNone/>
            </a:pPr>
            <a:r>
              <a:rPr lang="en">
                <a:solidFill>
                  <a:schemeClr val="dk1"/>
                </a:solidFill>
              </a:rPr>
              <a:t>The purpose of today’s lesson is to:</a:t>
            </a:r>
            <a:endParaRPr>
              <a:solidFill>
                <a:schemeClr val="dk1"/>
              </a:solidFill>
            </a:endParaRPr>
          </a:p>
          <a:p>
            <a:pPr marL="457200" lvl="0" indent="-342900" rtl="0">
              <a:lnSpc>
                <a:spcPct val="90000"/>
              </a:lnSpc>
              <a:spcBef>
                <a:spcPts val="0"/>
              </a:spcBef>
              <a:spcAft>
                <a:spcPts val="0"/>
              </a:spcAft>
              <a:buClr>
                <a:schemeClr val="dk1"/>
              </a:buClr>
              <a:buSzPts val="1800"/>
              <a:buChar char="●"/>
            </a:pPr>
            <a:r>
              <a:rPr lang="en">
                <a:solidFill>
                  <a:schemeClr val="dk1"/>
                </a:solidFill>
              </a:rPr>
              <a:t>Have students plan and write the conclusion paragraph of their essays.</a:t>
            </a:r>
            <a:endParaRPr>
              <a:solidFill>
                <a:schemeClr val="dk1"/>
              </a:solidFill>
            </a:endParaRPr>
          </a:p>
          <a:p>
            <a:pPr marL="457200" lvl="0" indent="-342900" rtl="0">
              <a:lnSpc>
                <a:spcPct val="90000"/>
              </a:lnSpc>
              <a:spcBef>
                <a:spcPts val="0"/>
              </a:spcBef>
              <a:spcAft>
                <a:spcPts val="0"/>
              </a:spcAft>
              <a:buClr>
                <a:schemeClr val="dk1"/>
              </a:buClr>
              <a:buSzPts val="1800"/>
              <a:buChar char="●"/>
            </a:pPr>
            <a:r>
              <a:rPr lang="en">
                <a:solidFill>
                  <a:schemeClr val="dk1"/>
                </a:solidFill>
              </a:rPr>
              <a:t>Have students make any necessary revisions.  </a:t>
            </a:r>
            <a:endParaRPr>
              <a:solidFill>
                <a:schemeClr val="dk1"/>
              </a:solidFill>
            </a:endParaRPr>
          </a:p>
          <a:p>
            <a:pPr marL="0" lvl="0" indent="0" rtl="0">
              <a:lnSpc>
                <a:spcPct val="90000"/>
              </a:lnSpc>
              <a:spcBef>
                <a:spcPts val="0"/>
              </a:spcBef>
              <a:spcAft>
                <a:spcPts val="0"/>
              </a:spcAft>
              <a:buNone/>
            </a:pPr>
            <a:r>
              <a:rPr lang="en">
                <a:solidFill>
                  <a:schemeClr val="dk1"/>
                </a:solidFill>
              </a:rPr>
              <a:t> </a:t>
            </a:r>
            <a:endParaRPr>
              <a:solidFill>
                <a:schemeClr val="dk1"/>
              </a:solidFill>
            </a:endParaRPr>
          </a:p>
          <a:p>
            <a:pPr marL="0" lvl="0" indent="0" rtl="0">
              <a:lnSpc>
                <a:spcPct val="90000"/>
              </a:lnSpc>
              <a:spcBef>
                <a:spcPts val="0"/>
              </a:spcBef>
              <a:spcAft>
                <a:spcPts val="0"/>
              </a:spcAft>
              <a:buNone/>
            </a:pPr>
            <a:endParaRPr>
              <a:solidFill>
                <a:schemeClr val="dk1"/>
              </a:solidFill>
            </a:endParaRPr>
          </a:p>
          <a:p>
            <a:pPr marL="0" lvl="0" indent="0" rtl="0">
              <a:lnSpc>
                <a:spcPct val="90000"/>
              </a:lnSpc>
              <a:spcBef>
                <a:spcPts val="0"/>
              </a:spcBef>
              <a:spcAft>
                <a:spcPts val="0"/>
              </a:spcAft>
              <a:buNone/>
            </a:pPr>
            <a:r>
              <a:rPr lang="en">
                <a:solidFill>
                  <a:schemeClr val="dk1"/>
                </a:solidFill>
              </a:rPr>
              <a:t>The Learning Targets for students today are:</a:t>
            </a:r>
            <a:endParaRPr>
              <a:solidFill>
                <a:schemeClr val="dk1"/>
              </a:solidFill>
            </a:endParaRPr>
          </a:p>
          <a:p>
            <a:pPr marL="457200" lvl="0" indent="-342900" rtl="0">
              <a:lnSpc>
                <a:spcPct val="90000"/>
              </a:lnSpc>
              <a:spcBef>
                <a:spcPts val="1000"/>
              </a:spcBef>
              <a:spcAft>
                <a:spcPts val="0"/>
              </a:spcAft>
              <a:buClr>
                <a:schemeClr val="dk1"/>
              </a:buClr>
              <a:buSzPts val="1800"/>
              <a:buAutoNum type="arabicPeriod"/>
            </a:pPr>
            <a:r>
              <a:rPr lang="en">
                <a:solidFill>
                  <a:schemeClr val="dk1"/>
                </a:solidFill>
              </a:rPr>
              <a:t>I can plan and write the conclusion paragraph for my essay. </a:t>
            </a:r>
            <a:endParaRPr>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a:solidFill>
                  <a:schemeClr val="dk1"/>
                </a:solidFill>
              </a:rPr>
              <a:t>I can revise my essay so related information is grouped into paragraphs, and each paragraph explains a main idea. </a:t>
            </a:r>
            <a:endParaRPr>
              <a:solidFill>
                <a:schemeClr val="dk1"/>
              </a:solidFill>
            </a:endParaRPr>
          </a:p>
          <a:p>
            <a:pPr marL="0" lvl="0" indent="0" rtl="0">
              <a:lnSpc>
                <a:spcPct val="90000"/>
              </a:lnSpc>
              <a:spcBef>
                <a:spcPts val="1000"/>
              </a:spcBef>
              <a:spcAft>
                <a:spcPts val="0"/>
              </a:spcAft>
              <a:buNone/>
            </a:pPr>
            <a:endParaRPr>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a:t>It’s time for Reflection of our goals</a:t>
            </a:r>
            <a:endParaRPr dirty="0"/>
          </a:p>
        </p:txBody>
      </p:sp>
      <p:sp>
        <p:nvSpPr>
          <p:cNvPr id="194" name="Google Shape;194;p3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914400" lvl="0" indent="-419100" rtl="0">
              <a:lnSpc>
                <a:spcPct val="90000"/>
              </a:lnSpc>
              <a:spcBef>
                <a:spcPts val="1000"/>
              </a:spcBef>
              <a:spcAft>
                <a:spcPts val="0"/>
              </a:spcAft>
              <a:buClr>
                <a:schemeClr val="dk1"/>
              </a:buClr>
              <a:buSzPct val="100000"/>
              <a:buAutoNum type="arabicPeriod"/>
            </a:pPr>
            <a:r>
              <a:rPr lang="en" sz="2800" dirty="0">
                <a:solidFill>
                  <a:schemeClr val="dk1"/>
                </a:solidFill>
              </a:rPr>
              <a:t>I can plan and write the conclusion paragraph for my essay. </a:t>
            </a:r>
            <a:endParaRPr sz="2800" dirty="0">
              <a:solidFill>
                <a:schemeClr val="dk1"/>
              </a:solidFill>
            </a:endParaRPr>
          </a:p>
          <a:p>
            <a:pPr marL="0" lvl="0" indent="0" rtl="0">
              <a:lnSpc>
                <a:spcPct val="90000"/>
              </a:lnSpc>
              <a:spcBef>
                <a:spcPts val="1000"/>
              </a:spcBef>
              <a:spcAft>
                <a:spcPts val="0"/>
              </a:spcAft>
              <a:buNone/>
            </a:pPr>
            <a:r>
              <a:rPr lang="en" sz="3000" dirty="0">
                <a:solidFill>
                  <a:schemeClr val="dk1"/>
                </a:solidFill>
              </a:rPr>
              <a:t>-----------------------------------------------------------------</a:t>
            </a:r>
            <a:endParaRPr sz="3000" dirty="0">
              <a:solidFill>
                <a:schemeClr val="dk1"/>
              </a:solidFill>
            </a:endParaRPr>
          </a:p>
          <a:p>
            <a:pPr marL="0" lvl="0" indent="0" rtl="0">
              <a:lnSpc>
                <a:spcPct val="90000"/>
              </a:lnSpc>
              <a:spcBef>
                <a:spcPts val="1000"/>
              </a:spcBef>
              <a:spcAft>
                <a:spcPts val="0"/>
              </a:spcAft>
              <a:buNone/>
            </a:pPr>
            <a:r>
              <a:rPr lang="en" sz="2800" dirty="0">
                <a:solidFill>
                  <a:schemeClr val="dk1"/>
                </a:solidFill>
              </a:rPr>
              <a:t>Now, use the Thumb-O-Meter to self</a:t>
            </a:r>
            <a:r>
              <a:rPr lang="en-US" sz="2800" dirty="0">
                <a:solidFill>
                  <a:schemeClr val="dk1"/>
                </a:solidFill>
              </a:rPr>
              <a:t>-</a:t>
            </a:r>
            <a:r>
              <a:rPr lang="en" sz="2800" dirty="0">
                <a:solidFill>
                  <a:schemeClr val="dk1"/>
                </a:solidFill>
              </a:rPr>
              <a:t>assess how well you persevered in this lesson. </a:t>
            </a:r>
            <a:endParaRPr sz="2800" dirty="0">
              <a:solidFill>
                <a:schemeClr val="dk1"/>
              </a:solidFill>
            </a:endParaRPr>
          </a:p>
        </p:txBody>
      </p:sp>
      <p:pic>
        <p:nvPicPr>
          <p:cNvPr id="195" name="Google Shape;195;p34"/>
          <p:cNvPicPr preferRelativeResize="0"/>
          <p:nvPr/>
        </p:nvPicPr>
        <p:blipFill>
          <a:blip r:embed="rId3">
            <a:alphaModFix/>
          </a:blip>
          <a:stretch>
            <a:fillRect/>
          </a:stretch>
        </p:blipFill>
        <p:spPr>
          <a:xfrm>
            <a:off x="8158025" y="4403132"/>
            <a:ext cx="674275" cy="496836"/>
          </a:xfrm>
          <a:prstGeom prst="rect">
            <a:avLst/>
          </a:prstGeom>
          <a:noFill/>
          <a:ln>
            <a:noFill/>
          </a:ln>
        </p:spPr>
      </p:pic>
      <p:pic>
        <p:nvPicPr>
          <p:cNvPr id="196" name="Google Shape;196;p34"/>
          <p:cNvPicPr preferRelativeResize="0"/>
          <p:nvPr/>
        </p:nvPicPr>
        <p:blipFill>
          <a:blip r:embed="rId4">
            <a:alphaModFix/>
          </a:blip>
          <a:stretch>
            <a:fillRect/>
          </a:stretch>
        </p:blipFill>
        <p:spPr>
          <a:xfrm>
            <a:off x="7618007" y="4356996"/>
            <a:ext cx="540018" cy="578618"/>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a:t>Revising for Organization </a:t>
            </a:r>
            <a:endParaRPr dirty="0"/>
          </a:p>
        </p:txBody>
      </p:sp>
      <p:sp>
        <p:nvSpPr>
          <p:cNvPr id="202" name="Google Shape;202;p35"/>
          <p:cNvSpPr txBox="1">
            <a:spLocks noGrp="1"/>
          </p:cNvSpPr>
          <p:nvPr>
            <p:ph type="body" idx="1"/>
          </p:nvPr>
        </p:nvSpPr>
        <p:spPr>
          <a:xfrm>
            <a:off x="3452400" y="1096175"/>
            <a:ext cx="5379900" cy="22386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600" dirty="0">
                <a:solidFill>
                  <a:schemeClr val="dk1"/>
                </a:solidFill>
              </a:rPr>
              <a:t>Example 2:</a:t>
            </a:r>
            <a:endParaRPr sz="1600" dirty="0">
              <a:solidFill>
                <a:schemeClr val="dk1"/>
              </a:solidFill>
            </a:endParaRPr>
          </a:p>
          <a:p>
            <a:pPr marL="457200" lvl="0" indent="-330200" rtl="0">
              <a:spcBef>
                <a:spcPts val="0"/>
              </a:spcBef>
              <a:spcAft>
                <a:spcPts val="0"/>
              </a:spcAft>
              <a:buClr>
                <a:schemeClr val="dk1"/>
              </a:buClr>
              <a:buSzPts val="1600"/>
              <a:buAutoNum type="arabicPeriod"/>
            </a:pPr>
            <a:r>
              <a:rPr lang="en" sz="1600" dirty="0">
                <a:solidFill>
                  <a:schemeClr val="dk1"/>
                </a:solidFill>
              </a:rPr>
              <a:t>What is the first point being made in this essay?</a:t>
            </a:r>
            <a:endParaRPr sz="1600" dirty="0">
              <a:solidFill>
                <a:schemeClr val="dk1"/>
              </a:solidFill>
            </a:endParaRPr>
          </a:p>
          <a:p>
            <a:pPr marL="457200" lvl="0" indent="-330200">
              <a:spcBef>
                <a:spcPts val="0"/>
              </a:spcBef>
              <a:spcAft>
                <a:spcPts val="0"/>
              </a:spcAft>
              <a:buClr>
                <a:schemeClr val="dk1"/>
              </a:buClr>
              <a:buSzPts val="1600"/>
              <a:buAutoNum type="arabicPeriod"/>
            </a:pPr>
            <a:r>
              <a:rPr lang="en" sz="1600" dirty="0">
                <a:solidFill>
                  <a:schemeClr val="dk1"/>
                </a:solidFill>
              </a:rPr>
              <a:t>What is the second point being made in this essay?</a:t>
            </a:r>
            <a:endParaRPr sz="1600" dirty="0">
              <a:solidFill>
                <a:schemeClr val="dk1"/>
              </a:solidFill>
            </a:endParaRPr>
          </a:p>
        </p:txBody>
      </p:sp>
      <p:pic>
        <p:nvPicPr>
          <p:cNvPr id="203" name="Google Shape;203;p35"/>
          <p:cNvPicPr preferRelativeResize="0"/>
          <p:nvPr/>
        </p:nvPicPr>
        <p:blipFill>
          <a:blip r:embed="rId3">
            <a:alphaModFix/>
          </a:blip>
          <a:stretch>
            <a:fillRect/>
          </a:stretch>
        </p:blipFill>
        <p:spPr>
          <a:xfrm>
            <a:off x="324922" y="1326202"/>
            <a:ext cx="2710600" cy="3059183"/>
          </a:xfrm>
          <a:prstGeom prst="rect">
            <a:avLst/>
          </a:prstGeom>
          <a:noFill/>
          <a:ln w="9525" cap="flat" cmpd="sng">
            <a:solidFill>
              <a:srgbClr val="000000"/>
            </a:solidFill>
            <a:prstDash val="solid"/>
            <a:round/>
            <a:headEnd type="none" w="sm" len="sm"/>
            <a:tailEnd type="none" w="sm" len="sm"/>
          </a:ln>
        </p:spPr>
      </p:pic>
      <p:pic>
        <p:nvPicPr>
          <p:cNvPr id="204" name="Google Shape;204;p35"/>
          <p:cNvPicPr preferRelativeResize="0"/>
          <p:nvPr/>
        </p:nvPicPr>
        <p:blipFill>
          <a:blip r:embed="rId4">
            <a:alphaModFix/>
          </a:blip>
          <a:stretch>
            <a:fillRect/>
          </a:stretch>
        </p:blipFill>
        <p:spPr>
          <a:xfrm>
            <a:off x="881465" y="3061598"/>
            <a:ext cx="2473050" cy="1686509"/>
          </a:xfrm>
          <a:prstGeom prst="rect">
            <a:avLst/>
          </a:prstGeom>
          <a:noFill/>
          <a:ln w="9525" cap="flat" cmpd="sng">
            <a:solidFill>
              <a:srgbClr val="000000"/>
            </a:solidFill>
            <a:prstDash val="solid"/>
            <a:round/>
            <a:headEnd type="none" w="sm" len="sm"/>
            <a:tailEnd type="none" w="sm" len="sm"/>
          </a:ln>
        </p:spPr>
      </p:pic>
      <p:pic>
        <p:nvPicPr>
          <p:cNvPr id="205" name="Google Shape;205;p35"/>
          <p:cNvPicPr preferRelativeResize="0"/>
          <p:nvPr/>
        </p:nvPicPr>
        <p:blipFill>
          <a:blip r:embed="rId5">
            <a:alphaModFix/>
          </a:blip>
          <a:stretch>
            <a:fillRect/>
          </a:stretch>
        </p:blipFill>
        <p:spPr>
          <a:xfrm>
            <a:off x="2455097" y="2407592"/>
            <a:ext cx="2314575" cy="2232966"/>
          </a:xfrm>
          <a:prstGeom prst="rect">
            <a:avLst/>
          </a:prstGeom>
          <a:noFill/>
          <a:ln w="9525" cap="flat" cmpd="sng">
            <a:solidFill>
              <a:srgbClr val="000000"/>
            </a:solidFill>
            <a:prstDash val="solid"/>
            <a:round/>
            <a:headEnd type="none" w="sm" len="sm"/>
            <a:tailEnd type="none" w="sm" len="sm"/>
          </a:ln>
        </p:spPr>
      </p:pic>
      <p:pic>
        <p:nvPicPr>
          <p:cNvPr id="206" name="Google Shape;206;p35"/>
          <p:cNvPicPr preferRelativeResize="0"/>
          <p:nvPr/>
        </p:nvPicPr>
        <p:blipFill>
          <a:blip r:embed="rId6">
            <a:alphaModFix/>
          </a:blip>
          <a:stretch>
            <a:fillRect/>
          </a:stretch>
        </p:blipFill>
        <p:spPr>
          <a:xfrm>
            <a:off x="4252317" y="2549516"/>
            <a:ext cx="2400300" cy="2198591"/>
          </a:xfrm>
          <a:prstGeom prst="rect">
            <a:avLst/>
          </a:prstGeom>
          <a:noFill/>
          <a:ln w="9525" cap="flat" cmpd="sng">
            <a:solidFill>
              <a:srgbClr val="000000"/>
            </a:solidFill>
            <a:prstDash val="solid"/>
            <a:round/>
            <a:headEnd type="none" w="sm" len="sm"/>
            <a:tailEnd type="none" w="sm" len="sm"/>
          </a:ln>
        </p:spPr>
      </p:pic>
      <p:pic>
        <p:nvPicPr>
          <p:cNvPr id="9" name="Google Shape;162;p30"/>
          <p:cNvPicPr preferRelativeResize="0"/>
          <p:nvPr/>
        </p:nvPicPr>
        <p:blipFill>
          <a:blip r:embed="rId7">
            <a:alphaModFix/>
          </a:blip>
          <a:stretch>
            <a:fillRect/>
          </a:stretch>
        </p:blipFill>
        <p:spPr>
          <a:xfrm>
            <a:off x="8484320" y="4462357"/>
            <a:ext cx="571500" cy="5715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2">
                                            <p:txEl>
                                              <p:pRg st="0" end="0"/>
                                            </p:txEl>
                                          </p:spTgt>
                                        </p:tgtEl>
                                        <p:attrNameLst>
                                          <p:attrName>style.visibility</p:attrName>
                                        </p:attrNameLst>
                                      </p:cBhvr>
                                      <p:to>
                                        <p:strVal val="visible"/>
                                      </p:to>
                                    </p:set>
                                    <p:animEffect transition="in" filter="fade">
                                      <p:cBhvr>
                                        <p:cTn id="7" dur="1000"/>
                                        <p:tgtEl>
                                          <p:spTgt spid="20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2">
                                            <p:txEl>
                                              <p:pRg st="1" end="1"/>
                                            </p:txEl>
                                          </p:spTgt>
                                        </p:tgtEl>
                                        <p:attrNameLst>
                                          <p:attrName>style.visibility</p:attrName>
                                        </p:attrNameLst>
                                      </p:cBhvr>
                                      <p:to>
                                        <p:strVal val="visible"/>
                                      </p:to>
                                    </p:set>
                                    <p:animEffect transition="in" filter="fade">
                                      <p:cBhvr>
                                        <p:cTn id="12" dur="1000"/>
                                        <p:tgtEl>
                                          <p:spTgt spid="20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02">
                                            <p:txEl>
                                              <p:pRg st="2" end="2"/>
                                            </p:txEl>
                                          </p:spTgt>
                                        </p:tgtEl>
                                        <p:attrNameLst>
                                          <p:attrName>style.visibility</p:attrName>
                                        </p:attrNameLst>
                                      </p:cBhvr>
                                      <p:to>
                                        <p:strVal val="visible"/>
                                      </p:to>
                                    </p:set>
                                    <p:animEffect transition="in" filter="fade">
                                      <p:cBhvr>
                                        <p:cTn id="17" dur="1000"/>
                                        <p:tgtEl>
                                          <p:spTgt spid="20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Revising for Organization </a:t>
            </a:r>
            <a:endParaRPr/>
          </a:p>
        </p:txBody>
      </p:sp>
      <p:sp>
        <p:nvSpPr>
          <p:cNvPr id="213" name="Google Shape;213;p36"/>
          <p:cNvSpPr txBox="1">
            <a:spLocks noGrp="1"/>
          </p:cNvSpPr>
          <p:nvPr>
            <p:ph type="body" idx="1"/>
          </p:nvPr>
        </p:nvSpPr>
        <p:spPr>
          <a:xfrm>
            <a:off x="5619650" y="965000"/>
            <a:ext cx="3212875" cy="344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600" dirty="0">
                <a:solidFill>
                  <a:schemeClr val="dk1"/>
                </a:solidFill>
              </a:rPr>
              <a:t>Example 1-2:</a:t>
            </a:r>
            <a:endParaRPr sz="1600" dirty="0">
              <a:solidFill>
                <a:schemeClr val="dk1"/>
              </a:solidFill>
            </a:endParaRPr>
          </a:p>
          <a:p>
            <a:pPr marL="457200" lvl="0" indent="-330200" rtl="0">
              <a:spcBef>
                <a:spcPts val="0"/>
              </a:spcBef>
              <a:spcAft>
                <a:spcPts val="0"/>
              </a:spcAft>
              <a:buClr>
                <a:schemeClr val="dk1"/>
              </a:buClr>
              <a:buSzPts val="1600"/>
              <a:buAutoNum type="arabicPeriod"/>
            </a:pPr>
            <a:r>
              <a:rPr lang="en" sz="1600" dirty="0">
                <a:solidFill>
                  <a:schemeClr val="dk1"/>
                </a:solidFill>
              </a:rPr>
              <a:t>What are the differences between the two examples? </a:t>
            </a:r>
            <a:endParaRPr sz="1600" dirty="0">
              <a:solidFill>
                <a:schemeClr val="dk1"/>
              </a:solidFill>
            </a:endParaRPr>
          </a:p>
          <a:p>
            <a:pPr marL="457200" lvl="0" indent="-330200" rtl="0">
              <a:spcBef>
                <a:spcPts val="0"/>
              </a:spcBef>
              <a:spcAft>
                <a:spcPts val="0"/>
              </a:spcAft>
              <a:buClr>
                <a:schemeClr val="dk1"/>
              </a:buClr>
              <a:buSzPts val="1600"/>
              <a:buAutoNum type="arabicPeriod"/>
            </a:pPr>
            <a:r>
              <a:rPr lang="en" sz="1600" dirty="0">
                <a:solidFill>
                  <a:schemeClr val="dk1"/>
                </a:solidFill>
              </a:rPr>
              <a:t>What main idea does the first proof paragraph in Example 2 explain?</a:t>
            </a:r>
            <a:endParaRPr sz="1600" dirty="0">
              <a:solidFill>
                <a:schemeClr val="dk1"/>
              </a:solidFill>
            </a:endParaRPr>
          </a:p>
          <a:p>
            <a:pPr marL="457200" lvl="0" indent="-330200" rtl="0">
              <a:spcBef>
                <a:spcPts val="0"/>
              </a:spcBef>
              <a:spcAft>
                <a:spcPts val="0"/>
              </a:spcAft>
              <a:buClr>
                <a:schemeClr val="dk1"/>
              </a:buClr>
              <a:buSzPts val="1600"/>
              <a:buAutoNum type="arabicPeriod"/>
            </a:pPr>
            <a:r>
              <a:rPr lang="en" sz="1600" dirty="0">
                <a:solidFill>
                  <a:schemeClr val="dk1"/>
                </a:solidFill>
              </a:rPr>
              <a:t>How does not including the evidence from this poetry in Example 2 help us understand the author’s point? </a:t>
            </a:r>
            <a:endParaRPr sz="1600" dirty="0">
              <a:solidFill>
                <a:schemeClr val="dk1"/>
              </a:solidFill>
            </a:endParaRPr>
          </a:p>
        </p:txBody>
      </p:sp>
      <p:pic>
        <p:nvPicPr>
          <p:cNvPr id="214" name="Google Shape;214;p36"/>
          <p:cNvPicPr preferRelativeResize="0"/>
          <p:nvPr/>
        </p:nvPicPr>
        <p:blipFill>
          <a:blip r:embed="rId3">
            <a:alphaModFix/>
          </a:blip>
          <a:stretch>
            <a:fillRect/>
          </a:stretch>
        </p:blipFill>
        <p:spPr>
          <a:xfrm>
            <a:off x="276038" y="1445183"/>
            <a:ext cx="2710600" cy="3059183"/>
          </a:xfrm>
          <a:prstGeom prst="rect">
            <a:avLst/>
          </a:prstGeom>
          <a:noFill/>
          <a:ln w="9525" cap="flat" cmpd="sng">
            <a:solidFill>
              <a:srgbClr val="000000"/>
            </a:solidFill>
            <a:prstDash val="solid"/>
            <a:round/>
            <a:headEnd type="none" w="sm" len="sm"/>
            <a:tailEnd type="none" w="sm" len="sm"/>
          </a:ln>
        </p:spPr>
      </p:pic>
      <p:pic>
        <p:nvPicPr>
          <p:cNvPr id="215" name="Google Shape;215;p36"/>
          <p:cNvPicPr preferRelativeResize="0"/>
          <p:nvPr/>
        </p:nvPicPr>
        <p:blipFill>
          <a:blip r:embed="rId4">
            <a:alphaModFix/>
          </a:blip>
          <a:stretch>
            <a:fillRect/>
          </a:stretch>
        </p:blipFill>
        <p:spPr>
          <a:xfrm>
            <a:off x="906532" y="2923515"/>
            <a:ext cx="2473050" cy="1698150"/>
          </a:xfrm>
          <a:prstGeom prst="rect">
            <a:avLst/>
          </a:prstGeom>
          <a:noFill/>
          <a:ln w="9525" cap="flat" cmpd="sng">
            <a:solidFill>
              <a:srgbClr val="000000"/>
            </a:solidFill>
            <a:prstDash val="solid"/>
            <a:round/>
            <a:headEnd type="none" w="sm" len="sm"/>
            <a:tailEnd type="none" w="sm" len="sm"/>
          </a:ln>
        </p:spPr>
      </p:pic>
      <p:pic>
        <p:nvPicPr>
          <p:cNvPr id="216" name="Google Shape;216;p36"/>
          <p:cNvPicPr preferRelativeResize="0"/>
          <p:nvPr/>
        </p:nvPicPr>
        <p:blipFill>
          <a:blip r:embed="rId5">
            <a:alphaModFix/>
          </a:blip>
          <a:stretch>
            <a:fillRect/>
          </a:stretch>
        </p:blipFill>
        <p:spPr>
          <a:xfrm>
            <a:off x="1753097" y="2454451"/>
            <a:ext cx="2314575" cy="2424500"/>
          </a:xfrm>
          <a:prstGeom prst="rect">
            <a:avLst/>
          </a:prstGeom>
          <a:noFill/>
          <a:ln w="9525" cap="flat" cmpd="sng">
            <a:solidFill>
              <a:srgbClr val="000000"/>
            </a:solidFill>
            <a:prstDash val="solid"/>
            <a:round/>
            <a:headEnd type="none" w="sm" len="sm"/>
            <a:tailEnd type="none" w="sm" len="sm"/>
          </a:ln>
        </p:spPr>
      </p:pic>
      <p:pic>
        <p:nvPicPr>
          <p:cNvPr id="217" name="Google Shape;217;p36"/>
          <p:cNvPicPr preferRelativeResize="0"/>
          <p:nvPr/>
        </p:nvPicPr>
        <p:blipFill>
          <a:blip r:embed="rId6">
            <a:alphaModFix/>
          </a:blip>
          <a:stretch>
            <a:fillRect/>
          </a:stretch>
        </p:blipFill>
        <p:spPr>
          <a:xfrm>
            <a:off x="3305075" y="2571750"/>
            <a:ext cx="2400300" cy="2189903"/>
          </a:xfrm>
          <a:prstGeom prst="rect">
            <a:avLst/>
          </a:prstGeom>
          <a:noFill/>
          <a:ln w="9525" cap="flat" cmpd="sng">
            <a:solidFill>
              <a:srgbClr val="000000"/>
            </a:solidFill>
            <a:prstDash val="solid"/>
            <a:round/>
            <a:headEnd type="none" w="sm" len="sm"/>
            <a:tailEnd type="none" w="sm" len="sm"/>
          </a:ln>
        </p:spPr>
      </p:pic>
      <p:pic>
        <p:nvPicPr>
          <p:cNvPr id="9" name="Google Shape;162;p30"/>
          <p:cNvPicPr preferRelativeResize="0"/>
          <p:nvPr/>
        </p:nvPicPr>
        <p:blipFill>
          <a:blip r:embed="rId7">
            <a:alphaModFix/>
          </a:blip>
          <a:stretch>
            <a:fillRect/>
          </a:stretch>
        </p:blipFill>
        <p:spPr>
          <a:xfrm>
            <a:off x="8260800" y="4473998"/>
            <a:ext cx="571500" cy="5715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3">
                                            <p:txEl>
                                              <p:pRg st="0" end="0"/>
                                            </p:txEl>
                                          </p:spTgt>
                                        </p:tgtEl>
                                        <p:attrNameLst>
                                          <p:attrName>style.visibility</p:attrName>
                                        </p:attrNameLst>
                                      </p:cBhvr>
                                      <p:to>
                                        <p:strVal val="visible"/>
                                      </p:to>
                                    </p:set>
                                    <p:animEffect transition="in" filter="fade">
                                      <p:cBhvr>
                                        <p:cTn id="7" dur="1000"/>
                                        <p:tgtEl>
                                          <p:spTgt spid="21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3">
                                            <p:txEl>
                                              <p:pRg st="1" end="1"/>
                                            </p:txEl>
                                          </p:spTgt>
                                        </p:tgtEl>
                                        <p:attrNameLst>
                                          <p:attrName>style.visibility</p:attrName>
                                        </p:attrNameLst>
                                      </p:cBhvr>
                                      <p:to>
                                        <p:strVal val="visible"/>
                                      </p:to>
                                    </p:set>
                                    <p:animEffect transition="in" filter="fade">
                                      <p:cBhvr>
                                        <p:cTn id="12" dur="1000"/>
                                        <p:tgtEl>
                                          <p:spTgt spid="21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3">
                                            <p:txEl>
                                              <p:pRg st="2" end="2"/>
                                            </p:txEl>
                                          </p:spTgt>
                                        </p:tgtEl>
                                        <p:attrNameLst>
                                          <p:attrName>style.visibility</p:attrName>
                                        </p:attrNameLst>
                                      </p:cBhvr>
                                      <p:to>
                                        <p:strVal val="visible"/>
                                      </p:to>
                                    </p:set>
                                    <p:animEffect transition="in" filter="fade">
                                      <p:cBhvr>
                                        <p:cTn id="17" dur="1000"/>
                                        <p:tgtEl>
                                          <p:spTgt spid="21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13">
                                            <p:txEl>
                                              <p:pRg st="3" end="3"/>
                                            </p:txEl>
                                          </p:spTgt>
                                        </p:tgtEl>
                                        <p:attrNameLst>
                                          <p:attrName>style.visibility</p:attrName>
                                        </p:attrNameLst>
                                      </p:cBhvr>
                                      <p:to>
                                        <p:strVal val="visible"/>
                                      </p:to>
                                    </p:set>
                                    <p:animEffect transition="in" filter="fade">
                                      <p:cBhvr>
                                        <p:cTn id="22" dur="1000"/>
                                        <p:tgtEl>
                                          <p:spTgt spid="21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3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3600"/>
              <a:t>Sharing your work </a:t>
            </a:r>
            <a:endParaRPr/>
          </a:p>
        </p:txBody>
      </p:sp>
      <p:sp>
        <p:nvSpPr>
          <p:cNvPr id="224" name="Google Shape;224;p37"/>
          <p:cNvSpPr txBox="1">
            <a:spLocks noGrp="1"/>
          </p:cNvSpPr>
          <p:nvPr>
            <p:ph type="body" idx="1"/>
          </p:nvPr>
        </p:nvSpPr>
        <p:spPr>
          <a:xfrm>
            <a:off x="311700" y="1097648"/>
            <a:ext cx="8520600" cy="3662100"/>
          </a:xfrm>
          <a:prstGeom prst="rect">
            <a:avLst/>
          </a:prstGeom>
        </p:spPr>
        <p:txBody>
          <a:bodyPr spcFirstLastPara="1" wrap="square" lIns="91425" tIns="91425" rIns="91425" bIns="91425" anchor="t" anchorCtr="0">
            <a:noAutofit/>
          </a:bodyPr>
          <a:lstStyle/>
          <a:p>
            <a:pPr marL="457200" lvl="0" indent="-381000" rtl="0">
              <a:spcBef>
                <a:spcPts val="0"/>
              </a:spcBef>
              <a:spcAft>
                <a:spcPts val="0"/>
              </a:spcAft>
              <a:buSzPts val="2400"/>
              <a:buAutoNum type="arabicPeriod"/>
            </a:pPr>
            <a:r>
              <a:rPr lang="en" sz="2400" dirty="0"/>
              <a:t>What did you do to work toward becoming an effective learner today?</a:t>
            </a:r>
            <a:endParaRPr sz="2400" dirty="0"/>
          </a:p>
          <a:p>
            <a:pPr marL="457200" lvl="0" indent="-381000" rtl="0">
              <a:spcBef>
                <a:spcPts val="0"/>
              </a:spcBef>
              <a:spcAft>
                <a:spcPts val="0"/>
              </a:spcAft>
              <a:buSzPts val="2400"/>
              <a:buAutoNum type="arabicPeriod"/>
            </a:pPr>
            <a:r>
              <a:rPr lang="en" sz="2400" dirty="0"/>
              <a:t>What were your challenges as you worked today?</a:t>
            </a:r>
            <a:endParaRPr sz="2400" dirty="0"/>
          </a:p>
          <a:p>
            <a:pPr marL="457200" lvl="0" indent="-381000" rtl="0">
              <a:spcBef>
                <a:spcPts val="0"/>
              </a:spcBef>
              <a:spcAft>
                <a:spcPts val="0"/>
              </a:spcAft>
              <a:buSzPts val="2400"/>
              <a:buAutoNum type="arabicPeriod"/>
            </a:pPr>
            <a:r>
              <a:rPr lang="en" sz="2400" dirty="0"/>
              <a:t>What were your successes?</a:t>
            </a:r>
            <a:endParaRPr sz="2400" dirty="0"/>
          </a:p>
          <a:p>
            <a:pPr marL="457200" lvl="0" indent="-381000" rtl="0">
              <a:spcBef>
                <a:spcPts val="0"/>
              </a:spcBef>
              <a:spcAft>
                <a:spcPts val="0"/>
              </a:spcAft>
              <a:buSzPts val="2400"/>
              <a:buAutoNum type="arabicPeriod"/>
            </a:pPr>
            <a:r>
              <a:rPr lang="en" sz="2400" dirty="0"/>
              <a:t>Can you give an example?</a:t>
            </a:r>
            <a:endParaRPr sz="2400" dirty="0"/>
          </a:p>
        </p:txBody>
      </p:sp>
      <p:pic>
        <p:nvPicPr>
          <p:cNvPr id="5" name="Google Shape;162;p30"/>
          <p:cNvPicPr preferRelativeResize="0"/>
          <p:nvPr/>
        </p:nvPicPr>
        <p:blipFill>
          <a:blip r:embed="rId3">
            <a:alphaModFix/>
          </a:blip>
          <a:stretch>
            <a:fillRect/>
          </a:stretch>
        </p:blipFill>
        <p:spPr>
          <a:xfrm>
            <a:off x="8260800" y="4473998"/>
            <a:ext cx="571500" cy="57150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4">
                                            <p:txEl>
                                              <p:pRg st="0" end="0"/>
                                            </p:txEl>
                                          </p:spTgt>
                                        </p:tgtEl>
                                        <p:attrNameLst>
                                          <p:attrName>style.visibility</p:attrName>
                                        </p:attrNameLst>
                                      </p:cBhvr>
                                      <p:to>
                                        <p:strVal val="visible"/>
                                      </p:to>
                                    </p:set>
                                    <p:animEffect transition="in" filter="fade">
                                      <p:cBhvr>
                                        <p:cTn id="7" dur="1000"/>
                                        <p:tgtEl>
                                          <p:spTgt spid="22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4">
                                            <p:txEl>
                                              <p:pRg st="1" end="1"/>
                                            </p:txEl>
                                          </p:spTgt>
                                        </p:tgtEl>
                                        <p:attrNameLst>
                                          <p:attrName>style.visibility</p:attrName>
                                        </p:attrNameLst>
                                      </p:cBhvr>
                                      <p:to>
                                        <p:strVal val="visible"/>
                                      </p:to>
                                    </p:set>
                                    <p:animEffect transition="in" filter="fade">
                                      <p:cBhvr>
                                        <p:cTn id="12" dur="1000"/>
                                        <p:tgtEl>
                                          <p:spTgt spid="22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4">
                                            <p:txEl>
                                              <p:pRg st="2" end="2"/>
                                            </p:txEl>
                                          </p:spTgt>
                                        </p:tgtEl>
                                        <p:attrNameLst>
                                          <p:attrName>style.visibility</p:attrName>
                                        </p:attrNameLst>
                                      </p:cBhvr>
                                      <p:to>
                                        <p:strVal val="visible"/>
                                      </p:to>
                                    </p:set>
                                    <p:animEffect transition="in" filter="fade">
                                      <p:cBhvr>
                                        <p:cTn id="17" dur="1000"/>
                                        <p:tgtEl>
                                          <p:spTgt spid="22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4">
                                            <p:txEl>
                                              <p:pRg st="3" end="3"/>
                                            </p:txEl>
                                          </p:spTgt>
                                        </p:tgtEl>
                                        <p:attrNameLst>
                                          <p:attrName>style.visibility</p:attrName>
                                        </p:attrNameLst>
                                      </p:cBhvr>
                                      <p:to>
                                        <p:strVal val="visible"/>
                                      </p:to>
                                    </p:set>
                                    <p:animEffect transition="in" filter="fade">
                                      <p:cBhvr>
                                        <p:cTn id="22" dur="1000"/>
                                        <p:tgtEl>
                                          <p:spTgt spid="224">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3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Homework</a:t>
            </a:r>
            <a:endParaRPr/>
          </a:p>
        </p:txBody>
      </p:sp>
      <p:sp>
        <p:nvSpPr>
          <p:cNvPr id="231" name="Google Shape;231;p38"/>
          <p:cNvSpPr txBox="1">
            <a:spLocks noGrp="1"/>
          </p:cNvSpPr>
          <p:nvPr>
            <p:ph type="body" idx="1"/>
          </p:nvPr>
        </p:nvSpPr>
        <p:spPr>
          <a:xfrm>
            <a:off x="311700" y="1152475"/>
            <a:ext cx="8520550" cy="3416400"/>
          </a:xfrm>
          <a:prstGeom prst="rect">
            <a:avLst/>
          </a:prstGeom>
        </p:spPr>
        <p:txBody>
          <a:bodyPr spcFirstLastPara="1" wrap="square" lIns="91425" tIns="91425" rIns="91425" bIns="91425" anchor="t" anchorCtr="0">
            <a:noAutofit/>
          </a:bodyPr>
          <a:lstStyle/>
          <a:p>
            <a:pPr marL="514350" lvl="0" indent="-514350" rtl="0">
              <a:spcBef>
                <a:spcPts val="0"/>
              </a:spcBef>
              <a:spcAft>
                <a:spcPts val="0"/>
              </a:spcAft>
              <a:buClr>
                <a:schemeClr val="dk1"/>
              </a:buClr>
              <a:buSzPct val="100000"/>
              <a:buFont typeface="+mj-lt"/>
              <a:buAutoNum type="alphaUcPeriod"/>
            </a:pPr>
            <a:r>
              <a:rPr lang="en" sz="2800" dirty="0">
                <a:solidFill>
                  <a:schemeClr val="dk1"/>
                </a:solidFill>
              </a:rPr>
              <a:t>Accountable Research Reading. Select a prompt and respond in the front of your independent reading journal.</a:t>
            </a:r>
          </a:p>
          <a:p>
            <a:pPr marL="514350" lvl="0" indent="-514350" rtl="0">
              <a:spcBef>
                <a:spcPts val="0"/>
              </a:spcBef>
              <a:spcAft>
                <a:spcPts val="0"/>
              </a:spcAft>
              <a:buClr>
                <a:schemeClr val="dk1"/>
              </a:buClr>
              <a:buSzPct val="100000"/>
              <a:buFont typeface="+mj-lt"/>
              <a:buAutoNum type="alphaUcPeriod"/>
            </a:pPr>
            <a:endParaRPr lang="en" sz="2800" dirty="0">
              <a:solidFill>
                <a:schemeClr val="dk1"/>
              </a:solidFill>
            </a:endParaRPr>
          </a:p>
          <a:p>
            <a:pPr marL="514350" lvl="0" indent="-514350" rtl="0">
              <a:spcBef>
                <a:spcPts val="0"/>
              </a:spcBef>
              <a:spcAft>
                <a:spcPts val="0"/>
              </a:spcAft>
              <a:buClr>
                <a:schemeClr val="dk1"/>
              </a:buClr>
              <a:buSzPct val="100000"/>
              <a:buFont typeface="+mj-lt"/>
              <a:buAutoNum type="alphaUcPeriod"/>
            </a:pPr>
            <a:r>
              <a:rPr lang="en" sz="2800" dirty="0">
                <a:solidFill>
                  <a:schemeClr val="dk1"/>
                </a:solidFill>
              </a:rPr>
              <a:t>Choose an informative prompt to respond to in your Unit 2 Homework.</a:t>
            </a:r>
            <a:endParaRPr sz="2800" dirty="0">
              <a:solidFill>
                <a:schemeClr val="dk1"/>
              </a:solidFill>
            </a:endParaRPr>
          </a:p>
          <a:p>
            <a:pPr marL="0" lvl="0" indent="0" rtl="0">
              <a:spcBef>
                <a:spcPts val="0"/>
              </a:spcBef>
              <a:spcAft>
                <a:spcPts val="0"/>
              </a:spcAft>
              <a:buNone/>
            </a:pPr>
            <a:endParaRPr sz="2800" dirty="0">
              <a:solidFill>
                <a:schemeClr val="dk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3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38" name="Google Shape;238;p39"/>
          <p:cNvSpPr txBox="1">
            <a:spLocks noGrp="1"/>
          </p:cNvSpPr>
          <p:nvPr>
            <p:ph type="body" idx="1"/>
          </p:nvPr>
        </p:nvSpPr>
        <p:spPr>
          <a:xfrm>
            <a:off x="628650" y="7997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a:latin typeface="Century Gothic"/>
              <a:ea typeface="Century Gothic"/>
              <a:cs typeface="Century Gothic"/>
              <a:sym typeface="Century Gothic"/>
            </a:endParaRPr>
          </a:p>
          <a:p>
            <a:pPr marL="0" lvl="0" indent="0" rtl="0">
              <a:spcBef>
                <a:spcPts val="2100"/>
              </a:spcBef>
              <a:spcAft>
                <a:spcPts val="2100"/>
              </a:spcAft>
              <a:buClr>
                <a:schemeClr val="dk1"/>
              </a:buClr>
              <a:buSzPts val="1100"/>
              <a:buFont typeface="Arial"/>
              <a:buNone/>
            </a:pPr>
            <a:r>
              <a:rPr lang="en">
                <a:latin typeface="Century Gothic"/>
                <a:ea typeface="Century Gothic"/>
                <a:cs typeface="Century Gothic"/>
                <a:sym typeface="Century Gothic"/>
              </a:rPr>
              <a:t>G</a:t>
            </a:r>
            <a:r>
              <a:rPr lang="en" sz="2100" i="0" u="none" strike="noStrike" cap="none">
                <a:solidFill>
                  <a:schemeClr val="dk1"/>
                </a:solidFill>
                <a:latin typeface="Century Gothic"/>
                <a:ea typeface="Century Gothic"/>
                <a:cs typeface="Century Gothic"/>
                <a:sym typeface="Century Gothic"/>
              </a:rPr>
              <a:t>roups assigned:</a:t>
            </a:r>
            <a:endParaRPr sz="2100" i="0" u="none" strike="noStrike" cap="none">
              <a:solidFill>
                <a:schemeClr val="dk1"/>
              </a:solidFill>
              <a:latin typeface="Century Gothic"/>
              <a:ea typeface="Century Gothic"/>
              <a:cs typeface="Century Gothic"/>
              <a:sym typeface="Century Gothic"/>
            </a:endParaRPr>
          </a:p>
        </p:txBody>
      </p:sp>
      <p:graphicFrame>
        <p:nvGraphicFramePr>
          <p:cNvPr id="239" name="Google Shape;239;p39"/>
          <p:cNvGraphicFramePr/>
          <p:nvPr/>
        </p:nvGraphicFramePr>
        <p:xfrm>
          <a:off x="773775" y="3463850"/>
          <a:ext cx="7239000" cy="1471550"/>
        </p:xfrm>
        <a:graphic>
          <a:graphicData uri="http://schemas.openxmlformats.org/drawingml/2006/table">
            <a:tbl>
              <a:tblPr>
                <a:noFill/>
                <a:tableStyleId>{7F6BBB54-6E77-4CE0-B497-065B3C22A1D6}</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432125">
                <a:tc>
                  <a:txBody>
                    <a:bodyPr/>
                    <a:lstStyle/>
                    <a:p>
                      <a:pPr marL="0" lvl="0" indent="0" rtl="0">
                        <a:spcBef>
                          <a:spcPts val="0"/>
                        </a:spcBef>
                        <a:spcAft>
                          <a:spcPts val="0"/>
                        </a:spcAft>
                        <a:buNone/>
                      </a:pPr>
                      <a:r>
                        <a:rPr lang="en"/>
                        <a:t>Group 1</a:t>
                      </a:r>
                      <a:endParaRPr/>
                    </a:p>
                  </a:txBody>
                  <a:tcPr marL="91425" marR="91425" marT="91425" marB="91425"/>
                </a:tc>
                <a:tc>
                  <a:txBody>
                    <a:bodyPr/>
                    <a:lstStyle/>
                    <a:p>
                      <a:pPr marL="0" lvl="0" indent="0" rtl="0">
                        <a:spcBef>
                          <a:spcPts val="0"/>
                        </a:spcBef>
                        <a:spcAft>
                          <a:spcPts val="0"/>
                        </a:spcAft>
                        <a:buNone/>
                      </a:pPr>
                      <a:r>
                        <a:rPr lang="en"/>
                        <a:t>Group 2</a:t>
                      </a:r>
                      <a:endParaRPr/>
                    </a:p>
                  </a:txBody>
                  <a:tcPr marL="91425" marR="91425" marT="91425" marB="91425"/>
                </a:tc>
                <a:tc>
                  <a:txBody>
                    <a:bodyPr/>
                    <a:lstStyle/>
                    <a:p>
                      <a:pPr marL="0" lvl="0" indent="0" rtl="0">
                        <a:spcBef>
                          <a:spcPts val="0"/>
                        </a:spcBef>
                        <a:spcAft>
                          <a:spcPts val="0"/>
                        </a:spcAft>
                        <a:buNone/>
                      </a:pPr>
                      <a:r>
                        <a:rPr lang="en"/>
                        <a:t>Group 3</a:t>
                      </a:r>
                      <a:endParaRPr/>
                    </a:p>
                  </a:txBody>
                  <a:tcPr marL="91425" marR="91425" marT="91425" marB="91425"/>
                </a:tc>
                <a:tc>
                  <a:txBody>
                    <a:bodyPr/>
                    <a:lstStyle/>
                    <a:p>
                      <a:pPr marL="0" lvl="0" indent="0" rtl="0">
                        <a:spcBef>
                          <a:spcPts val="0"/>
                        </a:spcBef>
                        <a:spcAft>
                          <a:spcPts val="0"/>
                        </a:spcAft>
                        <a:buNone/>
                      </a:pPr>
                      <a:r>
                        <a:rPr lang="en"/>
                        <a:t>Group 4</a:t>
                      </a:r>
                      <a:endParaRPr/>
                    </a:p>
                  </a:txBody>
                  <a:tcPr marL="91425" marR="91425" marT="91425" marB="91425"/>
                </a:tc>
                <a:extLst>
                  <a:ext uri="{0D108BD9-81ED-4DB2-BD59-A6C34878D82A}">
                    <a16:rowId xmlns:a16="http://schemas.microsoft.com/office/drawing/2014/main" val="10000"/>
                  </a:ext>
                </a:extLst>
              </a:tr>
              <a:tr h="1039425">
                <a:tc>
                  <a:txBody>
                    <a:bodyPr/>
                    <a:lstStyle/>
                    <a:p>
                      <a:pPr marL="0" lvl="0" indent="0" rtl="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2</a:t>
            </a:r>
            <a:r>
              <a:rPr lang="en" sz="3400"/>
              <a:t>: Lesson </a:t>
            </a:r>
            <a:r>
              <a:rPr lang="en"/>
              <a:t>13</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449225" y="1201650"/>
            <a:ext cx="7464000" cy="37932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sz="1600" b="1" dirty="0">
                <a:solidFill>
                  <a:schemeClr val="dk1"/>
                </a:solidFill>
              </a:rPr>
              <a:t>Preparing for Lesson 13: </a:t>
            </a:r>
            <a:r>
              <a:rPr lang="en" sz="1600" dirty="0">
                <a:solidFill>
                  <a:schemeClr val="dk1"/>
                </a:solidFill>
              </a:rPr>
              <a:t>Materials and Student Pairings</a:t>
            </a:r>
            <a:endParaRPr sz="1600" dirty="0">
              <a:solidFill>
                <a:schemeClr val="dk1"/>
              </a:solidFill>
            </a:endParaRPr>
          </a:p>
          <a:p>
            <a:pPr marL="457200" lvl="0" indent="-311150" rtl="0">
              <a:lnSpc>
                <a:spcPct val="90000"/>
              </a:lnSpc>
              <a:spcBef>
                <a:spcPts val="0"/>
              </a:spcBef>
              <a:spcAft>
                <a:spcPts val="0"/>
              </a:spcAft>
              <a:buClr>
                <a:schemeClr val="dk1"/>
              </a:buClr>
              <a:buSzPts val="1300"/>
              <a:buChar char="●"/>
            </a:pPr>
            <a:r>
              <a:rPr lang="en" sz="1600" dirty="0">
                <a:solidFill>
                  <a:schemeClr val="dk1"/>
                </a:solidFill>
              </a:rPr>
              <a:t>Several anchor charts are used (see Notes)</a:t>
            </a:r>
            <a:endParaRPr sz="1600" dirty="0">
              <a:solidFill>
                <a:schemeClr val="dk1"/>
              </a:solidFill>
            </a:endParaRPr>
          </a:p>
          <a:p>
            <a:pPr marL="457200" lvl="0" indent="-311150" rtl="0">
              <a:lnSpc>
                <a:spcPct val="90000"/>
              </a:lnSpc>
              <a:spcBef>
                <a:spcPts val="0"/>
              </a:spcBef>
              <a:spcAft>
                <a:spcPts val="0"/>
              </a:spcAft>
              <a:buClr>
                <a:schemeClr val="dk1"/>
              </a:buClr>
              <a:buSzPts val="1300"/>
              <a:buChar char="●"/>
            </a:pPr>
            <a:r>
              <a:rPr lang="en" sz="1600" b="1" dirty="0">
                <a:solidFill>
                  <a:schemeClr val="dk1"/>
                </a:solidFill>
              </a:rPr>
              <a:t>Organizing the Model: Conclusion Paragraph strips </a:t>
            </a:r>
            <a:endParaRPr sz="1600" b="1" dirty="0">
              <a:solidFill>
                <a:schemeClr val="dk1"/>
              </a:solidFill>
            </a:endParaRPr>
          </a:p>
          <a:p>
            <a:pPr marL="457200" lvl="0" indent="-311150" rtl="0">
              <a:lnSpc>
                <a:spcPct val="90000"/>
              </a:lnSpc>
              <a:spcBef>
                <a:spcPts val="0"/>
              </a:spcBef>
              <a:spcAft>
                <a:spcPts val="0"/>
              </a:spcAft>
              <a:buClr>
                <a:schemeClr val="dk1"/>
              </a:buClr>
              <a:buSzPts val="1300"/>
              <a:buChar char="●"/>
            </a:pPr>
            <a:r>
              <a:rPr lang="en" sz="1600" b="1" dirty="0">
                <a:solidFill>
                  <a:schemeClr val="dk1"/>
                </a:solidFill>
              </a:rPr>
              <a:t>Painted Essay® template </a:t>
            </a:r>
            <a:endParaRPr sz="1600" b="1" dirty="0">
              <a:solidFill>
                <a:schemeClr val="dk1"/>
              </a:solidFill>
            </a:endParaRPr>
          </a:p>
          <a:p>
            <a:pPr marL="457200" lvl="0" indent="-311150" rtl="0">
              <a:lnSpc>
                <a:spcPct val="90000"/>
              </a:lnSpc>
              <a:spcBef>
                <a:spcPts val="0"/>
              </a:spcBef>
              <a:spcAft>
                <a:spcPts val="0"/>
              </a:spcAft>
              <a:buClr>
                <a:schemeClr val="dk1"/>
              </a:buClr>
              <a:buSzPts val="1300"/>
              <a:buChar char="●"/>
            </a:pPr>
            <a:r>
              <a:rPr lang="en" sz="1600" b="1" dirty="0">
                <a:solidFill>
                  <a:schemeClr val="dk1"/>
                </a:solidFill>
              </a:rPr>
              <a:t>Model literary essay </a:t>
            </a:r>
            <a:endParaRPr sz="1600" b="1" dirty="0">
              <a:solidFill>
                <a:schemeClr val="dk1"/>
              </a:solidFill>
            </a:endParaRPr>
          </a:p>
          <a:p>
            <a:pPr marL="457200" lvl="0" indent="-311150" rtl="0">
              <a:lnSpc>
                <a:spcPct val="90000"/>
              </a:lnSpc>
              <a:spcBef>
                <a:spcPts val="0"/>
              </a:spcBef>
              <a:spcAft>
                <a:spcPts val="0"/>
              </a:spcAft>
              <a:buClr>
                <a:schemeClr val="dk1"/>
              </a:buClr>
              <a:buSzPts val="1300"/>
              <a:buChar char="●"/>
            </a:pPr>
            <a:r>
              <a:rPr lang="en" sz="1600" b="1" dirty="0">
                <a:solidFill>
                  <a:schemeClr val="dk1"/>
                </a:solidFill>
              </a:rPr>
              <a:t>Informative Essay Prompt: What Inspires Poets? </a:t>
            </a:r>
            <a:endParaRPr sz="1600" b="1" dirty="0">
              <a:solidFill>
                <a:schemeClr val="dk1"/>
              </a:solidFill>
            </a:endParaRPr>
          </a:p>
          <a:p>
            <a:pPr marL="457200" lvl="0" indent="-311150" rtl="0">
              <a:lnSpc>
                <a:spcPct val="90000"/>
              </a:lnSpc>
              <a:spcBef>
                <a:spcPts val="0"/>
              </a:spcBef>
              <a:spcAft>
                <a:spcPts val="0"/>
              </a:spcAft>
              <a:buClr>
                <a:schemeClr val="dk1"/>
              </a:buClr>
              <a:buSzPts val="1300"/>
              <a:buChar char="●"/>
            </a:pPr>
            <a:r>
              <a:rPr lang="en" sz="1600" b="1" dirty="0">
                <a:solidFill>
                  <a:schemeClr val="dk1"/>
                </a:solidFill>
              </a:rPr>
              <a:t>Informative Writing Checklist </a:t>
            </a:r>
            <a:endParaRPr sz="1600" b="1" dirty="0">
              <a:solidFill>
                <a:schemeClr val="dk1"/>
              </a:solidFill>
            </a:endParaRPr>
          </a:p>
          <a:p>
            <a:pPr marL="457200" lvl="0" indent="-311150" rtl="0">
              <a:lnSpc>
                <a:spcPct val="90000"/>
              </a:lnSpc>
              <a:spcBef>
                <a:spcPts val="0"/>
              </a:spcBef>
              <a:spcAft>
                <a:spcPts val="0"/>
              </a:spcAft>
              <a:buClr>
                <a:schemeClr val="dk1"/>
              </a:buClr>
              <a:buSzPts val="1300"/>
              <a:buChar char="●"/>
            </a:pPr>
            <a:r>
              <a:rPr lang="en" sz="1600" b="1" dirty="0">
                <a:solidFill>
                  <a:schemeClr val="dk1"/>
                </a:solidFill>
              </a:rPr>
              <a:t>Expert group poet biographies </a:t>
            </a:r>
            <a:endParaRPr sz="1600" b="1" dirty="0">
              <a:solidFill>
                <a:schemeClr val="dk1"/>
              </a:solidFill>
            </a:endParaRPr>
          </a:p>
          <a:p>
            <a:pPr marL="457200" lvl="0" indent="-311150" rtl="0">
              <a:lnSpc>
                <a:spcPct val="90000"/>
              </a:lnSpc>
              <a:spcBef>
                <a:spcPts val="0"/>
              </a:spcBef>
              <a:spcAft>
                <a:spcPts val="0"/>
              </a:spcAft>
              <a:buClr>
                <a:schemeClr val="dk1"/>
              </a:buClr>
              <a:buSzPts val="1300"/>
              <a:buChar char="●"/>
            </a:pPr>
            <a:r>
              <a:rPr lang="en" sz="1600" b="1" dirty="0">
                <a:solidFill>
                  <a:schemeClr val="dk1"/>
                </a:solidFill>
              </a:rPr>
              <a:t>Close Read Note-catcher: Expert Group Poet</a:t>
            </a:r>
            <a:endParaRPr sz="1600" b="1" dirty="0">
              <a:solidFill>
                <a:schemeClr val="dk1"/>
              </a:solidFill>
            </a:endParaRPr>
          </a:p>
          <a:p>
            <a:pPr marL="457200" lvl="0" indent="-311150" rtl="0">
              <a:lnSpc>
                <a:spcPct val="90000"/>
              </a:lnSpc>
              <a:spcBef>
                <a:spcPts val="0"/>
              </a:spcBef>
              <a:spcAft>
                <a:spcPts val="0"/>
              </a:spcAft>
              <a:buClr>
                <a:schemeClr val="dk1"/>
              </a:buClr>
              <a:buSzPts val="1300"/>
              <a:buChar char="●"/>
            </a:pPr>
            <a:r>
              <a:rPr lang="en" sz="1600" dirty="0">
                <a:solidFill>
                  <a:schemeClr val="dk1"/>
                </a:solidFill>
              </a:rPr>
              <a:t>Green, blue, and yellow markers </a:t>
            </a:r>
            <a:endParaRPr sz="1600" dirty="0">
              <a:solidFill>
                <a:schemeClr val="dk1"/>
              </a:solidFill>
            </a:endParaRPr>
          </a:p>
          <a:p>
            <a:pPr marL="457200" lvl="0" indent="-311150" rtl="0">
              <a:lnSpc>
                <a:spcPct val="90000"/>
              </a:lnSpc>
              <a:spcBef>
                <a:spcPts val="0"/>
              </a:spcBef>
              <a:spcAft>
                <a:spcPts val="0"/>
              </a:spcAft>
              <a:buClr>
                <a:schemeClr val="dk1"/>
              </a:buClr>
              <a:buSzPts val="1300"/>
              <a:buChar char="●"/>
            </a:pPr>
            <a:r>
              <a:rPr lang="en" sz="1600" b="1" dirty="0">
                <a:solidFill>
                  <a:schemeClr val="dk1"/>
                </a:solidFill>
              </a:rPr>
              <a:t>Literary essay draft </a:t>
            </a:r>
            <a:endParaRPr sz="1600" b="1" dirty="0">
              <a:solidFill>
                <a:schemeClr val="dk1"/>
              </a:solidFill>
            </a:endParaRPr>
          </a:p>
          <a:p>
            <a:pPr marL="457200" lvl="0" indent="-311150" rtl="0">
              <a:lnSpc>
                <a:spcPct val="90000"/>
              </a:lnSpc>
              <a:spcBef>
                <a:spcPts val="0"/>
              </a:spcBef>
              <a:spcAft>
                <a:spcPts val="0"/>
              </a:spcAft>
              <a:buClr>
                <a:schemeClr val="dk1"/>
              </a:buClr>
              <a:buSzPts val="1300"/>
              <a:buChar char="●"/>
            </a:pPr>
            <a:r>
              <a:rPr lang="en" sz="1600" b="1" dirty="0">
                <a:solidFill>
                  <a:schemeClr val="dk1"/>
                </a:solidFill>
              </a:rPr>
              <a:t>Domain-Specific Word Wall </a:t>
            </a:r>
            <a:endParaRPr sz="1600" b="1" dirty="0">
              <a:solidFill>
                <a:schemeClr val="dk1"/>
              </a:solidFill>
            </a:endParaRPr>
          </a:p>
          <a:p>
            <a:pPr marL="457200" lvl="0" indent="-311150" rtl="0">
              <a:lnSpc>
                <a:spcPct val="90000"/>
              </a:lnSpc>
              <a:spcBef>
                <a:spcPts val="0"/>
              </a:spcBef>
              <a:spcAft>
                <a:spcPts val="0"/>
              </a:spcAft>
              <a:buClr>
                <a:schemeClr val="dk1"/>
              </a:buClr>
              <a:buSzPts val="1300"/>
              <a:buChar char="●"/>
            </a:pPr>
            <a:r>
              <a:rPr lang="en" sz="1600" b="1" dirty="0">
                <a:solidFill>
                  <a:schemeClr val="dk1"/>
                </a:solidFill>
              </a:rPr>
              <a:t>Organization model </a:t>
            </a:r>
            <a:endParaRPr sz="1600" b="1" dirty="0">
              <a:solidFill>
                <a:schemeClr val="dk1"/>
              </a:solidFill>
            </a:endParaRPr>
          </a:p>
          <a:p>
            <a:pPr marL="0" lvl="0" indent="0" rtl="0">
              <a:lnSpc>
                <a:spcPct val="90000"/>
              </a:lnSpc>
              <a:spcBef>
                <a:spcPts val="0"/>
              </a:spcBef>
              <a:spcAft>
                <a:spcPts val="0"/>
              </a:spcAft>
              <a:buNone/>
            </a:pPr>
            <a:endParaRPr sz="1600" dirty="0">
              <a:solidFill>
                <a:schemeClr val="dk1"/>
              </a:solidFill>
            </a:endParaRPr>
          </a:p>
          <a:p>
            <a:pPr marL="0" lvl="0" indent="0" rtl="0">
              <a:lnSpc>
                <a:spcPct val="90000"/>
              </a:lnSpc>
              <a:spcBef>
                <a:spcPts val="0"/>
              </a:spcBef>
              <a:spcAft>
                <a:spcPts val="0"/>
              </a:spcAft>
              <a:buNone/>
            </a:pPr>
            <a:r>
              <a:rPr lang="en" sz="1600" dirty="0">
                <a:solidFill>
                  <a:schemeClr val="dk1"/>
                </a:solidFill>
              </a:rPr>
              <a:t>Student Pairings:</a:t>
            </a:r>
            <a:endParaRPr sz="1600" dirty="0">
              <a:solidFill>
                <a:schemeClr val="dk1"/>
              </a:solidFill>
            </a:endParaRPr>
          </a:p>
          <a:p>
            <a:pPr marL="457200" lvl="0" indent="-311150" rtl="0">
              <a:lnSpc>
                <a:spcPct val="90000"/>
              </a:lnSpc>
              <a:spcBef>
                <a:spcPts val="0"/>
              </a:spcBef>
              <a:spcAft>
                <a:spcPts val="0"/>
              </a:spcAft>
              <a:buClr>
                <a:schemeClr val="dk1"/>
              </a:buClr>
              <a:buSzPts val="1300"/>
              <a:buChar char="●"/>
            </a:pPr>
            <a:r>
              <a:rPr lang="en" sz="1600" dirty="0">
                <a:solidFill>
                  <a:schemeClr val="dk1"/>
                </a:solidFill>
              </a:rPr>
              <a:t>Pre-select students to work in partners/pairs. </a:t>
            </a:r>
            <a:endParaRPr sz="1600" dirty="0">
              <a:solidFill>
                <a:schemeClr val="dk1"/>
              </a:solidFill>
            </a:endParaRPr>
          </a:p>
          <a:p>
            <a:pPr marL="457200" lvl="0" indent="-311150" rtl="0">
              <a:lnSpc>
                <a:spcPct val="90000"/>
              </a:lnSpc>
              <a:spcBef>
                <a:spcPts val="0"/>
              </a:spcBef>
              <a:spcAft>
                <a:spcPts val="0"/>
              </a:spcAft>
              <a:buClr>
                <a:schemeClr val="dk1"/>
              </a:buClr>
              <a:buSzPts val="1300"/>
              <a:buChar char="●"/>
            </a:pPr>
            <a:r>
              <a:rPr lang="en" sz="1600" dirty="0">
                <a:solidFill>
                  <a:schemeClr val="dk1"/>
                </a:solidFill>
              </a:rPr>
              <a:t>Group students to work in expert groups. </a:t>
            </a:r>
            <a:endParaRPr sz="1600" dirty="0">
              <a:solidFill>
                <a:schemeClr val="dk1"/>
              </a:solidFill>
            </a:endParaRPr>
          </a:p>
          <a:p>
            <a:pPr marL="0" lvl="0" indent="0" rtl="0">
              <a:lnSpc>
                <a:spcPct val="90000"/>
              </a:lnSpc>
              <a:spcBef>
                <a:spcPts val="0"/>
              </a:spcBef>
              <a:spcAft>
                <a:spcPts val="0"/>
              </a:spcAft>
              <a:buNone/>
            </a:pPr>
            <a:endParaRPr sz="1600"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sz="1600" b="1" dirty="0">
              <a:solidFill>
                <a:schemeClr val="dk1"/>
              </a:solidFill>
            </a:endParaRPr>
          </a:p>
          <a:p>
            <a:pPr marL="0" lvl="0" indent="0" rtl="0">
              <a:lnSpc>
                <a:spcPct val="90000"/>
              </a:lnSpc>
              <a:spcBef>
                <a:spcPts val="0"/>
              </a:spcBef>
              <a:spcAft>
                <a:spcPts val="0"/>
              </a:spcAft>
              <a:buNone/>
            </a:pPr>
            <a:endParaRPr sz="1600"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2</a:t>
            </a:r>
            <a:r>
              <a:rPr lang="en" sz="3400"/>
              <a:t>: Lesson </a:t>
            </a:r>
            <a:r>
              <a:rPr lang="en"/>
              <a:t>13</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2" name="Google Shape;142;p27"/>
          <p:cNvSpPr txBox="1">
            <a:spLocks noGrp="1"/>
          </p:cNvSpPr>
          <p:nvPr>
            <p:ph type="body" idx="1"/>
          </p:nvPr>
        </p:nvSpPr>
        <p:spPr>
          <a:xfrm>
            <a:off x="311700" y="14657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a:solidFill>
                  <a:schemeClr val="dk1"/>
                </a:solidFill>
              </a:rPr>
              <a:t>Preparing for Lesson 13: </a:t>
            </a:r>
            <a:r>
              <a:rPr lang="en">
                <a:solidFill>
                  <a:schemeClr val="dk1"/>
                </a:solidFill>
              </a:rPr>
              <a:t>Pre-reading and Protocols</a:t>
            </a:r>
            <a:endParaRPr>
              <a:solidFill>
                <a:schemeClr val="dk1"/>
              </a:solidFill>
            </a:endParaRPr>
          </a:p>
          <a:p>
            <a:pPr marL="457200" marR="0" lvl="0" indent="-342900" algn="l" rtl="0">
              <a:lnSpc>
                <a:spcPct val="115000"/>
              </a:lnSpc>
              <a:spcBef>
                <a:spcPts val="0"/>
              </a:spcBef>
              <a:spcAft>
                <a:spcPts val="0"/>
              </a:spcAft>
              <a:buClr>
                <a:schemeClr val="dk1"/>
              </a:buClr>
              <a:buSzPts val="1800"/>
              <a:buFont typeface="Century Gothic"/>
              <a:buChar char="●"/>
            </a:pPr>
            <a:r>
              <a:rPr lang="en">
                <a:solidFill>
                  <a:schemeClr val="dk1"/>
                </a:solidFill>
              </a:rPr>
              <a:t>Read the full lesson.</a:t>
            </a:r>
            <a:endParaRPr>
              <a:solidFill>
                <a:schemeClr val="dk1"/>
              </a:solidFill>
            </a:endParaRPr>
          </a:p>
          <a:p>
            <a:pPr marL="457200" marR="0" lvl="0" indent="-342900" algn="l" rtl="0">
              <a:lnSpc>
                <a:spcPct val="115000"/>
              </a:lnSpc>
              <a:spcBef>
                <a:spcPts val="0"/>
              </a:spcBef>
              <a:spcAft>
                <a:spcPts val="0"/>
              </a:spcAft>
              <a:buClr>
                <a:schemeClr val="dk1"/>
              </a:buClr>
              <a:buSzPts val="1800"/>
              <a:buFont typeface="Arial"/>
              <a:buChar char="●"/>
            </a:pPr>
            <a:r>
              <a:rPr lang="en">
                <a:solidFill>
                  <a:schemeClr val="dk1"/>
                </a:solidFill>
              </a:rPr>
              <a:t>Prepare the </a:t>
            </a:r>
            <a:r>
              <a:rPr lang="en" b="1">
                <a:solidFill>
                  <a:schemeClr val="dk1"/>
                </a:solidFill>
              </a:rPr>
              <a:t>Organizing the Model: Conclusion Paragraph strips </a:t>
            </a:r>
            <a:endParaRPr b="1">
              <a:solidFill>
                <a:schemeClr val="dk1"/>
              </a:solidFill>
            </a:endParaRPr>
          </a:p>
          <a:p>
            <a:pPr marL="0" lvl="0" indent="0" rtl="0">
              <a:spcBef>
                <a:spcPts val="0"/>
              </a:spcBef>
              <a:spcAft>
                <a:spcPts val="0"/>
              </a:spcAft>
              <a:buNone/>
            </a:pPr>
            <a:endParaRPr>
              <a:solidFill>
                <a:schemeClr val="dk1"/>
              </a:solidFill>
            </a:endParaRPr>
          </a:p>
          <a:p>
            <a:pPr marL="0" marR="0" lvl="0" indent="0" algn="l" rtl="0">
              <a:lnSpc>
                <a:spcPct val="115000"/>
              </a:lnSpc>
              <a:spcBef>
                <a:spcPts val="0"/>
              </a:spcBef>
              <a:spcAft>
                <a:spcPts val="0"/>
              </a:spcAft>
              <a:buNone/>
            </a:pPr>
            <a:r>
              <a:rPr lang="en" b="1">
                <a:solidFill>
                  <a:schemeClr val="dk1"/>
                </a:solidFill>
              </a:rPr>
              <a:t>Protocols to be familiar with: </a:t>
            </a:r>
            <a:endParaRPr b="1">
              <a:solidFill>
                <a:schemeClr val="dk1"/>
              </a:solidFill>
            </a:endParaRPr>
          </a:p>
          <a:p>
            <a:pPr marL="457200" marR="0" lvl="0" indent="-342900" algn="l" rtl="0">
              <a:lnSpc>
                <a:spcPct val="115000"/>
              </a:lnSpc>
              <a:spcBef>
                <a:spcPts val="0"/>
              </a:spcBef>
              <a:spcAft>
                <a:spcPts val="0"/>
              </a:spcAft>
              <a:buClr>
                <a:schemeClr val="dk1"/>
              </a:buClr>
              <a:buSzPts val="1800"/>
              <a:buChar char="●"/>
            </a:pPr>
            <a:r>
              <a:rPr lang="en">
                <a:solidFill>
                  <a:schemeClr val="dk1"/>
                </a:solidFill>
              </a:rPr>
              <a:t>Thumb-O-Meter protocol</a:t>
            </a:r>
            <a:endParaRPr>
              <a:solidFill>
                <a:schemeClr val="dk1"/>
              </a:solidFill>
            </a:endParaRPr>
          </a:p>
          <a:p>
            <a:pPr marL="457200" marR="0" lvl="0" indent="-342900" algn="l" rtl="0">
              <a:lnSpc>
                <a:spcPct val="115000"/>
              </a:lnSpc>
              <a:spcBef>
                <a:spcPts val="0"/>
              </a:spcBef>
              <a:spcAft>
                <a:spcPts val="0"/>
              </a:spcAft>
              <a:buClr>
                <a:schemeClr val="dk1"/>
              </a:buClr>
              <a:buSzPts val="1800"/>
              <a:buChar char="●"/>
            </a:pPr>
            <a:r>
              <a:rPr lang="en">
                <a:solidFill>
                  <a:schemeClr val="dk1"/>
                </a:solidFill>
              </a:rPr>
              <a:t>Turn and Talk</a:t>
            </a:r>
            <a:endParaRPr>
              <a:solidFill>
                <a:schemeClr val="dk1"/>
              </a:solidFill>
            </a:endParaRPr>
          </a:p>
          <a:p>
            <a:pPr marL="457200" marR="0" lvl="0" indent="-342900" algn="l" rtl="0">
              <a:lnSpc>
                <a:spcPct val="115000"/>
              </a:lnSpc>
              <a:spcBef>
                <a:spcPts val="0"/>
              </a:spcBef>
              <a:spcAft>
                <a:spcPts val="0"/>
              </a:spcAft>
              <a:buClr>
                <a:schemeClr val="dk1"/>
              </a:buClr>
              <a:buSzPts val="1800"/>
              <a:buChar char="●"/>
            </a:pPr>
            <a:r>
              <a:rPr lang="en">
                <a:solidFill>
                  <a:schemeClr val="dk1"/>
                </a:solidFill>
              </a:rPr>
              <a:t>Expert Groups</a:t>
            </a:r>
            <a:endParaRPr>
              <a:solidFill>
                <a:schemeClr val="dk1"/>
              </a:solidFill>
            </a:endParaRPr>
          </a:p>
          <a:p>
            <a:pPr marL="0" lvl="0" indent="0" rtl="0">
              <a:lnSpc>
                <a:spcPct val="115000"/>
              </a:lnSpc>
              <a:spcBef>
                <a:spcPts val="0"/>
              </a:spcBef>
              <a:spcAft>
                <a:spcPts val="0"/>
              </a:spcAft>
              <a:buNone/>
            </a:pPr>
            <a:endParaRPr sz="220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13</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670E37E6-AC1C-4678-833B-57F3B3C9D2A1}"/>
              </a:ext>
            </a:extLst>
          </p:cNvPr>
          <p:cNvPicPr>
            <a:picLocks noChangeAspect="1"/>
          </p:cNvPicPr>
          <p:nvPr/>
        </p:nvPicPr>
        <p:blipFill>
          <a:blip r:embed="rId3"/>
          <a:stretch>
            <a:fillRect/>
          </a:stretch>
        </p:blipFill>
        <p:spPr>
          <a:xfrm>
            <a:off x="3697875" y="250720"/>
            <a:ext cx="1748250" cy="803488"/>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54" name="Google Shape;154;p29"/>
          <p:cNvSpPr txBox="1">
            <a:spLocks noGrp="1"/>
          </p:cNvSpPr>
          <p:nvPr>
            <p:ph type="body" idx="1"/>
          </p:nvPr>
        </p:nvSpPr>
        <p:spPr>
          <a:xfrm>
            <a:off x="552600" y="1152475"/>
            <a:ext cx="80445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2000">
                <a:solidFill>
                  <a:schemeClr val="dk1"/>
                </a:solidFill>
              </a:rPr>
              <a:t>Welcome back! We’ve made it through the introduction, proof paragraph 1, and proof paragraph 2 of our literary essays. Let’s keep moving forward!</a:t>
            </a:r>
            <a:endParaRPr sz="2000">
              <a:solidFill>
                <a:schemeClr val="dk1"/>
              </a:solidFill>
            </a:endParaRPr>
          </a:p>
          <a:p>
            <a:pPr marL="0" lvl="0" indent="0" rtl="0">
              <a:spcBef>
                <a:spcPts val="0"/>
              </a:spcBef>
              <a:spcAft>
                <a:spcPts val="0"/>
              </a:spcAft>
              <a:buClr>
                <a:srgbClr val="000000"/>
              </a:buClr>
              <a:buSzPts val="1100"/>
              <a:buFont typeface="Arial"/>
              <a:buNone/>
            </a:pPr>
            <a:endParaRPr sz="2000">
              <a:solidFill>
                <a:schemeClr val="dk1"/>
              </a:solidFill>
            </a:endParaRPr>
          </a:p>
          <a:p>
            <a:pPr marL="0" lvl="0" indent="0">
              <a:spcBef>
                <a:spcPts val="0"/>
              </a:spcBef>
              <a:spcAft>
                <a:spcPts val="0"/>
              </a:spcAft>
              <a:buClr>
                <a:srgbClr val="000000"/>
              </a:buClr>
              <a:buSzPts val="1100"/>
              <a:buFont typeface="Arial"/>
              <a:buNone/>
            </a:pPr>
            <a:r>
              <a:rPr lang="en" sz="2000">
                <a:solidFill>
                  <a:schemeClr val="dk1"/>
                </a:solidFill>
              </a:rPr>
              <a:t>What are we learning and doing today?</a:t>
            </a:r>
            <a:endParaRPr sz="2000">
              <a:solidFill>
                <a:schemeClr val="dk1"/>
              </a:solidFill>
            </a:endParaRPr>
          </a:p>
          <a:p>
            <a:pPr marL="457200" lvl="0" indent="-355600" rtl="0">
              <a:spcBef>
                <a:spcPts val="0"/>
              </a:spcBef>
              <a:spcAft>
                <a:spcPts val="0"/>
              </a:spcAft>
              <a:buClr>
                <a:schemeClr val="dk1"/>
              </a:buClr>
              <a:buSzPts val="2000"/>
              <a:buChar char="●"/>
            </a:pPr>
            <a:r>
              <a:rPr lang="en" sz="2000">
                <a:solidFill>
                  <a:schemeClr val="dk1"/>
                </a:solidFill>
              </a:rPr>
              <a:t>You will plan and write the conclusion paragraph of your essay. </a:t>
            </a:r>
            <a:endParaRPr sz="2000">
              <a:solidFill>
                <a:schemeClr val="dk1"/>
              </a:solidFill>
            </a:endParaRPr>
          </a:p>
          <a:p>
            <a:pPr marL="0" lvl="0" indent="0" algn="ctr" rtl="0">
              <a:spcBef>
                <a:spcPts val="0"/>
              </a:spcBef>
              <a:spcAft>
                <a:spcPts val="0"/>
              </a:spcAft>
              <a:buNone/>
            </a:pPr>
            <a:endParaRPr sz="2000">
              <a:solidFill>
                <a:schemeClr val="dk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3000" dirty="0"/>
              <a:t>Sorting &amp; Color-Coding the Conclusion Paragraph </a:t>
            </a:r>
            <a:endParaRPr sz="3000" dirty="0"/>
          </a:p>
        </p:txBody>
      </p:sp>
      <p:sp>
        <p:nvSpPr>
          <p:cNvPr id="160" name="Google Shape;160;p30"/>
          <p:cNvSpPr txBox="1">
            <a:spLocks noGrp="1"/>
          </p:cNvSpPr>
          <p:nvPr>
            <p:ph type="body" idx="1"/>
          </p:nvPr>
        </p:nvSpPr>
        <p:spPr>
          <a:xfrm>
            <a:off x="195600" y="1428322"/>
            <a:ext cx="8636700" cy="3401014"/>
          </a:xfrm>
          <a:prstGeom prst="rect">
            <a:avLst/>
          </a:prstGeom>
        </p:spPr>
        <p:txBody>
          <a:bodyPr spcFirstLastPara="1" wrap="square" lIns="91425" tIns="91425" rIns="91425" bIns="91425" anchor="t" anchorCtr="0">
            <a:noAutofit/>
          </a:bodyPr>
          <a:lstStyle/>
          <a:p>
            <a:pPr marL="6858000" lvl="0" indent="0" rtl="0">
              <a:spcBef>
                <a:spcPts val="0"/>
              </a:spcBef>
              <a:spcAft>
                <a:spcPts val="0"/>
              </a:spcAft>
              <a:buNone/>
            </a:pPr>
            <a:endParaRPr sz="2000" dirty="0"/>
          </a:p>
          <a:p>
            <a:pPr marL="3657600" lvl="0" indent="-355600" rtl="0">
              <a:spcBef>
                <a:spcPts val="0"/>
              </a:spcBef>
              <a:spcAft>
                <a:spcPts val="0"/>
              </a:spcAft>
              <a:buSzPts val="2000"/>
              <a:buAutoNum type="arabicPeriod"/>
            </a:pPr>
            <a:r>
              <a:rPr lang="en" sz="2000" dirty="0"/>
              <a:t>Review Concluding Paragraph.</a:t>
            </a:r>
            <a:endParaRPr sz="2000" dirty="0"/>
          </a:p>
          <a:p>
            <a:pPr marL="3657600" lvl="0" indent="-355600" rtl="0">
              <a:spcBef>
                <a:spcPts val="0"/>
              </a:spcBef>
              <a:spcAft>
                <a:spcPts val="0"/>
              </a:spcAft>
              <a:buSzPts val="2000"/>
              <a:buAutoNum type="arabicPeriod"/>
            </a:pPr>
            <a:r>
              <a:rPr lang="en" sz="2000" dirty="0"/>
              <a:t>Work with your partner to read and organize the strips.</a:t>
            </a:r>
            <a:endParaRPr sz="2000" dirty="0"/>
          </a:p>
          <a:p>
            <a:pPr marL="3657600" lvl="0" indent="-355600" rtl="0">
              <a:spcBef>
                <a:spcPts val="0"/>
              </a:spcBef>
              <a:spcAft>
                <a:spcPts val="0"/>
              </a:spcAft>
              <a:buSzPts val="2000"/>
              <a:buAutoNum type="arabicPeriod"/>
            </a:pPr>
            <a:r>
              <a:rPr lang="en" sz="2000" dirty="0"/>
              <a:t>Put the strips in the correct order for the Conclusion Paragraph of the model literary essay. </a:t>
            </a:r>
            <a:endParaRPr sz="2000" dirty="0"/>
          </a:p>
          <a:p>
            <a:pPr marL="3657600" lvl="0" indent="-355600" rtl="0">
              <a:spcBef>
                <a:spcPts val="0"/>
              </a:spcBef>
              <a:spcAft>
                <a:spcPts val="0"/>
              </a:spcAft>
              <a:buSzPts val="2000"/>
              <a:buAutoNum type="arabicPeriod"/>
            </a:pPr>
            <a:r>
              <a:rPr lang="en" sz="2000" dirty="0"/>
              <a:t>Check your work against the model literary essay. </a:t>
            </a:r>
            <a:endParaRPr sz="2000" dirty="0"/>
          </a:p>
        </p:txBody>
      </p:sp>
      <p:pic>
        <p:nvPicPr>
          <p:cNvPr id="161" name="Google Shape;161;p30"/>
          <p:cNvPicPr preferRelativeResize="0"/>
          <p:nvPr/>
        </p:nvPicPr>
        <p:blipFill rotWithShape="1">
          <a:blip r:embed="rId3">
            <a:alphaModFix/>
          </a:blip>
          <a:srcRect t="-9030" b="9029"/>
          <a:stretch/>
        </p:blipFill>
        <p:spPr>
          <a:xfrm>
            <a:off x="674593" y="1724582"/>
            <a:ext cx="2437325" cy="2969850"/>
          </a:xfrm>
          <a:prstGeom prst="rect">
            <a:avLst/>
          </a:prstGeom>
          <a:noFill/>
          <a:ln w="9525" cap="flat" cmpd="sng">
            <a:solidFill>
              <a:srgbClr val="000000"/>
            </a:solidFill>
            <a:prstDash val="solid"/>
            <a:round/>
            <a:headEnd type="none" w="sm" len="sm"/>
            <a:tailEnd type="none" w="sm" len="sm"/>
          </a:ln>
        </p:spPr>
      </p:pic>
      <p:pic>
        <p:nvPicPr>
          <p:cNvPr id="162" name="Google Shape;162;p30"/>
          <p:cNvPicPr preferRelativeResize="0"/>
          <p:nvPr/>
        </p:nvPicPr>
        <p:blipFill>
          <a:blip r:embed="rId4">
            <a:alphaModFix/>
          </a:blip>
          <a:stretch>
            <a:fillRect/>
          </a:stretch>
        </p:blipFill>
        <p:spPr>
          <a:xfrm>
            <a:off x="8260800" y="4473998"/>
            <a:ext cx="571500" cy="5715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Take a Look at our Learning Targets</a:t>
            </a:r>
            <a:endParaRPr dirty="0"/>
          </a:p>
        </p:txBody>
      </p:sp>
      <p:sp>
        <p:nvSpPr>
          <p:cNvPr id="168" name="Google Shape;168;p31"/>
          <p:cNvSpPr txBox="1">
            <a:spLocks noGrp="1"/>
          </p:cNvSpPr>
          <p:nvPr>
            <p:ph type="body" idx="1"/>
          </p:nvPr>
        </p:nvSpPr>
        <p:spPr>
          <a:xfrm>
            <a:off x="3998475" y="906875"/>
            <a:ext cx="4833900" cy="3662100"/>
          </a:xfrm>
          <a:prstGeom prst="rect">
            <a:avLst/>
          </a:prstGeom>
        </p:spPr>
        <p:txBody>
          <a:bodyPr spcFirstLastPara="1" wrap="square" lIns="91425" tIns="91425" rIns="91425" bIns="91425" anchor="t" anchorCtr="0">
            <a:noAutofit/>
          </a:bodyPr>
          <a:lstStyle/>
          <a:p>
            <a:pPr marL="457200" lvl="0" indent="-323850" rtl="0">
              <a:lnSpc>
                <a:spcPct val="90000"/>
              </a:lnSpc>
              <a:spcBef>
                <a:spcPts val="1000"/>
              </a:spcBef>
              <a:spcAft>
                <a:spcPts val="0"/>
              </a:spcAft>
              <a:buClr>
                <a:schemeClr val="dk1"/>
              </a:buClr>
              <a:buSzPts val="1500"/>
              <a:buAutoNum type="arabicPeriod"/>
            </a:pPr>
            <a:r>
              <a:rPr lang="en" sz="1500">
                <a:solidFill>
                  <a:schemeClr val="dk1"/>
                </a:solidFill>
              </a:rPr>
              <a:t>I can plan and write the </a:t>
            </a:r>
            <a:r>
              <a:rPr lang="en" sz="1500" u="sng">
                <a:solidFill>
                  <a:schemeClr val="dk1"/>
                </a:solidFill>
              </a:rPr>
              <a:t>conclusion</a:t>
            </a:r>
            <a:r>
              <a:rPr lang="en" sz="1500">
                <a:solidFill>
                  <a:schemeClr val="dk1"/>
                </a:solidFill>
              </a:rPr>
              <a:t> paragraph for my essay. </a:t>
            </a:r>
            <a:endParaRPr sz="1500">
              <a:solidFill>
                <a:schemeClr val="dk1"/>
              </a:solidFill>
            </a:endParaRPr>
          </a:p>
          <a:p>
            <a:pPr marL="457200" lvl="0" indent="-323850" rtl="0">
              <a:lnSpc>
                <a:spcPct val="90000"/>
              </a:lnSpc>
              <a:spcBef>
                <a:spcPts val="0"/>
              </a:spcBef>
              <a:spcAft>
                <a:spcPts val="0"/>
              </a:spcAft>
              <a:buClr>
                <a:schemeClr val="dk1"/>
              </a:buClr>
              <a:buSzPts val="1500"/>
              <a:buAutoNum type="arabicPeriod"/>
            </a:pPr>
            <a:r>
              <a:rPr lang="en" sz="1500">
                <a:solidFill>
                  <a:schemeClr val="dk1"/>
                </a:solidFill>
              </a:rPr>
              <a:t>I can </a:t>
            </a:r>
            <a:r>
              <a:rPr lang="en" sz="1500" u="sng">
                <a:solidFill>
                  <a:schemeClr val="dk1"/>
                </a:solidFill>
              </a:rPr>
              <a:t>revise</a:t>
            </a:r>
            <a:r>
              <a:rPr lang="en" sz="1500">
                <a:solidFill>
                  <a:schemeClr val="dk1"/>
                </a:solidFill>
              </a:rPr>
              <a:t> my essay so related information is grouped into paragraphs, and each paragraph explains a main idea. </a:t>
            </a:r>
            <a:endParaRPr sz="1500">
              <a:solidFill>
                <a:schemeClr val="dk1"/>
              </a:solidFill>
            </a:endParaRPr>
          </a:p>
          <a:p>
            <a:pPr marL="457200" lvl="0" indent="0" rtl="0">
              <a:lnSpc>
                <a:spcPct val="90000"/>
              </a:lnSpc>
              <a:spcBef>
                <a:spcPts val="1000"/>
              </a:spcBef>
              <a:spcAft>
                <a:spcPts val="0"/>
              </a:spcAft>
              <a:buNone/>
            </a:pPr>
            <a:endParaRPr>
              <a:solidFill>
                <a:schemeClr val="dk1"/>
              </a:solidFill>
            </a:endParaRPr>
          </a:p>
        </p:txBody>
      </p:sp>
      <p:pic>
        <p:nvPicPr>
          <p:cNvPr id="169" name="Google Shape;169;p31"/>
          <p:cNvPicPr preferRelativeResize="0"/>
          <p:nvPr/>
        </p:nvPicPr>
        <p:blipFill>
          <a:blip r:embed="rId3">
            <a:alphaModFix/>
          </a:blip>
          <a:stretch>
            <a:fillRect/>
          </a:stretch>
        </p:blipFill>
        <p:spPr>
          <a:xfrm>
            <a:off x="8342052" y="4474999"/>
            <a:ext cx="638073" cy="516100"/>
          </a:xfrm>
          <a:prstGeom prst="rect">
            <a:avLst/>
          </a:prstGeom>
          <a:noFill/>
          <a:ln>
            <a:noFill/>
          </a:ln>
        </p:spPr>
      </p:pic>
      <p:pic>
        <p:nvPicPr>
          <p:cNvPr id="170" name="Google Shape;170;p31"/>
          <p:cNvPicPr preferRelativeResize="0"/>
          <p:nvPr/>
        </p:nvPicPr>
        <p:blipFill>
          <a:blip r:embed="rId4">
            <a:alphaModFix/>
          </a:blip>
          <a:stretch>
            <a:fillRect/>
          </a:stretch>
        </p:blipFill>
        <p:spPr>
          <a:xfrm>
            <a:off x="152400" y="1059275"/>
            <a:ext cx="3530818" cy="3931825"/>
          </a:xfrm>
          <a:prstGeom prst="rect">
            <a:avLst/>
          </a:prstGeom>
          <a:noFill/>
          <a:ln w="19050" cap="flat" cmpd="sng">
            <a:solidFill>
              <a:srgbClr val="000000"/>
            </a:solidFill>
            <a:prstDash val="solid"/>
            <a:miter lim="8000"/>
            <a:headEnd type="none" w="sm" len="sm"/>
            <a:tailEnd type="none" w="sm" len="sm"/>
          </a:ln>
        </p:spPr>
      </p:pic>
      <p:pic>
        <p:nvPicPr>
          <p:cNvPr id="171" name="Google Shape;171;p31"/>
          <p:cNvPicPr preferRelativeResize="0"/>
          <p:nvPr/>
        </p:nvPicPr>
        <p:blipFill rotWithShape="1">
          <a:blip r:embed="rId5">
            <a:alphaModFix/>
          </a:blip>
          <a:srcRect t="-9030" b="9029"/>
          <a:stretch/>
        </p:blipFill>
        <p:spPr>
          <a:xfrm>
            <a:off x="5315575" y="2402375"/>
            <a:ext cx="2437350" cy="2588725"/>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dirty="0"/>
              <a:t>Writing a Conclusion Paragraph</a:t>
            </a:r>
            <a:r>
              <a:rPr lang="en" sz="2600" dirty="0"/>
              <a:t>  </a:t>
            </a:r>
            <a:r>
              <a:rPr lang="en" sz="2000" dirty="0"/>
              <a:t> </a:t>
            </a:r>
            <a:endParaRPr sz="2000" dirty="0"/>
          </a:p>
        </p:txBody>
      </p:sp>
      <p:sp>
        <p:nvSpPr>
          <p:cNvPr id="177" name="Google Shape;177;p32"/>
          <p:cNvSpPr txBox="1">
            <a:spLocks noGrp="1"/>
          </p:cNvSpPr>
          <p:nvPr>
            <p:ph type="body" idx="1"/>
          </p:nvPr>
        </p:nvSpPr>
        <p:spPr>
          <a:xfrm>
            <a:off x="3227075" y="1155736"/>
            <a:ext cx="5721900" cy="3492464"/>
          </a:xfrm>
          <a:prstGeom prst="rect">
            <a:avLst/>
          </a:prstGeom>
        </p:spPr>
        <p:txBody>
          <a:bodyPr spcFirstLastPara="1" wrap="square" lIns="91425" tIns="91425" rIns="91425" bIns="91425" anchor="t" anchorCtr="0">
            <a:noAutofit/>
          </a:bodyPr>
          <a:lstStyle/>
          <a:p>
            <a:pPr marL="3200400" lvl="0" indent="0" rtl="0">
              <a:spcBef>
                <a:spcPts val="0"/>
              </a:spcBef>
              <a:spcAft>
                <a:spcPts val="0"/>
              </a:spcAft>
              <a:buNone/>
            </a:pPr>
            <a:endParaRPr dirty="0"/>
          </a:p>
          <a:p>
            <a:pPr marL="457200" lvl="0" indent="-381000" rtl="0">
              <a:spcBef>
                <a:spcPts val="0"/>
              </a:spcBef>
              <a:spcAft>
                <a:spcPts val="0"/>
              </a:spcAft>
              <a:buSzPts val="2400"/>
              <a:buAutoNum type="arabicPeriod"/>
            </a:pPr>
            <a:r>
              <a:rPr lang="en" sz="2400" dirty="0"/>
              <a:t>What does this criterion mean in your own words?</a:t>
            </a:r>
            <a:endParaRPr sz="2400" dirty="0"/>
          </a:p>
          <a:p>
            <a:pPr marL="457200" lvl="0" indent="-381000" rtl="0">
              <a:spcBef>
                <a:spcPts val="0"/>
              </a:spcBef>
              <a:spcAft>
                <a:spcPts val="0"/>
              </a:spcAft>
              <a:buSzPts val="2400"/>
              <a:buAutoNum type="arabicPeriod"/>
            </a:pPr>
            <a:r>
              <a:rPr lang="en" sz="2400" dirty="0"/>
              <a:t>What is the focus on the piece?</a:t>
            </a:r>
            <a:endParaRPr sz="2400" dirty="0"/>
          </a:p>
          <a:p>
            <a:pPr marL="457200" lvl="0" indent="-381000" rtl="0">
              <a:spcBef>
                <a:spcPts val="0"/>
              </a:spcBef>
              <a:spcAft>
                <a:spcPts val="0"/>
              </a:spcAft>
              <a:buSzPts val="2400"/>
              <a:buAutoNum type="arabicPeriod"/>
            </a:pPr>
            <a:r>
              <a:rPr lang="en" sz="2400" dirty="0"/>
              <a:t>What does the prefix re-mean?</a:t>
            </a:r>
            <a:endParaRPr sz="2400" dirty="0"/>
          </a:p>
          <a:p>
            <a:pPr marL="457200" lvl="0" indent="-381000" rtl="0">
              <a:spcBef>
                <a:spcPts val="0"/>
              </a:spcBef>
              <a:spcAft>
                <a:spcPts val="0"/>
              </a:spcAft>
              <a:buSzPts val="2400"/>
              <a:buAutoNum type="arabicPeriod"/>
            </a:pPr>
            <a:r>
              <a:rPr lang="en" sz="2400" dirty="0"/>
              <a:t>What does it mean to state something?</a:t>
            </a:r>
            <a:endParaRPr sz="2400" dirty="0"/>
          </a:p>
          <a:p>
            <a:pPr marL="457200" lvl="0" indent="-381000" rtl="0">
              <a:spcBef>
                <a:spcPts val="0"/>
              </a:spcBef>
              <a:spcAft>
                <a:spcPts val="0"/>
              </a:spcAft>
              <a:buSzPts val="2400"/>
              <a:buAutoNum type="arabicPeriod"/>
            </a:pPr>
            <a:r>
              <a:rPr lang="en" sz="2400" dirty="0"/>
              <a:t>What do you think it means to restate something?</a:t>
            </a:r>
            <a:endParaRPr sz="2400" dirty="0"/>
          </a:p>
          <a:p>
            <a:pPr marL="0" lvl="0" indent="0" rtl="0">
              <a:spcBef>
                <a:spcPts val="0"/>
              </a:spcBef>
              <a:spcAft>
                <a:spcPts val="0"/>
              </a:spcAft>
              <a:buNone/>
            </a:pPr>
            <a:endParaRPr dirty="0"/>
          </a:p>
        </p:txBody>
      </p:sp>
      <p:pic>
        <p:nvPicPr>
          <p:cNvPr id="179" name="Google Shape;179;p32"/>
          <p:cNvPicPr preferRelativeResize="0"/>
          <p:nvPr/>
        </p:nvPicPr>
        <p:blipFill>
          <a:blip r:embed="rId3">
            <a:alphaModFix/>
          </a:blip>
          <a:stretch>
            <a:fillRect/>
          </a:stretch>
        </p:blipFill>
        <p:spPr>
          <a:xfrm>
            <a:off x="311699" y="1452767"/>
            <a:ext cx="2710600" cy="3059183"/>
          </a:xfrm>
          <a:prstGeom prst="rect">
            <a:avLst/>
          </a:prstGeom>
          <a:noFill/>
          <a:ln w="9525" cap="flat" cmpd="sng">
            <a:solidFill>
              <a:srgbClr val="000000"/>
            </a:solidFill>
            <a:prstDash val="solid"/>
            <a:round/>
            <a:headEnd type="none" w="sm" len="sm"/>
            <a:tailEnd type="none" w="sm" len="sm"/>
          </a:ln>
        </p:spPr>
      </p:pic>
      <p:pic>
        <p:nvPicPr>
          <p:cNvPr id="180" name="Google Shape;180;p32"/>
          <p:cNvPicPr preferRelativeResize="0"/>
          <p:nvPr/>
        </p:nvPicPr>
        <p:blipFill>
          <a:blip r:embed="rId4">
            <a:alphaModFix/>
          </a:blip>
          <a:stretch>
            <a:fillRect/>
          </a:stretch>
        </p:blipFill>
        <p:spPr>
          <a:xfrm>
            <a:off x="740228" y="3450771"/>
            <a:ext cx="2282071" cy="1536104"/>
          </a:xfrm>
          <a:prstGeom prst="rect">
            <a:avLst/>
          </a:prstGeom>
          <a:noFill/>
          <a:ln w="9525" cap="flat" cmpd="sng">
            <a:solidFill>
              <a:srgbClr val="000000"/>
            </a:solidFill>
            <a:prstDash val="solid"/>
            <a:round/>
            <a:headEnd type="none" w="sm" len="sm"/>
            <a:tailEnd type="none" w="sm" len="sm"/>
          </a:ln>
        </p:spPr>
      </p:pic>
      <p:pic>
        <p:nvPicPr>
          <p:cNvPr id="7" name="Google Shape;162;p30"/>
          <p:cNvPicPr preferRelativeResize="0"/>
          <p:nvPr/>
        </p:nvPicPr>
        <p:blipFill>
          <a:blip r:embed="rId5">
            <a:alphaModFix/>
          </a:blip>
          <a:stretch>
            <a:fillRect/>
          </a:stretch>
        </p:blipFill>
        <p:spPr>
          <a:xfrm>
            <a:off x="8260800" y="4473998"/>
            <a:ext cx="571500" cy="5715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dirty="0"/>
              <a:t>Writing Conclusion Paragraph (continued)</a:t>
            </a:r>
            <a:endParaRPr sz="3000" dirty="0"/>
          </a:p>
        </p:txBody>
      </p:sp>
      <p:sp>
        <p:nvSpPr>
          <p:cNvPr id="186" name="Google Shape;186;p33"/>
          <p:cNvSpPr txBox="1">
            <a:spLocks noGrp="1"/>
          </p:cNvSpPr>
          <p:nvPr>
            <p:ph type="body" idx="1"/>
          </p:nvPr>
        </p:nvSpPr>
        <p:spPr>
          <a:xfrm>
            <a:off x="464350" y="1004675"/>
            <a:ext cx="8367900" cy="3564300"/>
          </a:xfrm>
          <a:prstGeom prst="rect">
            <a:avLst/>
          </a:prstGeom>
        </p:spPr>
        <p:txBody>
          <a:bodyPr spcFirstLastPara="1" wrap="square" lIns="91425" tIns="91425" rIns="91425" bIns="91425" anchor="t" anchorCtr="0">
            <a:noAutofit/>
          </a:bodyPr>
          <a:lstStyle/>
          <a:p>
            <a:pPr marL="457200" lvl="0" indent="-330200" rtl="0">
              <a:lnSpc>
                <a:spcPct val="90000"/>
              </a:lnSpc>
              <a:spcBef>
                <a:spcPts val="1000"/>
              </a:spcBef>
              <a:spcAft>
                <a:spcPts val="0"/>
              </a:spcAft>
              <a:buClr>
                <a:schemeClr val="dk1"/>
              </a:buClr>
              <a:buSzPts val="1600"/>
              <a:buAutoNum type="arabicPeriod"/>
            </a:pPr>
            <a:r>
              <a:rPr lang="en" dirty="0">
                <a:solidFill>
                  <a:schemeClr val="dk1"/>
                </a:solidFill>
              </a:rPr>
              <a:t>Join  your expert groups, and outline the reflection/connection box on your note catchers in green. </a:t>
            </a:r>
            <a:endParaRPr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dirty="0">
                <a:solidFill>
                  <a:schemeClr val="dk1"/>
                </a:solidFill>
              </a:rPr>
              <a:t>Use your expert group poet biographies, the model literary essay, and the criteria recorded on the Literary Essay anchor chart to complete the box. </a:t>
            </a:r>
            <a:endParaRPr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dirty="0">
                <a:solidFill>
                  <a:schemeClr val="dk1"/>
                </a:solidFill>
              </a:rPr>
              <a:t>Focus your attention on the first criterion of the Conclusion on the Literary Essay Anchor chart. </a:t>
            </a:r>
            <a:endParaRPr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dirty="0">
                <a:solidFill>
                  <a:schemeClr val="dk1"/>
                </a:solidFill>
              </a:rPr>
              <a:t>Turn &amp; Talk in your expert groups and read aloud your first sentence, restating the focus of your essay. </a:t>
            </a:r>
            <a:endParaRPr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dirty="0">
                <a:solidFill>
                  <a:schemeClr val="dk1"/>
                </a:solidFill>
              </a:rPr>
              <a:t>Write this sentence on your literary essay draft. </a:t>
            </a:r>
            <a:endParaRPr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dirty="0">
                <a:solidFill>
                  <a:schemeClr val="dk1"/>
                </a:solidFill>
              </a:rPr>
              <a:t>Repeat the same process with the next criterion on the Literary Essay Anchor chart. </a:t>
            </a:r>
            <a:endParaRPr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dirty="0">
                <a:solidFill>
                  <a:schemeClr val="dk1"/>
                </a:solidFill>
              </a:rPr>
              <a:t>When instructed by your teacher, begin writing your conclusion paragraph on the paper given to you. </a:t>
            </a:r>
            <a:endParaRPr dirty="0">
              <a:solidFill>
                <a:schemeClr val="dk1"/>
              </a:solidFill>
            </a:endParaRPr>
          </a:p>
          <a:p>
            <a:pPr marL="0" lvl="0" indent="0" rtl="0">
              <a:lnSpc>
                <a:spcPct val="115000"/>
              </a:lnSpc>
              <a:spcBef>
                <a:spcPts val="0"/>
              </a:spcBef>
              <a:spcAft>
                <a:spcPts val="0"/>
              </a:spcAft>
              <a:buNone/>
            </a:pPr>
            <a:endParaRPr dirty="0"/>
          </a:p>
        </p:txBody>
      </p:sp>
      <p:pic>
        <p:nvPicPr>
          <p:cNvPr id="187" name="Google Shape;187;p33"/>
          <p:cNvPicPr preferRelativeResize="0"/>
          <p:nvPr/>
        </p:nvPicPr>
        <p:blipFill>
          <a:blip r:embed="rId3">
            <a:alphaModFix/>
          </a:blip>
          <a:stretch>
            <a:fillRect/>
          </a:stretch>
        </p:blipFill>
        <p:spPr>
          <a:xfrm>
            <a:off x="8241015" y="4414052"/>
            <a:ext cx="591235" cy="505445"/>
          </a:xfrm>
          <a:prstGeom prst="rect">
            <a:avLst/>
          </a:prstGeom>
          <a:noFill/>
          <a:ln>
            <a:noFill/>
          </a:ln>
        </p:spPr>
      </p:pic>
      <p:pic>
        <p:nvPicPr>
          <p:cNvPr id="188" name="Google Shape;188;p33"/>
          <p:cNvPicPr preferRelativeResize="0"/>
          <p:nvPr/>
        </p:nvPicPr>
        <p:blipFill>
          <a:blip r:embed="rId4">
            <a:alphaModFix/>
          </a:blip>
          <a:stretch>
            <a:fillRect/>
          </a:stretch>
        </p:blipFill>
        <p:spPr>
          <a:xfrm>
            <a:off x="7288525" y="4344088"/>
            <a:ext cx="866775" cy="67627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6920027-39FA-4B48-BFB7-6ECFDA562A5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1DD5DA9-1BE6-4BA8-A7E2-F58D036A0BD2}">
  <ds:schemaRef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http://purl.org/dc/elements/1.1/"/>
    <ds:schemaRef ds:uri="http://schemas.microsoft.com/office/2006/metadata/properties"/>
    <ds:schemaRef ds:uri="a1502afc-75e6-4a80-976c-76583f90c737"/>
    <ds:schemaRef ds:uri="http://www.w3.org/XML/1998/namespace"/>
  </ds:schemaRefs>
</ds:datastoreItem>
</file>

<file path=customXml/itemProps3.xml><?xml version="1.0" encoding="utf-8"?>
<ds:datastoreItem xmlns:ds="http://schemas.openxmlformats.org/officeDocument/2006/customXml" ds:itemID="{E29DEF02-B105-4AE5-8086-FF508FCFD9A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43</TotalTime>
  <Words>3976</Words>
  <Application>Microsoft Office PowerPoint</Application>
  <PresentationFormat>On-screen Show (16:9)</PresentationFormat>
  <Paragraphs>322</Paragraphs>
  <Slides>15</Slides>
  <Notes>15</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15</vt:i4>
      </vt:variant>
    </vt:vector>
  </HeadingPairs>
  <TitlesOfParts>
    <vt:vector size="21" baseType="lpstr">
      <vt:lpstr>Century Gothic</vt:lpstr>
      <vt:lpstr>Overlock</vt:lpstr>
      <vt:lpstr>Calibri</vt:lpstr>
      <vt:lpstr>Arial</vt:lpstr>
      <vt:lpstr>Simple Light</vt:lpstr>
      <vt:lpstr>Office Theme</vt:lpstr>
      <vt:lpstr>Grade 4: Module 1: Unit 2: Lesson 13 Teacher slide, before teaching.</vt:lpstr>
      <vt:lpstr>Grade 4: Module 1: Unit 2: Lesson 13 Teacher slide, before teaching.</vt:lpstr>
      <vt:lpstr>Grade 4: Module 1: Unit 2: Lesson 13 Teacher slide, before teaching.</vt:lpstr>
      <vt:lpstr>PowerPoint Presentation</vt:lpstr>
      <vt:lpstr>Hello, Students!</vt:lpstr>
      <vt:lpstr>Sorting &amp; Color-Coding the Conclusion Paragraph </vt:lpstr>
      <vt:lpstr>Take a Look at our Learning Targets</vt:lpstr>
      <vt:lpstr>Writing a Conclusion Paragraph   </vt:lpstr>
      <vt:lpstr>Writing Conclusion Paragraph (continued)</vt:lpstr>
      <vt:lpstr>It’s time for Reflection of our goals</vt:lpstr>
      <vt:lpstr>Revising for Organization </vt:lpstr>
      <vt:lpstr>Revising for Organization </vt:lpstr>
      <vt:lpstr>Sharing your work </vt:lpstr>
      <vt:lpstr>Homework</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1: Unit 2: Lesson 13 Teacher slide, before teaching.</dc:title>
  <dc:creator>nbravo</dc:creator>
  <cp:lastModifiedBy>Natalie Ivey</cp:lastModifiedBy>
  <cp:revision>3</cp:revision>
  <dcterms:modified xsi:type="dcterms:W3CDTF">2018-09-05T19:33:01Z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