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70" r:id="rId4"/>
    <p:sldMasterId id="2147483671" r:id="rId5"/>
  </p:sldMasterIdLst>
  <p:notesMasterIdLst>
    <p:notesMasterId r:id="rId23"/>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429ADE3-B57E-43FA-B4E8-AFC957844FB4}">
  <a:tblStyle styleId="{B429ADE3-B57E-43FA-B4E8-AFC957844FB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71451" autoAdjust="0"/>
  </p:normalViewPr>
  <p:slideViewPr>
    <p:cSldViewPr snapToGrid="0">
      <p:cViewPr varScale="1">
        <p:scale>
          <a:sx n="104" d="100"/>
          <a:sy n="104" d="100"/>
        </p:scale>
        <p:origin x="1880" y="1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commentAuthors" Target="commentAuthor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F724C238-FA04-62A6-BEF3-01EBC0E67C58}"/>
    <pc:docChg chg="modSld">
      <pc:chgData name="Natalie Ivey" userId="S::natalie.ivey@detroitk12.org::2c81a4b0-7596-4a42-b4da-e7aac4dfeff9" providerId="AD" clId="Web-{F724C238-FA04-62A6-BEF3-01EBC0E67C58}" dt="2019-03-22T11:35:29.045" v="1"/>
      <pc:docMkLst>
        <pc:docMk/>
      </pc:docMkLst>
      <pc:sldChg chg="delSp">
        <pc:chgData name="Natalie Ivey" userId="S::natalie.ivey@detroitk12.org::2c81a4b0-7596-4a42-b4da-e7aac4dfeff9" providerId="AD" clId="Web-{F724C238-FA04-62A6-BEF3-01EBC0E67C58}" dt="2019-03-22T11:35:25.029" v="0"/>
        <pc:sldMkLst>
          <pc:docMk/>
          <pc:sldMk cId="0" sldId="264"/>
        </pc:sldMkLst>
        <pc:picChg chg="del">
          <ac:chgData name="Natalie Ivey" userId="S::natalie.ivey@detroitk12.org::2c81a4b0-7596-4a42-b4da-e7aac4dfeff9" providerId="AD" clId="Web-{F724C238-FA04-62A6-BEF3-01EBC0E67C58}" dt="2019-03-22T11:35:25.029" v="0"/>
          <ac:picMkLst>
            <pc:docMk/>
            <pc:sldMk cId="0" sldId="264"/>
            <ac:picMk id="184" creationId="{00000000-0000-0000-0000-000000000000}"/>
          </ac:picMkLst>
        </pc:picChg>
      </pc:sldChg>
      <pc:sldChg chg="delSp">
        <pc:chgData name="Natalie Ivey" userId="S::natalie.ivey@detroitk12.org::2c81a4b0-7596-4a42-b4da-e7aac4dfeff9" providerId="AD" clId="Web-{F724C238-FA04-62A6-BEF3-01EBC0E67C58}" dt="2019-03-22T11:35:29.045" v="1"/>
        <pc:sldMkLst>
          <pc:docMk/>
          <pc:sldMk cId="0" sldId="265"/>
        </pc:sldMkLst>
        <pc:picChg chg="del">
          <ac:chgData name="Natalie Ivey" userId="S::natalie.ivey@detroitk12.org::2c81a4b0-7596-4a42-b4da-e7aac4dfeff9" providerId="AD" clId="Web-{F724C238-FA04-62A6-BEF3-01EBC0E67C58}" dt="2019-03-22T11:35:29.045" v="1"/>
          <ac:picMkLst>
            <pc:docMk/>
            <pc:sldMk cId="0" sldId="265"/>
            <ac:picMk id="193" creationId="{00000000-0000-0000-0000-000000000000}"/>
          </ac:picMkLst>
        </pc:picChg>
      </pc:sldChg>
    </pc:docChg>
  </pc:docChgLst>
  <pc:docChgLst>
    <pc:chgData name="Jennifer Snapp" userId="S::jennifer.snapp@detroitk12.org::42622253-5fe4-47d2-9c8f-1ef2d995c939" providerId="AD" clId="Web-{323035E9-2889-8A51-72E0-B55D2AF7259B}"/>
    <pc:docChg chg="modSld">
      <pc:chgData name="Jennifer Snapp" userId="S::jennifer.snapp@detroitk12.org::42622253-5fe4-47d2-9c8f-1ef2d995c939" providerId="AD" clId="Web-{323035E9-2889-8A51-72E0-B55D2AF7259B}" dt="2018-12-13T16:20:21.418" v="22" actId="20577"/>
      <pc:docMkLst>
        <pc:docMk/>
      </pc:docMkLst>
      <pc:sldChg chg="modSp">
        <pc:chgData name="Jennifer Snapp" userId="S::jennifer.snapp@detroitk12.org::42622253-5fe4-47d2-9c8f-1ef2d995c939" providerId="AD" clId="Web-{323035E9-2889-8A51-72E0-B55D2AF7259B}" dt="2018-12-13T16:20:21.418" v="22" actId="20577"/>
        <pc:sldMkLst>
          <pc:docMk/>
          <pc:sldMk cId="0" sldId="270"/>
        </pc:sldMkLst>
        <pc:spChg chg="mod">
          <ac:chgData name="Jennifer Snapp" userId="S::jennifer.snapp@detroitk12.org::42622253-5fe4-47d2-9c8f-1ef2d995c939" providerId="AD" clId="Web-{323035E9-2889-8A51-72E0-B55D2AF7259B}" dt="2018-12-13T16:20:21.418" v="22" actId="20577"/>
          <ac:spMkLst>
            <pc:docMk/>
            <pc:sldMk cId="0" sldId="270"/>
            <ac:spMk id="234" creationId="{00000000-0000-0000-0000-000000000000}"/>
          </ac:spMkLst>
        </pc:spChg>
      </pc:sldChg>
    </pc:docChg>
  </pc:docChgLst>
  <pc:docChgLst>
    <pc:chgData name="Natalie Ivey" userId="S::natalie.ivey@detroitk12.org::2c81a4b0-7596-4a42-b4da-e7aac4dfeff9" providerId="AD" clId="Web-{781B7415-47B8-8CCF-75E4-3C2E0EE27A6A}"/>
    <pc:docChg chg="modSld">
      <pc:chgData name="Natalie Ivey" userId="S::natalie.ivey@detroitk12.org::2c81a4b0-7596-4a42-b4da-e7aac4dfeff9" providerId="AD" clId="Web-{781B7415-47B8-8CCF-75E4-3C2E0EE27A6A}" dt="2019-03-23T15:01:08.821" v="152" actId="14100"/>
      <pc:docMkLst>
        <pc:docMk/>
      </pc:docMkLst>
      <pc:sldChg chg="addSp modSp">
        <pc:chgData name="Natalie Ivey" userId="S::natalie.ivey@detroitk12.org::2c81a4b0-7596-4a42-b4da-e7aac4dfeff9" providerId="AD" clId="Web-{781B7415-47B8-8CCF-75E4-3C2E0EE27A6A}" dt="2019-03-23T14:59:54.492" v="92" actId="1076"/>
        <pc:sldMkLst>
          <pc:docMk/>
          <pc:sldMk cId="0" sldId="264"/>
        </pc:sldMkLst>
        <pc:spChg chg="add mod">
          <ac:chgData name="Natalie Ivey" userId="S::natalie.ivey@detroitk12.org::2c81a4b0-7596-4a42-b4da-e7aac4dfeff9" providerId="AD" clId="Web-{781B7415-47B8-8CCF-75E4-3C2E0EE27A6A}" dt="2019-03-23T14:59:54.492" v="92" actId="1076"/>
          <ac:spMkLst>
            <pc:docMk/>
            <pc:sldMk cId="0" sldId="264"/>
            <ac:spMk id="4" creationId="{C8C9702F-5776-495C-8776-AEA7F27DDF86}"/>
          </ac:spMkLst>
        </pc:spChg>
        <pc:spChg chg="add mod">
          <ac:chgData name="Natalie Ivey" userId="S::natalie.ivey@detroitk12.org::2c81a4b0-7596-4a42-b4da-e7aac4dfeff9" providerId="AD" clId="Web-{781B7415-47B8-8CCF-75E4-3C2E0EE27A6A}" dt="2019-03-23T14:59:34.023" v="85" actId="14100"/>
          <ac:spMkLst>
            <pc:docMk/>
            <pc:sldMk cId="0" sldId="264"/>
            <ac:spMk id="5" creationId="{CAAEB301-4C27-42A5-BF7B-A4269D864726}"/>
          </ac:spMkLst>
        </pc:spChg>
        <pc:picChg chg="add mod">
          <ac:chgData name="Natalie Ivey" userId="S::natalie.ivey@detroitk12.org::2c81a4b0-7596-4a42-b4da-e7aac4dfeff9" providerId="AD" clId="Web-{781B7415-47B8-8CCF-75E4-3C2E0EE27A6A}" dt="2019-03-23T14:59:48.601" v="91" actId="14100"/>
          <ac:picMkLst>
            <pc:docMk/>
            <pc:sldMk cId="0" sldId="264"/>
            <ac:picMk id="2" creationId="{7ABB718E-C935-4F41-B913-1105E0FD61A8}"/>
          </ac:picMkLst>
        </pc:picChg>
      </pc:sldChg>
      <pc:sldChg chg="addSp modSp">
        <pc:chgData name="Natalie Ivey" userId="S::natalie.ivey@detroitk12.org::2c81a4b0-7596-4a42-b4da-e7aac4dfeff9" providerId="AD" clId="Web-{781B7415-47B8-8CCF-75E4-3C2E0EE27A6A}" dt="2019-03-23T15:01:08.821" v="152" actId="14100"/>
        <pc:sldMkLst>
          <pc:docMk/>
          <pc:sldMk cId="0" sldId="265"/>
        </pc:sldMkLst>
        <pc:spChg chg="add mod">
          <ac:chgData name="Natalie Ivey" userId="S::natalie.ivey@detroitk12.org::2c81a4b0-7596-4a42-b4da-e7aac4dfeff9" providerId="AD" clId="Web-{781B7415-47B8-8CCF-75E4-3C2E0EE27A6A}" dt="2019-03-23T15:00:26.180" v="110" actId="1076"/>
          <ac:spMkLst>
            <pc:docMk/>
            <pc:sldMk cId="0" sldId="265"/>
            <ac:spMk id="4" creationId="{61935FD2-CEC1-4236-9B08-F124E2616BD0}"/>
          </ac:spMkLst>
        </pc:spChg>
        <pc:spChg chg="add mod">
          <ac:chgData name="Natalie Ivey" userId="S::natalie.ivey@detroitk12.org::2c81a4b0-7596-4a42-b4da-e7aac4dfeff9" providerId="AD" clId="Web-{781B7415-47B8-8CCF-75E4-3C2E0EE27A6A}" dt="2019-03-23T15:01:08.821" v="152" actId="14100"/>
          <ac:spMkLst>
            <pc:docMk/>
            <pc:sldMk cId="0" sldId="265"/>
            <ac:spMk id="5" creationId="{B37BE7A6-A33B-472C-ACC1-CDFBA9A78FBC}"/>
          </ac:spMkLst>
        </pc:spChg>
        <pc:picChg chg="add mod">
          <ac:chgData name="Natalie Ivey" userId="S::natalie.ivey@detroitk12.org::2c81a4b0-7596-4a42-b4da-e7aac4dfeff9" providerId="AD" clId="Web-{781B7415-47B8-8CCF-75E4-3C2E0EE27A6A}" dt="2019-03-23T15:00:02.351" v="94" actId="14100"/>
          <ac:picMkLst>
            <pc:docMk/>
            <pc:sldMk cId="0" sldId="265"/>
            <ac:picMk id="2" creationId="{059E55C2-3000-4969-BB3A-8A3A3A0AD280}"/>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01102592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3" TargetMode="External"/><Relationship Id="rId2" Type="http://schemas.openxmlformats.org/officeDocument/2006/relationships/slide" Target="../slides/slide2.xml"/><Relationship Id="rId1" Type="http://schemas.openxmlformats.org/officeDocument/2006/relationships/notesMaster" Target="../notesMasters/notesMaster1.xml"/><Relationship Id="rId5" Type="http://schemas.openxmlformats.org/officeDocument/2006/relationships/hyperlink" Target="https://eleducation.org/resources/fifth-grade-writing-rubrics-and-checklists" TargetMode="Externa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curriculum.eleducation.org/curriculum/ela/grade-4/modul-2/unit-1/lesson-3"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e674b78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e674b78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The sections from </a:t>
            </a:r>
            <a:r>
              <a:rPr lang="en" sz="1200" b="0" i="1" dirty="0">
                <a:solidFill>
                  <a:schemeClr val="dk1"/>
                </a:solidFill>
                <a:latin typeface="Calibri"/>
                <a:ea typeface="Calibri"/>
                <a:cs typeface="Calibri"/>
                <a:sym typeface="Calibri"/>
              </a:rPr>
              <a:t>Animal Behavior: Animal Defenses </a:t>
            </a:r>
            <a:r>
              <a:rPr lang="en" sz="1200" b="0" dirty="0">
                <a:solidFill>
                  <a:schemeClr val="dk1"/>
                </a:solidFill>
                <a:latin typeface="Calibri"/>
                <a:ea typeface="Calibri"/>
                <a:cs typeface="Calibri"/>
                <a:sym typeface="Calibri"/>
              </a:rPr>
              <a:t>that students work with in Lessons 3–5 were chosen based on the overall structure of the book. By reading these specific sections, students get a general overview of what animal defense mechanisms are, as well as an introduction to several types of defense mechanisms (fleeing, armor, and poison). </a:t>
            </a: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Students practice their fluency in this lesson by following along and reading silently as the teacher reads </a:t>
            </a:r>
            <a:r>
              <a:rPr lang="en" sz="1200" b="0" i="1" dirty="0">
                <a:solidFill>
                  <a:schemeClr val="dk1"/>
                </a:solidFill>
                <a:latin typeface="Calibri"/>
                <a:ea typeface="Calibri"/>
                <a:cs typeface="Calibri"/>
                <a:sym typeface="Calibri"/>
              </a:rPr>
              <a:t>Venom</a:t>
            </a:r>
            <a:r>
              <a:rPr lang="en" sz="1200" b="0" dirty="0">
                <a:solidFill>
                  <a:schemeClr val="dk1"/>
                </a:solidFill>
                <a:latin typeface="Calibri"/>
                <a:ea typeface="Calibri"/>
                <a:cs typeface="Calibri"/>
                <a:sym typeface="Calibri"/>
              </a:rPr>
              <a:t> aloud in Opening A and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throughout Work Time A.</a:t>
            </a:r>
            <a:endParaRPr sz="1200" b="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latin typeface="Calibri"/>
              <a:ea typeface="Calibri"/>
              <a:cs typeface="Calibri"/>
              <a:sym typeface="Calibri"/>
            </a:endParaRPr>
          </a:p>
        </p:txBody>
      </p:sp>
    </p:spTree>
    <p:extLst>
      <p:ext uri="{BB962C8B-B14F-4D97-AF65-F5344CB8AC3E}">
        <p14:creationId xmlns:p14="http://schemas.microsoft.com/office/powerpoint/2010/main" val="40565108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Animation is added to the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now hear pages 16–17 read aloud a second time. Tell them they should now take notes on the</a:t>
            </a:r>
            <a:r>
              <a:rPr lang="en" sz="1200" b="1" dirty="0">
                <a:solidFill>
                  <a:schemeClr val="dk1"/>
                </a:solidFill>
                <a:latin typeface="Calibri"/>
                <a:ea typeface="Calibri"/>
                <a:cs typeface="Calibri"/>
                <a:sym typeface="Calibri"/>
              </a:rPr>
              <a:t> Listening Closely note-catcher</a:t>
            </a:r>
            <a:r>
              <a:rPr lang="en" sz="1200" dirty="0">
                <a:solidFill>
                  <a:schemeClr val="dk1"/>
                </a:solidFill>
                <a:latin typeface="Calibri"/>
                <a:ea typeface="Calibri"/>
                <a:cs typeface="Calibri"/>
                <a:sym typeface="Calibri"/>
              </a:rPr>
              <a:t> as you read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pages 16–17 in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stopping briefly after each paragraph. If necessary during each short pause, remind students to fill in notes on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share their notes with a partner. Tell them they can add to or revise their notes with their partners.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purpose for reading this text—to research how animals’ bodies and behaviors help them survive. Invite them to complete the “What QUESTIONS do you have?” box.</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equity sticks</a:t>
            </a:r>
            <a:r>
              <a:rPr lang="en" sz="1200" dirty="0">
                <a:solidFill>
                  <a:schemeClr val="dk1"/>
                </a:solidFill>
                <a:latin typeface="Calibri"/>
                <a:ea typeface="Calibri"/>
                <a:cs typeface="Calibri"/>
                <a:sym typeface="Calibri"/>
              </a:rPr>
              <a:t> to call on pairs to share notes that they have added. Using the </a:t>
            </a:r>
            <a:r>
              <a:rPr lang="en" sz="1200" b="1" dirty="0">
                <a:solidFill>
                  <a:schemeClr val="dk1"/>
                </a:solidFill>
                <a:latin typeface="Calibri"/>
                <a:ea typeface="Calibri"/>
                <a:cs typeface="Calibri"/>
                <a:sym typeface="Calibri"/>
              </a:rPr>
              <a:t>Listening Closely note-catcher (example, for teacher reference)</a:t>
            </a:r>
            <a:r>
              <a:rPr lang="en" sz="1200" dirty="0">
                <a:solidFill>
                  <a:schemeClr val="dk1"/>
                </a:solidFill>
                <a:latin typeface="Calibri"/>
                <a:ea typeface="Calibri"/>
                <a:cs typeface="Calibri"/>
                <a:sym typeface="Calibri"/>
              </a:rPr>
              <a:t> as a reference, confirm with the class what should be recorded on the note-catcher for this selection from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explain to students that they are ready to paraphrase this section of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it mean to paraphrase a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(Paraphrasing means to explain something you have read or heard in your own words.)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 next page of their note-catchers and display the direction steps.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work, point out that they should include the source when they paraphrase and that referring to their running notes can help them include many specific details when they paraphrase. Invite students to write their paraphrased version of the text on their note-catchers.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a few pairs to share how they paraphrased. (</a:t>
            </a:r>
            <a:r>
              <a:rPr lang="en" sz="1200" b="1" dirty="0">
                <a:latin typeface="Calibri"/>
                <a:ea typeface="Calibri"/>
                <a:cs typeface="Calibri"/>
                <a:sym typeface="Calibri"/>
              </a:rPr>
              <a:t>This section of </a:t>
            </a:r>
            <a:r>
              <a:rPr lang="en" sz="1200" b="1" i="1" dirty="0">
                <a:latin typeface="Calibri"/>
                <a:ea typeface="Calibri"/>
                <a:cs typeface="Calibri"/>
                <a:sym typeface="Calibri"/>
              </a:rPr>
              <a:t>Venom</a:t>
            </a:r>
            <a:r>
              <a:rPr lang="en" sz="1200" b="1" dirty="0">
                <a:latin typeface="Calibri"/>
                <a:ea typeface="Calibri"/>
                <a:cs typeface="Calibri"/>
                <a:sym typeface="Calibri"/>
              </a:rPr>
              <a:t> is about bees and how they use their stingers to protect themselves. Bees kill more people in the United States than any other venomous animal. There are different types of bees. Some spread pollen to help plants grow. Some bees live alone, and some live together).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have many more opportunities to read this book and can read through it on their own during independent reading or in their free time during the school day if they wish.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paraphrase the text.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partially filled-in </a:t>
            </a:r>
            <a:r>
              <a:rPr lang="en" sz="1200" b="1" dirty="0">
                <a:solidFill>
                  <a:schemeClr val="dk1"/>
                </a:solidFill>
                <a:latin typeface="Calibri"/>
                <a:ea typeface="Calibri"/>
                <a:cs typeface="Calibri"/>
                <a:sym typeface="Calibri"/>
              </a:rPr>
              <a:t>Listening Closely note-catchers</a:t>
            </a:r>
            <a:r>
              <a:rPr lang="en" sz="1200" dirty="0">
                <a:solidFill>
                  <a:schemeClr val="dk1"/>
                </a:solidFill>
                <a:latin typeface="Calibri"/>
                <a:ea typeface="Calibri"/>
                <a:cs typeface="Calibri"/>
                <a:sym typeface="Calibri"/>
              </a:rPr>
              <a:t> or provide running notes on the text for them to use when they paraphrase today’s read- aloud. </a:t>
            </a:r>
            <a:endParaRPr dirty="0"/>
          </a:p>
        </p:txBody>
      </p:sp>
    </p:spTree>
    <p:extLst>
      <p:ext uri="{BB962C8B-B14F-4D97-AF65-F5344CB8AC3E}">
        <p14:creationId xmlns:p14="http://schemas.microsoft.com/office/powerpoint/2010/main" val="3641530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student to read the first learning target: </a:t>
            </a:r>
            <a:r>
              <a:rPr lang="en" sz="1200" b="1" i="0" dirty="0">
                <a:solidFill>
                  <a:schemeClr val="dk1"/>
                </a:solidFill>
                <a:latin typeface="Calibri"/>
                <a:ea typeface="Calibri"/>
                <a:cs typeface="Calibri"/>
                <a:sym typeface="Calibri"/>
              </a:rPr>
              <a:t>“I can paraphrase information presented in a read-aloud on animal defense mechanisms.”</a:t>
            </a:r>
            <a:endParaRPr sz="1200" b="1"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just practiced this. Invite students to give a thumbs-up, -down, or -sideways to reflect on their progress toward this target. Tell students that they will revisit this target in the next lesson and will continue to figure out more about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second learning target: </a:t>
            </a:r>
            <a:r>
              <a:rPr lang="en" sz="1200" i="1" dirty="0">
                <a:solidFill>
                  <a:schemeClr val="dk1"/>
                </a:solidFill>
                <a:latin typeface="Calibri"/>
                <a:ea typeface="Calibri"/>
                <a:cs typeface="Calibri"/>
                <a:sym typeface="Calibri"/>
              </a:rPr>
              <a:t>“I can determine the main idea of a text and explain how it is supported by key details.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closely read a selection from Chapter 1 of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determine the main idea and that they will cite evidence from the text to explain how that main idea is supported by key details. Then they will have a chance to begin to practice this in small groups with a new selection from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perseverance and collaboration. Remind students that as they will be working to read a complex text and will need to persevere as they read it, and will be working with one another as they read so will need to collaborate.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any new vocabulary on the </a:t>
            </a:r>
            <a:r>
              <a:rPr lang="en" sz="1200" b="1" dirty="0">
                <a:solidFill>
                  <a:schemeClr val="dk1"/>
                </a:solidFill>
                <a:latin typeface="Calibri"/>
                <a:ea typeface="Calibri"/>
                <a:cs typeface="Calibri"/>
                <a:sym typeface="Calibri"/>
              </a:rPr>
              <a:t>Academic Word Wall.</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learning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Support visual learners by having them draw or sketch definitions for key terms in learning targets, such as </a:t>
            </a:r>
            <a:r>
              <a:rPr lang="en" sz="1200" i="1" dirty="0">
                <a:solidFill>
                  <a:schemeClr val="dk1"/>
                </a:solidFill>
                <a:latin typeface="Calibri"/>
                <a:ea typeface="Calibri"/>
                <a:cs typeface="Calibri"/>
                <a:sym typeface="Calibri"/>
              </a:rPr>
              <a:t>paraphrase, cite, evidence, determine, supported, main idea,</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key details</a:t>
            </a:r>
            <a:r>
              <a:rPr lang="en" sz="1200" dirty="0">
                <a:solidFill>
                  <a:schemeClr val="dk1"/>
                </a:solidFill>
                <a:latin typeface="Calibri"/>
                <a:ea typeface="Calibri"/>
                <a:cs typeface="Calibri"/>
                <a:sym typeface="Calibri"/>
              </a:rPr>
              <a:t>. </a:t>
            </a:r>
            <a:endParaRPr dirty="0"/>
          </a:p>
        </p:txBody>
      </p:sp>
    </p:spTree>
    <p:extLst>
      <p:ext uri="{BB962C8B-B14F-4D97-AF65-F5344CB8AC3E}">
        <p14:creationId xmlns:p14="http://schemas.microsoft.com/office/powerpoint/2010/main" val="11568054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4"/>
        <p:cNvGrpSpPr/>
        <p:nvPr/>
      </p:nvGrpSpPr>
      <p:grpSpPr>
        <a:xfrm>
          <a:off x="0" y="0"/>
          <a:ext cx="0" cy="0"/>
          <a:chOff x="0" y="0"/>
          <a:chExt cx="0" cy="0"/>
        </a:xfrm>
      </p:grpSpPr>
      <p:sp>
        <p:nvSpPr>
          <p:cNvPr id="205" name="Google Shape;205;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6" name="Google Shape;206;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27-</a:t>
            </a:r>
            <a:r>
              <a:rPr lang="en" sz="1200" b="1" dirty="0">
                <a:solidFill>
                  <a:schemeClr val="dk1"/>
                </a:solidFill>
                <a:latin typeface="Calibri"/>
                <a:ea typeface="Calibri"/>
                <a:cs typeface="Calibri"/>
                <a:sym typeface="Calibri"/>
              </a:rPr>
              <a:t>30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Group/Student Pairs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may be necessary for you to group students in advance to work on the close read.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r>
              <a:rPr lang="en" dirty="0">
                <a:solidFill>
                  <a:schemeClr val="dk1"/>
                </a:solidFill>
              </a:rPr>
              <a:t>					 							</a:t>
            </a:r>
            <a:endParaRPr dirty="0">
              <a:solidFill>
                <a:schemeClr val="dk1"/>
              </a:solidFill>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copies of </a:t>
            </a:r>
            <a:r>
              <a:rPr lang="en" sz="1200" b="0" i="1" dirty="0">
                <a:solidFill>
                  <a:schemeClr val="dk1"/>
                </a:solidFill>
                <a:latin typeface="Calibri"/>
                <a:ea typeface="Calibri"/>
                <a:cs typeface="Calibri"/>
                <a:sym typeface="Calibri"/>
              </a:rPr>
              <a:t>Animal Behavior: Animal Defenses</a:t>
            </a:r>
            <a:r>
              <a:rPr lang="en" sz="1200" dirty="0">
                <a:solidFill>
                  <a:schemeClr val="dk1"/>
                </a:solidFill>
                <a:latin typeface="Calibri"/>
                <a:ea typeface="Calibri"/>
                <a:cs typeface="Calibri"/>
                <a:sym typeface="Calibri"/>
              </a:rPr>
              <a:t>. Display page 7 and invite students to turn to that page in their copies and to the </a:t>
            </a:r>
            <a:r>
              <a:rPr lang="en" sz="1200" b="0" i="1" dirty="0">
                <a:solidFill>
                  <a:schemeClr val="dk1"/>
                </a:solidFill>
                <a:latin typeface="Calibri"/>
                <a:ea typeface="Calibri"/>
                <a:cs typeface="Calibri"/>
                <a:sym typeface="Calibri"/>
              </a:rPr>
              <a:t>Close Read Questions: “Lying Low”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their Animal Defenses research notebooks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focus students on the criteria and bullets:</a:t>
            </a:r>
            <a:endParaRPr sz="1200" dirty="0">
              <a:solidFill>
                <a:schemeClr val="dk1"/>
              </a:solidFill>
              <a:latin typeface="Calibri"/>
              <a:ea typeface="Calibri"/>
              <a:cs typeface="Calibri"/>
              <a:sym typeface="Calibri"/>
            </a:endParaRPr>
          </a:p>
          <a:p>
            <a:pPr marL="914400" lvl="1" indent="-298450" rtl="0">
              <a:lnSpc>
                <a:spcPct val="100000"/>
              </a:lnSpc>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Listen to the questions:</a:t>
            </a:r>
            <a:endParaRPr sz="1200" dirty="0">
              <a:solidFill>
                <a:schemeClr val="dk1"/>
              </a:solidFill>
              <a:latin typeface="Calibri"/>
              <a:ea typeface="Calibri"/>
              <a:cs typeface="Calibri"/>
              <a:sym typeface="Calibri"/>
            </a:endParaRPr>
          </a:p>
          <a:p>
            <a:pPr marL="1371600" lvl="2" indent="-298450" rtl="0">
              <a:lnSpc>
                <a:spcPct val="100000"/>
              </a:lnSpc>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Go back to the text to find answers to questions.</a:t>
            </a:r>
            <a:endParaRPr sz="1200" dirty="0">
              <a:solidFill>
                <a:schemeClr val="dk1"/>
              </a:solidFill>
              <a:latin typeface="Calibri"/>
              <a:ea typeface="Calibri"/>
              <a:cs typeface="Calibri"/>
              <a:sym typeface="Calibri"/>
            </a:endParaRPr>
          </a:p>
          <a:p>
            <a:pPr marL="1371600" lvl="2" indent="-298450" rtl="0">
              <a:lnSpc>
                <a:spcPct val="100000"/>
              </a:lnSpc>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Talk with your partners about the answers you find.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you are going to guide them through this close read. Some of the questions will be discussed as a whole group, and others will be discussed with a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phrase </a:t>
            </a:r>
            <a:r>
              <a:rPr lang="en" sz="1200" i="1" dirty="0">
                <a:solidFill>
                  <a:schemeClr val="dk1"/>
                </a:solidFill>
                <a:latin typeface="Calibri"/>
                <a:ea typeface="Calibri"/>
                <a:cs typeface="Calibri"/>
                <a:sym typeface="Calibri"/>
              </a:rPr>
              <a:t>cite evidence </a:t>
            </a:r>
            <a:r>
              <a:rPr lang="en" sz="1200" dirty="0">
                <a:solidFill>
                  <a:schemeClr val="dk1"/>
                </a:solidFill>
                <a:latin typeface="Calibri"/>
                <a:ea typeface="Calibri"/>
                <a:cs typeface="Calibri"/>
                <a:sym typeface="Calibri"/>
              </a:rPr>
              <a:t>on the board and explain that as they read, they will need to know the meaning of these words. Remind them that </a:t>
            </a:r>
            <a:r>
              <a:rPr lang="en" sz="1200" i="1" dirty="0">
                <a:solidFill>
                  <a:schemeClr val="dk1"/>
                </a:solidFill>
                <a:latin typeface="Calibri"/>
                <a:ea typeface="Calibri"/>
                <a:cs typeface="Calibri"/>
                <a:sym typeface="Calibri"/>
              </a:rPr>
              <a:t>cite </a:t>
            </a:r>
            <a:r>
              <a:rPr lang="en" sz="1200" dirty="0">
                <a:solidFill>
                  <a:schemeClr val="dk1"/>
                </a:solidFill>
                <a:latin typeface="Calibri"/>
                <a:ea typeface="Calibri"/>
                <a:cs typeface="Calibri"/>
                <a:sym typeface="Calibri"/>
              </a:rPr>
              <a:t>means to say, give, provide, or quote, and </a:t>
            </a:r>
            <a:r>
              <a:rPr lang="en" sz="1200" i="1" dirty="0">
                <a:solidFill>
                  <a:schemeClr val="dk1"/>
                </a:solidFill>
                <a:latin typeface="Calibri"/>
                <a:ea typeface="Calibri"/>
                <a:cs typeface="Calibri"/>
                <a:sym typeface="Calibri"/>
              </a:rPr>
              <a:t>evidence </a:t>
            </a:r>
            <a:r>
              <a:rPr lang="en" sz="1200" dirty="0">
                <a:solidFill>
                  <a:schemeClr val="dk1"/>
                </a:solidFill>
                <a:latin typeface="Calibri"/>
                <a:ea typeface="Calibri"/>
                <a:cs typeface="Calibri"/>
                <a:sym typeface="Calibri"/>
              </a:rPr>
              <a:t>means information taken directly from the text that supports their answer or claims.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a partner and explain what they think it means to “cite evidence from the text.” Give students a few minutes to think and share, then use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a few pairs to share their explanations.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Confirm that citing evidence means explaining, giving, or providing facts and information from the text to support an answer or claim. If necessary, give an example.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close read using the </a:t>
            </a:r>
            <a:r>
              <a:rPr lang="en" sz="1200" b="1" dirty="0">
                <a:solidFill>
                  <a:schemeClr val="dk1"/>
                </a:solidFill>
                <a:latin typeface="Calibri"/>
                <a:ea typeface="Calibri"/>
                <a:cs typeface="Calibri"/>
                <a:sym typeface="Calibri"/>
              </a:rPr>
              <a:t>Close Reading Guide: “Lying Low” (for teacher reference)</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locate portions of the text for evidence.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able to accurately answer the questions during the close read.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 about providing students with a version of the text that is pre-highlighted with certain structures of the text as necessary; alternatively, tell students which key language structures to underline.  Check and clarify students’ understanding of the meaning these structures impart.</a:t>
            </a:r>
            <a:endParaRPr dirty="0">
              <a:latin typeface="Calibri"/>
              <a:ea typeface="Calibri"/>
              <a:cs typeface="Calibri"/>
              <a:sym typeface="Calibri"/>
            </a:endParaRPr>
          </a:p>
        </p:txBody>
      </p:sp>
    </p:spTree>
    <p:extLst>
      <p:ext uri="{BB962C8B-B14F-4D97-AF65-F5344CB8AC3E}">
        <p14:creationId xmlns:p14="http://schemas.microsoft.com/office/powerpoint/2010/main" val="32715333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Small Groups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Direct students’ attention back to the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and review the criteria on the chart.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them that now they will have a chance to read a text in small groups. Explain that the text they will read is challenging and may have unfamiliar words. Reassure them that just like when they read other texts this year, they are not expected to understand it fully the first time. Remind them that one key to being a strong reader of difficult text is being willing to struggle.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turn to </a:t>
            </a:r>
            <a:r>
              <a:rPr lang="en" sz="1200" b="1" i="1" dirty="0">
                <a:latin typeface="Calibri"/>
                <a:ea typeface="Calibri"/>
                <a:cs typeface="Calibri"/>
                <a:sym typeface="Calibri"/>
              </a:rPr>
              <a:t>Animal Behavior: Animal Defenses: </a:t>
            </a:r>
            <a:r>
              <a:rPr lang="en" sz="1200" b="1" dirty="0">
                <a:latin typeface="Calibri"/>
                <a:ea typeface="Calibri"/>
                <a:cs typeface="Calibri"/>
                <a:sym typeface="Calibri"/>
              </a:rPr>
              <a:t>Reading for Gist and Unfamiliar Vocabulary </a:t>
            </a:r>
            <a:r>
              <a:rPr lang="en" sz="1200" dirty="0">
                <a:latin typeface="Calibri"/>
                <a:ea typeface="Calibri"/>
                <a:cs typeface="Calibri"/>
                <a:sym typeface="Calibri"/>
              </a:rPr>
              <a:t>on page 4 of their </a:t>
            </a:r>
            <a:r>
              <a:rPr lang="en" sz="1200" b="1" dirty="0">
                <a:latin typeface="Calibri"/>
                <a:ea typeface="Calibri"/>
                <a:cs typeface="Calibri"/>
                <a:sym typeface="Calibri"/>
              </a:rPr>
              <a:t>Animal Defenses research notebook</a:t>
            </a:r>
            <a:r>
              <a:rPr lang="en" sz="1200" dirty="0">
                <a:latin typeface="Calibri"/>
                <a:ea typeface="Calibri"/>
                <a:cs typeface="Calibri"/>
                <a:sym typeface="Calibri"/>
              </a:rPr>
              <a:t> and display a copy. Cold call students to read the directions aloud as the class reads along silently in their heads. Point out how these directions are based on the</a:t>
            </a:r>
            <a:r>
              <a:rPr lang="en" sz="1200" b="1" dirty="0">
                <a:latin typeface="Calibri"/>
                <a:ea typeface="Calibri"/>
                <a:cs typeface="Calibri"/>
                <a:sym typeface="Calibri"/>
              </a:rPr>
              <a:t> Close Readers Do These Things anchor chart</a:t>
            </a:r>
            <a:r>
              <a:rPr lang="en" sz="1200" dirty="0">
                <a:latin typeface="Calibri"/>
                <a:ea typeface="Calibri"/>
                <a:cs typeface="Calibri"/>
                <a:sym typeface="Calibri"/>
              </a:rPr>
              <a:t> and remind students that they practiced reading for gist and unfamiliar vocabulary in Lesson 2.</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a:t>
            </a:r>
            <a:r>
              <a:rPr lang="en" sz="1200" b="1" i="1" dirty="0">
                <a:latin typeface="Calibri"/>
                <a:ea typeface="Calibri"/>
                <a:cs typeface="Calibri"/>
                <a:sym typeface="Calibri"/>
              </a:rPr>
              <a:t>Animal Behavior: Animal Defenses: </a:t>
            </a:r>
            <a:r>
              <a:rPr lang="en" sz="1200" b="1" dirty="0">
                <a:latin typeface="Calibri"/>
                <a:ea typeface="Calibri"/>
                <a:cs typeface="Calibri"/>
                <a:sym typeface="Calibri"/>
              </a:rPr>
              <a:t>Expert Group Gist chart </a:t>
            </a:r>
            <a:r>
              <a:rPr lang="en" sz="1200" dirty="0">
                <a:latin typeface="Calibri"/>
                <a:ea typeface="Calibri"/>
                <a:cs typeface="Calibri"/>
                <a:sym typeface="Calibri"/>
              </a:rPr>
              <a:t>and invite students to refer to their research notebooks to find the Gist and Unfamiliar Vocabulary directions on page 4 and the </a:t>
            </a:r>
            <a:r>
              <a:rPr lang="en" sz="1200" b="1" dirty="0">
                <a:latin typeface="Calibri"/>
                <a:ea typeface="Calibri"/>
                <a:cs typeface="Calibri"/>
                <a:sym typeface="Calibri"/>
              </a:rPr>
              <a:t>Expert Group Gist chart</a:t>
            </a:r>
            <a:r>
              <a:rPr lang="en" sz="1200" dirty="0">
                <a:latin typeface="Calibri"/>
                <a:ea typeface="Calibri"/>
                <a:cs typeface="Calibri"/>
                <a:sym typeface="Calibri"/>
              </a:rPr>
              <a:t>. Explain that they will record their ideas on this chart as they work in their expert groups.</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Tell students that now they will do this in small groups. Break them into three groups and tell them to circle their group page assignments on their gist chart.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students to review what it looks like and sounds like when working in a small group of peers. (</a:t>
            </a:r>
            <a:r>
              <a:rPr lang="en" sz="1200" b="1" dirty="0">
                <a:latin typeface="Calibri"/>
                <a:ea typeface="Calibri"/>
                <a:cs typeface="Calibri"/>
                <a:sym typeface="Calibri"/>
              </a:rPr>
              <a:t>Wait my turn to speak, so I am heard; don’t shout/speak too loudly; make sure everyone gets a turn to speak; no one person does most/all of the speaking; use information from the text to support my ideas.</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Remind them that when strong readers read a text, they use many strategies to make sense of what is being read. Ask:  </a:t>
            </a:r>
          </a:p>
          <a:p>
            <a:pPr marL="914400" lvl="1" indent="-304800" rtl="0">
              <a:lnSpc>
                <a:spcPct val="100000"/>
              </a:lnSpc>
              <a:spcBef>
                <a:spcPts val="0"/>
              </a:spcBef>
              <a:spcAft>
                <a:spcPts val="0"/>
              </a:spcAft>
              <a:buSzPts val="1200"/>
            </a:pPr>
            <a:r>
              <a:rPr lang="en" sz="1200" b="1" i="1" dirty="0">
                <a:latin typeface="Calibri"/>
                <a:ea typeface="Calibri"/>
                <a:cs typeface="Calibri"/>
                <a:sym typeface="Calibri"/>
              </a:rPr>
              <a:t>“</a:t>
            </a:r>
            <a:r>
              <a:rPr lang="en" sz="1200" i="1" dirty="0">
                <a:latin typeface="Calibri"/>
                <a:ea typeface="Calibri"/>
                <a:cs typeface="Calibri"/>
                <a:sym typeface="Calibri"/>
              </a:rPr>
              <a:t>What strategies do readers use to make sense of a text?</a:t>
            </a:r>
            <a:r>
              <a:rPr lang="en" sz="1200" b="1" i="1" dirty="0">
                <a:latin typeface="Calibri"/>
                <a:ea typeface="Calibri"/>
                <a:cs typeface="Calibri"/>
                <a:sym typeface="Calibri"/>
              </a:rPr>
              <a:t>” </a:t>
            </a:r>
            <a:r>
              <a:rPr lang="en" sz="1200" b="1" dirty="0">
                <a:latin typeface="Calibri"/>
                <a:ea typeface="Calibri"/>
                <a:cs typeface="Calibri"/>
                <a:sym typeface="Calibri"/>
              </a:rPr>
              <a:t>(Readers infer, or Readers pay attention to what they understand and what they don’t.)</a:t>
            </a:r>
          </a:p>
          <a:p>
            <a:pPr marL="914400" lvl="1" indent="-304800" rtl="0">
              <a:lnSpc>
                <a:spcPct val="100000"/>
              </a:lnSpc>
              <a:spcBef>
                <a:spcPts val="0"/>
              </a:spcBef>
              <a:spcAft>
                <a:spcPts val="0"/>
              </a:spcAft>
              <a:buSzPts val="1200"/>
            </a:pPr>
            <a:r>
              <a:rPr lang="en" sz="1200" b="1" i="1" dirty="0">
                <a:latin typeface="Calibri"/>
                <a:ea typeface="Calibri"/>
                <a:cs typeface="Calibri"/>
                <a:sym typeface="Calibri"/>
              </a:rPr>
              <a:t>“</a:t>
            </a:r>
            <a:r>
              <a:rPr lang="en" sz="1200" i="1" dirty="0">
                <a:latin typeface="Calibri"/>
                <a:ea typeface="Calibri"/>
                <a:cs typeface="Calibri"/>
                <a:sym typeface="Calibri"/>
              </a:rPr>
              <a:t>What strategies do readers use when they come to a word they don’t know?</a:t>
            </a:r>
            <a:r>
              <a:rPr lang="en" sz="1200" b="1" i="1" dirty="0">
                <a:latin typeface="Calibri"/>
                <a:ea typeface="Calibri"/>
                <a:cs typeface="Calibri"/>
                <a:sym typeface="Calibri"/>
              </a:rPr>
              <a:t>” (</a:t>
            </a:r>
            <a:r>
              <a:rPr lang="en" sz="1200" b="1" dirty="0">
                <a:latin typeface="Calibri"/>
                <a:ea typeface="Calibri"/>
                <a:cs typeface="Calibri"/>
                <a:sym typeface="Calibri"/>
              </a:rPr>
              <a:t>Responses will vary but should include strategies from the Close Readers Do These Things anchor chart.). </a:t>
            </a:r>
            <a:r>
              <a:rPr lang="en" sz="1200" dirty="0">
                <a:latin typeface="Calibri"/>
                <a:ea typeface="Calibri"/>
                <a:cs typeface="Calibri"/>
                <a:sym typeface="Calibri"/>
              </a:rPr>
              <a:t>If productive, cue students to expand the conversation by giving an example: “Can you give an example?</a:t>
            </a:r>
            <a:r>
              <a:rPr lang="en" sz="1200" b="1" i="1" dirty="0">
                <a:latin typeface="Calibri"/>
                <a:ea typeface="Calibri"/>
                <a:cs typeface="Calibri"/>
                <a:sym typeface="Calibri"/>
              </a:rPr>
              <a:t>”</a:t>
            </a:r>
            <a:r>
              <a:rPr lang="en" sz="1200" b="1" dirty="0">
                <a:latin typeface="Calibri"/>
                <a:ea typeface="Calibri"/>
                <a:cs typeface="Calibri"/>
                <a:sym typeface="Calibri"/>
              </a:rPr>
              <a:t> (Responses will vary.)</a:t>
            </a:r>
            <a:endParaRPr sz="1200" b="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Validate responses and write this question on the board:</a:t>
            </a:r>
            <a:r>
              <a:rPr lang="en" sz="1200" baseline="0" dirty="0">
                <a:latin typeface="Calibri"/>
                <a:ea typeface="Calibri"/>
                <a:cs typeface="Calibri"/>
                <a:sym typeface="Calibri"/>
              </a:rPr>
              <a:t> </a:t>
            </a:r>
            <a:r>
              <a:rPr lang="en" sz="1200" dirty="0">
                <a:latin typeface="Calibri"/>
                <a:ea typeface="Calibri"/>
                <a:cs typeface="Calibri"/>
                <a:sym typeface="Calibri"/>
              </a:rPr>
              <a:t>“When you read this text for the first time, what made sense? What didn’t?”</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Char char="○"/>
            </a:pPr>
            <a:r>
              <a:rPr lang="en" sz="1200" dirty="0">
                <a:latin typeface="Calibri"/>
                <a:ea typeface="Calibri"/>
                <a:cs typeface="Calibri"/>
                <a:sym typeface="Calibri"/>
              </a:rPr>
              <a:t>Tell students to jot down their notes about what made sense on a </a:t>
            </a:r>
            <a:r>
              <a:rPr lang="en" sz="1200" b="0" dirty="0">
                <a:latin typeface="Calibri"/>
                <a:ea typeface="Calibri"/>
                <a:cs typeface="Calibri"/>
                <a:sym typeface="Calibri"/>
              </a:rPr>
              <a:t>sticky note </a:t>
            </a:r>
            <a:r>
              <a:rPr lang="en" sz="1200" dirty="0">
                <a:latin typeface="Calibri"/>
                <a:ea typeface="Calibri"/>
                <a:cs typeface="Calibri"/>
                <a:sym typeface="Calibri"/>
              </a:rPr>
              <a:t>and words they do not know the meaning of and what is confusing on another sticky note.</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Give students 6–8 minutes to read their section of the text independently. Circulate to support as needed. Probe by asking: </a:t>
            </a:r>
            <a:r>
              <a:rPr lang="en" sz="1200" i="1" dirty="0">
                <a:latin typeface="Calibri"/>
                <a:ea typeface="Calibri"/>
                <a:cs typeface="Calibri"/>
                <a:sym typeface="Calibri"/>
              </a:rPr>
              <a:t>“What’s making sense? What is confusing?”</a:t>
            </a:r>
            <a:r>
              <a:rPr lang="en" sz="1200" dirty="0">
                <a:latin typeface="Calibri"/>
                <a:ea typeface="Calibri"/>
                <a:cs typeface="Calibri"/>
                <a:sym typeface="Calibri"/>
              </a:rPr>
              <a:t> and encourage them to persist.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6–8 minutes, invite students to share initial thinking in their small groups: </a:t>
            </a:r>
            <a:r>
              <a:rPr lang="en" sz="1200" b="1" i="1" dirty="0">
                <a:latin typeface="Calibri"/>
                <a:ea typeface="Calibri"/>
                <a:cs typeface="Calibri"/>
                <a:sym typeface="Calibri"/>
              </a:rPr>
              <a:t>“</a:t>
            </a:r>
            <a:r>
              <a:rPr lang="en" sz="1200" i="1" dirty="0">
                <a:latin typeface="Calibri"/>
                <a:ea typeface="Calibri"/>
                <a:cs typeface="Calibri"/>
                <a:sym typeface="Calibri"/>
              </a:rPr>
              <a:t>What makes sense? What is confusing?</a:t>
            </a:r>
            <a:r>
              <a:rPr lang="en" sz="1200" b="1" i="1" dirty="0">
                <a:latin typeface="Calibri"/>
                <a:ea typeface="Calibri"/>
                <a:cs typeface="Calibri"/>
                <a:sym typeface="Calibri"/>
              </a:rPr>
              <a:t>” </a:t>
            </a:r>
            <a:r>
              <a:rPr lang="en" sz="1200" dirty="0">
                <a:latin typeface="Calibri"/>
                <a:ea typeface="Calibri"/>
                <a:cs typeface="Calibri"/>
                <a:sym typeface="Calibri"/>
              </a:rPr>
              <a:t>(</a:t>
            </a:r>
            <a:r>
              <a:rPr lang="en" sz="1200" b="1" dirty="0">
                <a:latin typeface="Calibri"/>
                <a:ea typeface="Calibri"/>
                <a:cs typeface="Calibri"/>
                <a:sym typeface="Calibri"/>
              </a:rPr>
              <a:t>Responses will vary.</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Then ask:  </a:t>
            </a:r>
            <a:r>
              <a:rPr lang="en" sz="1200" b="1" i="1" dirty="0">
                <a:latin typeface="Calibri"/>
                <a:ea typeface="Calibri"/>
                <a:cs typeface="Calibri"/>
                <a:sym typeface="Calibri"/>
              </a:rPr>
              <a:t>“</a:t>
            </a:r>
            <a:r>
              <a:rPr lang="en" sz="1200" i="1" dirty="0">
                <a:latin typeface="Calibri"/>
                <a:ea typeface="Calibri"/>
                <a:cs typeface="Calibri"/>
                <a:sym typeface="Calibri"/>
              </a:rPr>
              <a:t>Choose a word you are unsure about the meaning of. Which strategy would be most effective in determining the meaning of the word? What is the meaning of the word?”</a:t>
            </a:r>
            <a:endParaRPr sz="1200" i="1"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Invite students to work in groups to find the gist of their expert group text, recording it on their gist chart.</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Char char="○"/>
            </a:pPr>
            <a:r>
              <a:rPr lang="en" sz="1200" dirty="0">
                <a:latin typeface="Calibri"/>
                <a:ea typeface="Calibri"/>
                <a:cs typeface="Calibri"/>
                <a:sym typeface="Calibri"/>
              </a:rPr>
              <a:t>Circulate to support as needed. Refer to the </a:t>
            </a:r>
            <a:r>
              <a:rPr lang="en" sz="1200" b="1" i="1" dirty="0">
                <a:latin typeface="Calibri"/>
                <a:ea typeface="Calibri"/>
                <a:cs typeface="Calibri"/>
                <a:sym typeface="Calibri"/>
              </a:rPr>
              <a:t>Animal Behavior: Animal Defenses: </a:t>
            </a:r>
            <a:r>
              <a:rPr lang="en" sz="1200" b="1" dirty="0">
                <a:latin typeface="Calibri"/>
                <a:ea typeface="Calibri"/>
                <a:cs typeface="Calibri"/>
                <a:sym typeface="Calibri"/>
              </a:rPr>
              <a:t>Expert Group Gist chart (Answers, for Teacher Reference)</a:t>
            </a:r>
            <a:r>
              <a:rPr lang="en" sz="1200" dirty="0">
                <a:latin typeface="Calibri"/>
                <a:ea typeface="Calibri"/>
                <a:cs typeface="Calibri"/>
                <a:sym typeface="Calibri"/>
              </a:rPr>
              <a:t>. If necessary, prompt students by asking: “What was your section mostly about?”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determining the gist of the sections described.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students with a sentence starter or frame to aid in language production. For example: </a:t>
            </a:r>
            <a:r>
              <a:rPr lang="en-US"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the visual I see....</a:t>
            </a:r>
            <a:r>
              <a:rPr lang="en-US"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provide key sections that are pre-highlighted in their texts. This will help them focus on small sections rather than scanning the whole text for answers.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the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is different from the running notes: the gist is what the text is mostly about and is usually about one sentence long. The running notes are all of the details in the text. Each note is a few words long.</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organizing ideas for written expression: consider partnering students so that one can scribe answers on sticky notes for those students who benefit from giving their answers orally and may need support writing their answers to the questions.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08014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8-</a:t>
            </a:r>
            <a:r>
              <a:rPr lang="en" sz="1200" b="1" dirty="0">
                <a:solidFill>
                  <a:schemeClr val="dk1"/>
                </a:solidFill>
                <a:latin typeface="Calibri"/>
                <a:ea typeface="Calibri"/>
                <a:cs typeface="Calibri"/>
                <a:sym typeface="Calibri"/>
              </a:rPr>
              <a:t>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Work with students to create a </a:t>
            </a:r>
            <a:r>
              <a:rPr lang="en" sz="1200" b="1" dirty="0">
                <a:latin typeface="Calibri"/>
                <a:ea typeface="Calibri"/>
                <a:cs typeface="Calibri"/>
                <a:sym typeface="Calibri"/>
              </a:rPr>
              <a:t>Determining the Main Idea anchor chart </a:t>
            </a:r>
            <a:r>
              <a:rPr lang="en" sz="1200" dirty="0">
                <a:latin typeface="Calibri"/>
                <a:ea typeface="Calibri"/>
                <a:cs typeface="Calibri"/>
                <a:sym typeface="Calibri"/>
              </a:rPr>
              <a:t>by inviting them to take out </a:t>
            </a:r>
            <a:r>
              <a:rPr lang="en" sz="1200" b="0" i="1" dirty="0">
                <a:latin typeface="Calibri"/>
                <a:ea typeface="Calibri"/>
                <a:cs typeface="Calibri"/>
                <a:sym typeface="Calibri"/>
              </a:rPr>
              <a:t>Animal Behavior: Animal Defenses </a:t>
            </a:r>
            <a:r>
              <a:rPr lang="en" sz="1200" b="0" dirty="0">
                <a:latin typeface="Calibri"/>
                <a:ea typeface="Calibri"/>
                <a:cs typeface="Calibri"/>
                <a:sym typeface="Calibri"/>
              </a:rPr>
              <a:t>and the Close Read Questions: “Lying Low.”</a:t>
            </a:r>
            <a:endParaRPr sz="1200" b="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a:t>
            </a:r>
            <a:r>
              <a:rPr lang="en" sz="1200" b="1" dirty="0">
                <a:latin typeface="Calibri"/>
                <a:ea typeface="Calibri"/>
                <a:cs typeface="Calibri"/>
                <a:sym typeface="Calibri"/>
              </a:rPr>
              <a:t> </a:t>
            </a:r>
            <a:r>
              <a:rPr lang="en" sz="1200" dirty="0">
                <a:latin typeface="Calibri"/>
                <a:ea typeface="Calibri"/>
                <a:cs typeface="Calibri"/>
                <a:sym typeface="Calibri"/>
              </a:rPr>
              <a:t>turn and talk:</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Char char="○"/>
            </a:pPr>
            <a:r>
              <a:rPr lang="en" sz="1200" b="1" i="1" dirty="0">
                <a:latin typeface="Calibri"/>
                <a:ea typeface="Calibri"/>
                <a:cs typeface="Calibri"/>
                <a:sym typeface="Calibri"/>
              </a:rPr>
              <a:t>“</a:t>
            </a:r>
            <a:r>
              <a:rPr lang="en" sz="1200" i="1" dirty="0">
                <a:latin typeface="Calibri"/>
                <a:ea typeface="Calibri"/>
                <a:cs typeface="Calibri"/>
                <a:sym typeface="Calibri"/>
              </a:rPr>
              <a:t>What do we mean by the main idea of a text?</a:t>
            </a:r>
            <a:r>
              <a:rPr lang="en" sz="1200" b="1" i="1" dirty="0">
                <a:latin typeface="Calibri"/>
                <a:ea typeface="Calibri"/>
                <a:cs typeface="Calibri"/>
                <a:sym typeface="Calibri"/>
              </a:rPr>
              <a:t>”</a:t>
            </a:r>
            <a:endParaRPr sz="1200" b="1" i="1" dirty="0">
              <a:latin typeface="Calibri"/>
              <a:ea typeface="Calibri"/>
              <a:cs typeface="Calibri"/>
              <a:sym typeface="Calibri"/>
            </a:endParaRPr>
          </a:p>
          <a:p>
            <a:pPr marL="914400" lvl="1" indent="-304800" rtl="0">
              <a:lnSpc>
                <a:spcPct val="100000"/>
              </a:lnSpc>
              <a:spcBef>
                <a:spcPts val="0"/>
              </a:spcBef>
              <a:spcAft>
                <a:spcPts val="0"/>
              </a:spcAft>
              <a:buSzPts val="1200"/>
              <a:buChar char="○"/>
            </a:pPr>
            <a:r>
              <a:rPr lang="en" sz="1200" i="1" dirty="0">
                <a:latin typeface="Calibri"/>
                <a:ea typeface="Calibri"/>
                <a:cs typeface="Calibri"/>
                <a:sym typeface="Calibri"/>
              </a:rPr>
              <a:t>“How do we determine the main idea of a text?”</a:t>
            </a:r>
            <a:endParaRPr sz="1200" i="1"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Ask for volunteers to share out. Collect students’ ideas on the </a:t>
            </a:r>
            <a:r>
              <a:rPr lang="en" sz="1200" b="1" dirty="0">
                <a:latin typeface="Calibri"/>
                <a:ea typeface="Calibri"/>
                <a:cs typeface="Calibri"/>
                <a:sym typeface="Calibri"/>
              </a:rPr>
              <a:t>Determining the Main Idea anchor chart</a:t>
            </a:r>
            <a:r>
              <a:rPr lang="en" sz="1200" dirty="0">
                <a:latin typeface="Calibri"/>
                <a:ea typeface="Calibri"/>
                <a:cs typeface="Calibri"/>
                <a:sym typeface="Calibri"/>
              </a:rPr>
              <a:t>. Be sure the following characteristics are included:</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The </a:t>
            </a:r>
            <a:r>
              <a:rPr lang="en" sz="1200" i="1" dirty="0">
                <a:latin typeface="Calibri"/>
                <a:ea typeface="Calibri"/>
                <a:cs typeface="Calibri"/>
                <a:sym typeface="Calibri"/>
              </a:rPr>
              <a:t>main idea </a:t>
            </a:r>
            <a:r>
              <a:rPr lang="en" sz="1200" dirty="0">
                <a:latin typeface="Calibri"/>
                <a:ea typeface="Calibri"/>
                <a:cs typeface="Calibri"/>
                <a:sym typeface="Calibri"/>
              </a:rPr>
              <a:t>is what a text, or part of a text, is about overall—the important thing the author wants the reader to know from reading the text.</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An author develops a main idea with evidence from the text. The evidence in the text is made up of details that support the main idea, and these are called </a:t>
            </a:r>
            <a:r>
              <a:rPr lang="en" sz="1200" i="1" dirty="0">
                <a:latin typeface="Calibri"/>
                <a:ea typeface="Calibri"/>
                <a:cs typeface="Calibri"/>
                <a:sym typeface="Calibri"/>
              </a:rPr>
              <a:t>supporting details</a:t>
            </a:r>
            <a:r>
              <a:rPr lang="en" sz="1200" dirty="0">
                <a:latin typeface="Calibri"/>
                <a:ea typeface="Calibri"/>
                <a:cs typeface="Calibri"/>
                <a:sym typeface="Calibri"/>
              </a:rPr>
              <a:t>.</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Supporting details are the explicit information from the text that supports our thinking about the main idea.</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Many times, but not always, the rest sentence of a paragraph states the main idea of the paragraph.</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Texts can have more than one important thing the author wants us to know from reading the text.</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The heading and topic sentences of each paragraph can be used as clues to determine the main idea.</a:t>
            </a:r>
            <a:endParaRPr sz="1200" dirty="0">
              <a:latin typeface="Calibri"/>
              <a:ea typeface="Calibri"/>
              <a:cs typeface="Calibri"/>
              <a:sym typeface="Calibri"/>
            </a:endParaRPr>
          </a:p>
          <a:p>
            <a:pPr marL="914400" lvl="1"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As you read, think about what the text is about and gather details to confirm this original thinking about what the text is about or more precisely focus this thinking.</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students that they will come back to this anchor chart over the next few lessons when determining the main idea of other texts about animal defense mechanisms.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Repeat, inviting students to self-assess against how well they persevered and collaborated in this lesson.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 what main idea is.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vocabulary: explore synonyms of </a:t>
            </a:r>
            <a:r>
              <a:rPr lang="en" sz="1200" i="1" dirty="0">
                <a:solidFill>
                  <a:schemeClr val="dk1"/>
                </a:solidFill>
                <a:latin typeface="Calibri"/>
                <a:ea typeface="Calibri"/>
                <a:cs typeface="Calibri"/>
                <a:sym typeface="Calibri"/>
              </a:rPr>
              <a:t>determine</a:t>
            </a:r>
            <a:r>
              <a:rPr lang="en" sz="1200" dirty="0">
                <a:solidFill>
                  <a:schemeClr val="dk1"/>
                </a:solidFill>
                <a:latin typeface="Calibri"/>
                <a:ea typeface="Calibri"/>
                <a:cs typeface="Calibri"/>
                <a:sym typeface="Calibri"/>
              </a:rPr>
              <a:t> such as </a:t>
            </a:r>
            <a:r>
              <a:rPr lang="en" sz="1200" b="0" i="1" dirty="0">
                <a:solidFill>
                  <a:schemeClr val="dk1"/>
                </a:solidFill>
                <a:latin typeface="Calibri"/>
                <a:ea typeface="Calibri"/>
                <a:cs typeface="Calibri"/>
                <a:sym typeface="Calibri"/>
              </a:rPr>
              <a:t>find, figure out, decide, learn, discover</a:t>
            </a:r>
            <a:r>
              <a:rPr lang="en" sz="1200" b="0" dirty="0">
                <a:solidFill>
                  <a:schemeClr val="dk1"/>
                </a:solidFill>
                <a:latin typeface="Calibri"/>
                <a:ea typeface="Calibri"/>
                <a:cs typeface="Calibri"/>
                <a:sym typeface="Calibri"/>
              </a:rPr>
              <a:t>. </a:t>
            </a:r>
            <a:endParaRPr sz="1200" b="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consider adding simple sketches to your anchor chart to support student understanding of key terms. (</a:t>
            </a:r>
            <a:r>
              <a:rPr lang="en" sz="1200" i="1" dirty="0">
                <a:solidFill>
                  <a:schemeClr val="dk1"/>
                </a:solidFill>
                <a:latin typeface="Calibri"/>
                <a:ea typeface="Calibri"/>
                <a:cs typeface="Calibri"/>
                <a:sym typeface="Calibri"/>
              </a:rPr>
              <a:t>Example: Draw a magnifying glass above the word </a:t>
            </a:r>
            <a:r>
              <a:rPr lang="en" sz="1200" i="1" u="none" dirty="0">
                <a:solidFill>
                  <a:schemeClr val="dk1"/>
                </a:solidFill>
                <a:latin typeface="Calibri"/>
                <a:ea typeface="Calibri"/>
                <a:cs typeface="Calibri"/>
                <a:sym typeface="Calibri"/>
              </a:rPr>
              <a:t>evidence</a:t>
            </a:r>
            <a:r>
              <a:rPr lang="en" sz="1200" i="1" dirty="0">
                <a:solidFill>
                  <a:schemeClr val="dk1"/>
                </a:solidFill>
                <a:latin typeface="Calibri"/>
                <a:ea typeface="Calibri"/>
                <a:cs typeface="Calibri"/>
                <a:sym typeface="Calibri"/>
              </a:rPr>
              <a:t> or a balance/seesaw with </a:t>
            </a:r>
            <a:r>
              <a:rPr lang="en" sz="1200" i="1" u="none" dirty="0">
                <a:solidFill>
                  <a:schemeClr val="dk1"/>
                </a:solidFill>
                <a:latin typeface="Calibri"/>
                <a:ea typeface="Calibri"/>
                <a:cs typeface="Calibri"/>
                <a:sym typeface="Calibri"/>
              </a:rPr>
              <a:t>main</a:t>
            </a:r>
            <a:r>
              <a:rPr lang="en" sz="1200" i="1" u="sng" dirty="0">
                <a:solidFill>
                  <a:schemeClr val="dk1"/>
                </a:solidFill>
                <a:latin typeface="Calibri"/>
                <a:ea typeface="Calibri"/>
                <a:cs typeface="Calibri"/>
                <a:sym typeface="Calibri"/>
              </a:rPr>
              <a:t> </a:t>
            </a:r>
            <a:r>
              <a:rPr lang="en" sz="1200" i="1" u="none" dirty="0">
                <a:solidFill>
                  <a:schemeClr val="dk1"/>
                </a:solidFill>
                <a:latin typeface="Calibri"/>
                <a:ea typeface="Calibri"/>
                <a:cs typeface="Calibri"/>
                <a:sym typeface="Calibri"/>
              </a:rPr>
              <a:t>ideas written across the top and key details </a:t>
            </a:r>
            <a:r>
              <a:rPr lang="en" sz="1200" i="1" dirty="0">
                <a:solidFill>
                  <a:schemeClr val="dk1"/>
                </a:solidFill>
                <a:latin typeface="Calibri"/>
                <a:ea typeface="Calibri"/>
                <a:cs typeface="Calibri"/>
                <a:sym typeface="Calibri"/>
              </a:rPr>
              <a:t>written on the support, holding up the main idea.)</a:t>
            </a:r>
            <a:endParaRPr sz="1200" i="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49975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g3fc65d2f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0" name="Google Shape;230;g3fc65d2f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Accountable Research Reading can be found in the </a:t>
            </a:r>
            <a:r>
              <a:rPr lang="en" sz="1200" b="1" dirty="0">
                <a:solidFill>
                  <a:schemeClr val="dk1"/>
                </a:solidFill>
                <a:latin typeface="Calibri"/>
                <a:ea typeface="Calibri"/>
                <a:cs typeface="Calibri"/>
                <a:sym typeface="Calibri"/>
              </a:rPr>
              <a:t>Teacher Supporting Materials Guide Homework Resources (for Families) </a:t>
            </a:r>
            <a:r>
              <a:rPr lang="en" sz="1200" dirty="0">
                <a:solidFill>
                  <a:schemeClr val="dk1"/>
                </a:solidFill>
                <a:latin typeface="Calibri"/>
                <a:ea typeface="Calibri"/>
                <a:cs typeface="Calibri"/>
                <a:sym typeface="Calibri"/>
              </a:rPr>
              <a:t>section and in the </a:t>
            </a:r>
            <a:r>
              <a:rPr lang="en" sz="1200" b="1" dirty="0">
                <a:solidFill>
                  <a:schemeClr val="dk1"/>
                </a:solidFill>
                <a:latin typeface="Calibri"/>
                <a:ea typeface="Calibri"/>
                <a:cs typeface="Calibri"/>
                <a:sym typeface="Calibri"/>
              </a:rPr>
              <a:t>Student Workbook Homework Resources (for Families) </a:t>
            </a:r>
            <a:r>
              <a:rPr lang="en" sz="1200" dirty="0">
                <a:solidFill>
                  <a:schemeClr val="dk1"/>
                </a:solidFill>
                <a:latin typeface="Calibri"/>
                <a:ea typeface="Calibri"/>
                <a:cs typeface="Calibri"/>
                <a:sym typeface="Calibri"/>
              </a:rPr>
              <a:t>section. </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Prompts for the Accountable Research Reading are on the following slides.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Read homework assignment aloud and ask students if they have any questions about the assignments.</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10171049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fc65d2fdf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fc65d2fdf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Directions for Accountable Research Reading can be found in the </a:t>
            </a:r>
            <a:r>
              <a:rPr lang="en" sz="1200" b="1" dirty="0">
                <a:solidFill>
                  <a:schemeClr val="dk1"/>
                </a:solidFill>
                <a:latin typeface="Calibri"/>
                <a:ea typeface="Calibri"/>
                <a:cs typeface="Calibri"/>
                <a:sym typeface="Calibri"/>
              </a:rPr>
              <a:t>Teacher Supporting Materials Guide Homework Resources (for Families) </a:t>
            </a:r>
            <a:r>
              <a:rPr lang="en" sz="1200" b="0" dirty="0">
                <a:solidFill>
                  <a:schemeClr val="dk1"/>
                </a:solidFill>
                <a:latin typeface="Calibri"/>
                <a:ea typeface="Calibri"/>
                <a:cs typeface="Calibri"/>
                <a:sym typeface="Calibri"/>
              </a:rPr>
              <a:t>section</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in the </a:t>
            </a:r>
            <a:r>
              <a:rPr lang="en" sz="1200" b="1" dirty="0">
                <a:solidFill>
                  <a:schemeClr val="dk1"/>
                </a:solidFill>
                <a:latin typeface="Calibri"/>
                <a:ea typeface="Calibri"/>
                <a:cs typeface="Calibri"/>
                <a:sym typeface="Calibri"/>
              </a:rPr>
              <a:t>Student Workbook Homework Resources (for Families) </a:t>
            </a:r>
            <a:r>
              <a:rPr lang="en" sz="1200" dirty="0">
                <a:solidFill>
                  <a:schemeClr val="dk1"/>
                </a:solidFill>
                <a:latin typeface="Calibri"/>
                <a:ea typeface="Calibri"/>
                <a:cs typeface="Calibri"/>
                <a:sym typeface="Calibri"/>
              </a:rPr>
              <a:t>section.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4 or 5,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9925872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ddcc7fe71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3ddcc7fe71_0_8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U1: </a:t>
            </a:r>
            <a:r>
              <a:rPr lang="en" sz="1200" u="sng">
                <a:solidFill>
                  <a:schemeClr val="hlink"/>
                </a:solidFill>
                <a:latin typeface="Calibri"/>
                <a:ea typeface="Calibri"/>
                <a:cs typeface="Calibri"/>
                <a:sym typeface="Calibri"/>
                <a:hlinkClick r:id="rId3"/>
              </a:rPr>
              <a:t>http://curriculum.eleducation.org/sites/default/files/g4m2u1_all-block_091417.pdf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45" name="Google Shape;245;g3ddcc7fe71_0_8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890636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e674b78c8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e674b78c8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0" dirty="0">
                <a:solidFill>
                  <a:schemeClr val="dk1"/>
                </a:solidFill>
                <a:latin typeface="Calibri"/>
                <a:ea typeface="Calibri"/>
                <a:cs typeface="Calibri"/>
                <a:sym typeface="Calibri"/>
              </a:rPr>
              <a:t>In this lesson, the habit of character focus is working to become effective learners. The characteristics they are reminded of in this lesson are: perseverance and collaboration because students work together as they read the complex text “Lying Low” and when reading their expert group’s selection from </a:t>
            </a:r>
            <a:r>
              <a:rPr lang="en" sz="1200" b="0" i="1" dirty="0">
                <a:solidFill>
                  <a:schemeClr val="dk1"/>
                </a:solidFill>
                <a:latin typeface="Calibri"/>
                <a:ea typeface="Calibri"/>
                <a:cs typeface="Calibri"/>
                <a:sym typeface="Calibri"/>
              </a:rPr>
              <a:t>Animal Behavior: Animal Defenses.</a:t>
            </a:r>
            <a:endParaRPr sz="1200" b="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Additional Teacher Resources: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 Supporting Materials Document for this lesson can be found here: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http://curriculum.eleducation.org/curriculum/ela/grade-4/module-2/unit-1/lesson-3</a:t>
            </a:r>
            <a:endParaRPr sz="1200" dirty="0">
              <a:solidFill>
                <a:schemeClr val="dk1"/>
              </a:solidFill>
              <a:latin typeface="Calibri"/>
              <a:ea typeface="Calibri"/>
              <a:cs typeface="Calibri"/>
              <a:sym typeface="Calibri"/>
            </a:endParaRPr>
          </a:p>
          <a:p>
            <a:pPr marL="457200" lvl="0" indent="-298450" rtl="0">
              <a:spcBef>
                <a:spcPts val="0"/>
              </a:spcBef>
              <a:spcAft>
                <a:spcPts val="0"/>
              </a:spcAft>
              <a:buClr>
                <a:schemeClr val="dk1"/>
              </a:buClr>
              <a:buSzPts val="1100"/>
              <a:buChar char="●"/>
            </a:pPr>
            <a:r>
              <a:rPr lang="en" sz="1200" dirty="0">
                <a:solidFill>
                  <a:schemeClr val="dk1"/>
                </a:solidFill>
                <a:latin typeface="Calibri"/>
                <a:ea typeface="Calibri"/>
                <a:cs typeface="Calibri"/>
                <a:sym typeface="Calibri"/>
              </a:rPr>
              <a:t>Protocols descriptions can be found here: </a:t>
            </a:r>
            <a:r>
              <a:rPr lang="en" sz="1200" u="sng" dirty="0">
                <a:solidFill>
                  <a:srgbClr val="6611CC"/>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Rubrics and checklists for writing can be found here: </a:t>
            </a:r>
            <a:r>
              <a:rPr lang="en" sz="1200" u="sng" dirty="0">
                <a:solidFill>
                  <a:schemeClr val="accent5"/>
                </a:solidFill>
                <a:latin typeface="Calibri"/>
                <a:ea typeface="Calibri"/>
                <a:cs typeface="Calibri"/>
                <a:sym typeface="Calibri"/>
                <a:hlinkClick r:id="rId5"/>
              </a:rPr>
              <a:t>https://eleducation.org/resources/fifth-grade-writing-rubrics-and-checklists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67131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674b78c8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674b78c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(book;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a:t>
            </a:r>
            <a:r>
              <a:rPr lang="en" sz="1200" dirty="0">
                <a:solidFill>
                  <a:schemeClr val="dk1"/>
                </a:solidFill>
                <a:latin typeface="Calibri"/>
                <a:ea typeface="Calibri"/>
                <a:cs typeface="Calibri"/>
                <a:sym typeface="Calibri"/>
              </a:rPr>
              <a:t> (from Lesson 1; one per student and one to display)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(pages 6–7 of Animal Defenses research notebook)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 Questions: “Lying Low” </a:t>
            </a:r>
            <a:r>
              <a:rPr lang="en" sz="1200" dirty="0">
                <a:solidFill>
                  <a:schemeClr val="dk1"/>
                </a:solidFill>
                <a:latin typeface="Calibri"/>
                <a:ea typeface="Calibri"/>
                <a:cs typeface="Calibri"/>
                <a:sym typeface="Calibri"/>
              </a:rPr>
              <a:t>(pages 8–11 of Animal Defenses research notebook)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Behavior: Animal Defenses Reading for Gist and Unfamiliar Vocabulary</a:t>
            </a:r>
            <a:r>
              <a:rPr lang="en" sz="1200" dirty="0">
                <a:solidFill>
                  <a:schemeClr val="dk1"/>
                </a:solidFill>
                <a:latin typeface="Calibri"/>
                <a:ea typeface="Calibri"/>
                <a:cs typeface="Calibri"/>
                <a:sym typeface="Calibri"/>
              </a:rPr>
              <a:t> (page 4 of Animal Defenses research notebook) Animal Behavior: Animal Defenses: Expert Group Gist chart (page 12 of Animal Defenses research notebook)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(example,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“Lying Low”</a:t>
            </a:r>
            <a:r>
              <a:rPr lang="en" sz="1200" dirty="0">
                <a:solidFill>
                  <a:schemeClr val="dk1"/>
                </a:solidFill>
                <a:latin typeface="Calibri"/>
                <a:ea typeface="Calibri"/>
                <a:cs typeface="Calibri"/>
                <a:sym typeface="Calibri"/>
              </a:rPr>
              <a:t>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i="1" dirty="0">
                <a:solidFill>
                  <a:schemeClr val="dk1"/>
                </a:solidFill>
                <a:latin typeface="Calibri"/>
                <a:ea typeface="Calibri"/>
                <a:cs typeface="Calibri"/>
                <a:sym typeface="Calibri"/>
              </a:rPr>
              <a:t>Animal Behavior: Animal Defenses</a:t>
            </a:r>
            <a:r>
              <a:rPr lang="en" sz="1200" b="1" dirty="0">
                <a:solidFill>
                  <a:schemeClr val="dk1"/>
                </a:solidFill>
                <a:latin typeface="Calibri"/>
                <a:ea typeface="Calibri"/>
                <a:cs typeface="Calibri"/>
                <a:sym typeface="Calibri"/>
              </a:rPr>
              <a:t>: Expert Group Gist chart</a:t>
            </a:r>
            <a:r>
              <a:rPr lang="en" sz="1200" dirty="0">
                <a:solidFill>
                  <a:schemeClr val="dk1"/>
                </a:solidFill>
                <a:latin typeface="Calibri"/>
                <a:ea typeface="Calibri"/>
                <a:cs typeface="Calibri"/>
                <a:sym typeface="Calibri"/>
              </a:rPr>
              <a:t> (answers, for teacher reference)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Determining the Main Idea anchor chart</a:t>
            </a:r>
            <a:r>
              <a:rPr lang="en" sz="1200" dirty="0">
                <a:solidFill>
                  <a:schemeClr val="dk1"/>
                </a:solidFill>
                <a:latin typeface="Calibri"/>
                <a:ea typeface="Calibri"/>
                <a:cs typeface="Calibri"/>
                <a:sym typeface="Calibri"/>
              </a:rPr>
              <a:t> (new; co-created with students during Closing A)</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Completed Listening Closely note-catcher</a:t>
            </a:r>
            <a:r>
              <a:rPr lang="en" sz="1200" dirty="0">
                <a:solidFill>
                  <a:schemeClr val="dk1"/>
                </a:solidFill>
                <a:latin typeface="Calibri"/>
                <a:ea typeface="Calibri"/>
                <a:cs typeface="Calibri"/>
                <a:sym typeface="Calibri"/>
              </a:rPr>
              <a:t> (from Lesson 2; pages 2–3 of Animal Defenses research notebook;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(book;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 Unit 1, Lesson 3)</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lnSpc>
                <a:spcPct val="100000"/>
              </a:lnSpc>
              <a:spcBef>
                <a:spcPts val="1800"/>
              </a:spcBef>
              <a:spcAft>
                <a:spcPts val="0"/>
              </a:spcAft>
              <a:buSzPts val="1200"/>
              <a:buFont typeface="Calibri"/>
              <a:buChar char="●"/>
            </a:pPr>
            <a:r>
              <a:rPr lang="en" sz="1200" dirty="0">
                <a:latin typeface="Calibri"/>
                <a:ea typeface="Calibri"/>
                <a:cs typeface="Calibri"/>
                <a:sym typeface="Calibri"/>
              </a:rPr>
              <a:t>Consider strategic pairing of students to enable peer support during partner work for the close read.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Determine expert groups for reading of sections of </a:t>
            </a:r>
            <a:r>
              <a:rPr lang="en" sz="1200" b="0" i="1" dirty="0">
                <a:latin typeface="Calibri"/>
                <a:ea typeface="Calibri"/>
                <a:cs typeface="Calibri"/>
                <a:sym typeface="Calibri"/>
              </a:rPr>
              <a:t>Animal Behavior: Animal Defenses</a:t>
            </a:r>
            <a:r>
              <a:rPr lang="en" sz="1200" b="0" dirty="0">
                <a:latin typeface="Calibri"/>
                <a:ea typeface="Calibri"/>
                <a:cs typeface="Calibri"/>
                <a:sym typeface="Calibri"/>
              </a:rPr>
              <a:t> </a:t>
            </a:r>
            <a:r>
              <a:rPr lang="en" sz="1200" dirty="0">
                <a:latin typeface="Calibri"/>
                <a:ea typeface="Calibri"/>
                <a:cs typeface="Calibri"/>
                <a:sym typeface="Calibri"/>
              </a:rPr>
              <a:t>(three groups total).</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Prepare the </a:t>
            </a:r>
            <a:r>
              <a:rPr lang="en" sz="1200" b="1" dirty="0">
                <a:latin typeface="Calibri"/>
                <a:ea typeface="Calibri"/>
                <a:cs typeface="Calibri"/>
                <a:sym typeface="Calibri"/>
              </a:rPr>
              <a:t>Determining the Main Idea anchor chart</a:t>
            </a:r>
            <a:r>
              <a:rPr lang="en" sz="1200" dirty="0">
                <a:latin typeface="Calibri"/>
                <a:ea typeface="Calibri"/>
                <a:cs typeface="Calibri"/>
                <a:sym typeface="Calibri"/>
              </a:rPr>
              <a:t> (see supporting materials).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Post: </a:t>
            </a:r>
            <a:r>
              <a:rPr lang="en" sz="1200" b="1" dirty="0">
                <a:latin typeface="Calibri"/>
                <a:ea typeface="Calibri"/>
                <a:cs typeface="Calibri"/>
                <a:sym typeface="Calibri"/>
              </a:rPr>
              <a:t>Close Readers Do These Things anchor chart</a:t>
            </a:r>
            <a:r>
              <a:rPr lang="en" sz="1200" dirty="0">
                <a:latin typeface="Calibri"/>
                <a:ea typeface="Calibri"/>
                <a:cs typeface="Calibri"/>
                <a:sym typeface="Calibri"/>
              </a:rPr>
              <a:t> (begun in Module 1, Unit 1, Lesson3); learning targets.</a:t>
            </a:r>
            <a:endParaRPr sz="1200" dirty="0">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63166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ddcc7fe71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ddcc7fe71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u="sng">
                <a:solidFill>
                  <a:schemeClr val="hlink"/>
                </a:solidFill>
                <a:latin typeface="Calibri"/>
                <a:ea typeface="Calibri"/>
                <a:cs typeface="Calibri"/>
                <a:sym typeface="Calibri"/>
                <a:hlinkClick r:id="rId3"/>
              </a:rPr>
              <a:t>http://curriculum.eleducation.org/curriculum/ela/grade-4/modul-2/unit-1/lesson-3</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91223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e674b78c8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e674b78c8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 following protocol(s) before teaching. They (it) are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 is explained </a:t>
            </a:r>
            <a:r>
              <a:rPr lang="en" sz="1200" u="sng">
                <a:solidFill>
                  <a:schemeClr val="accent5"/>
                </a:solidFill>
                <a:latin typeface="Calibri"/>
                <a:ea typeface="Calibri"/>
                <a:cs typeface="Calibri"/>
                <a:sym typeface="Calibri"/>
                <a:hlinkClick r:id="rId3"/>
              </a:rPr>
              <a:t>https://eleducation.org/resources/el-education-classroom-protocols</a:t>
            </a:r>
            <a:r>
              <a:rPr lang="en" sz="1200">
                <a:solidFill>
                  <a:schemeClr val="dk1"/>
                </a:solidFill>
                <a:latin typeface="Calibri"/>
                <a:ea typeface="Calibri"/>
                <a:cs typeface="Calibri"/>
                <a:sym typeface="Calibri"/>
              </a:rPr>
              <a:t> (found in Classroom Protocols)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719413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e674b78c8_0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e674b78c8_0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Additional Support Considerations: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basic design of this lesson supports struggling students and/or ELLs through a close read, which makes space for students to apply their understanding of smaller pieces of a larger complex text. Example: students check their understanding of how insects alter plants by discussing various insects and alterations, including caterpillars, ants, and aphids.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Prior to this lesson, some students may benefit from additional support with determining main idea and key details through direct instruction in advance. Model finding the main idea with one of the students’ independent reading books for this unit. Use a format similar to the one they will use to record main idea and key details during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some main ideas and supporting details from </a:t>
            </a:r>
            <a:r>
              <a:rPr lang="en" sz="1200" b="0" i="1" dirty="0">
                <a:solidFill>
                  <a:schemeClr val="dk1"/>
                </a:solidFill>
                <a:latin typeface="Calibri"/>
                <a:ea typeface="Calibri"/>
                <a:cs typeface="Calibri"/>
                <a:sym typeface="Calibri"/>
              </a:rPr>
              <a:t>Venom </a:t>
            </a:r>
            <a:r>
              <a:rPr lang="en" sz="1200" b="0" dirty="0">
                <a:solidFill>
                  <a:schemeClr val="dk1"/>
                </a:solidFill>
                <a:latin typeface="Calibri"/>
                <a:ea typeface="Calibri"/>
                <a:cs typeface="Calibri"/>
                <a:sym typeface="Calibri"/>
              </a:rPr>
              <a:t>and </a:t>
            </a:r>
            <a:r>
              <a:rPr lang="en" sz="1200" b="0" i="1" dirty="0">
                <a:solidFill>
                  <a:schemeClr val="dk1"/>
                </a:solidFill>
                <a:latin typeface="Calibri"/>
                <a:ea typeface="Calibri"/>
                <a:cs typeface="Calibri"/>
                <a:sym typeface="Calibri"/>
              </a:rPr>
              <a:t>Animal Behavior: Animal Defenses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index cards. Mix them up and have small home language groups reassemble them into categories: </a:t>
            </a:r>
            <a:r>
              <a:rPr lang="en" sz="120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Main Ideas and </a:t>
            </a:r>
            <a:r>
              <a:rPr lang="en" sz="1200" i="1" dirty="0">
                <a:solidFill>
                  <a:schemeClr val="dk1"/>
                </a:solidFill>
                <a:latin typeface="Calibri"/>
                <a:ea typeface="Calibri"/>
                <a:cs typeface="Calibri"/>
                <a:sym typeface="Calibri"/>
              </a:rPr>
              <a:t>Animal Behavior: Animal Defenses </a:t>
            </a:r>
            <a:r>
              <a:rPr lang="en" sz="1200" dirty="0">
                <a:solidFill>
                  <a:schemeClr val="dk1"/>
                </a:solidFill>
                <a:latin typeface="Calibri"/>
                <a:ea typeface="Calibri"/>
                <a:cs typeface="Calibri"/>
                <a:sym typeface="Calibri"/>
              </a:rPr>
              <a:t>Main Ideas. Then have students match the supporting detail cards with the corresponding main idea. This activity will help them prepare for the mid-unit assessment.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160762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08096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4" name="Google Shape;17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Supports for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2447930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0" name="Google Shape;180;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Animation is added to the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cover of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did we learn about when we read aloud </a:t>
            </a:r>
            <a:r>
              <a:rPr lang="en" sz="1200" b="0" dirty="0">
                <a:solidFill>
                  <a:schemeClr val="dk1"/>
                </a:solidFill>
                <a:latin typeface="Calibri"/>
                <a:ea typeface="Calibri"/>
                <a:cs typeface="Calibri"/>
                <a:sym typeface="Calibri"/>
              </a:rPr>
              <a:t>Venom</a:t>
            </a:r>
            <a:r>
              <a:rPr lang="en" sz="1200" i="1" dirty="0">
                <a:solidFill>
                  <a:schemeClr val="dk1"/>
                </a:solidFill>
                <a:latin typeface="Calibri"/>
                <a:ea typeface="Calibri"/>
                <a:cs typeface="Calibri"/>
                <a:sym typeface="Calibri"/>
              </a:rPr>
              <a:t> in Lesson 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learned that some animals use venom and poison to survive.)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Validate responses and explain that students will listen to another section of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 today that shares information about how specific animals use venom to protect themselves.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completed </a:t>
            </a:r>
            <a:r>
              <a:rPr lang="en" sz="1200" b="1" dirty="0">
                <a:solidFill>
                  <a:schemeClr val="dk1"/>
                </a:solidFill>
                <a:latin typeface="Calibri"/>
                <a:ea typeface="Calibri"/>
                <a:cs typeface="Calibri"/>
                <a:sym typeface="Calibri"/>
              </a:rPr>
              <a:t>Listening Closely note-catcher.</a:t>
            </a:r>
            <a:r>
              <a:rPr lang="en" sz="1200" dirty="0">
                <a:solidFill>
                  <a:schemeClr val="dk1"/>
                </a:solidFill>
                <a:latin typeface="Calibri"/>
                <a:ea typeface="Calibri"/>
                <a:cs typeface="Calibri"/>
                <a:sym typeface="Calibri"/>
              </a:rPr>
              <a:t> Invite students to turn to the same note-catcher in their </a:t>
            </a: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Remind them that they used this note-catcher to record information heard during the read-aloud in the previous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Ask: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kind of information did we record in each part of this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recorded running notes in the “What do you OBSERVE/HEAR?” box while we listened to the text being read to us, and we recorded questions we have in the “What QUESTIONS do you have?” box after listening. On the back, we used our notes to paraphrase what we listened to</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to share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“When taking running notes, what should you try to write down?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should write down the details we hear, but we shouldn’t try to write down every single word, or We should write down information from the text that will help us to explain the text in our own words later.)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the blank </a:t>
            </a:r>
            <a:r>
              <a:rPr lang="en" sz="1200" b="1" dirty="0">
                <a:solidFill>
                  <a:schemeClr val="dk1"/>
                </a:solidFill>
                <a:latin typeface="Calibri"/>
                <a:ea typeface="Calibri"/>
                <a:cs typeface="Calibri"/>
                <a:sym typeface="Calibri"/>
              </a:rPr>
              <a:t>Listening Closely note-catcher </a:t>
            </a:r>
            <a:r>
              <a:rPr lang="en" sz="1200" dirty="0">
                <a:solidFill>
                  <a:schemeClr val="dk1"/>
                </a:solidFill>
                <a:latin typeface="Calibri"/>
                <a:ea typeface="Calibri"/>
                <a:cs typeface="Calibri"/>
                <a:sym typeface="Calibri"/>
              </a:rPr>
              <a:t>on pages 6–7 of their </a:t>
            </a: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Point out where they will take notes and where they will paraphrase the text. Remind them that they don’t have to write anything here just yet and that they will talk about this after listening to this section of </a:t>
            </a:r>
            <a:r>
              <a:rPr lang="en" sz="1200" b="0" i="1" dirty="0">
                <a:solidFill>
                  <a:schemeClr val="dk1"/>
                </a:solidFill>
                <a:latin typeface="Calibri"/>
                <a:ea typeface="Calibri"/>
                <a:cs typeface="Calibri"/>
                <a:sym typeface="Calibri"/>
              </a:rPr>
              <a:t>Venom</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in Lesson 2, the text will be read aloud. The first time they hear it, they should simply listen to what is being read. The second time, they should take running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pages 16–17 aloud, being sure to also read the sidebars, “Bee Healthy: Apitherapy” and “Bees for Breakfast” on page 17.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Then invite students to</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turn and talk with a neighbor about the gist. (</a:t>
            </a:r>
            <a:r>
              <a:rPr lang="en" sz="1200" b="1" dirty="0">
                <a:solidFill>
                  <a:schemeClr val="dk1"/>
                </a:solidFill>
                <a:latin typeface="Calibri"/>
                <a:ea typeface="Calibri"/>
                <a:cs typeface="Calibri"/>
                <a:sym typeface="Calibri"/>
              </a:rPr>
              <a:t>It was about bees and how they sting, or It was about the defense mechanisms of bees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accurately completing their note-catchers.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partially filled-in </a:t>
            </a:r>
            <a:r>
              <a:rPr lang="en" sz="1200" b="1" dirty="0">
                <a:solidFill>
                  <a:schemeClr val="dk1"/>
                </a:solidFill>
                <a:latin typeface="Calibri"/>
                <a:ea typeface="Calibri"/>
                <a:cs typeface="Calibri"/>
                <a:sym typeface="Calibri"/>
              </a:rPr>
              <a:t>Listening Closely note-catchers</a:t>
            </a:r>
            <a:r>
              <a:rPr lang="en" sz="1200" dirty="0">
                <a:solidFill>
                  <a:schemeClr val="dk1"/>
                </a:solidFill>
                <a:latin typeface="Calibri"/>
                <a:ea typeface="Calibri"/>
                <a:cs typeface="Calibri"/>
                <a:sym typeface="Calibri"/>
              </a:rPr>
              <a:t> or provide running notes on the text for them to use when they paraphrase today’s read-aloud.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2312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5" name="Picture 4">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9" name="Picture 8">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10" name="Picture 9">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7" name="Picture 6">
            <a:extLst>
              <a:ext uri="{FF2B5EF4-FFF2-40B4-BE49-F238E27FC236}">
                <a16:creationId xmlns:a16="http://schemas.microsoft.com/office/drawing/2014/main" id="{7F49B9B5-41E8-4B3C-BA53-E7F3C0F187DA}"/>
              </a:ext>
            </a:extLst>
          </p:cNvPr>
          <p:cNvPicPr>
            <a:picLocks noChangeAspect="1"/>
          </p:cNvPicPr>
          <p:nvPr userDrawn="1"/>
        </p:nvPicPr>
        <p:blipFill>
          <a:blip r:embed="rId13"/>
          <a:stretch>
            <a:fillRect/>
          </a:stretch>
        </p:blipFill>
        <p:spPr>
          <a:xfrm>
            <a:off x="8365808" y="4953549"/>
            <a:ext cx="762000" cy="174706"/>
          </a:xfrm>
          <a:prstGeom prst="rect">
            <a:avLst/>
          </a:prstGeom>
        </p:spPr>
      </p:pic>
      <p:pic>
        <p:nvPicPr>
          <p:cNvPr id="8" name="Picture 7">
            <a:extLst>
              <a:ext uri="{FF2B5EF4-FFF2-40B4-BE49-F238E27FC236}">
                <a16:creationId xmlns:a16="http://schemas.microsoft.com/office/drawing/2014/main" id="{AC1C5932-33DF-4555-AEB4-F5B25874A1B7}"/>
              </a:ext>
            </a:extLst>
          </p:cNvPr>
          <p:cNvPicPr>
            <a:picLocks noChangeAspect="1"/>
          </p:cNvPicPr>
          <p:nvPr userDrawn="1"/>
        </p:nvPicPr>
        <p:blipFill>
          <a:blip r:embed="rId14"/>
          <a:stretch>
            <a:fillRect/>
          </a:stretch>
        </p:blipFill>
        <p:spPr>
          <a:xfrm>
            <a:off x="3942079" y="4568874"/>
            <a:ext cx="1083733" cy="574625"/>
          </a:xfrm>
          <a:prstGeom prst="rect">
            <a:avLst/>
          </a:prstGeom>
        </p:spPr>
      </p:pic>
      <p:pic>
        <p:nvPicPr>
          <p:cNvPr id="9" name="Picture 8">
            <a:extLst>
              <a:ext uri="{FF2B5EF4-FFF2-40B4-BE49-F238E27FC236}">
                <a16:creationId xmlns:a16="http://schemas.microsoft.com/office/drawing/2014/main" id="{EC3768C1-EE11-4C5A-8763-D2679C707948}"/>
              </a:ext>
            </a:extLst>
          </p:cNvPr>
          <p:cNvPicPr>
            <a:picLocks noChangeAspect="1"/>
          </p:cNvPicPr>
          <p:nvPr userDrawn="1"/>
        </p:nvPicPr>
        <p:blipFill>
          <a:blip r:embed="rId15"/>
          <a:stretch>
            <a:fillRect/>
          </a:stretch>
        </p:blipFill>
        <p:spPr>
          <a:xfrm>
            <a:off x="0" y="4568873"/>
            <a:ext cx="1207113" cy="57270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15.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18.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1/lesson-3"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3</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523875" y="1237525"/>
            <a:ext cx="8120100" cy="3578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60-80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 allow students to participate in a teacher-led close read of a complex text about animal defenses. This close read helps them to understand what defense mechanisms are, specifically focusing on how some animals hide to protect themselves. In addition, students cite evidence from the text to support the answers to their questions and learn how to determine the main idea of a text and identify details that support this main idea.</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23850" rtl="0">
              <a:lnSpc>
                <a:spcPct val="90000"/>
              </a:lnSpc>
              <a:spcBef>
                <a:spcPts val="1000"/>
              </a:spcBef>
              <a:spcAft>
                <a:spcPts val="0"/>
              </a:spcAft>
              <a:buClr>
                <a:schemeClr val="dk1"/>
              </a:buClr>
              <a:buSzPts val="1500"/>
              <a:buAutoNum type="arabicPeriod"/>
            </a:pPr>
            <a:r>
              <a:rPr lang="en" sz="1500">
                <a:solidFill>
                  <a:schemeClr val="dk1"/>
                </a:solidFill>
              </a:rPr>
              <a:t>I can paraphrase information presented in a read-aloud on animal defense mechanisms.</a:t>
            </a:r>
            <a:endParaRPr sz="1500">
              <a:solidFill>
                <a:schemeClr val="dk1"/>
              </a:solidFill>
            </a:endParaRPr>
          </a:p>
          <a:p>
            <a:pPr marL="457200" lvl="0" indent="-323850" rtl="0">
              <a:lnSpc>
                <a:spcPct val="90000"/>
              </a:lnSpc>
              <a:spcBef>
                <a:spcPts val="0"/>
              </a:spcBef>
              <a:spcAft>
                <a:spcPts val="0"/>
              </a:spcAft>
              <a:buClr>
                <a:schemeClr val="dk1"/>
              </a:buClr>
              <a:buSzPts val="1500"/>
              <a:buAutoNum type="arabicPeriod"/>
            </a:pPr>
            <a:r>
              <a:rPr lang="en" sz="1500">
                <a:solidFill>
                  <a:schemeClr val="dk1"/>
                </a:solidFill>
              </a:rPr>
              <a:t>I can determine the main idea of a text and explain how it is supported by key details.</a:t>
            </a:r>
            <a:endParaRPr sz="15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Venom</a:t>
            </a:r>
            <a:r>
              <a:rPr lang="en"/>
              <a:t>: Pgs. 16-17</a:t>
            </a:r>
            <a:endParaRPr/>
          </a:p>
        </p:txBody>
      </p:sp>
      <p:sp>
        <p:nvSpPr>
          <p:cNvPr id="192" name="Google Shape;192;p34"/>
          <p:cNvSpPr txBox="1">
            <a:spLocks noGrp="1"/>
          </p:cNvSpPr>
          <p:nvPr>
            <p:ph type="body" idx="1"/>
          </p:nvPr>
        </p:nvSpPr>
        <p:spPr>
          <a:xfrm>
            <a:off x="3304625" y="1152475"/>
            <a:ext cx="55278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What does it mean to paraphrase a text?</a:t>
            </a:r>
            <a:endParaRPr dirty="0">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dirty="0">
                <a:solidFill>
                  <a:schemeClr val="dk1"/>
                </a:solidFill>
              </a:rPr>
              <a:t>Who can tell us what your classmate said in your own words?</a:t>
            </a: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r>
              <a:rPr lang="en" dirty="0">
                <a:solidFill>
                  <a:schemeClr val="dk1"/>
                </a:solidFill>
              </a:rPr>
              <a:t>Directions:</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Reread your notes from today’s reading of </a:t>
            </a:r>
            <a:r>
              <a:rPr lang="en" i="1" dirty="0">
                <a:solidFill>
                  <a:schemeClr val="dk1"/>
                </a:solidFill>
              </a:rPr>
              <a:t>Venom</a:t>
            </a:r>
            <a:r>
              <a:rPr lang="en"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Think about how we could paraphrase what we heard today.</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Share with an elbow partner how you would explain this text in your own words.</a:t>
            </a:r>
            <a:endParaRPr dirty="0">
              <a:solidFill>
                <a:schemeClr val="dk1"/>
              </a:solidFill>
            </a:endParaRPr>
          </a:p>
        </p:txBody>
      </p:sp>
      <p:pic>
        <p:nvPicPr>
          <p:cNvPr id="6" name="Google Shape;185;p33"/>
          <p:cNvPicPr preferRelativeResize="0"/>
          <p:nvPr/>
        </p:nvPicPr>
        <p:blipFill>
          <a:blip r:embed="rId3">
            <a:alphaModFix/>
          </a:blip>
          <a:stretch>
            <a:fillRect/>
          </a:stretch>
        </p:blipFill>
        <p:spPr>
          <a:xfrm>
            <a:off x="7605031" y="4504912"/>
            <a:ext cx="619125" cy="619125"/>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059E55C2-3000-4969-BB3A-8A3A3A0AD280}"/>
              </a:ext>
            </a:extLst>
          </p:cNvPr>
          <p:cNvPicPr>
            <a:picLocks noChangeAspect="1"/>
          </p:cNvPicPr>
          <p:nvPr/>
        </p:nvPicPr>
        <p:blipFill>
          <a:blip r:embed="rId4"/>
          <a:stretch>
            <a:fillRect/>
          </a:stretch>
        </p:blipFill>
        <p:spPr>
          <a:xfrm>
            <a:off x="342900" y="1660340"/>
            <a:ext cx="2884004" cy="1458385"/>
          </a:xfrm>
          <a:prstGeom prst="rect">
            <a:avLst/>
          </a:prstGeom>
        </p:spPr>
      </p:pic>
      <p:sp>
        <p:nvSpPr>
          <p:cNvPr id="4" name="TextBox 3">
            <a:extLst>
              <a:ext uri="{FF2B5EF4-FFF2-40B4-BE49-F238E27FC236}">
                <a16:creationId xmlns:a16="http://schemas.microsoft.com/office/drawing/2014/main" id="{61935FD2-CEC1-4236-9B08-F124E2616BD0}"/>
              </a:ext>
            </a:extLst>
          </p:cNvPr>
          <p:cNvSpPr txBox="1"/>
          <p:nvPr/>
        </p:nvSpPr>
        <p:spPr>
          <a:xfrm>
            <a:off x="707334" y="2111237"/>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800" b="1" i="1" dirty="0"/>
              <a:t>Venom</a:t>
            </a:r>
          </a:p>
        </p:txBody>
      </p:sp>
      <p:sp>
        <p:nvSpPr>
          <p:cNvPr id="5" name="TextBox 4">
            <a:extLst>
              <a:ext uri="{FF2B5EF4-FFF2-40B4-BE49-F238E27FC236}">
                <a16:creationId xmlns:a16="http://schemas.microsoft.com/office/drawing/2014/main" id="{B37BE7A6-A33B-472C-ACC1-CDFBA9A78FBC}"/>
              </a:ext>
            </a:extLst>
          </p:cNvPr>
          <p:cNvSpPr txBox="1"/>
          <p:nvPr/>
        </p:nvSpPr>
        <p:spPr>
          <a:xfrm>
            <a:off x="1015862" y="2005633"/>
            <a:ext cx="2668657" cy="469947"/>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200" b="1" dirty="0"/>
              <a:t>by:</a:t>
            </a:r>
            <a:endParaRPr lang="en-US" sz="1200"/>
          </a:p>
          <a:p>
            <a:pPr algn="ctr"/>
            <a:r>
              <a:rPr lang="en-US" sz="1200" b="1" dirty="0"/>
              <a:t>Marilyn Singer</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2">
                                            <p:txEl>
                                              <p:pRg st="0" end="0"/>
                                            </p:txEl>
                                          </p:spTgt>
                                        </p:tgtEl>
                                        <p:attrNameLst>
                                          <p:attrName>style.visibility</p:attrName>
                                        </p:attrNameLst>
                                      </p:cBhvr>
                                      <p:to>
                                        <p:strVal val="visible"/>
                                      </p:to>
                                    </p:set>
                                    <p:animEffect transition="in" filter="fade">
                                      <p:cBhvr>
                                        <p:cTn id="7" dur="1000"/>
                                        <p:tgtEl>
                                          <p:spTgt spid="19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2">
                                            <p:txEl>
                                              <p:pRg st="1" end="1"/>
                                            </p:txEl>
                                          </p:spTgt>
                                        </p:tgtEl>
                                        <p:attrNameLst>
                                          <p:attrName>style.visibility</p:attrName>
                                        </p:attrNameLst>
                                      </p:cBhvr>
                                      <p:to>
                                        <p:strVal val="visible"/>
                                      </p:to>
                                    </p:set>
                                    <p:animEffect transition="in" filter="fade">
                                      <p:cBhvr>
                                        <p:cTn id="12" dur="1000"/>
                                        <p:tgtEl>
                                          <p:spTgt spid="19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92">
                                            <p:txEl>
                                              <p:pRg st="2" end="2"/>
                                            </p:txEl>
                                          </p:spTgt>
                                        </p:tgtEl>
                                        <p:attrNameLst>
                                          <p:attrName>style.visibility</p:attrName>
                                        </p:attrNameLst>
                                      </p:cBhvr>
                                      <p:to>
                                        <p:strVal val="visible"/>
                                      </p:to>
                                    </p:set>
                                    <p:animEffect transition="in" filter="fade">
                                      <p:cBhvr>
                                        <p:cTn id="17" dur="1000"/>
                                        <p:tgtEl>
                                          <p:spTgt spid="19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2">
                                            <p:txEl>
                                              <p:pRg st="3" end="3"/>
                                            </p:txEl>
                                          </p:spTgt>
                                        </p:tgtEl>
                                        <p:attrNameLst>
                                          <p:attrName>style.visibility</p:attrName>
                                        </p:attrNameLst>
                                      </p:cBhvr>
                                      <p:to>
                                        <p:strVal val="visible"/>
                                      </p:to>
                                    </p:set>
                                    <p:animEffect transition="in" filter="fade">
                                      <p:cBhvr>
                                        <p:cTn id="22" dur="1000"/>
                                        <p:tgtEl>
                                          <p:spTgt spid="19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92">
                                            <p:txEl>
                                              <p:pRg st="4" end="4"/>
                                            </p:txEl>
                                          </p:spTgt>
                                        </p:tgtEl>
                                        <p:attrNameLst>
                                          <p:attrName>style.visibility</p:attrName>
                                        </p:attrNameLst>
                                      </p:cBhvr>
                                      <p:to>
                                        <p:strVal val="visible"/>
                                      </p:to>
                                    </p:set>
                                    <p:animEffect transition="in" filter="fade">
                                      <p:cBhvr>
                                        <p:cTn id="27" dur="1000"/>
                                        <p:tgtEl>
                                          <p:spTgt spid="19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92">
                                            <p:txEl>
                                              <p:pRg st="5" end="5"/>
                                            </p:txEl>
                                          </p:spTgt>
                                        </p:tgtEl>
                                        <p:attrNameLst>
                                          <p:attrName>style.visibility</p:attrName>
                                        </p:attrNameLst>
                                      </p:cBhvr>
                                      <p:to>
                                        <p:strVal val="visible"/>
                                      </p:to>
                                    </p:set>
                                    <p:animEffect transition="in" filter="fade">
                                      <p:cBhvr>
                                        <p:cTn id="32" dur="1000"/>
                                        <p:tgtEl>
                                          <p:spTgt spid="19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192">
                                            <p:txEl>
                                              <p:pRg st="6" end="6"/>
                                            </p:txEl>
                                          </p:spTgt>
                                        </p:tgtEl>
                                        <p:attrNameLst>
                                          <p:attrName>style.visibility</p:attrName>
                                        </p:attrNameLst>
                                      </p:cBhvr>
                                      <p:to>
                                        <p:strVal val="visible"/>
                                      </p:to>
                                    </p:set>
                                    <p:animEffect transition="in" filter="fade">
                                      <p:cBhvr>
                                        <p:cTn id="37" dur="1000"/>
                                        <p:tgtEl>
                                          <p:spTgt spid="19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92">
                                            <p:txEl>
                                              <p:pRg st="7" end="7"/>
                                            </p:txEl>
                                          </p:spTgt>
                                        </p:tgtEl>
                                        <p:attrNameLst>
                                          <p:attrName>style.visibility</p:attrName>
                                        </p:attrNameLst>
                                      </p:cBhvr>
                                      <p:to>
                                        <p:strVal val="visible"/>
                                      </p:to>
                                    </p:set>
                                    <p:animEffect transition="in" filter="fade">
                                      <p:cBhvr>
                                        <p:cTn id="42" dur="1000"/>
                                        <p:tgtEl>
                                          <p:spTgt spid="19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Targets</a:t>
            </a:r>
            <a:endParaRPr/>
          </a:p>
        </p:txBody>
      </p:sp>
      <p:sp>
        <p:nvSpPr>
          <p:cNvPr id="200" name="Google Shape;200;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0000"/>
              </a:lnSpc>
              <a:spcBef>
                <a:spcPts val="1000"/>
              </a:spcBef>
              <a:spcAft>
                <a:spcPts val="0"/>
              </a:spcAft>
              <a:buClr>
                <a:schemeClr val="dk1"/>
              </a:buClr>
              <a:buSzPts val="2400"/>
              <a:buAutoNum type="arabicPeriod"/>
            </a:pPr>
            <a:r>
              <a:rPr lang="en" sz="2400">
                <a:solidFill>
                  <a:schemeClr val="dk1"/>
                </a:solidFill>
              </a:rPr>
              <a:t>I can paraphrase information presented in a read-aloud on animal defense mechanisms.</a:t>
            </a:r>
            <a:endParaRPr sz="2400">
              <a:solidFill>
                <a:schemeClr val="dk1"/>
              </a:solidFill>
            </a:endParaRPr>
          </a:p>
          <a:p>
            <a:pPr marL="457200" lvl="0" indent="-381000" rtl="0">
              <a:lnSpc>
                <a:spcPct val="90000"/>
              </a:lnSpc>
              <a:spcBef>
                <a:spcPts val="0"/>
              </a:spcBef>
              <a:spcAft>
                <a:spcPts val="0"/>
              </a:spcAft>
              <a:buClr>
                <a:schemeClr val="dk1"/>
              </a:buClr>
              <a:buSzPts val="2400"/>
              <a:buAutoNum type="arabicPeriod"/>
            </a:pPr>
            <a:r>
              <a:rPr lang="en" sz="2400">
                <a:solidFill>
                  <a:schemeClr val="dk1"/>
                </a:solidFill>
              </a:rPr>
              <a:t>I can determine the main idea of a text and explain how it is supported by key details.</a:t>
            </a:r>
            <a:endParaRPr sz="2400"/>
          </a:p>
        </p:txBody>
      </p:sp>
      <p:pic>
        <p:nvPicPr>
          <p:cNvPr id="201" name="Google Shape;201;p35"/>
          <p:cNvPicPr preferRelativeResize="0"/>
          <p:nvPr/>
        </p:nvPicPr>
        <p:blipFill>
          <a:blip r:embed="rId3">
            <a:alphaModFix/>
          </a:blip>
          <a:stretch>
            <a:fillRect/>
          </a:stretch>
        </p:blipFill>
        <p:spPr>
          <a:xfrm>
            <a:off x="6803743" y="4467436"/>
            <a:ext cx="708062" cy="572700"/>
          </a:xfrm>
          <a:prstGeom prst="rect">
            <a:avLst/>
          </a:prstGeom>
          <a:noFill/>
          <a:ln>
            <a:noFill/>
          </a:ln>
        </p:spPr>
      </p:pic>
      <p:pic>
        <p:nvPicPr>
          <p:cNvPr id="7" name="Google Shape;185;p33"/>
          <p:cNvPicPr preferRelativeResize="0"/>
          <p:nvPr/>
        </p:nvPicPr>
        <p:blipFill>
          <a:blip r:embed="rId4">
            <a:alphaModFix/>
          </a:blip>
          <a:stretch>
            <a:fillRect/>
          </a:stretch>
        </p:blipFill>
        <p:spPr>
          <a:xfrm>
            <a:off x="6184618" y="4438028"/>
            <a:ext cx="619125" cy="619125"/>
          </a:xfrm>
          <a:prstGeom prst="rect">
            <a:avLst/>
          </a:prstGeom>
          <a:noFill/>
          <a:ln>
            <a:noFill/>
          </a:ln>
        </p:spPr>
      </p:pic>
      <p:pic>
        <p:nvPicPr>
          <p:cNvPr id="202" name="Google Shape;202;p35"/>
          <p:cNvPicPr preferRelativeResize="0"/>
          <p:nvPr/>
        </p:nvPicPr>
        <p:blipFill>
          <a:blip r:embed="rId5">
            <a:alphaModFix/>
          </a:blip>
          <a:stretch>
            <a:fillRect/>
          </a:stretch>
        </p:blipFill>
        <p:spPr>
          <a:xfrm>
            <a:off x="7511805" y="4239246"/>
            <a:ext cx="866775" cy="676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36"/>
          <p:cNvSpPr txBox="1">
            <a:spLocks noGrp="1"/>
          </p:cNvSpPr>
          <p:nvPr>
            <p:ph type="title"/>
          </p:nvPr>
        </p:nvSpPr>
        <p:spPr>
          <a:xfrm>
            <a:off x="311700" y="141894"/>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Close Read: Lying Low</a:t>
            </a:r>
            <a:endParaRPr dirty="0"/>
          </a:p>
        </p:txBody>
      </p:sp>
      <p:pic>
        <p:nvPicPr>
          <p:cNvPr id="209" name="Google Shape;209;p36"/>
          <p:cNvPicPr preferRelativeResize="0"/>
          <p:nvPr/>
        </p:nvPicPr>
        <p:blipFill rotWithShape="1">
          <a:blip r:embed="rId3">
            <a:alphaModFix/>
          </a:blip>
          <a:srcRect l="27788" t="23524" r="30108" b="8071"/>
          <a:stretch/>
        </p:blipFill>
        <p:spPr>
          <a:xfrm>
            <a:off x="311700" y="930053"/>
            <a:ext cx="3864884" cy="3555449"/>
          </a:xfrm>
          <a:prstGeom prst="rect">
            <a:avLst/>
          </a:prstGeom>
          <a:noFill/>
          <a:ln w="19050" cap="flat" cmpd="sng">
            <a:solidFill>
              <a:schemeClr val="dk2"/>
            </a:solidFill>
            <a:prstDash val="solid"/>
            <a:round/>
            <a:headEnd type="none" w="sm" len="sm"/>
            <a:tailEnd type="none" w="sm" len="sm"/>
          </a:ln>
        </p:spPr>
      </p:pic>
      <p:sp>
        <p:nvSpPr>
          <p:cNvPr id="211" name="Google Shape;211;p36"/>
          <p:cNvSpPr txBox="1"/>
          <p:nvPr/>
        </p:nvSpPr>
        <p:spPr>
          <a:xfrm>
            <a:off x="4604657" y="1474975"/>
            <a:ext cx="3786593" cy="1936500"/>
          </a:xfrm>
          <a:prstGeom prst="rect">
            <a:avLst/>
          </a:prstGeom>
          <a:noFill/>
          <a:ln>
            <a:noFill/>
          </a:ln>
        </p:spPr>
        <p:txBody>
          <a:bodyPr spcFirstLastPara="1" wrap="square" lIns="91425" tIns="91425" rIns="91425" bIns="91425" anchor="t" anchorCtr="0">
            <a:noAutofit/>
          </a:bodyPr>
          <a:lstStyle/>
          <a:p>
            <a:pPr marL="457200" lvl="0" indent="-342900"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Go back to the text to find answers to questions.</a:t>
            </a:r>
            <a:endParaRPr sz="1800" dirty="0">
              <a:latin typeface="Century Gothic"/>
              <a:ea typeface="Century Gothic"/>
              <a:cs typeface="Century Gothic"/>
              <a:sym typeface="Century Gothic"/>
            </a:endParaRPr>
          </a:p>
          <a:p>
            <a:pPr marL="457200" lvl="0" indent="-34290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Talk with your partners about the answers you find.</a:t>
            </a:r>
            <a:endParaRPr sz="1800" dirty="0">
              <a:latin typeface="Century Gothic"/>
              <a:ea typeface="Century Gothic"/>
              <a:cs typeface="Century Gothic"/>
              <a:sym typeface="Century Gothic"/>
            </a:endParaRPr>
          </a:p>
        </p:txBody>
      </p:sp>
      <p:pic>
        <p:nvPicPr>
          <p:cNvPr id="6" name="Google Shape;185;p33"/>
          <p:cNvPicPr preferRelativeResize="0"/>
          <p:nvPr/>
        </p:nvPicPr>
        <p:blipFill>
          <a:blip r:embed="rId4">
            <a:alphaModFix/>
          </a:blip>
          <a:stretch>
            <a:fillRect/>
          </a:stretch>
        </p:blipFill>
        <p:spPr>
          <a:xfrm>
            <a:off x="7666815" y="4359538"/>
            <a:ext cx="619125" cy="619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7"/>
          <p:cNvSpPr txBox="1">
            <a:spLocks noGrp="1"/>
          </p:cNvSpPr>
          <p:nvPr>
            <p:ph type="title"/>
          </p:nvPr>
        </p:nvSpPr>
        <p:spPr>
          <a:xfrm>
            <a:off x="311700" y="198251"/>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For Gist: Animal Behavior Animal Defenses</a:t>
            </a:r>
            <a:endParaRPr dirty="0"/>
          </a:p>
        </p:txBody>
      </p:sp>
      <p:pic>
        <p:nvPicPr>
          <p:cNvPr id="217" name="Google Shape;217;p37"/>
          <p:cNvPicPr preferRelativeResize="0"/>
          <p:nvPr/>
        </p:nvPicPr>
        <p:blipFill>
          <a:blip r:embed="rId3">
            <a:alphaModFix/>
          </a:blip>
          <a:stretch>
            <a:fillRect/>
          </a:stretch>
        </p:blipFill>
        <p:spPr>
          <a:xfrm>
            <a:off x="501875" y="1562775"/>
            <a:ext cx="2346400" cy="2865950"/>
          </a:xfrm>
          <a:prstGeom prst="rect">
            <a:avLst/>
          </a:prstGeom>
          <a:noFill/>
          <a:ln w="19050" cap="flat" cmpd="sng">
            <a:solidFill>
              <a:srgbClr val="595959"/>
            </a:solidFill>
            <a:prstDash val="solid"/>
            <a:round/>
            <a:headEnd type="none" w="sm" len="sm"/>
            <a:tailEnd type="none" w="sm" len="sm"/>
          </a:ln>
        </p:spPr>
      </p:pic>
      <p:pic>
        <p:nvPicPr>
          <p:cNvPr id="218" name="Google Shape;218;p37"/>
          <p:cNvPicPr preferRelativeResize="0"/>
          <p:nvPr/>
        </p:nvPicPr>
        <p:blipFill rotWithShape="1">
          <a:blip r:embed="rId4">
            <a:alphaModFix/>
          </a:blip>
          <a:srcRect l="26233" t="20896" r="29949" b="12763"/>
          <a:stretch/>
        </p:blipFill>
        <p:spPr>
          <a:xfrm>
            <a:off x="4231250" y="902546"/>
            <a:ext cx="4428125" cy="3623374"/>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8"/>
          <p:cNvSpPr txBox="1">
            <a:spLocks noGrp="1"/>
          </p:cNvSpPr>
          <p:nvPr>
            <p:ph type="title"/>
          </p:nvPr>
        </p:nvSpPr>
        <p:spPr>
          <a:xfrm>
            <a:off x="86497" y="151725"/>
            <a:ext cx="8745803" cy="7551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Creating and Determining the Main Idea</a:t>
            </a:r>
            <a:endParaRPr dirty="0"/>
          </a:p>
        </p:txBody>
      </p:sp>
      <p:sp>
        <p:nvSpPr>
          <p:cNvPr id="224" name="Google Shape;224;p38"/>
          <p:cNvSpPr txBox="1">
            <a:spLocks noGrp="1"/>
          </p:cNvSpPr>
          <p:nvPr>
            <p:ph type="body" idx="1"/>
          </p:nvPr>
        </p:nvSpPr>
        <p:spPr>
          <a:xfrm>
            <a:off x="4393125" y="1505525"/>
            <a:ext cx="4260300" cy="3190500"/>
          </a:xfrm>
          <a:prstGeom prst="rect">
            <a:avLst/>
          </a:prstGeom>
        </p:spPr>
        <p:txBody>
          <a:bodyPr spcFirstLastPara="1" wrap="square" lIns="91425" tIns="91425" rIns="91425" bIns="91425" anchor="t" anchorCtr="0">
            <a:noAutofit/>
          </a:bodyPr>
          <a:lstStyle/>
          <a:p>
            <a:pPr marL="457200" lvl="0" indent="-342900" rtl="0">
              <a:lnSpc>
                <a:spcPct val="115000"/>
              </a:lnSpc>
              <a:spcBef>
                <a:spcPts val="0"/>
              </a:spcBef>
              <a:spcAft>
                <a:spcPts val="0"/>
              </a:spcAft>
              <a:buClr>
                <a:schemeClr val="dk1"/>
              </a:buClr>
              <a:buSzPts val="1800"/>
              <a:buFont typeface="Century Gothic"/>
              <a:buAutoNum type="arabicPeriod"/>
            </a:pPr>
            <a:r>
              <a:rPr lang="en">
                <a:solidFill>
                  <a:schemeClr val="dk1"/>
                </a:solidFill>
              </a:rPr>
              <a:t>What do we mean by the main idea of a text?</a:t>
            </a:r>
            <a:endParaRPr b="1">
              <a:solidFill>
                <a:schemeClr val="dk1"/>
              </a:solidFill>
            </a:endParaRPr>
          </a:p>
          <a:p>
            <a:pPr marL="457200" lvl="0" indent="-342900" rtl="0">
              <a:lnSpc>
                <a:spcPct val="115000"/>
              </a:lnSpc>
              <a:spcBef>
                <a:spcPts val="0"/>
              </a:spcBef>
              <a:spcAft>
                <a:spcPts val="0"/>
              </a:spcAft>
              <a:buClr>
                <a:schemeClr val="dk1"/>
              </a:buClr>
              <a:buSzPts val="1800"/>
              <a:buFont typeface="Century Gothic"/>
              <a:buAutoNum type="arabicPeriod"/>
            </a:pPr>
            <a:r>
              <a:rPr lang="en">
                <a:solidFill>
                  <a:schemeClr val="dk1"/>
                </a:solidFill>
              </a:rPr>
              <a:t>How do we determine the main idea of a text?</a:t>
            </a:r>
            <a:endParaRPr/>
          </a:p>
        </p:txBody>
      </p:sp>
      <p:pic>
        <p:nvPicPr>
          <p:cNvPr id="225" name="Google Shape;225;p38"/>
          <p:cNvPicPr preferRelativeResize="0"/>
          <p:nvPr/>
        </p:nvPicPr>
        <p:blipFill rotWithShape="1">
          <a:blip r:embed="rId3">
            <a:alphaModFix/>
          </a:blip>
          <a:srcRect l="25794" t="22641" r="30271" b="7797"/>
          <a:stretch/>
        </p:blipFill>
        <p:spPr>
          <a:xfrm>
            <a:off x="375699" y="906825"/>
            <a:ext cx="4017426" cy="3576100"/>
          </a:xfrm>
          <a:prstGeom prst="rect">
            <a:avLst/>
          </a:prstGeom>
          <a:noFill/>
          <a:ln w="19050" cap="flat" cmpd="sng">
            <a:solidFill>
              <a:schemeClr val="dk2"/>
            </a:solidFill>
            <a:prstDash val="solid"/>
            <a:round/>
            <a:headEnd type="none" w="sm" len="sm"/>
            <a:tailEnd type="none" w="sm" len="sm"/>
          </a:ln>
        </p:spPr>
      </p:pic>
      <p:pic>
        <p:nvPicPr>
          <p:cNvPr id="226" name="Google Shape;226;p38"/>
          <p:cNvPicPr preferRelativeResize="0"/>
          <p:nvPr/>
        </p:nvPicPr>
        <p:blipFill>
          <a:blip r:embed="rId4">
            <a:alphaModFix/>
          </a:blip>
          <a:stretch>
            <a:fillRect/>
          </a:stretch>
        </p:blipFill>
        <p:spPr>
          <a:xfrm>
            <a:off x="7265255" y="4385027"/>
            <a:ext cx="581218" cy="621996"/>
          </a:xfrm>
          <a:prstGeom prst="rect">
            <a:avLst/>
          </a:prstGeom>
          <a:noFill/>
          <a:ln>
            <a:noFill/>
          </a:ln>
        </p:spPr>
      </p:pic>
      <p:pic>
        <p:nvPicPr>
          <p:cNvPr id="227" name="Google Shape;227;p38"/>
          <p:cNvPicPr preferRelativeResize="0"/>
          <p:nvPr/>
        </p:nvPicPr>
        <p:blipFill>
          <a:blip r:embed="rId5">
            <a:alphaModFix/>
          </a:blip>
          <a:stretch>
            <a:fillRect/>
          </a:stretch>
        </p:blipFill>
        <p:spPr>
          <a:xfrm>
            <a:off x="8310397" y="4209959"/>
            <a:ext cx="686056" cy="550386"/>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33" name="Google Shape;233;p39"/>
          <p:cNvSpPr txBox="1">
            <a:spLocks noGrp="1"/>
          </p:cNvSpPr>
          <p:nvPr>
            <p:ph type="body" idx="1"/>
          </p:nvPr>
        </p:nvSpPr>
        <p:spPr>
          <a:xfrm>
            <a:off x="311700" y="1032650"/>
            <a:ext cx="4065600" cy="3864300"/>
          </a:xfrm>
          <a:prstGeom prst="rect">
            <a:avLst/>
          </a:prstGeom>
        </p:spPr>
        <p:txBody>
          <a:bodyPr spcFirstLastPara="1" wrap="square" lIns="91425" tIns="91425" rIns="91425" bIns="91425" anchor="t" anchorCtr="0">
            <a:noAutofit/>
          </a:bodyPr>
          <a:lstStyle/>
          <a:p>
            <a:pPr marL="45720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endParaRPr sz="1600">
              <a:solidFill>
                <a:schemeClr val="dk1"/>
              </a:solidFill>
            </a:endParaRPr>
          </a:p>
          <a:p>
            <a:pPr marL="0" lvl="0" indent="0" rtl="0">
              <a:lnSpc>
                <a:spcPct val="100000"/>
              </a:lnSpc>
              <a:spcBef>
                <a:spcPts val="0"/>
              </a:spcBef>
              <a:spcAft>
                <a:spcPts val="0"/>
              </a:spcAft>
              <a:buNone/>
            </a:pPr>
            <a:r>
              <a:rPr lang="en" sz="1600" b="1">
                <a:solidFill>
                  <a:srgbClr val="444444"/>
                </a:solidFill>
              </a:rPr>
              <a:t>Accountable Research Reading: </a:t>
            </a:r>
            <a:r>
              <a:rPr lang="en" sz="1600">
                <a:solidFill>
                  <a:srgbClr val="444444"/>
                </a:solidFill>
              </a:rPr>
              <a:t>Select a prompt to respond to in the front of your independent reading journal.</a:t>
            </a:r>
            <a:endParaRPr sz="16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endParaRPr/>
          </a:p>
          <a:p>
            <a:pPr marL="0" lvl="0" indent="0" rtl="0">
              <a:lnSpc>
                <a:spcPct val="100000"/>
              </a:lnSpc>
              <a:spcBef>
                <a:spcPts val="1000"/>
              </a:spcBef>
              <a:spcAft>
                <a:spcPts val="0"/>
              </a:spcAft>
              <a:buNone/>
            </a:pPr>
            <a:endParaRPr>
              <a:solidFill>
                <a:srgbClr val="444444"/>
              </a:solidFill>
            </a:endParaRPr>
          </a:p>
        </p:txBody>
      </p:sp>
      <p:sp>
        <p:nvSpPr>
          <p:cNvPr id="234" name="Google Shape;234;p39"/>
          <p:cNvSpPr txBox="1">
            <a:spLocks noGrp="1"/>
          </p:cNvSpPr>
          <p:nvPr>
            <p:ph type="body" idx="2"/>
          </p:nvPr>
        </p:nvSpPr>
        <p:spPr>
          <a:xfrm>
            <a:off x="4572000" y="334175"/>
            <a:ext cx="4260300" cy="4181700"/>
          </a:xfrm>
          <a:prstGeom prst="rect">
            <a:avLst/>
          </a:prstGeom>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indent="0" algn="ctr">
              <a:lnSpc>
                <a:spcPct val="100000"/>
              </a:lnSpc>
              <a:buClr>
                <a:schemeClr val="dk1"/>
              </a:buClr>
              <a:buNone/>
            </a:pPr>
            <a:r>
              <a:rPr lang="en" sz="2400" dirty="0"/>
              <a:t>Module 2 </a:t>
            </a:r>
            <a:endParaRPr sz="2400"/>
          </a:p>
          <a:p>
            <a:pPr marL="0" lvl="0" indent="0" algn="ctr" rtl="0">
              <a:lnSpc>
                <a:spcPct val="100000"/>
              </a:lnSpc>
              <a:spcBef>
                <a:spcPts val="0"/>
              </a:spcBef>
              <a:spcAft>
                <a:spcPts val="0"/>
              </a:spcAft>
              <a:buClr>
                <a:schemeClr val="dk1"/>
              </a:buClr>
              <a:buFont typeface="Arial"/>
              <a:buNone/>
            </a:pPr>
            <a:r>
              <a:rPr lang="en" sz="2400" dirty="0"/>
              <a:t>Guiding Questions</a:t>
            </a:r>
            <a:endParaRPr sz="2400" dirty="0"/>
          </a:p>
          <a:p>
            <a:pPr marL="0" indent="0" algn="ctr">
              <a:lnSpc>
                <a:spcPct val="100000"/>
              </a:lnSpc>
              <a:buClr>
                <a:schemeClr val="dk1"/>
              </a:buClr>
              <a:buNone/>
            </a:pPr>
            <a:r>
              <a:rPr lang="en" sz="2400" dirty="0"/>
              <a:t> Anchor Chart</a:t>
            </a:r>
            <a:endParaRPr sz="2400" dirty="0"/>
          </a:p>
          <a:p>
            <a:pPr marL="0" lvl="0" indent="0" algn="ctr" rtl="0">
              <a:lnSpc>
                <a:spcPct val="100000"/>
              </a:lnSpc>
              <a:spcBef>
                <a:spcPts val="0"/>
              </a:spcBef>
              <a:spcAft>
                <a:spcPts val="0"/>
              </a:spcAft>
              <a:buClr>
                <a:schemeClr val="dk1"/>
              </a:buClr>
              <a:buFont typeface="Arial"/>
              <a:buNone/>
            </a:pPr>
            <a:endParaRPr sz="1800"/>
          </a:p>
          <a:p>
            <a:pPr indent="-355600">
              <a:lnSpc>
                <a:spcPct val="100000"/>
              </a:lnSpc>
              <a:buClr>
                <a:schemeClr val="dk1"/>
              </a:buClr>
              <a:buSzPts val="2000"/>
            </a:pPr>
            <a:r>
              <a:rPr lang="en" sz="2000" dirty="0"/>
              <a:t>How do animals' bodies and behaviors help them survive?</a:t>
            </a:r>
            <a:endParaRPr sz="2000" dirty="0"/>
          </a:p>
          <a:p>
            <a:pPr marL="457200" lvl="0" indent="0" rtl="0">
              <a:lnSpc>
                <a:spcPct val="100000"/>
              </a:lnSpc>
              <a:spcBef>
                <a:spcPts val="0"/>
              </a:spcBef>
              <a:spcAft>
                <a:spcPts val="0"/>
              </a:spcAft>
              <a:buNone/>
            </a:pPr>
            <a:endParaRPr sz="2000"/>
          </a:p>
          <a:p>
            <a:pPr indent="-355600">
              <a:lnSpc>
                <a:spcPct val="100000"/>
              </a:lnSpc>
              <a:buClr>
                <a:schemeClr val="dk1"/>
              </a:buClr>
              <a:buSzPts val="2000"/>
            </a:pPr>
            <a:r>
              <a:rPr lang="en" sz="2000" dirty="0"/>
              <a:t>How can writers use knowledge from their research to inform and entertain?</a:t>
            </a:r>
            <a:endParaRPr sz="20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40"/>
          <p:cNvSpPr txBox="1">
            <a:spLocks noGrp="1"/>
          </p:cNvSpPr>
          <p:nvPr>
            <p:ph type="title"/>
          </p:nvPr>
        </p:nvSpPr>
        <p:spPr>
          <a:xfrm>
            <a:off x="311700" y="0"/>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Homework: Accountable Research Reading</a:t>
            </a:r>
            <a:endParaRPr sz="3000" dirty="0"/>
          </a:p>
        </p:txBody>
      </p:sp>
      <p:sp>
        <p:nvSpPr>
          <p:cNvPr id="240" name="Google Shape;240;p40"/>
          <p:cNvSpPr txBox="1">
            <a:spLocks noGrp="1"/>
          </p:cNvSpPr>
          <p:nvPr>
            <p:ph type="body" idx="1"/>
          </p:nvPr>
        </p:nvSpPr>
        <p:spPr>
          <a:xfrm>
            <a:off x="466675" y="687400"/>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dirty="0"/>
              <a:t>Take out Independent Reading Journal.</a:t>
            </a:r>
            <a:endParaRPr sz="1100" dirty="0"/>
          </a:p>
          <a:p>
            <a:pPr marL="457200" lvl="0" indent="-298450" rtl="0">
              <a:lnSpc>
                <a:spcPct val="100000"/>
              </a:lnSpc>
              <a:spcBef>
                <a:spcPts val="0"/>
              </a:spcBef>
              <a:spcAft>
                <a:spcPts val="0"/>
              </a:spcAft>
              <a:buSzPts val="1100"/>
              <a:buAutoNum type="arabicPeriod"/>
            </a:pPr>
            <a:r>
              <a:rPr lang="en" sz="1100" dirty="0"/>
              <a:t>Select a prompt.</a:t>
            </a:r>
            <a:endParaRPr sz="1100" dirty="0"/>
          </a:p>
          <a:p>
            <a:pPr marL="457200" lvl="0" indent="-298450" rtl="0">
              <a:lnSpc>
                <a:spcPct val="100000"/>
              </a:lnSpc>
              <a:spcBef>
                <a:spcPts val="0"/>
              </a:spcBef>
              <a:spcAft>
                <a:spcPts val="0"/>
              </a:spcAft>
              <a:buSzPts val="1100"/>
              <a:buAutoNum type="arabicPeriod"/>
            </a:pPr>
            <a:r>
              <a:rPr lang="en" sz="1100" dirty="0"/>
              <a:t>Copy prompt into front of independent reading journal.</a:t>
            </a:r>
            <a:endParaRPr sz="1100" dirty="0"/>
          </a:p>
          <a:p>
            <a:pPr marL="457200" lvl="0" indent="-298450" rtl="0">
              <a:lnSpc>
                <a:spcPct val="100000"/>
              </a:lnSpc>
              <a:spcBef>
                <a:spcPts val="0"/>
              </a:spcBef>
              <a:spcAft>
                <a:spcPts val="0"/>
              </a:spcAft>
              <a:buSzPts val="1100"/>
              <a:buAutoNum type="arabicPeriod"/>
            </a:pPr>
            <a:r>
              <a:rPr lang="en" sz="1100" dirty="0"/>
              <a:t>Respond to prompt for HW.</a:t>
            </a:r>
            <a:endParaRPr sz="1100" dirty="0"/>
          </a:p>
          <a:p>
            <a:pPr marL="0" lvl="0" indent="0" rtl="0">
              <a:lnSpc>
                <a:spcPct val="100000"/>
              </a:lnSpc>
              <a:spcBef>
                <a:spcPts val="0"/>
              </a:spcBef>
              <a:spcAft>
                <a:spcPts val="0"/>
              </a:spcAft>
              <a:buNone/>
            </a:pPr>
            <a:endParaRPr sz="1100" dirty="0"/>
          </a:p>
          <a:p>
            <a:pPr marL="0" lvl="0" indent="0" rtl="0">
              <a:lnSpc>
                <a:spcPct val="100000"/>
              </a:lnSpc>
              <a:spcBef>
                <a:spcPts val="0"/>
              </a:spcBef>
              <a:spcAft>
                <a:spcPts val="0"/>
              </a:spcAft>
              <a:buNone/>
            </a:pPr>
            <a:endParaRPr sz="1100" dirty="0">
              <a:solidFill>
                <a:srgbClr val="444444"/>
              </a:solidFill>
            </a:endParaRPr>
          </a:p>
        </p:txBody>
      </p:sp>
      <p:sp>
        <p:nvSpPr>
          <p:cNvPr id="241" name="Google Shape;241;p40"/>
          <p:cNvSpPr txBox="1">
            <a:spLocks noGrp="1"/>
          </p:cNvSpPr>
          <p:nvPr>
            <p:ph type="body" idx="2"/>
          </p:nvPr>
        </p:nvSpPr>
        <p:spPr>
          <a:xfrm>
            <a:off x="466675" y="1474879"/>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311150" rtl="0">
              <a:spcBef>
                <a:spcPts val="900"/>
              </a:spcBef>
              <a:spcAft>
                <a:spcPts val="0"/>
              </a:spcAft>
              <a:buSzPts val="1300"/>
              <a:buChar char="●"/>
            </a:pPr>
            <a:r>
              <a:rPr lang="en" sz="1300" dirty="0"/>
              <a:t>What text features and or search tools did you use to locate information in your text?</a:t>
            </a:r>
            <a:endParaRPr sz="1300" dirty="0"/>
          </a:p>
          <a:p>
            <a:pPr marL="457200" lvl="0" indent="-311150" rtl="0">
              <a:spcBef>
                <a:spcPts val="0"/>
              </a:spcBef>
              <a:spcAft>
                <a:spcPts val="0"/>
              </a:spcAft>
              <a:buSzPts val="1300"/>
              <a:buChar char="●"/>
            </a:pPr>
            <a:r>
              <a:rPr lang="en" sz="1300" dirty="0"/>
              <a:t>Choose two sentences or paragraphs and describe the connection between them, for example comparison, cause/effect, first/second/third in a sequence.</a:t>
            </a:r>
            <a:endParaRPr sz="1300" dirty="0"/>
          </a:p>
          <a:p>
            <a:pPr marL="457200" lvl="0" indent="-311150" rtl="0">
              <a:spcBef>
                <a:spcPts val="0"/>
              </a:spcBef>
              <a:spcAft>
                <a:spcPts val="0"/>
              </a:spcAft>
              <a:buSzPts val="1300"/>
              <a:buChar char="●"/>
            </a:pPr>
            <a:r>
              <a:rPr lang="en" sz="1300" dirty="0"/>
              <a:t>What is the main idea of the text? What are some of the key details and how do they support the main idea?</a:t>
            </a:r>
            <a:endParaRPr sz="1300" dirty="0"/>
          </a:p>
          <a:p>
            <a:pPr marL="457200" lvl="0" indent="-311150" rtl="0">
              <a:spcBef>
                <a:spcPts val="0"/>
              </a:spcBef>
              <a:spcAft>
                <a:spcPts val="0"/>
              </a:spcAft>
              <a:buSzPts val="1300"/>
              <a:buChar char="●"/>
            </a:pPr>
            <a:r>
              <a:rPr lang="en" sz="1300" dirty="0"/>
              <a:t>What do the illustrations (photographs, maps) tell you? How do they help you to under-</a:t>
            </a:r>
            <a:br>
              <a:rPr lang="en" sz="1300" dirty="0"/>
            </a:br>
            <a:r>
              <a:rPr lang="en" sz="1300" dirty="0"/>
              <a:t>stand the words?</a:t>
            </a:r>
            <a:endParaRPr sz="1300" dirty="0"/>
          </a:p>
          <a:p>
            <a:pPr marL="457200" lvl="0" indent="-311150" rtl="0">
              <a:spcBef>
                <a:spcPts val="0"/>
              </a:spcBef>
              <a:spcAft>
                <a:spcPts val="0"/>
              </a:spcAft>
              <a:buSzPts val="1300"/>
              <a:buChar char="●"/>
            </a:pPr>
            <a:r>
              <a:rPr lang="en" sz="1300" dirty="0"/>
              <a:t>What questions do you now have after reading? What would you like to learn more about? Why?</a:t>
            </a:r>
            <a:endParaRPr sz="1300" dirty="0"/>
          </a:p>
          <a:p>
            <a:pPr marL="457200" lvl="0" indent="-311150" rtl="0">
              <a:spcBef>
                <a:spcPts val="0"/>
              </a:spcBef>
              <a:spcAft>
                <a:spcPts val="0"/>
              </a:spcAft>
              <a:buSzPts val="1300"/>
              <a:buChar char="●"/>
            </a:pPr>
            <a:r>
              <a:rPr lang="en" sz="1300" dirty="0"/>
              <a:t>What are the most important facts you learned from reading?</a:t>
            </a:r>
            <a:endParaRPr sz="1300" dirty="0"/>
          </a:p>
          <a:p>
            <a:pPr marL="457200" lvl="0" indent="-311150" rtl="0">
              <a:spcBef>
                <a:spcPts val="0"/>
              </a:spcBef>
              <a:spcAft>
                <a:spcPts val="0"/>
              </a:spcAft>
              <a:buSzPts val="1300"/>
              <a:buChar char="●"/>
            </a:pPr>
            <a:r>
              <a:rPr lang="en" sz="1300" dirty="0"/>
              <a:t>What is the most interesting fact you learned today? Why?</a:t>
            </a:r>
            <a:endParaRPr sz="1300" dirty="0"/>
          </a:p>
          <a:p>
            <a:pPr marL="457200" lvl="0" indent="-311150" rtl="0">
              <a:spcBef>
                <a:spcPts val="0"/>
              </a:spcBef>
              <a:spcAft>
                <a:spcPts val="0"/>
              </a:spcAft>
              <a:buSzPts val="1300"/>
              <a:buChar char="●"/>
            </a:pPr>
            <a:r>
              <a:rPr lang="en" sz="1300" dirty="0"/>
              <a:t>How does what you read today connect to something you have learned in lessons?</a:t>
            </a:r>
            <a:endParaRPr sz="1300" dirty="0"/>
          </a:p>
          <a:p>
            <a:pPr marL="457200" lvl="0" indent="-311150" rtl="0">
              <a:spcBef>
                <a:spcPts val="0"/>
              </a:spcBef>
              <a:spcAft>
                <a:spcPts val="0"/>
              </a:spcAft>
              <a:buSzPts val="1300"/>
              <a:buChar char="●"/>
            </a:pPr>
            <a:r>
              <a:rPr lang="en" sz="1300" dirty="0"/>
              <a:t>Choose one new word from your reading today and analyze it on a vocabulary square</a:t>
            </a:r>
            <a:r>
              <a:rPr lang="en-US" sz="1300" dirty="0"/>
              <a:t>.</a:t>
            </a:r>
            <a:endParaRPr sz="13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1"/>
          <p:cNvSpPr txBox="1">
            <a:spLocks noGrp="1"/>
          </p:cNvSpPr>
          <p:nvPr>
            <p:ph type="title"/>
          </p:nvPr>
        </p:nvSpPr>
        <p:spPr>
          <a:xfrm>
            <a:off x="628650" y="100850"/>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dirty="0">
              <a:solidFill>
                <a:schemeClr val="dk1"/>
              </a:solidFill>
              <a:latin typeface="Century Gothic"/>
              <a:ea typeface="Century Gothic"/>
              <a:cs typeface="Century Gothic"/>
              <a:sym typeface="Century Gothic"/>
            </a:endParaRPr>
          </a:p>
        </p:txBody>
      </p:sp>
      <p:sp>
        <p:nvSpPr>
          <p:cNvPr id="248" name="Google Shape;248;p41"/>
          <p:cNvSpPr txBox="1">
            <a:spLocks noGrp="1"/>
          </p:cNvSpPr>
          <p:nvPr>
            <p:ph type="body" idx="1"/>
          </p:nvPr>
        </p:nvSpPr>
        <p:spPr>
          <a:xfrm>
            <a:off x="628650" y="597950"/>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dirty="0">
                <a:latin typeface="Century Gothic"/>
                <a:ea typeface="Century Gothic"/>
                <a:cs typeface="Century Gothic"/>
                <a:sym typeface="Century Gothic"/>
              </a:rPr>
              <a:t>Welcome to the time in our day where we get to work on a activities in small groups related to building our skills as readers. </a:t>
            </a:r>
            <a:endParaRPr sz="1800" dirty="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dirty="0">
                <a:latin typeface="Century Gothic"/>
                <a:ea typeface="Century Gothic"/>
                <a:cs typeface="Century Gothic"/>
                <a:sym typeface="Century Gothic"/>
              </a:rPr>
              <a:t>During this time, you will get a chance to work in pairs or groups to support each other as you read. </a:t>
            </a:r>
            <a:endParaRPr sz="1800" dirty="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dirty="0">
                <a:latin typeface="Century Gothic"/>
                <a:ea typeface="Century Gothic"/>
                <a:cs typeface="Century Gothic"/>
                <a:sym typeface="Century Gothic"/>
              </a:rPr>
              <a:t>Today’s ALL Block Schedule is:</a:t>
            </a:r>
            <a:endParaRPr dirty="0">
              <a:latin typeface="Century Gothic"/>
              <a:ea typeface="Century Gothic"/>
              <a:cs typeface="Century Gothic"/>
              <a:sym typeface="Century Gothic"/>
            </a:endParaRPr>
          </a:p>
        </p:txBody>
      </p:sp>
      <p:graphicFrame>
        <p:nvGraphicFramePr>
          <p:cNvPr id="249" name="Google Shape;249;p41"/>
          <p:cNvGraphicFramePr/>
          <p:nvPr>
            <p:extLst>
              <p:ext uri="{D42A27DB-BD31-4B8C-83A1-F6EECF244321}">
                <p14:modId xmlns:p14="http://schemas.microsoft.com/office/powerpoint/2010/main" val="1487481863"/>
              </p:ext>
            </p:extLst>
          </p:nvPr>
        </p:nvGraphicFramePr>
        <p:xfrm>
          <a:off x="952500" y="2755340"/>
          <a:ext cx="7239000" cy="1859220"/>
        </p:xfrm>
        <a:graphic>
          <a:graphicData uri="http://schemas.openxmlformats.org/drawingml/2006/table">
            <a:tbl>
              <a:tblPr>
                <a:noFill/>
                <a:tableStyleId>{B429ADE3-B57E-43FA-B4E8-AFC957844FB4}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dirty="0">
                          <a:latin typeface="Century Gothic"/>
                          <a:ea typeface="Century Gothic"/>
                          <a:cs typeface="Century Gothic"/>
                          <a:sym typeface="Century Gothic"/>
                        </a:rPr>
                        <a:t>Group 1</a:t>
                      </a: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3</a:t>
            </a:r>
            <a:endParaRPr/>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20785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Teacher Led Close Read</a:t>
            </a:r>
          </a:p>
          <a:p>
            <a:pPr marL="457200" lvl="0" indent="-323850" rtl="0">
              <a:spcBef>
                <a:spcPts val="1200"/>
              </a:spcBef>
              <a:spcAft>
                <a:spcPts val="0"/>
              </a:spcAft>
              <a:buClr>
                <a:schemeClr val="dk1"/>
              </a:buClr>
              <a:buSzPts val="1500"/>
              <a:buChar char="●"/>
            </a:pPr>
            <a:r>
              <a:rPr lang="en" sz="1500" dirty="0">
                <a:solidFill>
                  <a:schemeClr val="dk1"/>
                </a:solidFill>
              </a:rPr>
              <a:t>Read through Lesson 3  </a:t>
            </a:r>
            <a:r>
              <a:rPr lang="en" sz="1500" u="sng" dirty="0">
                <a:solidFill>
                  <a:schemeClr val="accent5"/>
                </a:solidFill>
                <a:hlinkClick r:id="rId3"/>
              </a:rPr>
              <a:t>here.</a:t>
            </a:r>
            <a:endParaRPr sz="1500" dirty="0">
              <a:solidFill>
                <a:schemeClr val="dk1"/>
              </a:solidFill>
            </a:endParaRPr>
          </a:p>
          <a:p>
            <a:pPr marL="457200" lvl="0" indent="-323850" rtl="0">
              <a:lnSpc>
                <a:spcPct val="90000"/>
              </a:lnSpc>
              <a:spcBef>
                <a:spcPts val="1200"/>
              </a:spcBef>
              <a:spcAft>
                <a:spcPts val="0"/>
              </a:spcAft>
              <a:buClr>
                <a:schemeClr val="dk1"/>
              </a:buClr>
              <a:buSzPts val="1500"/>
              <a:buChar char="●"/>
            </a:pPr>
            <a:r>
              <a:rPr lang="en" sz="1500" dirty="0">
                <a:solidFill>
                  <a:schemeClr val="dk1"/>
                </a:solidFill>
              </a:rPr>
              <a:t>Students practice their fluency in this lesson by following along and reading silently as the teacher reads </a:t>
            </a:r>
            <a:r>
              <a:rPr lang="en" sz="1500" i="1" dirty="0">
                <a:solidFill>
                  <a:schemeClr val="dk1"/>
                </a:solidFill>
              </a:rPr>
              <a:t>Venom</a:t>
            </a:r>
            <a:r>
              <a:rPr lang="en" sz="1500" dirty="0">
                <a:solidFill>
                  <a:schemeClr val="dk1"/>
                </a:solidFill>
              </a:rPr>
              <a:t> aloud in Opening A and </a:t>
            </a:r>
            <a:r>
              <a:rPr lang="en" sz="1500" i="1" dirty="0">
                <a:solidFill>
                  <a:schemeClr val="dk1"/>
                </a:solidFill>
              </a:rPr>
              <a:t>Animal Behavior: Animal Defenses</a:t>
            </a:r>
            <a:r>
              <a:rPr lang="en" sz="1500" dirty="0">
                <a:solidFill>
                  <a:schemeClr val="dk1"/>
                </a:solidFill>
              </a:rPr>
              <a:t> throughout Work Time A.</a:t>
            </a:r>
            <a:endParaRPr sz="1500" dirty="0">
              <a:solidFill>
                <a:schemeClr val="dk1"/>
              </a:solidFill>
            </a:endParaRPr>
          </a:p>
          <a:p>
            <a:pPr marL="457200" lvl="0" indent="-323850" rtl="0">
              <a:lnSpc>
                <a:spcPct val="90000"/>
              </a:lnSpc>
              <a:spcBef>
                <a:spcPts val="1200"/>
              </a:spcBef>
              <a:spcAft>
                <a:spcPts val="0"/>
              </a:spcAft>
              <a:buClr>
                <a:schemeClr val="dk1"/>
              </a:buClr>
              <a:buSzPts val="1500"/>
              <a:buChar char="●"/>
            </a:pPr>
            <a:r>
              <a:rPr lang="en" sz="1500" dirty="0">
                <a:solidFill>
                  <a:schemeClr val="dk1"/>
                </a:solidFill>
              </a:rPr>
              <a:t>The sections from </a:t>
            </a:r>
            <a:r>
              <a:rPr lang="en" sz="1500" i="1" dirty="0">
                <a:solidFill>
                  <a:schemeClr val="dk1"/>
                </a:solidFill>
              </a:rPr>
              <a:t>Animal Behavior: Animal Defenses</a:t>
            </a:r>
            <a:r>
              <a:rPr lang="en" sz="1500" dirty="0">
                <a:solidFill>
                  <a:schemeClr val="dk1"/>
                </a:solidFill>
              </a:rPr>
              <a:t> that students work with in Lessons 3–5 were chosen based on the overall structure of the book. By reading these specific sections, students get a general overview of what animal defense mechanisms are, as well as an introduction to several types of defense mechanisms (fleeing, armor, and poison).</a:t>
            </a:r>
            <a:endParaRPr sz="1500" dirty="0">
              <a:solidFill>
                <a:schemeClr val="dk1"/>
              </a:solidFill>
            </a:endParaRPr>
          </a:p>
          <a:p>
            <a:pPr marL="457200" lvl="0" indent="0" rtl="0">
              <a:spcBef>
                <a:spcPts val="0"/>
              </a:spcBef>
              <a:spcAft>
                <a:spcPts val="0"/>
              </a:spcAft>
              <a:buNone/>
            </a:pPr>
            <a:endParaRPr sz="1500"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3</a:t>
            </a:r>
            <a:endParaRPr/>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557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3: </a:t>
            </a:r>
            <a:r>
              <a:rPr lang="en" dirty="0">
                <a:solidFill>
                  <a:schemeClr val="dk1"/>
                </a:solidFill>
              </a:rPr>
              <a:t>Materials and classroom preparation</a:t>
            </a:r>
            <a:endParaRPr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i="1" dirty="0">
                <a:solidFill>
                  <a:schemeClr val="dk1"/>
                </a:solidFill>
              </a:rPr>
              <a:t>Venom</a:t>
            </a:r>
            <a:r>
              <a:rPr lang="en" sz="1200" dirty="0">
                <a:solidFill>
                  <a:schemeClr val="dk1"/>
                </a:solidFill>
              </a:rPr>
              <a:t> (book; one to display)</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b="1" dirty="0">
                <a:solidFill>
                  <a:schemeClr val="dk1"/>
                </a:solidFill>
              </a:rPr>
              <a:t>Animal Defenses research notebook</a:t>
            </a:r>
            <a:r>
              <a:rPr lang="en" sz="1200" dirty="0">
                <a:solidFill>
                  <a:schemeClr val="dk1"/>
                </a:solidFill>
              </a:rPr>
              <a:t> (from Lesson 1; one per student and one to display) </a:t>
            </a:r>
            <a:endParaRPr sz="1200" dirty="0">
              <a:solidFill>
                <a:schemeClr val="dk1"/>
              </a:solidFill>
            </a:endParaRPr>
          </a:p>
          <a:p>
            <a:pPr marL="1371600" lvl="1" indent="-304800" rtl="0">
              <a:spcBef>
                <a:spcPts val="0"/>
              </a:spcBef>
              <a:spcAft>
                <a:spcPts val="0"/>
              </a:spcAft>
              <a:buClr>
                <a:schemeClr val="dk1"/>
              </a:buClr>
              <a:buSzPts val="1200"/>
              <a:buFont typeface="Calibri"/>
              <a:buChar char="○"/>
            </a:pPr>
            <a:r>
              <a:rPr lang="en" sz="1200" b="1" dirty="0">
                <a:solidFill>
                  <a:schemeClr val="dk1"/>
                </a:solidFill>
              </a:rPr>
              <a:t>Listening Closely note-catcher</a:t>
            </a:r>
            <a:r>
              <a:rPr lang="en" sz="1200" dirty="0">
                <a:solidFill>
                  <a:schemeClr val="dk1"/>
                </a:solidFill>
              </a:rPr>
              <a:t> (pages 6–7 of Animal Defenses research notebook)</a:t>
            </a:r>
            <a:endParaRPr sz="1200" dirty="0">
              <a:solidFill>
                <a:schemeClr val="dk1"/>
              </a:solidFill>
            </a:endParaRPr>
          </a:p>
          <a:p>
            <a:pPr marL="1371600" lvl="1" indent="-304800" rtl="0">
              <a:spcBef>
                <a:spcPts val="0"/>
              </a:spcBef>
              <a:spcAft>
                <a:spcPts val="0"/>
              </a:spcAft>
              <a:buClr>
                <a:schemeClr val="dk1"/>
              </a:buClr>
              <a:buSzPts val="1200"/>
              <a:buFont typeface="Calibri"/>
              <a:buChar char="○"/>
            </a:pPr>
            <a:r>
              <a:rPr lang="en" sz="1200" b="1" dirty="0">
                <a:solidFill>
                  <a:schemeClr val="dk1"/>
                </a:solidFill>
              </a:rPr>
              <a:t>Close Read Questions: “Lying Low” </a:t>
            </a:r>
            <a:r>
              <a:rPr lang="en" sz="1200" dirty="0">
                <a:solidFill>
                  <a:schemeClr val="dk1"/>
                </a:solidFill>
              </a:rPr>
              <a:t>(pages 8–11 of Animal Defenses research notebook)</a:t>
            </a:r>
            <a:endParaRPr sz="1200" dirty="0">
              <a:solidFill>
                <a:schemeClr val="dk1"/>
              </a:solidFill>
            </a:endParaRPr>
          </a:p>
          <a:p>
            <a:pPr marL="1371600" lvl="1" indent="-304800" rtl="0">
              <a:spcBef>
                <a:spcPts val="0"/>
              </a:spcBef>
              <a:spcAft>
                <a:spcPts val="0"/>
              </a:spcAft>
              <a:buClr>
                <a:schemeClr val="dk1"/>
              </a:buClr>
              <a:buSzPts val="1200"/>
              <a:buFont typeface="Calibri"/>
              <a:buChar char="○"/>
            </a:pPr>
            <a:r>
              <a:rPr lang="en" sz="1200" b="1" dirty="0">
                <a:solidFill>
                  <a:schemeClr val="dk1"/>
                </a:solidFill>
              </a:rPr>
              <a:t>Animal Behavior: Animal Defenses Reading for Gist and Unfamiliar Vocabulary</a:t>
            </a:r>
            <a:r>
              <a:rPr lang="en" sz="1200" dirty="0">
                <a:solidFill>
                  <a:schemeClr val="dk1"/>
                </a:solidFill>
              </a:rPr>
              <a:t> (page 4 of Animal Defenses research notebook) </a:t>
            </a:r>
            <a:endParaRPr sz="1200" dirty="0">
              <a:solidFill>
                <a:schemeClr val="dk1"/>
              </a:solidFill>
            </a:endParaRPr>
          </a:p>
          <a:p>
            <a:pPr marL="1371600" lvl="1" indent="-304800" rtl="0">
              <a:spcBef>
                <a:spcPts val="0"/>
              </a:spcBef>
              <a:spcAft>
                <a:spcPts val="0"/>
              </a:spcAft>
              <a:buClr>
                <a:schemeClr val="dk1"/>
              </a:buClr>
              <a:buSzPts val="1200"/>
              <a:buFont typeface="Calibri"/>
              <a:buChar char="○"/>
            </a:pPr>
            <a:r>
              <a:rPr lang="en" sz="1200" b="1" dirty="0">
                <a:solidFill>
                  <a:schemeClr val="dk1"/>
                </a:solidFill>
              </a:rPr>
              <a:t>Animal Behavior: Animal Defenses: Expert Group Gist chart</a:t>
            </a:r>
            <a:r>
              <a:rPr lang="en" sz="1200" dirty="0">
                <a:solidFill>
                  <a:schemeClr val="dk1"/>
                </a:solidFill>
              </a:rPr>
              <a:t> (page 12 of Animal Defenses research notebook)</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b="1" dirty="0">
                <a:solidFill>
                  <a:schemeClr val="dk1"/>
                </a:solidFill>
              </a:rPr>
              <a:t>Listening Closely note-catcher</a:t>
            </a:r>
            <a:r>
              <a:rPr lang="en" sz="1200" dirty="0">
                <a:solidFill>
                  <a:schemeClr val="dk1"/>
                </a:solidFill>
              </a:rPr>
              <a:t> (example, for teacher reference)</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b="1" dirty="0">
                <a:solidFill>
                  <a:schemeClr val="dk1"/>
                </a:solidFill>
              </a:rPr>
              <a:t>Close Reading Guide: “Lying Low”</a:t>
            </a:r>
            <a:r>
              <a:rPr lang="en" sz="1200" dirty="0">
                <a:solidFill>
                  <a:schemeClr val="dk1"/>
                </a:solidFill>
              </a:rPr>
              <a:t> (for teacher reference)</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b="1" i="1" dirty="0">
                <a:solidFill>
                  <a:schemeClr val="dk1"/>
                </a:solidFill>
              </a:rPr>
              <a:t>Animal Behavior: Animal Defenses</a:t>
            </a:r>
            <a:r>
              <a:rPr lang="en" sz="1200" b="1" dirty="0">
                <a:solidFill>
                  <a:schemeClr val="dk1"/>
                </a:solidFill>
              </a:rPr>
              <a:t>: Expert Group Gist chart</a:t>
            </a:r>
            <a:r>
              <a:rPr lang="en" sz="1200" dirty="0">
                <a:solidFill>
                  <a:schemeClr val="dk1"/>
                </a:solidFill>
              </a:rPr>
              <a:t> (answers, for teacher reference)</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dirty="0">
                <a:solidFill>
                  <a:schemeClr val="dk1"/>
                </a:solidFill>
              </a:rPr>
              <a:t>Sticky note (one per student)</a:t>
            </a:r>
            <a:endParaRPr sz="1200" dirty="0">
              <a:solidFill>
                <a:schemeClr val="dk1"/>
              </a:solidFill>
            </a:endParaRPr>
          </a:p>
          <a:p>
            <a:pPr marL="914400" lvl="0" indent="-304800" rtl="0">
              <a:spcBef>
                <a:spcPts val="0"/>
              </a:spcBef>
              <a:spcAft>
                <a:spcPts val="0"/>
              </a:spcAft>
              <a:buClr>
                <a:schemeClr val="dk1"/>
              </a:buClr>
              <a:buSzPts val="1200"/>
              <a:buFont typeface="Calibri"/>
              <a:buChar char="●"/>
            </a:pPr>
            <a:r>
              <a:rPr lang="en" sz="1200" b="1" dirty="0">
                <a:solidFill>
                  <a:schemeClr val="dk1"/>
                </a:solidFill>
              </a:rPr>
              <a:t>Determining the Main Idea anchor chart</a:t>
            </a:r>
            <a:r>
              <a:rPr lang="en" sz="1200" dirty="0">
                <a:solidFill>
                  <a:schemeClr val="dk1"/>
                </a:solidFill>
              </a:rPr>
              <a:t> (new; co-created with students during Closing A)</a:t>
            </a:r>
            <a:endParaRPr sz="1200" dirty="0">
              <a:solidFill>
                <a:schemeClr val="dk1"/>
              </a:solidFill>
            </a:endParaRPr>
          </a:p>
          <a:p>
            <a:pPr marL="914400" lvl="0" indent="0" rtl="0">
              <a:lnSpc>
                <a:spcPct val="90000"/>
              </a:lnSpc>
              <a:spcBef>
                <a:spcPts val="0"/>
              </a:spcBef>
              <a:spcAft>
                <a:spcPts val="1000"/>
              </a:spcAft>
              <a:buNone/>
            </a:pPr>
            <a:endParaRPr sz="170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78913"/>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Resources to print or create...</a:t>
            </a:r>
            <a:endParaRPr dirty="0"/>
          </a:p>
        </p:txBody>
      </p:sp>
      <p:sp>
        <p:nvSpPr>
          <p:cNvPr id="148" name="Google Shape;148;p2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149" name="Google Shape;149;p28"/>
          <p:cNvPicPr preferRelativeResize="0"/>
          <p:nvPr/>
        </p:nvPicPr>
        <p:blipFill rotWithShape="1">
          <a:blip r:embed="rId3">
            <a:alphaModFix/>
          </a:blip>
          <a:srcRect l="25794" t="22641" r="30271" b="7797"/>
          <a:stretch/>
        </p:blipFill>
        <p:spPr>
          <a:xfrm>
            <a:off x="311700" y="900499"/>
            <a:ext cx="2960658" cy="2670682"/>
          </a:xfrm>
          <a:prstGeom prst="rect">
            <a:avLst/>
          </a:prstGeom>
          <a:noFill/>
          <a:ln w="19050" cap="flat" cmpd="sng">
            <a:solidFill>
              <a:schemeClr val="dk2"/>
            </a:solidFill>
            <a:prstDash val="solid"/>
            <a:round/>
            <a:headEnd type="none" w="sm" len="sm"/>
            <a:tailEnd type="none" w="sm" len="sm"/>
          </a:ln>
        </p:spPr>
      </p:pic>
      <p:pic>
        <p:nvPicPr>
          <p:cNvPr id="150" name="Google Shape;150;p28"/>
          <p:cNvPicPr preferRelativeResize="0"/>
          <p:nvPr/>
        </p:nvPicPr>
        <p:blipFill rotWithShape="1">
          <a:blip r:embed="rId4">
            <a:alphaModFix/>
          </a:blip>
          <a:srcRect l="27788" t="23524" r="30108" b="8071"/>
          <a:stretch/>
        </p:blipFill>
        <p:spPr>
          <a:xfrm>
            <a:off x="2100025" y="1329523"/>
            <a:ext cx="3587603" cy="3320795"/>
          </a:xfrm>
          <a:prstGeom prst="rect">
            <a:avLst/>
          </a:prstGeom>
          <a:noFill/>
          <a:ln w="19050" cap="flat" cmpd="sng">
            <a:solidFill>
              <a:schemeClr val="dk2"/>
            </a:solidFill>
            <a:prstDash val="solid"/>
            <a:round/>
            <a:headEnd type="none" w="sm" len="sm"/>
            <a:tailEnd type="none" w="sm" len="sm"/>
          </a:ln>
        </p:spPr>
      </p:pic>
      <p:pic>
        <p:nvPicPr>
          <p:cNvPr id="151" name="Google Shape;151;p28"/>
          <p:cNvPicPr preferRelativeResize="0"/>
          <p:nvPr/>
        </p:nvPicPr>
        <p:blipFill rotWithShape="1">
          <a:blip r:embed="rId5">
            <a:alphaModFix/>
          </a:blip>
          <a:srcRect l="26453" t="24782" r="29945" b="6813"/>
          <a:stretch/>
        </p:blipFill>
        <p:spPr>
          <a:xfrm>
            <a:off x="4959200" y="654910"/>
            <a:ext cx="3715243" cy="3320795"/>
          </a:xfrm>
          <a:prstGeom prst="rect">
            <a:avLst/>
          </a:prstGeom>
          <a:noFill/>
          <a:ln w="19050" cap="flat" cmpd="sng">
            <a:solidFill>
              <a:schemeClr val="dk2"/>
            </a:solidFill>
            <a:prstDash val="solid"/>
            <a:round/>
            <a:headEnd type="none" w="sm" len="sm"/>
            <a:tailEnd type="none" w="sm" len="sm"/>
          </a:ln>
        </p:spPr>
      </p:pic>
      <p:pic>
        <p:nvPicPr>
          <p:cNvPr id="152" name="Google Shape;152;p28"/>
          <p:cNvPicPr preferRelativeResize="0"/>
          <p:nvPr/>
        </p:nvPicPr>
        <p:blipFill rotWithShape="1">
          <a:blip r:embed="rId6">
            <a:alphaModFix/>
          </a:blip>
          <a:srcRect l="27281" t="26930" r="29117" b="11836"/>
          <a:stretch/>
        </p:blipFill>
        <p:spPr>
          <a:xfrm>
            <a:off x="4959200" y="1698134"/>
            <a:ext cx="3715243" cy="2972719"/>
          </a:xfrm>
          <a:prstGeom prst="rect">
            <a:avLst/>
          </a:prstGeom>
          <a:noFill/>
          <a:ln w="19050" cap="flat" cmpd="sng">
            <a:solidFill>
              <a:schemeClr val="dk2"/>
            </a:solidFill>
            <a:prstDash val="solid"/>
            <a:round/>
            <a:headEnd type="none" w="sm" len="sm"/>
            <a:tailEnd type="none" w="sm" len="sm"/>
          </a:ln>
        </p:spPr>
      </p:pic>
      <p:pic>
        <p:nvPicPr>
          <p:cNvPr id="153" name="Google Shape;153;p28"/>
          <p:cNvPicPr preferRelativeResize="0"/>
          <p:nvPr/>
        </p:nvPicPr>
        <p:blipFill rotWithShape="1">
          <a:blip r:embed="rId7">
            <a:alphaModFix/>
          </a:blip>
          <a:srcRect l="28291" t="24417" r="29771" b="7795"/>
          <a:stretch/>
        </p:blipFill>
        <p:spPr>
          <a:xfrm>
            <a:off x="1131100" y="2009098"/>
            <a:ext cx="2590343" cy="2385428"/>
          </a:xfrm>
          <a:prstGeom prst="rect">
            <a:avLst/>
          </a:prstGeom>
          <a:noFill/>
          <a:ln w="19050" cap="flat" cmpd="sng">
            <a:solidFill>
              <a:schemeClr val="dk2"/>
            </a:solidFill>
            <a:prstDash val="solid"/>
            <a:round/>
            <a:headEnd type="none" w="sm" len="sm"/>
            <a:tailEnd type="none" w="sm" len="sm"/>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9"/>
                                        </p:tgtEl>
                                        <p:attrNameLst>
                                          <p:attrName>style.visibility</p:attrName>
                                        </p:attrNameLst>
                                      </p:cBhvr>
                                      <p:to>
                                        <p:strVal val="visible"/>
                                      </p:to>
                                    </p:set>
                                    <p:animEffect transition="in" filter="fade">
                                      <p:cBhvr>
                                        <p:cTn id="7" dur="1000"/>
                                        <p:tgtEl>
                                          <p:spTgt spid="14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0"/>
                                        </p:tgtEl>
                                        <p:attrNameLst>
                                          <p:attrName>style.visibility</p:attrName>
                                        </p:attrNameLst>
                                      </p:cBhvr>
                                      <p:to>
                                        <p:strVal val="visible"/>
                                      </p:to>
                                    </p:set>
                                    <p:animEffect transition="in" filter="fade">
                                      <p:cBhvr>
                                        <p:cTn id="12" dur="1000"/>
                                        <p:tgtEl>
                                          <p:spTgt spid="15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51"/>
                                        </p:tgtEl>
                                        <p:attrNameLst>
                                          <p:attrName>style.visibility</p:attrName>
                                        </p:attrNameLst>
                                      </p:cBhvr>
                                      <p:to>
                                        <p:strVal val="visible"/>
                                      </p:to>
                                    </p:set>
                                    <p:animEffect transition="in" filter="fade">
                                      <p:cBhvr>
                                        <p:cTn id="17" dur="1000"/>
                                        <p:tgtEl>
                                          <p:spTgt spid="15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53"/>
                                        </p:tgtEl>
                                        <p:attrNameLst>
                                          <p:attrName>style.visibility</p:attrName>
                                        </p:attrNameLst>
                                      </p:cBhvr>
                                      <p:to>
                                        <p:strVal val="visible"/>
                                      </p:to>
                                    </p:set>
                                    <p:animEffect transition="in" filter="fade">
                                      <p:cBhvr>
                                        <p:cTn id="22" dur="1000"/>
                                        <p:tgtEl>
                                          <p:spTgt spid="153"/>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fade">
                                      <p:cBhvr>
                                        <p:cTn id="27" dur="1000"/>
                                        <p:tgtEl>
                                          <p:spTgt spid="1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a:t>Grade 4: Module 2: Unit 1: Lesson 3</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59" name="Google Shape;159;p29"/>
          <p:cNvSpPr txBox="1">
            <a:spLocks noGrp="1"/>
          </p:cNvSpPr>
          <p:nvPr>
            <p:ph type="body" idx="1"/>
          </p:nvPr>
        </p:nvSpPr>
        <p:spPr>
          <a:xfrm>
            <a:off x="311700" y="150875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Preparing for Lesson 3:  </a:t>
            </a:r>
            <a:r>
              <a:rPr lang="en"/>
              <a:t>EL Protocols</a:t>
            </a:r>
            <a:endParaRPr/>
          </a:p>
          <a:p>
            <a:pPr marL="0" lvl="0" indent="0" rtl="0">
              <a:spcBef>
                <a:spcPts val="0"/>
              </a:spcBef>
              <a:spcAft>
                <a:spcPts val="0"/>
              </a:spcAft>
              <a:buNone/>
            </a:pPr>
            <a:endParaRPr/>
          </a:p>
          <a:p>
            <a:pPr marL="457200" lvl="0" indent="-342900" rtl="0">
              <a:spcBef>
                <a:spcPts val="0"/>
              </a:spcBef>
              <a:spcAft>
                <a:spcPts val="0"/>
              </a:spcAft>
              <a:buSzPts val="1800"/>
              <a:buChar char="●"/>
            </a:pPr>
            <a:r>
              <a:rPr lang="en"/>
              <a:t>Thumb-O-Meter</a:t>
            </a:r>
            <a:endParaRPr/>
          </a:p>
        </p:txBody>
      </p:sp>
      <p:pic>
        <p:nvPicPr>
          <p:cNvPr id="160" name="Google Shape;160;p29"/>
          <p:cNvPicPr preferRelativeResize="0"/>
          <p:nvPr/>
        </p:nvPicPr>
        <p:blipFill>
          <a:blip r:embed="rId3">
            <a:alphaModFix/>
          </a:blip>
          <a:stretch>
            <a:fillRect/>
          </a:stretch>
        </p:blipFill>
        <p:spPr>
          <a:xfrm>
            <a:off x="7572550" y="4293425"/>
            <a:ext cx="572700" cy="5727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a:t>Grade 4: Module 2: Unit 1: Lesson 3</a:t>
            </a:r>
            <a:endParaRPr/>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166" name="Google Shape;166;p30"/>
          <p:cNvSpPr txBox="1">
            <a:spLocks noGrp="1"/>
          </p:cNvSpPr>
          <p:nvPr>
            <p:ph type="body" idx="1"/>
          </p:nvPr>
        </p:nvSpPr>
        <p:spPr>
          <a:xfrm>
            <a:off x="311700" y="1508750"/>
            <a:ext cx="8520600" cy="3060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b="1"/>
              <a:t>Preparing for Lesson 3:  </a:t>
            </a:r>
            <a:r>
              <a:rPr lang="en"/>
              <a:t>Support for Students Who Need It</a:t>
            </a:r>
            <a:endParaRPr/>
          </a:p>
          <a:p>
            <a:pPr marL="0" lvl="0" indent="0" rtl="0">
              <a:spcBef>
                <a:spcPts val="0"/>
              </a:spcBef>
              <a:spcAft>
                <a:spcPts val="0"/>
              </a:spcAft>
              <a:buNone/>
            </a:pPr>
            <a:endParaRPr/>
          </a:p>
          <a:p>
            <a:pPr marL="457200" lvl="0" indent="-330200" rtl="0">
              <a:spcBef>
                <a:spcPts val="0"/>
              </a:spcBef>
              <a:spcAft>
                <a:spcPts val="0"/>
              </a:spcAft>
              <a:buSzPts val="1600"/>
              <a:buChar char="●"/>
            </a:pPr>
            <a:r>
              <a:rPr lang="en" sz="1600">
                <a:solidFill>
                  <a:schemeClr val="dk1"/>
                </a:solidFill>
              </a:rPr>
              <a:t>Tell students that they will be doing a lot of reading during this lesson. They will do some of the reading independently. If they struggle, encourage them to keep reading, even if they don’t understand all of the words. Have them focus on the gist. From time to time, read aloud with them. Make the task more manageable by giving them smaller portions to read.</a:t>
            </a:r>
            <a:endParaRPr sz="1600">
              <a:solidFill>
                <a:schemeClr val="dk1"/>
              </a:solidFill>
            </a:endParaRPr>
          </a:p>
          <a:p>
            <a:pPr marL="457200" lvl="0" indent="0" rtl="0">
              <a:spcBef>
                <a:spcPts val="0"/>
              </a:spcBef>
              <a:spcAft>
                <a:spcPts val="0"/>
              </a:spcAft>
              <a:buNone/>
            </a:pPr>
            <a:endParaRPr sz="1600">
              <a:solidFill>
                <a:schemeClr val="dk1"/>
              </a:solidFill>
            </a:endParaRPr>
          </a:p>
          <a:p>
            <a:pPr marL="457200" lvl="0" indent="-330200" rtl="0">
              <a:spcBef>
                <a:spcPts val="0"/>
              </a:spcBef>
              <a:spcAft>
                <a:spcPts val="0"/>
              </a:spcAft>
              <a:buClr>
                <a:schemeClr val="dk1"/>
              </a:buClr>
              <a:buSzPts val="1600"/>
              <a:buChar char="●"/>
            </a:pPr>
            <a:r>
              <a:rPr lang="en" sz="1600">
                <a:solidFill>
                  <a:schemeClr val="dk1"/>
                </a:solidFill>
              </a:rPr>
              <a:t>Students with limited background knowledge may need support coming up with questions about the text. </a:t>
            </a:r>
            <a:endParaRPr sz="1600">
              <a:solidFill>
                <a:schemeClr val="dk1"/>
              </a:solidFill>
            </a:endParaRPr>
          </a:p>
          <a:p>
            <a:pPr marL="457200" lvl="0" indent="0" rtl="0">
              <a:spcBef>
                <a:spcPts val="0"/>
              </a:spcBef>
              <a:spcAft>
                <a:spcPts val="0"/>
              </a:spcAft>
              <a:buNone/>
            </a:pPr>
            <a:endParaRPr sz="1600">
              <a:solidFill>
                <a:schemeClr val="dk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31"/>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3</a:t>
            </a:r>
            <a:endParaRPr sz="4000" b="1">
              <a:solidFill>
                <a:srgbClr val="000000"/>
              </a:solidFill>
              <a:latin typeface="Overlock"/>
              <a:ea typeface="Overlock"/>
              <a:cs typeface="Overlock"/>
              <a:sym typeface="Overlock"/>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13105" y="277206"/>
            <a:ext cx="3317789" cy="1528194"/>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77" name="Google Shape;177;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a:t>What are we learning and doing today?</a:t>
            </a:r>
            <a:endParaRPr/>
          </a:p>
          <a:p>
            <a:pPr marL="457200" lvl="0" indent="-342900" rtl="0">
              <a:lnSpc>
                <a:spcPct val="100000"/>
              </a:lnSpc>
              <a:spcBef>
                <a:spcPts val="0"/>
              </a:spcBef>
              <a:spcAft>
                <a:spcPts val="0"/>
              </a:spcAft>
              <a:buSzPts val="1800"/>
              <a:buChar char="●"/>
            </a:pPr>
            <a:r>
              <a:rPr lang="en"/>
              <a:t>Reading more of </a:t>
            </a:r>
            <a:r>
              <a:rPr lang="en" i="1"/>
              <a:t>Venom</a:t>
            </a:r>
            <a:r>
              <a:rPr lang="en"/>
              <a:t>,</a:t>
            </a:r>
            <a:endParaRPr/>
          </a:p>
          <a:p>
            <a:pPr marL="457200" lvl="0" indent="-342900" rtl="0">
              <a:lnSpc>
                <a:spcPct val="100000"/>
              </a:lnSpc>
              <a:spcBef>
                <a:spcPts val="0"/>
              </a:spcBef>
              <a:spcAft>
                <a:spcPts val="0"/>
              </a:spcAft>
              <a:buSzPts val="1800"/>
              <a:buChar char="●"/>
            </a:pPr>
            <a:r>
              <a:rPr lang="en"/>
              <a:t>Participating in a close reading of the section “Lying Low” from </a:t>
            </a:r>
            <a:r>
              <a:rPr lang="en" i="1"/>
              <a:t>Animal Behavior: Animal Defenses</a:t>
            </a:r>
            <a:r>
              <a:rPr lang="en"/>
              <a:t>, and</a:t>
            </a:r>
            <a:endParaRPr/>
          </a:p>
          <a:p>
            <a:pPr marL="457200" lvl="0" indent="-342900" rtl="0">
              <a:lnSpc>
                <a:spcPct val="100000"/>
              </a:lnSpc>
              <a:spcBef>
                <a:spcPts val="0"/>
              </a:spcBef>
              <a:spcAft>
                <a:spcPts val="0"/>
              </a:spcAft>
              <a:buSzPts val="1800"/>
              <a:buChar char="●"/>
            </a:pPr>
            <a:r>
              <a:rPr lang="en"/>
              <a:t>Working to determine the main idea.</a:t>
            </a:r>
            <a:endParaRPr/>
          </a:p>
          <a:p>
            <a:pPr marL="0" lvl="0" indent="0">
              <a:lnSpc>
                <a:spcPct val="100000"/>
              </a:lnSpc>
              <a:spcBef>
                <a:spcPts val="0"/>
              </a:spcBef>
              <a:spcAft>
                <a:spcPts val="0"/>
              </a:spcAft>
              <a:buNone/>
            </a:pP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Venom: Pgs. 16-17</a:t>
            </a:r>
            <a:endParaRPr/>
          </a:p>
        </p:txBody>
      </p:sp>
      <p:sp>
        <p:nvSpPr>
          <p:cNvPr id="183" name="Google Shape;183;p33"/>
          <p:cNvSpPr txBox="1">
            <a:spLocks noGrp="1"/>
          </p:cNvSpPr>
          <p:nvPr>
            <p:ph type="body" idx="1"/>
          </p:nvPr>
        </p:nvSpPr>
        <p:spPr>
          <a:xfrm>
            <a:off x="3277975" y="1152475"/>
            <a:ext cx="55545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Font typeface="Century Gothic"/>
              <a:buAutoNum type="arabicPeriod"/>
            </a:pPr>
            <a:r>
              <a:rPr lang="en">
                <a:solidFill>
                  <a:schemeClr val="dk1"/>
                </a:solidFill>
              </a:rPr>
              <a:t>What did we learn about when we read aloud </a:t>
            </a:r>
            <a:r>
              <a:rPr lang="en" i="1">
                <a:solidFill>
                  <a:schemeClr val="dk1"/>
                </a:solidFill>
              </a:rPr>
              <a:t>Venom</a:t>
            </a:r>
            <a:r>
              <a:rPr lang="en">
                <a:solidFill>
                  <a:schemeClr val="dk1"/>
                </a:solidFill>
              </a:rPr>
              <a:t> in Lesson 2?</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What kind of information did we record in each part of this note-catcher?</a:t>
            </a:r>
            <a:endParaRPr>
              <a:solidFill>
                <a:schemeClr val="dk1"/>
              </a:solidFill>
            </a:endParaRPr>
          </a:p>
          <a:p>
            <a:pPr marL="457200" lvl="0" indent="-342900" rtl="0">
              <a:spcBef>
                <a:spcPts val="0"/>
              </a:spcBef>
              <a:spcAft>
                <a:spcPts val="0"/>
              </a:spcAft>
              <a:buClr>
                <a:schemeClr val="dk1"/>
              </a:buClr>
              <a:buSzPts val="1800"/>
              <a:buFont typeface="Century Gothic"/>
              <a:buAutoNum type="arabicPeriod"/>
            </a:pPr>
            <a:r>
              <a:rPr lang="en">
                <a:solidFill>
                  <a:schemeClr val="dk1"/>
                </a:solidFill>
              </a:rPr>
              <a:t>When taking running notes, what should you try to write down?</a:t>
            </a:r>
            <a:endParaRPr>
              <a:solidFill>
                <a:schemeClr val="dk1"/>
              </a:solidFill>
            </a:endParaRPr>
          </a:p>
        </p:txBody>
      </p:sp>
      <p:pic>
        <p:nvPicPr>
          <p:cNvPr id="185" name="Google Shape;185;p33"/>
          <p:cNvPicPr preferRelativeResize="0"/>
          <p:nvPr/>
        </p:nvPicPr>
        <p:blipFill>
          <a:blip r:embed="rId3">
            <a:alphaModFix/>
          </a:blip>
          <a:stretch>
            <a:fillRect/>
          </a:stretch>
        </p:blipFill>
        <p:spPr>
          <a:xfrm>
            <a:off x="7863645" y="4418744"/>
            <a:ext cx="619125" cy="619125"/>
          </a:xfrm>
          <a:prstGeom prst="rect">
            <a:avLst/>
          </a:prstGeom>
          <a:noFill/>
          <a:ln>
            <a:noFill/>
          </a:ln>
        </p:spPr>
      </p:pic>
      <p:pic>
        <p:nvPicPr>
          <p:cNvPr id="186" name="Google Shape;186;p33"/>
          <p:cNvPicPr preferRelativeResize="0"/>
          <p:nvPr/>
        </p:nvPicPr>
        <p:blipFill>
          <a:blip r:embed="rId4">
            <a:alphaModFix/>
          </a:blip>
          <a:stretch>
            <a:fillRect/>
          </a:stretch>
        </p:blipFill>
        <p:spPr>
          <a:xfrm>
            <a:off x="7333484" y="4529670"/>
            <a:ext cx="530161" cy="507063"/>
          </a:xfrm>
          <a:prstGeom prst="rect">
            <a:avLst/>
          </a:prstGeom>
          <a:noFill/>
          <a:ln>
            <a:noFill/>
          </a:ln>
        </p:spPr>
      </p:pic>
      <p:pic>
        <p:nvPicPr>
          <p:cNvPr id="2" name="Picture 2" descr="A close up of a logo&#10;&#10;Description generated with high confidence">
            <a:extLst>
              <a:ext uri="{FF2B5EF4-FFF2-40B4-BE49-F238E27FC236}">
                <a16:creationId xmlns:a16="http://schemas.microsoft.com/office/drawing/2014/main" id="{7ABB718E-C935-4F41-B913-1105E0FD61A8}"/>
              </a:ext>
            </a:extLst>
          </p:cNvPr>
          <p:cNvPicPr>
            <a:picLocks noChangeAspect="1"/>
          </p:cNvPicPr>
          <p:nvPr/>
        </p:nvPicPr>
        <p:blipFill>
          <a:blip r:embed="rId5"/>
          <a:stretch>
            <a:fillRect/>
          </a:stretch>
        </p:blipFill>
        <p:spPr>
          <a:xfrm>
            <a:off x="376030" y="1734883"/>
            <a:ext cx="2892286" cy="1508080"/>
          </a:xfrm>
          <a:prstGeom prst="rect">
            <a:avLst/>
          </a:prstGeom>
        </p:spPr>
      </p:pic>
      <p:sp>
        <p:nvSpPr>
          <p:cNvPr id="4" name="TextBox 3">
            <a:extLst>
              <a:ext uri="{FF2B5EF4-FFF2-40B4-BE49-F238E27FC236}">
                <a16:creationId xmlns:a16="http://schemas.microsoft.com/office/drawing/2014/main" id="{C8C9702F-5776-495C-8776-AEA7F27DDF86}"/>
              </a:ext>
            </a:extLst>
          </p:cNvPr>
          <p:cNvSpPr txBox="1"/>
          <p:nvPr/>
        </p:nvSpPr>
        <p:spPr>
          <a:xfrm>
            <a:off x="-96078" y="2185780"/>
            <a:ext cx="2743200" cy="369332"/>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800" b="1" i="1" dirty="0"/>
              <a:t>Venom</a:t>
            </a:r>
            <a:endParaRPr lang="en-US" sz="1800"/>
          </a:p>
        </p:txBody>
      </p:sp>
      <p:sp>
        <p:nvSpPr>
          <p:cNvPr id="5" name="TextBox 4">
            <a:extLst>
              <a:ext uri="{FF2B5EF4-FFF2-40B4-BE49-F238E27FC236}">
                <a16:creationId xmlns:a16="http://schemas.microsoft.com/office/drawing/2014/main" id="{CAAEB301-4C27-42A5-BF7B-A4269D864726}"/>
              </a:ext>
            </a:extLst>
          </p:cNvPr>
          <p:cNvSpPr txBox="1"/>
          <p:nvPr/>
        </p:nvSpPr>
        <p:spPr>
          <a:xfrm>
            <a:off x="1545948" y="2187851"/>
            <a:ext cx="1459397" cy="400110"/>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sz="1000" b="1" dirty="0"/>
              <a:t>by: </a:t>
            </a:r>
            <a:endParaRPr lang="en-US" sz="1000"/>
          </a:p>
          <a:p>
            <a:pPr algn="ctr"/>
            <a:r>
              <a:rPr lang="en-US" sz="1000" b="1" dirty="0"/>
              <a:t>Marilyn Singer</a:t>
            </a:r>
            <a:endParaRPr lang="en-US" sz="1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xEl>
                                              <p:pRg st="0" end="0"/>
                                            </p:txEl>
                                          </p:spTgt>
                                        </p:tgtEl>
                                        <p:attrNameLst>
                                          <p:attrName>style.visibility</p:attrName>
                                        </p:attrNameLst>
                                      </p:cBhvr>
                                      <p:to>
                                        <p:strVal val="visible"/>
                                      </p:to>
                                    </p:set>
                                    <p:animEffect transition="in" filter="fade">
                                      <p:cBhvr>
                                        <p:cTn id="7" dur="1000"/>
                                        <p:tgtEl>
                                          <p:spTgt spid="18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3">
                                            <p:txEl>
                                              <p:pRg st="1" end="1"/>
                                            </p:txEl>
                                          </p:spTgt>
                                        </p:tgtEl>
                                        <p:attrNameLst>
                                          <p:attrName>style.visibility</p:attrName>
                                        </p:attrNameLst>
                                      </p:cBhvr>
                                      <p:to>
                                        <p:strVal val="visible"/>
                                      </p:to>
                                    </p:set>
                                    <p:animEffect transition="in" filter="fade">
                                      <p:cBhvr>
                                        <p:cTn id="12" dur="1000"/>
                                        <p:tgtEl>
                                          <p:spTgt spid="18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3">
                                            <p:txEl>
                                              <p:pRg st="2" end="2"/>
                                            </p:txEl>
                                          </p:spTgt>
                                        </p:tgtEl>
                                        <p:attrNameLst>
                                          <p:attrName>style.visibility</p:attrName>
                                        </p:attrNameLst>
                                      </p:cBhvr>
                                      <p:to>
                                        <p:strVal val="visible"/>
                                      </p:to>
                                    </p:set>
                                    <p:animEffect transition="in" filter="fade">
                                      <p:cBhvr>
                                        <p:cTn id="17" dur="1000"/>
                                        <p:tgtEl>
                                          <p:spTgt spid="18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6483A92F-F99F-451E-8DCC-C376E2F7A59C}">
  <ds:schemaRefs>
    <ds:schemaRef ds:uri="http://schemas.microsoft.com/sharepoint/v3/contenttype/forms"/>
  </ds:schemaRefs>
</ds:datastoreItem>
</file>

<file path=customXml/itemProps2.xml><?xml version="1.0" encoding="utf-8"?>
<ds:datastoreItem xmlns:ds="http://schemas.openxmlformats.org/officeDocument/2006/customXml" ds:itemID="{3C593316-22D9-4889-A132-B3F0BE2006B4}">
  <ds:schemaRefs>
    <ds:schemaRef ds:uri="http://www.w3.org/XML/1998/namespace"/>
    <ds:schemaRef ds:uri="02a6a75b-8925-4bc7-8b21-b87d4a90d0a3"/>
    <ds:schemaRef ds:uri="http://schemas.microsoft.com/office/2006/metadata/properties"/>
    <ds:schemaRef ds:uri="http://schemas.microsoft.com/office/infopath/2007/PartnerControls"/>
    <ds:schemaRef ds:uri="a1502afc-75e6-4a80-976c-76583f90c737"/>
    <ds:schemaRef ds:uri="http://schemas.openxmlformats.org/package/2006/metadata/core-properties"/>
    <ds:schemaRef ds:uri="http://purl.org/dc/terms/"/>
    <ds:schemaRef ds:uri="http://schemas.microsoft.com/office/2006/documentManagement/types"/>
    <ds:schemaRef ds:uri="http://purl.org/dc/elements/1.1/"/>
    <ds:schemaRef ds:uri="http://purl.org/dc/dcmitype/"/>
  </ds:schemaRefs>
</ds:datastoreItem>
</file>

<file path=customXml/itemProps3.xml><?xml version="1.0" encoding="utf-8"?>
<ds:datastoreItem xmlns:ds="http://schemas.openxmlformats.org/officeDocument/2006/customXml" ds:itemID="{7057C3F6-C16E-4C15-8429-98409DB1DC1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70</TotalTime>
  <Words>5019</Words>
  <Application>Microsoft Office PowerPoint</Application>
  <PresentationFormat>On-screen Show (16:9)</PresentationFormat>
  <Paragraphs>353</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Grade 4: Module 2: Unit 1: Lesson 3 Teacher slide, before teaching.</vt:lpstr>
      <vt:lpstr>Grade 4: Module 2: Unit 1: Lesson 3 Teacher slide, before teaching.</vt:lpstr>
      <vt:lpstr>Grade 4: Module 2: Unit 1: Lesson 3 Teacher slide, before teaching.</vt:lpstr>
      <vt:lpstr>Resources to print or create...</vt:lpstr>
      <vt:lpstr>Grade 4: Module 2: Unit 1: Lesson 3 Teacher slide, before teaching.</vt:lpstr>
      <vt:lpstr>Grade 4: Module 2: Unit 1: Lesson 3 Teacher slide, before teaching.</vt:lpstr>
      <vt:lpstr>PowerPoint Presentation</vt:lpstr>
      <vt:lpstr>Hello, Students!</vt:lpstr>
      <vt:lpstr>Venom: Pgs. 16-17</vt:lpstr>
      <vt:lpstr>Venom: Pgs. 16-17</vt:lpstr>
      <vt:lpstr>Review Learning Targets</vt:lpstr>
      <vt:lpstr>Close Read: Lying Low</vt:lpstr>
      <vt:lpstr>Reading For Gist: Animal Behavior Animal Defenses</vt:lpstr>
      <vt:lpstr>Creating and Determining the Main Idea</vt:lpstr>
      <vt:lpstr>Homework</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1: Lesson 3 Teacher slide, before teaching.</dc:title>
  <dc:creator>nbravo</dc:creator>
  <cp:lastModifiedBy>Deniescha Malone</cp:lastModifiedBy>
  <cp:revision>72</cp:revision>
  <dcterms:modified xsi:type="dcterms:W3CDTF">2019-03-23T15:01:09Z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411</vt:lpwstr>
  </property>
</Properties>
</file>