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B96C8B-4841-4E4D-9233-5997C394FCCF}">
  <a:tblStyle styleId="{1EB96C8B-4841-4E4D-9233-5997C394FCC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634" autoAdjust="0"/>
  </p:normalViewPr>
  <p:slideViewPr>
    <p:cSldViewPr snapToGrid="0">
      <p:cViewPr varScale="1">
        <p:scale>
          <a:sx n="106" d="100"/>
          <a:sy n="106" d="100"/>
        </p:scale>
        <p:origin x="-1176" y="-104"/>
      </p:cViewPr>
      <p:guideLst>
        <p:guide orient="horz" pos="1620"/>
        <p:guide pos="2880"/>
      </p:guideLst>
    </p:cSldViewPr>
  </p:slideViewPr>
  <p:notesTextViewPr>
    <p:cViewPr>
      <p:scale>
        <a:sx n="1" d="1"/>
        <a:sy n="1" d="1"/>
      </p:scale>
      <p:origin x="0" y="138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1C6F7E71-1E00-A066-C71F-D6129C4034AB}"/>
    <pc:docChg chg="addSld delSld">
      <pc:chgData name="Natalie Ivey" userId="S::natalie.ivey@detroitk12.org::2c81a4b0-7596-4a42-b4da-e7aac4dfeff9" providerId="AD" clId="Web-{1C6F7E71-1E00-A066-C71F-D6129C4034AB}" dt="2019-03-25T19:32:28.770" v="2"/>
      <pc:docMkLst>
        <pc:docMk/>
      </pc:docMkLst>
      <pc:sldChg chg="new del">
        <pc:chgData name="Natalie Ivey" userId="S::natalie.ivey@detroitk12.org::2c81a4b0-7596-4a42-b4da-e7aac4dfeff9" providerId="AD" clId="Web-{1C6F7E71-1E00-A066-C71F-D6129C4034AB}" dt="2019-03-25T19:32:14.208" v="1"/>
        <pc:sldMkLst>
          <pc:docMk/>
          <pc:sldMk cId="1355337007" sldId="269"/>
        </pc:sldMkLst>
      </pc:sldChg>
      <pc:sldChg chg="add">
        <pc:chgData name="Natalie Ivey" userId="S::natalie.ivey@detroitk12.org::2c81a4b0-7596-4a42-b4da-e7aac4dfeff9" providerId="AD" clId="Web-{1C6F7E71-1E00-A066-C71F-D6129C4034AB}" dt="2019-03-25T19:32:28.770" v="2"/>
        <pc:sldMkLst>
          <pc:docMk/>
          <pc:sldMk cId="1680296345" sldId="269"/>
        </pc:sldMkLst>
      </pc:sldChg>
      <pc:sldMasterChg chg="addSldLayout">
        <pc:chgData name="Natalie Ivey" userId="S::natalie.ivey@detroitk12.org::2c81a4b0-7596-4a42-b4da-e7aac4dfeff9" providerId="AD" clId="Web-{1C6F7E71-1E00-A066-C71F-D6129C4034AB}" dt="2019-03-25T19:32:28.770" v="2"/>
        <pc:sldMasterMkLst>
          <pc:docMk/>
          <pc:sldMasterMk cId="0" sldId="2147483671"/>
        </pc:sldMasterMkLst>
        <pc:sldLayoutChg chg="add">
          <pc:chgData name="Natalie Ivey" userId="S::natalie.ivey@detroitk12.org::2c81a4b0-7596-4a42-b4da-e7aac4dfeff9" providerId="AD" clId="Web-{1C6F7E71-1E00-A066-C71F-D6129C4034AB}" dt="2019-03-25T19:32:28.770" v="2"/>
          <pc:sldLayoutMkLst>
            <pc:docMk/>
            <pc:sldMasterMk cId="0" sldId="2147483671"/>
            <pc:sldLayoutMk cId="3934598553" sldId="214748367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028335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purpose of this lesson is for students to address RI.7.4 and L.7.5 by focusing on types of figurative language. They do this during the Figurative Language Matching Game and again when they create </a:t>
            </a:r>
            <a:r>
              <a:rPr lang="en" sz="1200" b="1" dirty="0">
                <a:solidFill>
                  <a:schemeClr val="dk1"/>
                </a:solidFill>
                <a:latin typeface="Calibri"/>
                <a:ea typeface="Calibri"/>
                <a:cs typeface="Calibri"/>
                <a:sym typeface="Calibri"/>
              </a:rPr>
              <a:t>Figurative Language cards </a:t>
            </a: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 The matching game is similar to the Rhetorical Tools Matching Game played in Module 2A, Unit 2,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second purpose is to do a first and second read of Excerpt 5 with less scaffolding.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Figurative Language cards </a:t>
            </a:r>
            <a:r>
              <a:rPr lang="en" sz="1200" dirty="0">
                <a:solidFill>
                  <a:schemeClr val="dk1"/>
                </a:solidFill>
                <a:latin typeface="Calibri"/>
                <a:ea typeface="Calibri"/>
                <a:cs typeface="Calibri"/>
                <a:sym typeface="Calibri"/>
              </a:rPr>
              <a:t>serve as a formative assessment for RI.7.4. Only a few exemplars should be posted on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read Excerpt 5, which focuses on Douglass’s (failed) escape attempt. They use a similar process to the one used for Excerpts 3 and 4, but this reading arc is less scaffolded since students have already had extensive practice. In particular, students complete the third read questions for homework. This provides them with practice for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Part 2, which requires that they independently read and analyze a new excerpt from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There are fewer third read questions than usual, as much of the discussion of Douglass’s language is accomplished through the Figurative Language Matching Game and the </a:t>
            </a:r>
            <a:r>
              <a:rPr lang="en" sz="1200" b="1" dirty="0">
                <a:solidFill>
                  <a:schemeClr val="dk1"/>
                </a:solidFill>
                <a:latin typeface="Calibri"/>
                <a:ea typeface="Calibri"/>
                <a:cs typeface="Calibri"/>
                <a:sym typeface="Calibri"/>
              </a:rPr>
              <a:t>Figurative Language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explained in the Unit 2 Overview, if your class is struggling to understand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and needs more time to process Excerpt 4, consider using Lessons 9 and 10 differently. However, if you decide not to include Excerpt 5, make sure to do the work with figurative language in this lesson, as it can be applied to Excerpt 3 or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feel that students in your class will not be successful with all of Excerpt 5, consider using only one part and orally summarizing the remaining section(s)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Create the </a:t>
            </a:r>
            <a:r>
              <a:rPr lang="en" sz="1200" b="1" dirty="0">
                <a:solidFill>
                  <a:schemeClr val="dk1"/>
                </a:solidFill>
                <a:latin typeface="Calibri"/>
                <a:ea typeface="Calibri"/>
                <a:cs typeface="Calibri"/>
                <a:sym typeface="Calibri"/>
              </a:rPr>
              <a:t>Figurative Language cards </a:t>
            </a:r>
            <a:r>
              <a:rPr lang="en" sz="1200" dirty="0">
                <a:solidFill>
                  <a:schemeClr val="dk1"/>
                </a:solidFill>
                <a:latin typeface="Calibri"/>
                <a:ea typeface="Calibri"/>
                <a:cs typeface="Calibri"/>
                <a:sym typeface="Calibri"/>
              </a:rPr>
              <a:t>for the matching game.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5 Second Read Close Reading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 and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Third read questions that students complete for homework should be collected and used as formative assessment data. </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19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3454c21d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6-8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Figurative Language Matching Game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Figurative Language Matching Game acts as a physical release. Ensuring that students have opportunities to incorporate physical movement in the classroom supports their academic success.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case of a large class or not enough room to move around, these cards could be put in envelopes and the students could work in pairs to match them appropriately.</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explain the </a:t>
            </a:r>
            <a:r>
              <a:rPr lang="en" sz="1200" b="1" dirty="0">
                <a:solidFill>
                  <a:schemeClr val="dk1"/>
                </a:solidFill>
                <a:latin typeface="Calibri"/>
                <a:ea typeface="Calibri"/>
                <a:cs typeface="Calibri"/>
                <a:sym typeface="Calibri"/>
              </a:rPr>
              <a:t>Figurative Language Matching Game directions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Direction 4 by saying:</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you get to the last step, make sure to reference the figurative language type and the words Douglass used. You may say something like: ‘Douglass used the metaphor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horrible pit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to describe slavery because it created an image of slavery as inescapable. This painted a picture in the minds of the audience about the evils of the institution.’”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cards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to complete Step 1, and pause to answer clarifying questions. Then, instruct them to move 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ensure students are finding their matches.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students have partnered up and had a chance to discuss, ask several groups to share their thinking.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positive feedback for careful thinking about why Douglass is using particular strategies and how they might be convincing to his audience.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finding their matches.</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may give certain cards to specific students to ensure success at this activity.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7" name="Google Shape;207;g43454c21df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7174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Adding to the Powerful Language Word Wall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game the students just played prepares them for this next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especially struggling readers, to make their cards about the example they used in the game.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work they did in Lesson 3 when they added word choice cards to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0" dirty="0">
                <a:solidFill>
                  <a:schemeClr val="dk1"/>
                </a:solidFill>
                <a:latin typeface="Calibri"/>
                <a:ea typeface="Calibri"/>
                <a:cs typeface="Calibri"/>
                <a:sym typeface="Calibri"/>
              </a:rPr>
              <a:t>document camera</a:t>
            </a:r>
            <a:r>
              <a:rPr lang="en" sz="1200" dirty="0">
                <a:solidFill>
                  <a:schemeClr val="dk1"/>
                </a:solidFill>
                <a:latin typeface="Calibri"/>
                <a:ea typeface="Calibri"/>
                <a:cs typeface="Calibri"/>
                <a:sym typeface="Calibri"/>
              </a:rPr>
              <a:t>. Post the </a:t>
            </a:r>
            <a:r>
              <a:rPr lang="en" sz="1200" b="1" dirty="0">
                <a:solidFill>
                  <a:schemeClr val="dk1"/>
                </a:solidFill>
                <a:latin typeface="Calibri"/>
                <a:ea typeface="Calibri"/>
                <a:cs typeface="Calibri"/>
                <a:sym typeface="Calibri"/>
              </a:rPr>
              <a:t>Figurative Language card directions</a:t>
            </a:r>
            <a:r>
              <a:rPr lang="en" sz="1200" dirty="0">
                <a:solidFill>
                  <a:schemeClr val="dk1"/>
                </a:solidFill>
                <a:latin typeface="Calibri"/>
                <a:ea typeface="Calibri"/>
                <a:cs typeface="Calibri"/>
                <a:sym typeface="Calibri"/>
              </a:rPr>
              <a:t> and distribute the </a:t>
            </a:r>
            <a:r>
              <a:rPr lang="en" sz="1200" b="1" dirty="0">
                <a:solidFill>
                  <a:schemeClr val="dk1"/>
                </a:solidFill>
                <a:latin typeface="Calibri"/>
                <a:ea typeface="Calibri"/>
                <a:cs typeface="Calibri"/>
                <a:sym typeface="Calibri"/>
              </a:rPr>
              <a:t>Figurative Language cards</a:t>
            </a:r>
            <a:r>
              <a:rPr lang="en" sz="1200" dirty="0">
                <a:solidFill>
                  <a:schemeClr val="dk1"/>
                </a:solidFill>
                <a:latin typeface="Calibri"/>
                <a:ea typeface="Calibri"/>
                <a:cs typeface="Calibri"/>
                <a:sym typeface="Calibri"/>
              </a:rPr>
              <a:t>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t>
            </a:r>
            <a:r>
              <a:rPr lang="en" sz="1200" i="1" dirty="0">
                <a:solidFill>
                  <a:schemeClr val="dk1"/>
                </a:solidFill>
                <a:latin typeface="Calibri"/>
                <a:ea typeface="Calibri"/>
                <a:cs typeface="Calibri"/>
                <a:sym typeface="Calibri"/>
              </a:rPr>
              <a:t> “How is this similar to and different from the Word Choice cards you completed in Lesson 3?”</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find an example of figurative language in Excerpt 4 or Excerpt 5. When they have found one, prompt them to complete a </a:t>
            </a:r>
            <a:r>
              <a:rPr lang="en" sz="1200" b="1" dirty="0">
                <a:solidFill>
                  <a:schemeClr val="dk1"/>
                </a:solidFill>
                <a:latin typeface="Calibri"/>
                <a:ea typeface="Calibri"/>
                <a:cs typeface="Calibri"/>
                <a:sym typeface="Calibri"/>
              </a:rPr>
              <a:t>Figurative Language card </a:t>
            </a:r>
            <a:r>
              <a:rPr lang="en" sz="1200" dirty="0">
                <a:solidFill>
                  <a:schemeClr val="dk1"/>
                </a:solidFill>
                <a:latin typeface="Calibri"/>
                <a:ea typeface="Calibri"/>
                <a:cs typeface="Calibri"/>
                <a:sym typeface="Calibri"/>
              </a:rPr>
              <a:t>for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you will look at all of the cards to see how they are doing with this skill—which will be assessed on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—and you will post the strongest examples to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“This focuses on Excerpt 5, not Excerpt 3,” “identifies a place that ‘pulls’ at you,”  and “analyzes how Douglass uses language to convey meaning.”</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being given the sentence or part of the sentence.</a:t>
            </a:r>
            <a:endParaRPr sz="1200" dirty="0">
              <a:solidFill>
                <a:schemeClr val="dk1"/>
              </a:solidFill>
              <a:latin typeface="Calibri"/>
              <a:ea typeface="Calibri"/>
              <a:cs typeface="Calibri"/>
              <a:sym typeface="Calibri"/>
            </a:endParaRPr>
          </a:p>
        </p:txBody>
      </p:sp>
      <p:sp>
        <p:nvSpPr>
          <p:cNvPr id="215" name="Google Shape;215;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4014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an independent activity for third read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3" name="Google Shape;223;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1862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1" name="Google Shape;23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247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Text and Questions: An Escape Attempt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Close Reading Guide, Second Read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Figurative Language Matching Game cards </a:t>
            </a:r>
            <a:r>
              <a:rPr lang="en" sz="1200" dirty="0">
                <a:solidFill>
                  <a:schemeClr val="dk1"/>
                </a:solidFill>
                <a:latin typeface="Calibri"/>
                <a:ea typeface="Calibri"/>
                <a:cs typeface="Calibri"/>
                <a:sym typeface="Calibri"/>
              </a:rPr>
              <a:t>(one card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Figurative Language Matching Game directions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Figurative Language card directions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Figurative Language cards </a:t>
            </a:r>
            <a:r>
              <a:rPr lang="en" sz="1200" dirty="0">
                <a:solidFill>
                  <a:schemeClr val="dk1"/>
                </a:solidFill>
                <a:latin typeface="Calibri"/>
                <a:ea typeface="Calibri"/>
                <a:cs typeface="Calibri"/>
                <a:sym typeface="Calibri"/>
              </a:rPr>
              <a:t>(one card per student; all one color: a different color than </a:t>
            </a:r>
            <a:r>
              <a:rPr lang="en" sz="1200" b="1" dirty="0">
                <a:solidFill>
                  <a:schemeClr val="dk1"/>
                </a:solidFill>
                <a:latin typeface="Calibri"/>
                <a:ea typeface="Calibri"/>
                <a:cs typeface="Calibri"/>
                <a:sym typeface="Calibri"/>
              </a:rPr>
              <a:t>Vivid Word Choice cards </a:t>
            </a:r>
            <a:r>
              <a:rPr lang="en" sz="1200" dirty="0">
                <a:solidFill>
                  <a:schemeClr val="dk1"/>
                </a:solidFill>
                <a:latin typeface="Calibri"/>
                <a:ea typeface="Calibri"/>
                <a:cs typeface="Calibri"/>
                <a:sym typeface="Calibri"/>
              </a:rPr>
              <a:t>in Lesson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(from Unit 1, Lesson 6;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(from Unit 1, Lesson 7;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(begun in Unit 1,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(begun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1015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Text and Questions: An Escape Attempt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Close Reading Guide, Second Read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516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6105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878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Learning Targets (2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helpful for students to be aware of what the learning targets are for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Tell students that you are looking forward to seeing them work more independently with this final excerpt from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Explain that today they will focus on figurative language, which they began working with when they studied poetry in Unit 1.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8646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331a8e82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30-35 minutes (this slide, 15 -20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Excerpt 5 First and Second Read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set clear expectations that students follow along silently as you read the text aloud, and circle words they do not understand.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to monitor their understanding of a complex text. When students annotate the text by circling these words it can also provide a formative assessment for the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Excerpt 5 Text and Questions: An Escape Attempt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 students that this excerpt could also become the basis for the picture book they create in Unit 3.</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Quickly review the provided definitions (e.g., direct students to find the word </a:t>
            </a:r>
            <a:r>
              <a:rPr lang="en" sz="1200" i="1" dirty="0">
                <a:solidFill>
                  <a:schemeClr val="dk1"/>
                </a:solidFill>
                <a:latin typeface="Calibri"/>
                <a:ea typeface="Calibri"/>
                <a:cs typeface="Calibri"/>
                <a:sym typeface="Calibri"/>
              </a:rPr>
              <a:t>imprudent </a:t>
            </a:r>
            <a:r>
              <a:rPr lang="en" sz="1200" dirty="0">
                <a:solidFill>
                  <a:schemeClr val="dk1"/>
                </a:solidFill>
                <a:latin typeface="Calibri"/>
                <a:ea typeface="Calibri"/>
                <a:cs typeface="Calibri"/>
                <a:sym typeface="Calibri"/>
              </a:rPr>
              <a:t>in Paragraph 2, and then read the definition out loud). It is important for students to hear you read the words, as they may not know how to pronounce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entire excerpt aloud fluently and with expression. Encourage students to follow along silently and circle words they do not know.</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you are done, pause and ask:  </a:t>
            </a:r>
            <a:r>
              <a:rPr lang="en" sz="1200" i="1" dirty="0">
                <a:solidFill>
                  <a:schemeClr val="dk1"/>
                </a:solidFill>
                <a:latin typeface="Calibri"/>
                <a:ea typeface="Calibri"/>
                <a:cs typeface="Calibri"/>
                <a:sym typeface="Calibri"/>
              </a:rPr>
              <a:t>“What was this excerpt about?”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excerpt is about a planned escape to freedom that ultimately fails.”</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annotated copies of the text.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0" name="Google Shape;180;g4331a8e82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065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3454c21d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30-35 minutes (this slide, 15 -20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Excerpt 5 First and Second Read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with a partner allows all students to be engaged and share their ideas.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given less teacher guidance on these second read questions. Use your judgment about whether you think students may need more guidance than this, and adjust accordingly. Remember, though, that the </a:t>
            </a:r>
            <a:r>
              <a:rPr lang="en" sz="1200" b="1" dirty="0">
                <a:solidFill>
                  <a:schemeClr val="dk1"/>
                </a:solidFill>
                <a:latin typeface="Calibri"/>
                <a:ea typeface="Calibri"/>
                <a:cs typeface="Calibri"/>
                <a:sym typeface="Calibri"/>
              </a:rPr>
              <a:t>Mid-Unit 2 Assessment Part 2 </a:t>
            </a:r>
            <a:r>
              <a:rPr lang="en" sz="1200" dirty="0">
                <a:solidFill>
                  <a:schemeClr val="dk1"/>
                </a:solidFill>
                <a:latin typeface="Calibri"/>
                <a:ea typeface="Calibri"/>
                <a:cs typeface="Calibri"/>
                <a:sym typeface="Calibri"/>
              </a:rPr>
              <a:t>will ask students to do this work indepently, so having the opportunity to practice is important.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sit with one of their partners from the </a:t>
            </a:r>
            <a:r>
              <a:rPr lang="en" sz="1200" b="1"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(you decide which one) and to complete the second read questions. Remind them that you have modeled all of these types of questions before, and this is their chance to practice before the </a:t>
            </a:r>
            <a:r>
              <a:rPr lang="en" sz="1200" b="1" dirty="0">
                <a:solidFill>
                  <a:schemeClr val="dk1"/>
                </a:solidFill>
                <a:latin typeface="Calibri"/>
                <a:ea typeface="Calibri"/>
                <a:cs typeface="Calibri"/>
                <a:sym typeface="Calibri"/>
              </a:rPr>
              <a:t>Mid-Unit 2 Assessment Part 2.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Excerpt 5 Close Reading Guide, Second Read</a:t>
            </a:r>
            <a:r>
              <a:rPr lang="en" sz="1200" dirty="0">
                <a:solidFill>
                  <a:schemeClr val="dk1"/>
                </a:solidFill>
                <a:latin typeface="Calibri"/>
                <a:ea typeface="Calibri"/>
                <a:cs typeface="Calibri"/>
                <a:sym typeface="Calibri"/>
              </a:rPr>
              <a:t> to guide students as they work in pairs.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their </a:t>
            </a:r>
            <a:r>
              <a:rPr lang="en" sz="1200" b="1" dirty="0">
                <a:solidFill>
                  <a:schemeClr val="dk1"/>
                </a:solidFill>
                <a:latin typeface="Calibri"/>
                <a:ea typeface="Calibri"/>
                <a:cs typeface="Calibri"/>
                <a:sym typeface="Calibri"/>
              </a:rPr>
              <a:t>Reference Sheet: Roots, Prefixes, and Suffixes</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answers, focusing on Questions 6, 7, 9, and 12.</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6, listen for “They planned to take a canoe north through the Chesapeake Bay, where they could pretend to be fisherman. Then they planned to turn the canoe loose and walk to the northern border of Maryland.”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7, listen for “A protection is a written pass allowing a slave to be away from his or her plantation. It would allow Douglass and his friends to not seem like escaping slaves when they encountered whites.”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9, listen for “a. seize, tied, hands closely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12, listen for “No one had found their forged passes, so they didn’t know they were planning to escape.”</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them in answering the questions and determining the meaning of vocabulary words. Some students will need more guided practice before they are ready for independent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9" name="Google Shape;189;g43454c21d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4108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3454c21df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3-4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Figurative Language Matching Game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Congratulate students on their careful work to determine what Douglass said, and tell them that now they will pause to think about this question: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figurative language from the Poet’s Toolbox does Douglass use to strengthen his purpose?”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reference the </a:t>
            </a: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if they struggle.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answer, “metaphors and vivid word choice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8" name="Google Shape;198;g43454c21df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1976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934598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17500" algn="l" rtl="0">
              <a:spcBef>
                <a:spcPts val="0"/>
              </a:spcBef>
              <a:spcAft>
                <a:spcPts val="0"/>
              </a:spcAft>
              <a:buSzPts val="1400"/>
              <a:buFont typeface="Century Gothic"/>
              <a:buChar char="•"/>
            </a:pPr>
            <a:r>
              <a:rPr lang="en" sz="1400"/>
              <a:t>This lesson will take approximately 45 -55  minutes to complete. </a:t>
            </a:r>
            <a:endParaRPr sz="1400"/>
          </a:p>
          <a:p>
            <a:pPr marL="457200" lvl="0" indent="-317500" algn="l" rtl="0">
              <a:spcBef>
                <a:spcPts val="1000"/>
              </a:spcBef>
              <a:spcAft>
                <a:spcPts val="0"/>
              </a:spcAft>
              <a:buSzPts val="1400"/>
              <a:buFont typeface="Century Gothic"/>
              <a:buChar char="•"/>
            </a:pPr>
            <a:r>
              <a:rPr lang="en" sz="1400"/>
              <a:t>One purpose of today’s lesson is to focus on types of figurative language while also reading Excerpt 5.</a:t>
            </a:r>
            <a:endParaRPr sz="1400"/>
          </a:p>
          <a:p>
            <a:pPr marL="457200" lvl="0" indent="-317500" algn="l" rtl="0">
              <a:spcBef>
                <a:spcPts val="1000"/>
              </a:spcBef>
              <a:spcAft>
                <a:spcPts val="0"/>
              </a:spcAft>
              <a:buSzPts val="1400"/>
              <a:buFont typeface="Arial"/>
              <a:buChar char="•"/>
            </a:pPr>
            <a:r>
              <a:rPr lang="en" sz="1400"/>
              <a:t>A second purpose is to do a first and second read of Excerpt 5 with less scaffolding.</a:t>
            </a:r>
            <a:endParaRPr sz="1400"/>
          </a:p>
          <a:p>
            <a:pPr marL="0" lvl="0" indent="0" algn="l" rtl="0">
              <a:spcBef>
                <a:spcPts val="1000"/>
              </a:spcBef>
              <a:spcAft>
                <a:spcPts val="0"/>
              </a:spcAft>
              <a:buNone/>
            </a:pPr>
            <a:r>
              <a:rPr lang="en" sz="1800" b="1"/>
              <a:t>The Learning Targets for students today are:</a:t>
            </a:r>
            <a:endParaRPr sz="1800" b="1"/>
          </a:p>
          <a:p>
            <a:pPr marL="457200" lvl="0" indent="-317500" algn="l" rtl="0">
              <a:spcBef>
                <a:spcPts val="1000"/>
              </a:spcBef>
              <a:spcAft>
                <a:spcPts val="0"/>
              </a:spcAft>
              <a:buSzPts val="1400"/>
              <a:buChar char="•"/>
            </a:pPr>
            <a:r>
              <a:rPr lang="en" sz="1400"/>
              <a:t>I can determine the meaning of words and phrases in an excerpt of </a:t>
            </a:r>
            <a:r>
              <a:rPr lang="en" sz="1400" i="1"/>
              <a:t>Narrative of the Life of Frederick Douglass.</a:t>
            </a:r>
            <a:endParaRPr sz="1400" i="1"/>
          </a:p>
          <a:p>
            <a:pPr marL="457200" lvl="0" indent="-317500" algn="l" rtl="0">
              <a:spcBef>
                <a:spcPts val="0"/>
              </a:spcBef>
              <a:spcAft>
                <a:spcPts val="0"/>
              </a:spcAft>
              <a:buSzPts val="1400"/>
              <a:buChar char="•"/>
            </a:pPr>
            <a:r>
              <a:rPr lang="en" sz="1400"/>
              <a:t>I can use common roots, prefixes, and suffixes as clues to the meaning of words in </a:t>
            </a:r>
            <a:r>
              <a:rPr lang="en" sz="1400" i="1"/>
              <a:t>Narrative of the Life of Frederick Douglass.</a:t>
            </a:r>
            <a:endParaRPr sz="1400" i="1"/>
          </a:p>
          <a:p>
            <a:pPr marL="457200" lvl="0" indent="-317500" algn="l" rtl="0">
              <a:spcBef>
                <a:spcPts val="0"/>
              </a:spcBef>
              <a:spcAft>
                <a:spcPts val="0"/>
              </a:spcAft>
              <a:buSzPts val="1400"/>
              <a:buChar char="•"/>
            </a:pPr>
            <a:r>
              <a:rPr lang="en" sz="1400"/>
              <a:t>I can identify different types of figurative language in </a:t>
            </a:r>
            <a:r>
              <a:rPr lang="en" sz="1400" i="1"/>
              <a:t>Narrative of the Life of Frederick Douglass.</a:t>
            </a:r>
            <a:endParaRPr sz="1400" i="1"/>
          </a:p>
          <a:p>
            <a:pPr marL="457200" lvl="0" indent="-317500" algn="l" rtl="0">
              <a:spcBef>
                <a:spcPts val="0"/>
              </a:spcBef>
              <a:spcAft>
                <a:spcPts val="0"/>
              </a:spcAft>
              <a:buSzPts val="1400"/>
              <a:buChar char="•"/>
            </a:pPr>
            <a:r>
              <a:rPr lang="en" sz="1400"/>
              <a:t>I can reread a complex text in order to make meaning of it.</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0" name="Google Shape;210;p34"/>
          <p:cNvSpPr txBox="1">
            <a:spLocks noGrp="1"/>
          </p:cNvSpPr>
          <p:nvPr>
            <p:ph type="title"/>
          </p:nvPr>
        </p:nvSpPr>
        <p:spPr>
          <a:xfrm>
            <a:off x="239749" y="422025"/>
            <a:ext cx="8124225"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play a Figurative Language Game</a:t>
            </a:r>
            <a:endParaRPr sz="3000" dirty="0">
              <a:latin typeface="Century Gothic"/>
              <a:ea typeface="Century Gothic"/>
              <a:cs typeface="Century Gothic"/>
              <a:sym typeface="Century Gothic"/>
            </a:endParaRPr>
          </a:p>
        </p:txBody>
      </p:sp>
      <p:sp>
        <p:nvSpPr>
          <p:cNvPr id="211" name="Google Shape;211;p34"/>
          <p:cNvSpPr txBox="1">
            <a:spLocks noGrp="1"/>
          </p:cNvSpPr>
          <p:nvPr>
            <p:ph type="body" idx="1"/>
          </p:nvPr>
        </p:nvSpPr>
        <p:spPr>
          <a:xfrm>
            <a:off x="239750" y="994725"/>
            <a:ext cx="8673600" cy="3574200"/>
          </a:xfrm>
          <a:prstGeom prst="rect">
            <a:avLst/>
          </a:prstGeom>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dirty="0"/>
          </a:p>
          <a:p>
            <a:pPr marL="0" lvl="0" indent="0" algn="l" rtl="0">
              <a:lnSpc>
                <a:spcPct val="100000"/>
              </a:lnSpc>
              <a:spcBef>
                <a:spcPts val="0"/>
              </a:spcBef>
              <a:spcAft>
                <a:spcPts val="0"/>
              </a:spcAft>
              <a:buNone/>
            </a:pPr>
            <a:r>
              <a:rPr lang="en" sz="2400" dirty="0"/>
              <a:t>Directions:</a:t>
            </a:r>
            <a:endParaRPr sz="2400" dirty="0"/>
          </a:p>
          <a:p>
            <a:pPr lvl="0" indent="-457200" algn="l" rtl="0">
              <a:lnSpc>
                <a:spcPct val="100000"/>
              </a:lnSpc>
              <a:spcBef>
                <a:spcPts val="600"/>
              </a:spcBef>
              <a:spcAft>
                <a:spcPts val="0"/>
              </a:spcAft>
              <a:buSzPct val="100000"/>
              <a:buFont typeface="+mj-lt"/>
              <a:buAutoNum type="arabicPeriod"/>
            </a:pPr>
            <a:r>
              <a:rPr lang="en" sz="2000" dirty="0"/>
              <a:t>Read the cards and clarify any vocabulary.</a:t>
            </a:r>
          </a:p>
          <a:p>
            <a:pPr lvl="0" indent="-457200" algn="l" rtl="0">
              <a:lnSpc>
                <a:spcPct val="100000"/>
              </a:lnSpc>
              <a:spcBef>
                <a:spcPts val="600"/>
              </a:spcBef>
              <a:spcAft>
                <a:spcPts val="0"/>
              </a:spcAft>
              <a:buSzPct val="100000"/>
              <a:buFont typeface="+mj-lt"/>
              <a:buAutoNum type="arabicPeriod"/>
            </a:pPr>
            <a:r>
              <a:rPr lang="en" sz="2000" dirty="0"/>
              <a:t>Walk around and find a match: a tool card needs to be matched with a sentence strip, which has an example of that tool from the </a:t>
            </a:r>
            <a:r>
              <a:rPr lang="en" sz="2000" i="1" dirty="0"/>
              <a:t>Narrative</a:t>
            </a:r>
            <a:r>
              <a:rPr lang="en" sz="2000" dirty="0"/>
              <a:t>.</a:t>
            </a:r>
          </a:p>
          <a:p>
            <a:pPr lvl="0" indent="-457200" algn="l" rtl="0">
              <a:lnSpc>
                <a:spcPct val="100000"/>
              </a:lnSpc>
              <a:spcBef>
                <a:spcPts val="600"/>
              </a:spcBef>
              <a:spcAft>
                <a:spcPts val="0"/>
              </a:spcAft>
              <a:buSzPct val="100000"/>
              <a:buFont typeface="+mj-lt"/>
              <a:buAutoNum type="arabicPeriod"/>
            </a:pPr>
            <a:r>
              <a:rPr lang="en" sz="2000" dirty="0"/>
              <a:t>Sit down together once a match is made.</a:t>
            </a:r>
          </a:p>
          <a:p>
            <a:pPr lvl="0" indent="-457200" algn="l" rtl="0">
              <a:lnSpc>
                <a:spcPct val="100000"/>
              </a:lnSpc>
              <a:spcBef>
                <a:spcPts val="600"/>
              </a:spcBef>
              <a:spcAft>
                <a:spcPts val="0"/>
              </a:spcAft>
              <a:buSzPct val="100000"/>
              <a:buFont typeface="+mj-lt"/>
              <a:buAutoNum type="arabicPeriod"/>
            </a:pPr>
            <a:r>
              <a:rPr lang="en" sz="2000" dirty="0"/>
              <a:t>Discuss the example and the tool. Talk about why Douglass used that particular tool.</a:t>
            </a:r>
            <a:endParaRPr sz="2000" dirty="0"/>
          </a:p>
          <a:p>
            <a:pPr marL="0" lvl="0" indent="0" algn="l" rtl="0">
              <a:lnSpc>
                <a:spcPct val="100000"/>
              </a:lnSpc>
              <a:spcBef>
                <a:spcPts val="0"/>
              </a:spcBef>
              <a:spcAft>
                <a:spcPts val="0"/>
              </a:spcAft>
              <a:buNone/>
            </a:pPr>
            <a:endParaRPr sz="2400" dirty="0"/>
          </a:p>
          <a:p>
            <a:pPr marL="914400" lvl="0" indent="0" algn="l" rtl="0">
              <a:spcBef>
                <a:spcPts val="800"/>
              </a:spcBef>
              <a:spcAft>
                <a:spcPts val="0"/>
              </a:spcAft>
              <a:buNone/>
            </a:pPr>
            <a:endParaRPr sz="2400" dirty="0"/>
          </a:p>
          <a:p>
            <a:pPr marL="0" lvl="0" indent="0" algn="l" rtl="0">
              <a:lnSpc>
                <a:spcPct val="145454"/>
              </a:lnSpc>
              <a:spcBef>
                <a:spcPts val="0"/>
              </a:spcBef>
              <a:spcAft>
                <a:spcPts val="0"/>
              </a:spcAft>
              <a:buNone/>
            </a:pP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6" name="Google Shape;169;p29"/>
          <p:cNvPicPr preferRelativeResize="0"/>
          <p:nvPr/>
        </p:nvPicPr>
        <p:blipFill>
          <a:blip r:embed="rId3">
            <a:alphaModFix/>
          </a:blip>
          <a:stretch>
            <a:fillRect/>
          </a:stretch>
        </p:blipFill>
        <p:spPr>
          <a:xfrm>
            <a:off x="8175171" y="65607"/>
            <a:ext cx="874735" cy="104254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250370" y="334175"/>
            <a:ext cx="8582029"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900" dirty="0"/>
              <a:t>Let’s add to </a:t>
            </a:r>
            <a:r>
              <a:rPr lang="en" sz="2900" b="1" dirty="0"/>
              <a:t>Powerful Language Word Wall</a:t>
            </a:r>
            <a:endParaRPr sz="2900" b="1" dirty="0">
              <a:sym typeface="Century Gothic"/>
            </a:endParaRPr>
          </a:p>
        </p:txBody>
      </p:sp>
      <p:sp>
        <p:nvSpPr>
          <p:cNvPr id="218" name="Google Shape;218;p35"/>
          <p:cNvSpPr txBox="1">
            <a:spLocks noGrp="1"/>
          </p:cNvSpPr>
          <p:nvPr>
            <p:ph type="body" idx="1"/>
          </p:nvPr>
        </p:nvSpPr>
        <p:spPr>
          <a:xfrm>
            <a:off x="365200" y="1369200"/>
            <a:ext cx="1871100" cy="32811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endParaRPr sz="1800" dirty="0"/>
          </a:p>
          <a:p>
            <a:pPr marL="0" lvl="0" indent="0" algn="l" rtl="0">
              <a:spcBef>
                <a:spcPts val="0"/>
              </a:spcBef>
              <a:spcAft>
                <a:spcPts val="0"/>
              </a:spcAft>
              <a:buNone/>
            </a:pPr>
            <a:r>
              <a:rPr lang="en" sz="1800" dirty="0"/>
              <a:t>How is this different from the W</a:t>
            </a:r>
            <a:r>
              <a:rPr lang="en" sz="1800" b="1" dirty="0"/>
              <a:t>ord Choice cards </a:t>
            </a:r>
            <a:r>
              <a:rPr lang="en" sz="1800" dirty="0"/>
              <a:t>you completed in Lesson 3?</a:t>
            </a:r>
            <a:endParaRPr sz="1800" dirty="0"/>
          </a:p>
          <a:p>
            <a:pPr marL="457200" lvl="0" indent="0" algn="l" rtl="0">
              <a:spcBef>
                <a:spcPts val="800"/>
              </a:spcBef>
              <a:spcAft>
                <a:spcPts val="0"/>
              </a:spcAft>
              <a:buNone/>
            </a:pPr>
            <a:endParaRPr sz="1600" dirty="0"/>
          </a:p>
          <a:p>
            <a:pPr marL="0" lvl="0" indent="0" algn="ctr" rtl="0">
              <a:spcBef>
                <a:spcPts val="800"/>
              </a:spcBef>
              <a:spcAft>
                <a:spcPts val="0"/>
              </a:spcAft>
              <a:buNone/>
            </a:pPr>
            <a:endParaRPr sz="1600" dirty="0">
              <a:latin typeface="Times New Roman"/>
              <a:ea typeface="Times New Roman"/>
              <a:cs typeface="Times New Roman"/>
              <a:sym typeface="Times New Roman"/>
            </a:endParaRPr>
          </a:p>
        </p:txBody>
      </p:sp>
      <p:pic>
        <p:nvPicPr>
          <p:cNvPr id="220" name="Google Shape;220;p35"/>
          <p:cNvPicPr preferRelativeResize="0"/>
          <p:nvPr/>
        </p:nvPicPr>
        <p:blipFill>
          <a:blip r:embed="rId3">
            <a:alphaModFix/>
          </a:blip>
          <a:stretch>
            <a:fillRect/>
          </a:stretch>
        </p:blipFill>
        <p:spPr>
          <a:xfrm>
            <a:off x="2236300" y="1369225"/>
            <a:ext cx="6907701" cy="3281050"/>
          </a:xfrm>
          <a:prstGeom prst="rect">
            <a:avLst/>
          </a:prstGeom>
          <a:noFill/>
          <a:ln>
            <a:noFill/>
          </a:ln>
        </p:spPr>
      </p:pic>
      <p:pic>
        <p:nvPicPr>
          <p:cNvPr id="6" name="Google Shape;169;p29"/>
          <p:cNvPicPr preferRelativeResize="0"/>
          <p:nvPr/>
        </p:nvPicPr>
        <p:blipFill>
          <a:blip r:embed="rId4">
            <a:alphaModFix/>
          </a:blip>
          <a:stretch>
            <a:fillRect/>
          </a:stretch>
        </p:blipFill>
        <p:spPr>
          <a:xfrm>
            <a:off x="8175171" y="65607"/>
            <a:ext cx="874735" cy="104254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6" name="Google Shape;22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7" name="Google Shape;227;p36"/>
          <p:cNvSpPr txBox="1">
            <a:spLocks noGrp="1"/>
          </p:cNvSpPr>
          <p:nvPr>
            <p:ph type="body" idx="1"/>
          </p:nvPr>
        </p:nvSpPr>
        <p:spPr>
          <a:xfrm>
            <a:off x="311700" y="1445875"/>
            <a:ext cx="8520600" cy="3263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400"/>
          </a:p>
          <a:p>
            <a:pPr marL="0" lvl="0" indent="0" algn="ctr" rtl="0">
              <a:lnSpc>
                <a:spcPct val="115000"/>
              </a:lnSpc>
              <a:spcBef>
                <a:spcPts val="0"/>
              </a:spcBef>
              <a:spcAft>
                <a:spcPts val="0"/>
              </a:spcAft>
              <a:buNone/>
            </a:pPr>
            <a:endParaRPr sz="3000"/>
          </a:p>
          <a:p>
            <a:pPr marL="0" lvl="0" indent="0" algn="ctr" rtl="0">
              <a:lnSpc>
                <a:spcPct val="115000"/>
              </a:lnSpc>
              <a:spcBef>
                <a:spcPts val="0"/>
              </a:spcBef>
              <a:spcAft>
                <a:spcPts val="0"/>
              </a:spcAft>
              <a:buNone/>
            </a:pPr>
            <a:r>
              <a:rPr lang="en" sz="2400"/>
              <a:t>Complete Excerpt 5 third read questions</a:t>
            </a:r>
            <a:endParaRPr sz="2400"/>
          </a:p>
          <a:p>
            <a:pPr marL="0" lvl="0" indent="0" algn="l" rtl="0">
              <a:spcBef>
                <a:spcPts val="800"/>
              </a:spcBef>
              <a:spcAft>
                <a:spcPts val="0"/>
              </a:spcAft>
              <a:buNone/>
            </a:pPr>
            <a:endParaRPr sz="1200"/>
          </a:p>
          <a:p>
            <a:pPr marL="0" lvl="0" indent="0" algn="ctr" rtl="0">
              <a:spcBef>
                <a:spcPts val="800"/>
              </a:spcBef>
              <a:spcAft>
                <a:spcPts val="0"/>
              </a:spcAft>
              <a:buNone/>
            </a:pPr>
            <a:endParaRPr sz="240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175171" y="65607"/>
            <a:ext cx="874735" cy="104254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4" name="Google Shape;23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5" name="Google Shape;235;p37"/>
          <p:cNvGraphicFramePr/>
          <p:nvPr/>
        </p:nvGraphicFramePr>
        <p:xfrm>
          <a:off x="577191" y="1248212"/>
          <a:ext cx="7989600" cy="3230175"/>
        </p:xfrm>
        <a:graphic>
          <a:graphicData uri="http://schemas.openxmlformats.org/drawingml/2006/table">
            <a:tbl>
              <a:tblPr firstRow="1" bandRow="1">
                <a:noFill/>
                <a:tableStyleId>{1EB96C8B-4841-4E4D-9233-5997C394FCCF}</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1680296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dirty="0">
                <a:solidFill>
                  <a:schemeClr val="dk1"/>
                </a:solidFill>
                <a:latin typeface="Century Gothic"/>
                <a:ea typeface="Century Gothic"/>
                <a:cs typeface="Century Gothic"/>
                <a:sym typeface="Century Gothic"/>
              </a:rPr>
              <a:t>Preparing for Lesson #</a:t>
            </a:r>
            <a:r>
              <a:rPr lang="en" sz="1400" b="1" dirty="0"/>
              <a:t>9</a:t>
            </a:r>
            <a:endParaRPr sz="1400" b="1" dirty="0"/>
          </a:p>
          <a:p>
            <a:pPr marL="0" lvl="0" indent="0" algn="l" rtl="0">
              <a:lnSpc>
                <a:spcPct val="90000"/>
              </a:lnSpc>
              <a:spcBef>
                <a:spcPts val="800"/>
              </a:spcBef>
              <a:spcAft>
                <a:spcPts val="0"/>
              </a:spcAft>
              <a:buClr>
                <a:schemeClr val="dk1"/>
              </a:buClr>
              <a:buSzPts val="2500"/>
              <a:buFont typeface="Arial"/>
              <a:buNone/>
            </a:pPr>
            <a:r>
              <a:rPr lang="en" sz="1400" dirty="0">
                <a:solidFill>
                  <a:schemeClr val="dk1"/>
                </a:solidFill>
                <a:latin typeface="Century Gothic"/>
                <a:ea typeface="Century Gothic"/>
                <a:cs typeface="Century Gothic"/>
                <a:sym typeface="Century Gothic"/>
              </a:rPr>
              <a:t>Materials and classroom preparation:</a:t>
            </a:r>
            <a:endParaRPr sz="1400"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dirty="0"/>
          </a:p>
        </p:txBody>
      </p:sp>
      <p:sp>
        <p:nvSpPr>
          <p:cNvPr id="145" name="Google Shape;145;p26"/>
          <p:cNvSpPr txBox="1"/>
          <p:nvPr/>
        </p:nvSpPr>
        <p:spPr>
          <a:xfrm>
            <a:off x="381975" y="1911225"/>
            <a:ext cx="8450400" cy="2904600"/>
          </a:xfrm>
          <a:prstGeom prst="rect">
            <a:avLst/>
          </a:prstGeom>
          <a:noFill/>
          <a:ln>
            <a:noFill/>
          </a:ln>
        </p:spPr>
        <p:txBody>
          <a:bodyPr spcFirstLastPara="1" wrap="square" lIns="91425" tIns="91425" rIns="91425" bIns="91425" anchor="ctr" anchorCtr="0">
            <a:noAutofit/>
          </a:bodyPr>
          <a:lstStyle/>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5 Text and Questions: An Escape Attempt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Douglass’s Homes Discussion Appointments </a:t>
            </a:r>
            <a:r>
              <a:rPr lang="en" dirty="0">
                <a:solidFill>
                  <a:schemeClr val="dk1"/>
                </a:solidFill>
                <a:latin typeface="Century Gothic"/>
                <a:ea typeface="Century Gothic"/>
                <a:cs typeface="Century Gothic"/>
                <a:sym typeface="Century Gothic"/>
              </a:rPr>
              <a:t>(from Unit 1, Lesson 6; </a:t>
            </a:r>
            <a:r>
              <a:rPr lang="en" b="1" dirty="0">
                <a:solidFill>
                  <a:schemeClr val="dk1"/>
                </a:solidFill>
                <a:latin typeface="Century Gothic"/>
                <a:ea typeface="Century Gothic"/>
                <a:cs typeface="Century Gothic"/>
                <a:sym typeface="Century Gothic"/>
              </a:rPr>
              <a:t>for teacher reference</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5 Close Reading Guide, Second Read (for teacher reference)</a:t>
            </a:r>
            <a:endParaRPr b="1"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Reference Sheet: Roots, Prefixes, and Suffixes </a:t>
            </a:r>
            <a:r>
              <a:rPr lang="en" dirty="0">
                <a:solidFill>
                  <a:schemeClr val="dk1"/>
                </a:solidFill>
                <a:latin typeface="Century Gothic"/>
                <a:ea typeface="Century Gothic"/>
                <a:cs typeface="Century Gothic"/>
                <a:sym typeface="Century Gothic"/>
              </a:rPr>
              <a:t>(from Unit 1, Lesson 7; 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Poet’s Toolbox anchor chart </a:t>
            </a:r>
            <a:r>
              <a:rPr lang="en" dirty="0">
                <a:solidFill>
                  <a:schemeClr val="dk1"/>
                </a:solidFill>
                <a:latin typeface="Century Gothic"/>
                <a:ea typeface="Century Gothic"/>
                <a:cs typeface="Century Gothic"/>
                <a:sym typeface="Century Gothic"/>
              </a:rPr>
              <a:t>(begun in Unit 1, Lesson 11)</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Figurative Language Matching Game cards </a:t>
            </a:r>
            <a:r>
              <a:rPr lang="en" dirty="0">
                <a:solidFill>
                  <a:schemeClr val="dk1"/>
                </a:solidFill>
                <a:latin typeface="Century Gothic"/>
                <a:ea typeface="Century Gothic"/>
                <a:cs typeface="Century Gothic"/>
                <a:sym typeface="Century Gothic"/>
              </a:rPr>
              <a:t>(one card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Figurative Language Matching Game directions </a:t>
            </a:r>
            <a:r>
              <a:rPr lang="en" dirty="0">
                <a:solidFill>
                  <a:schemeClr val="dk1"/>
                </a:solidFill>
                <a:latin typeface="Century Gothic"/>
                <a:ea typeface="Century Gothic"/>
                <a:cs typeface="Century Gothic"/>
                <a:sym typeface="Century Gothic"/>
              </a:rPr>
              <a:t>(one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Figurative Language card directions </a:t>
            </a:r>
            <a:r>
              <a:rPr lang="en" dirty="0">
                <a:solidFill>
                  <a:schemeClr val="dk1"/>
                </a:solidFill>
                <a:latin typeface="Century Gothic"/>
                <a:ea typeface="Century Gothic"/>
                <a:cs typeface="Century Gothic"/>
                <a:sym typeface="Century Gothic"/>
              </a:rPr>
              <a:t>(one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Figurative Language cards </a:t>
            </a:r>
            <a:r>
              <a:rPr lang="en" dirty="0">
                <a:solidFill>
                  <a:schemeClr val="dk1"/>
                </a:solidFill>
                <a:latin typeface="Century Gothic"/>
                <a:ea typeface="Century Gothic"/>
                <a:cs typeface="Century Gothic"/>
                <a:sym typeface="Century Gothic"/>
              </a:rPr>
              <a:t>(one card per student; all one color: a different color than </a:t>
            </a:r>
            <a:r>
              <a:rPr lang="en" b="1" dirty="0">
                <a:solidFill>
                  <a:schemeClr val="dk1"/>
                </a:solidFill>
                <a:latin typeface="Century Gothic"/>
                <a:ea typeface="Century Gothic"/>
                <a:cs typeface="Century Gothic"/>
                <a:sym typeface="Century Gothic"/>
              </a:rPr>
              <a:t>Vivid Word Choice cards</a:t>
            </a:r>
            <a:r>
              <a:rPr lang="en" dirty="0">
                <a:solidFill>
                  <a:schemeClr val="dk1"/>
                </a:solidFill>
                <a:latin typeface="Century Gothic"/>
                <a:ea typeface="Century Gothic"/>
                <a:cs typeface="Century Gothic"/>
                <a:sym typeface="Century Gothic"/>
              </a:rPr>
              <a:t> in Lesson 3)</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Powerful Language Word Wall </a:t>
            </a:r>
            <a:r>
              <a:rPr lang="en" dirty="0">
                <a:solidFill>
                  <a:schemeClr val="dk1"/>
                </a:solidFill>
                <a:latin typeface="Century Gothic"/>
                <a:ea typeface="Century Gothic"/>
                <a:cs typeface="Century Gothic"/>
                <a:sym typeface="Century Gothic"/>
              </a:rPr>
              <a:t>(begun in Lesson 3)</a:t>
            </a: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9</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100"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Excerpt 5 Text and Questions: An Escape Attempt </a:t>
            </a:r>
            <a:r>
              <a:rPr lang="en" sz="1800" dirty="0">
                <a:solidFill>
                  <a:schemeClr val="dk1"/>
                </a:solidFill>
                <a:latin typeface="Century Gothic"/>
                <a:ea typeface="Century Gothic"/>
                <a:cs typeface="Century Gothic"/>
                <a:sym typeface="Century Gothic"/>
              </a:rPr>
              <a:t>(one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Excerpt 5 Close Reading Guide, Second Read (for teacher reference)</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b="1"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100" dirty="0">
              <a:solidFill>
                <a:schemeClr val="dk1"/>
              </a:solidFill>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Learning Targets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First and Second read of Excerpt 5</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Figurative Language Matching Game</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Add to </a:t>
            </a:r>
            <a:r>
              <a:rPr lang="en" sz="2400" b="1" dirty="0">
                <a:latin typeface="Century Gothic"/>
                <a:ea typeface="Century Gothic"/>
                <a:cs typeface="Century Gothic"/>
                <a:sym typeface="Century Gothic"/>
              </a:rPr>
              <a:t>Powerful Language Word Wall</a:t>
            </a:r>
            <a:endParaRPr sz="2400" b="1" dirty="0">
              <a:latin typeface="Century Gothic"/>
              <a:ea typeface="Century Gothic"/>
              <a:cs typeface="Century Gothic"/>
              <a:sym typeface="Century Gothic"/>
            </a:endParaRPr>
          </a:p>
          <a:p>
            <a:pPr marL="13716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175171" y="65607"/>
            <a:ext cx="874735" cy="104254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Targets</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2400" dirty="0"/>
              <a:t>Today’s Learning Targets are:</a:t>
            </a:r>
            <a:endParaRPr sz="600" dirty="0"/>
          </a:p>
          <a:p>
            <a:pPr marL="457200" lvl="0" indent="-355600" algn="l" rtl="0">
              <a:lnSpc>
                <a:spcPct val="145454"/>
              </a:lnSpc>
              <a:spcBef>
                <a:spcPts val="0"/>
              </a:spcBef>
              <a:spcAft>
                <a:spcPts val="0"/>
              </a:spcAft>
              <a:buSzPts val="2000"/>
              <a:buChar char="•"/>
            </a:pPr>
            <a:r>
              <a:rPr lang="en" sz="2000" dirty="0"/>
              <a:t>I can determine the meaning of words and phrases in an excerpt of </a:t>
            </a:r>
            <a:r>
              <a:rPr lang="en" sz="2000" i="1" dirty="0"/>
              <a:t>Narrative of the Life of Frederick Douglass.</a:t>
            </a:r>
            <a:endParaRPr sz="600" i="1" dirty="0"/>
          </a:p>
          <a:p>
            <a:pPr marL="457200" lvl="0" indent="-355600" algn="l" rtl="0">
              <a:spcBef>
                <a:spcPts val="0"/>
              </a:spcBef>
              <a:spcAft>
                <a:spcPts val="0"/>
              </a:spcAft>
              <a:buSzPts val="2000"/>
              <a:buChar char="•"/>
            </a:pPr>
            <a:r>
              <a:rPr lang="en" sz="2000" dirty="0"/>
              <a:t>I can use common roots, prefixes, and suffixes as clues to the meaning of words in </a:t>
            </a:r>
            <a:r>
              <a:rPr lang="en" sz="2000" i="1" dirty="0"/>
              <a:t>Narrative of the Life of Frederick Douglass.</a:t>
            </a:r>
            <a:endParaRPr sz="2000" i="1" dirty="0"/>
          </a:p>
          <a:p>
            <a:pPr marL="457200" lvl="0" indent="0" algn="l" rtl="0">
              <a:spcBef>
                <a:spcPts val="800"/>
              </a:spcBef>
              <a:spcAft>
                <a:spcPts val="0"/>
              </a:spcAft>
              <a:buNone/>
            </a:pPr>
            <a:endParaRPr sz="600" i="1" dirty="0"/>
          </a:p>
          <a:p>
            <a:pPr marL="457200" lvl="0" indent="-355600" algn="l" rtl="0">
              <a:spcBef>
                <a:spcPts val="800"/>
              </a:spcBef>
              <a:spcAft>
                <a:spcPts val="0"/>
              </a:spcAft>
              <a:buSzPts val="2000"/>
              <a:buChar char="•"/>
            </a:pPr>
            <a:r>
              <a:rPr lang="en" sz="2000" dirty="0"/>
              <a:t>I can identify different types of figurative language in </a:t>
            </a:r>
            <a:r>
              <a:rPr lang="en" sz="2000" i="1" dirty="0"/>
              <a:t>Narrative of the Life of Frederick Douglass.</a:t>
            </a:r>
            <a:endParaRPr sz="2000" i="1" dirty="0"/>
          </a:p>
          <a:p>
            <a:pPr marL="0" lvl="0" indent="0" algn="l" rtl="0">
              <a:spcBef>
                <a:spcPts val="800"/>
              </a:spcBef>
              <a:spcAft>
                <a:spcPts val="0"/>
              </a:spcAft>
              <a:buNone/>
            </a:pPr>
            <a:endParaRPr sz="600" i="1" dirty="0"/>
          </a:p>
          <a:p>
            <a:pPr marL="457200" lvl="0" indent="-355600" algn="l" rtl="0">
              <a:spcBef>
                <a:spcPts val="800"/>
              </a:spcBef>
              <a:spcAft>
                <a:spcPts val="0"/>
              </a:spcAft>
              <a:buSzPts val="2000"/>
              <a:buChar char="•"/>
            </a:pPr>
            <a:r>
              <a:rPr lang="en" sz="2000" dirty="0"/>
              <a:t>I can reread a complex text in order to make meaning of it.</a:t>
            </a:r>
            <a:endParaRPr sz="2000" dirty="0"/>
          </a:p>
          <a:p>
            <a:pPr marL="0" lvl="0" indent="0" algn="l" rtl="0">
              <a:lnSpc>
                <a:spcPct val="145454"/>
              </a:lnSpc>
              <a:spcBef>
                <a:spcPts val="0"/>
              </a:spcBef>
              <a:spcAft>
                <a:spcPts val="0"/>
              </a:spcAft>
              <a:buNone/>
            </a:pPr>
            <a:endParaRPr sz="2400" dirty="0"/>
          </a:p>
          <a:p>
            <a:pPr marL="457200" lvl="0" indent="0" algn="l" rtl="0">
              <a:spcBef>
                <a:spcPts val="800"/>
              </a:spcBef>
              <a:spcAft>
                <a:spcPts val="0"/>
              </a:spcAft>
              <a:buNone/>
            </a:pPr>
            <a:endParaRPr sz="2400" dirty="0"/>
          </a:p>
          <a:p>
            <a:pPr marL="0" lvl="0" indent="0" algn="l" rtl="0">
              <a:lnSpc>
                <a:spcPct val="145454"/>
              </a:lnSpc>
              <a:spcBef>
                <a:spcPts val="0"/>
              </a:spcBef>
              <a:spcAft>
                <a:spcPts val="0"/>
              </a:spcAft>
              <a:buNone/>
            </a:pP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6" name="Google Shape;169;p29"/>
          <p:cNvPicPr preferRelativeResize="0"/>
          <p:nvPr/>
        </p:nvPicPr>
        <p:blipFill>
          <a:blip r:embed="rId3">
            <a:alphaModFix/>
          </a:blip>
          <a:stretch>
            <a:fillRect/>
          </a:stretch>
        </p:blipFill>
        <p:spPr>
          <a:xfrm>
            <a:off x="8175171" y="65607"/>
            <a:ext cx="874735" cy="104254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3" name="Google Shape;183;p3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Excerpt 5</a:t>
            </a:r>
            <a:endParaRPr sz="3000">
              <a:latin typeface="Century Gothic"/>
              <a:ea typeface="Century Gothic"/>
              <a:cs typeface="Century Gothic"/>
              <a:sym typeface="Century Gothic"/>
            </a:endParaRPr>
          </a:p>
        </p:txBody>
      </p:sp>
      <p:sp>
        <p:nvSpPr>
          <p:cNvPr id="184" name="Google Shape;184;p31"/>
          <p:cNvSpPr txBox="1">
            <a:spLocks noGrp="1"/>
          </p:cNvSpPr>
          <p:nvPr>
            <p:ph type="body" idx="1"/>
          </p:nvPr>
        </p:nvSpPr>
        <p:spPr>
          <a:xfrm>
            <a:off x="464065" y="1378912"/>
            <a:ext cx="2879700" cy="203830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dirty="0"/>
              <a:t>Follow along silently while the teacher reads the excerpt.</a:t>
            </a:r>
            <a:endParaRPr sz="1800" dirty="0"/>
          </a:p>
          <a:p>
            <a:pPr marL="45720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None/>
            </a:pPr>
            <a:r>
              <a:rPr lang="en" sz="1800" dirty="0"/>
              <a:t>Circle words you do not know.</a:t>
            </a:r>
            <a:endParaRPr sz="2400" dirty="0"/>
          </a:p>
        </p:txBody>
      </p:sp>
      <p:pic>
        <p:nvPicPr>
          <p:cNvPr id="186" name="Google Shape;186;p31"/>
          <p:cNvPicPr preferRelativeResize="0"/>
          <p:nvPr/>
        </p:nvPicPr>
        <p:blipFill>
          <a:blip r:embed="rId3">
            <a:alphaModFix/>
          </a:blip>
          <a:stretch>
            <a:fillRect/>
          </a:stretch>
        </p:blipFill>
        <p:spPr>
          <a:xfrm>
            <a:off x="3793900" y="1369225"/>
            <a:ext cx="5020150" cy="3381949"/>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175171" y="65607"/>
            <a:ext cx="874735" cy="104254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2" name="Google Shape;192;p32"/>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Excerpt 5 a Second Time</a:t>
            </a:r>
            <a:endParaRPr sz="3000">
              <a:latin typeface="Century Gothic"/>
              <a:ea typeface="Century Gothic"/>
              <a:cs typeface="Century Gothic"/>
              <a:sym typeface="Century Gothic"/>
            </a:endParaRPr>
          </a:p>
        </p:txBody>
      </p:sp>
      <p:sp>
        <p:nvSpPr>
          <p:cNvPr id="193" name="Google Shape;193;p32"/>
          <p:cNvSpPr txBox="1">
            <a:spLocks noGrp="1"/>
          </p:cNvSpPr>
          <p:nvPr>
            <p:ph type="body" idx="1"/>
          </p:nvPr>
        </p:nvSpPr>
        <p:spPr>
          <a:xfrm>
            <a:off x="383525" y="1305325"/>
            <a:ext cx="4344900" cy="3263400"/>
          </a:xfrm>
          <a:prstGeom prst="rect">
            <a:avLst/>
          </a:prstGeom>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With your discussion partner:</a:t>
            </a:r>
            <a:endParaRPr sz="1800" dirty="0"/>
          </a:p>
          <a:p>
            <a:pPr marL="0" lvl="0" indent="0" algn="l" rtl="0">
              <a:spcBef>
                <a:spcPts val="800"/>
              </a:spcBef>
              <a:spcAft>
                <a:spcPts val="0"/>
              </a:spcAft>
              <a:buNone/>
            </a:pPr>
            <a:endParaRPr sz="1800" dirty="0"/>
          </a:p>
          <a:p>
            <a:pPr marL="457200" lvl="0" indent="-342900" algn="l" rtl="0">
              <a:spcBef>
                <a:spcPts val="800"/>
              </a:spcBef>
              <a:spcAft>
                <a:spcPts val="0"/>
              </a:spcAft>
              <a:buSzPts val="1800"/>
              <a:buAutoNum type="arabicPeriod"/>
            </a:pPr>
            <a:r>
              <a:rPr lang="en" sz="1800" dirty="0"/>
              <a:t>Answer the second read questions.</a:t>
            </a:r>
          </a:p>
          <a:p>
            <a:pPr marL="457200" lvl="0" indent="-342900" algn="l" rtl="0">
              <a:spcBef>
                <a:spcPts val="800"/>
              </a:spcBef>
              <a:spcAft>
                <a:spcPts val="0"/>
              </a:spcAft>
              <a:buSzPts val="1800"/>
              <a:buAutoNum type="arabicPeriod"/>
            </a:pPr>
            <a:endParaRPr lang="en" sz="1800" dirty="0"/>
          </a:p>
          <a:p>
            <a:pPr marL="457200" lvl="0" indent="-342900" algn="l" rtl="0">
              <a:spcBef>
                <a:spcPts val="800"/>
              </a:spcBef>
              <a:spcAft>
                <a:spcPts val="0"/>
              </a:spcAft>
              <a:buSzPts val="1800"/>
              <a:buAutoNum type="arabicPeriod"/>
            </a:pPr>
            <a:r>
              <a:rPr lang="en" sz="1800" dirty="0"/>
              <a:t>Don’t forget to use your </a:t>
            </a:r>
            <a:r>
              <a:rPr lang="en" sz="1800" b="1" dirty="0"/>
              <a:t>Reference Sheet: Roots, Prefixes, and Suffixes</a:t>
            </a:r>
            <a:r>
              <a:rPr lang="en-US" sz="1800" b="1" dirty="0"/>
              <a:t>.</a:t>
            </a:r>
            <a:endParaRPr sz="1800" b="1" dirty="0"/>
          </a:p>
          <a:p>
            <a:pPr marL="0" lvl="0" indent="0" algn="l" rtl="0">
              <a:lnSpc>
                <a:spcPct val="145454"/>
              </a:lnSpc>
              <a:spcBef>
                <a:spcPts val="0"/>
              </a:spcBef>
              <a:spcAft>
                <a:spcPts val="0"/>
              </a:spcAft>
              <a:buNone/>
            </a:pP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195" name="Google Shape;195;p32"/>
          <p:cNvPicPr preferRelativeResize="0"/>
          <p:nvPr/>
        </p:nvPicPr>
        <p:blipFill>
          <a:blip r:embed="rId3">
            <a:alphaModFix/>
          </a:blip>
          <a:stretch>
            <a:fillRect/>
          </a:stretch>
        </p:blipFill>
        <p:spPr>
          <a:xfrm>
            <a:off x="5507900" y="1266345"/>
            <a:ext cx="2856100" cy="3469167"/>
          </a:xfrm>
          <a:prstGeom prst="rect">
            <a:avLst/>
          </a:prstGeom>
          <a:noFill/>
          <a:ln w="9525" cap="flat" cmpd="sng">
            <a:solidFill>
              <a:srgbClr val="000000"/>
            </a:solidFill>
            <a:prstDash val="solid"/>
            <a:round/>
            <a:headEnd type="none" w="sm" len="sm"/>
            <a:tailEnd type="none" w="sm" len="sm"/>
          </a:ln>
        </p:spPr>
      </p:pic>
      <p:pic>
        <p:nvPicPr>
          <p:cNvPr id="8" name="Google Shape;169;p29"/>
          <p:cNvPicPr preferRelativeResize="0"/>
          <p:nvPr/>
        </p:nvPicPr>
        <p:blipFill>
          <a:blip r:embed="rId4">
            <a:alphaModFix/>
          </a:blip>
          <a:stretch>
            <a:fillRect/>
          </a:stretch>
        </p:blipFill>
        <p:spPr>
          <a:xfrm>
            <a:off x="8175171" y="65607"/>
            <a:ext cx="874735" cy="10425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1" name="Google Shape;201;p33"/>
          <p:cNvSpPr txBox="1">
            <a:spLocks noGrp="1"/>
          </p:cNvSpPr>
          <p:nvPr>
            <p:ph type="title"/>
          </p:nvPr>
        </p:nvSpPr>
        <p:spPr>
          <a:xfrm>
            <a:off x="239749" y="422025"/>
            <a:ext cx="8124225"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900" dirty="0"/>
              <a:t>Let’s discuss the use of figurative language</a:t>
            </a:r>
            <a:endParaRPr sz="2900" dirty="0">
              <a:sym typeface="Century Gothic"/>
            </a:endParaRPr>
          </a:p>
        </p:txBody>
      </p:sp>
      <p:sp>
        <p:nvSpPr>
          <p:cNvPr id="202" name="Google Shape;202;p33"/>
          <p:cNvSpPr txBox="1">
            <a:spLocks noGrp="1"/>
          </p:cNvSpPr>
          <p:nvPr>
            <p:ph type="body" idx="1"/>
          </p:nvPr>
        </p:nvSpPr>
        <p:spPr>
          <a:xfrm>
            <a:off x="239750" y="1305325"/>
            <a:ext cx="3571800" cy="3263400"/>
          </a:xfrm>
          <a:prstGeom prst="rect">
            <a:avLst/>
          </a:prstGeom>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dirty="0"/>
          </a:p>
          <a:p>
            <a:pPr marL="0" lvl="0" indent="0" algn="l" rtl="0">
              <a:lnSpc>
                <a:spcPct val="100000"/>
              </a:lnSpc>
              <a:spcBef>
                <a:spcPts val="0"/>
              </a:spcBef>
              <a:spcAft>
                <a:spcPts val="0"/>
              </a:spcAft>
              <a:buNone/>
            </a:pPr>
            <a:r>
              <a:rPr lang="en" sz="1800" dirty="0"/>
              <a:t>What figurative language from the Poet’s Toolbox does Douglass use to strengthen his purpose?</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Clr>
                <a:schemeClr val="dk1"/>
              </a:buClr>
              <a:buSzPts val="1100"/>
              <a:buFont typeface="Arial"/>
              <a:buNone/>
            </a:pPr>
            <a:r>
              <a:rPr lang="en" sz="1800" dirty="0"/>
              <a:t>Use your </a:t>
            </a:r>
            <a:r>
              <a:rPr lang="en" sz="1800" b="1" dirty="0"/>
              <a:t>Poet’s Toolbox anchor chart </a:t>
            </a:r>
            <a:r>
              <a:rPr lang="en" sz="1800" dirty="0"/>
              <a:t>to help you.</a:t>
            </a:r>
            <a:endParaRPr sz="1800" dirty="0"/>
          </a:p>
          <a:p>
            <a:pPr marL="914400" lvl="0" indent="0" algn="l" rtl="0">
              <a:spcBef>
                <a:spcPts val="800"/>
              </a:spcBef>
              <a:spcAft>
                <a:spcPts val="0"/>
              </a:spcAft>
              <a:buNone/>
            </a:pPr>
            <a:endParaRPr sz="2400" dirty="0"/>
          </a:p>
          <a:p>
            <a:pPr marL="0" lvl="0" indent="0" algn="l" rtl="0">
              <a:lnSpc>
                <a:spcPct val="145454"/>
              </a:lnSpc>
              <a:spcBef>
                <a:spcPts val="0"/>
              </a:spcBef>
              <a:spcAft>
                <a:spcPts val="0"/>
              </a:spcAft>
              <a:buNone/>
            </a:pP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204" name="Google Shape;204;p33"/>
          <p:cNvPicPr preferRelativeResize="0"/>
          <p:nvPr/>
        </p:nvPicPr>
        <p:blipFill>
          <a:blip r:embed="rId3">
            <a:alphaModFix/>
          </a:blip>
          <a:stretch>
            <a:fillRect/>
          </a:stretch>
        </p:blipFill>
        <p:spPr>
          <a:xfrm>
            <a:off x="4328525" y="1253105"/>
            <a:ext cx="4703351" cy="3367831"/>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175171" y="65607"/>
            <a:ext cx="874735" cy="104254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18A2EB-B5A8-47BD-9AED-9CF4C582AD0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F6600CA-12B9-474C-8135-73ABA23AEE03}">
  <ds:schemaRefs>
    <ds:schemaRef ds:uri="http://schemas.microsoft.com/sharepoint/v3/contenttype/forms"/>
  </ds:schemaRefs>
</ds:datastoreItem>
</file>

<file path=customXml/itemProps3.xml><?xml version="1.0" encoding="utf-8"?>
<ds:datastoreItem xmlns:ds="http://schemas.openxmlformats.org/officeDocument/2006/customXml" ds:itemID="{8818DBC5-C0DB-457F-A8DF-36017E4264F7}"/>
</file>

<file path=docProps/app.xml><?xml version="1.0" encoding="utf-8"?>
<Properties xmlns="http://schemas.openxmlformats.org/officeDocument/2006/extended-properties" xmlns:vt="http://schemas.openxmlformats.org/officeDocument/2006/docPropsVTypes">
  <TotalTime>155</TotalTime>
  <Words>3256</Words>
  <Application>Microsoft Office PowerPoint</Application>
  <PresentationFormat>On-screen Show (16:9)</PresentationFormat>
  <Paragraphs>318</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Grade 7: Module 3:  Unit 2: Lesson 9</vt:lpstr>
      <vt:lpstr>PowerPoint Presentation</vt:lpstr>
      <vt:lpstr>Let’s review our Learning Targets</vt:lpstr>
      <vt:lpstr>Let’s read Excerpt 5</vt:lpstr>
      <vt:lpstr>Let’s read Excerpt 5 a Second Time</vt:lpstr>
      <vt:lpstr>Let’s discuss the use of figurative language</vt:lpstr>
      <vt:lpstr>Let’s play a Figurative Language Game</vt:lpstr>
      <vt:lpstr>Let’s add to Powerful Language Word Wall</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11</cp:revision>
  <dcterms:modified xsi:type="dcterms:W3CDTF">2019-03-25T19:32:30Z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411</vt:lpwstr>
  </property>
  <property fmtid="{D5CDD505-2E9C-101B-9397-08002B2CF9AE}" pid="4" name="AuthorIds_UIVersion_1024">
    <vt:lpwstr>411</vt:lpwstr>
  </property>
</Properties>
</file>