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21.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8.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12.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4.xml" ContentType="application/vnd.openxmlformats-officedocument.presentationml.notesSlide+xml"/>
  <Override PartName="/ppt/slideLayouts/slideLayout5.xml" ContentType="application/vnd.openxmlformats-officedocument.presentationml.slideLayout+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5.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notesSlides/notesSlide4.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slideLayouts/slideLayout8.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4" r:id="rId3"/>
    <p:sldMasterId id="2147483695"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1509E25-7811-4CD3-9A19-584BB38D959D}">
  <a:tblStyle styleId="{11509E25-7811-4CD3-9A19-584BB38D959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306" autoAdjust="0"/>
  </p:normalViewPr>
  <p:slideViewPr>
    <p:cSldViewPr snapToGrid="0">
      <p:cViewPr varScale="1">
        <p:scale>
          <a:sx n="86" d="100"/>
          <a:sy n="86" d="100"/>
        </p:scale>
        <p:origin x="-1752"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21" Type="http://schemas.openxmlformats.org/officeDocument/2006/relationships/slide" Target="slides/slide17.xml"/><Relationship Id="rId3" Type="http://schemas.openxmlformats.org/officeDocument/2006/relationships/slideMaster" Target="slideMasters/slideMaster3.xml"/><Relationship Id="rId34" Type="http://schemas.openxmlformats.org/officeDocument/2006/relationships/customXml" Target="../customXml/item3.xml"/><Relationship Id="rId25" Type="http://schemas.openxmlformats.org/officeDocument/2006/relationships/slide" Target="slides/slide21.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33" Type="http://schemas.openxmlformats.org/officeDocument/2006/relationships/customXml" Target="../customXml/item2.xml"/><Relationship Id="rId20" Type="http://schemas.openxmlformats.org/officeDocument/2006/relationships/slide" Target="slides/slide16.xml"/><Relationship Id="rId29" Type="http://schemas.openxmlformats.org/officeDocument/2006/relationships/viewProps" Target="viewProps.xml"/><Relationship Id="rId16" Type="http://schemas.openxmlformats.org/officeDocument/2006/relationships/slide" Target="slides/slide12.xml"/><Relationship Id="rId2" Type="http://schemas.openxmlformats.org/officeDocument/2006/relationships/slideMaster" Target="slideMasters/slideMaster2.xml"/><Relationship Id="rId24" Type="http://schemas.openxmlformats.org/officeDocument/2006/relationships/slide" Target="slides/slide20.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32" Type="http://schemas.openxmlformats.org/officeDocument/2006/relationships/customXml" Target="../customXml/item1.xml"/><Relationship Id="rId23" Type="http://schemas.openxmlformats.org/officeDocument/2006/relationships/slide" Target="slides/slide19.xml"/><Relationship Id="rId28" Type="http://schemas.openxmlformats.org/officeDocument/2006/relationships/presProps" Target="presProps.xml"/><Relationship Id="rId15" Type="http://schemas.openxmlformats.org/officeDocument/2006/relationships/slide" Target="slides/slide11.xml"/><Relationship Id="rId5" Type="http://schemas.openxmlformats.org/officeDocument/2006/relationships/slide" Target="slides/slide1.xml"/><Relationship Id="rId3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slide" Target="slides/slide18.xml"/><Relationship Id="rId27" Type="http://schemas.openxmlformats.org/officeDocument/2006/relationships/printerSettings" Target="printerSettings/printerSettings1.bin"/><Relationship Id="rId30" Type="http://schemas.openxmlformats.org/officeDocument/2006/relationships/theme" Target="theme/theme1.xml"/><Relationship Id="rId14" Type="http://schemas.openxmlformats.org/officeDocument/2006/relationships/slide" Target="slides/slide10.xml"/><Relationship Id="rId4" Type="http://schemas.openxmlformats.org/officeDocument/2006/relationships/slideMaster" Target="slideMasters/slideMaster4.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3193414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In Unit 2, students continue to </a:t>
            </a:r>
            <a:r>
              <a:rPr lang="en" sz="1200" b="0" i="0" u="none" strike="noStrike" cap="none" dirty="0">
                <a:solidFill>
                  <a:srgbClr val="000000"/>
                </a:solidFill>
                <a:latin typeface="Calibri"/>
                <a:ea typeface="Calibri"/>
                <a:cs typeface="Calibri"/>
                <a:sym typeface="Calibri"/>
              </a:rPr>
              <a:t>read </a:t>
            </a:r>
            <a:r>
              <a:rPr lang="en" sz="1200" b="0" i="1" u="none" strike="noStrike" cap="none" dirty="0">
                <a:solidFill>
                  <a:srgbClr val="000000"/>
                </a:solidFill>
                <a:latin typeface="Calibri"/>
                <a:ea typeface="Calibri"/>
                <a:cs typeface="Calibri"/>
                <a:sym typeface="Calibri"/>
              </a:rPr>
              <a:t>The Hope Chest </a:t>
            </a:r>
            <a:r>
              <a:rPr lang="en" sz="1200" b="0" i="0" u="none" strike="noStrike" cap="none" dirty="0">
                <a:solidFill>
                  <a:srgbClr val="000000"/>
                </a:solidFill>
                <a:latin typeface="Calibri"/>
                <a:ea typeface="Calibri"/>
                <a:cs typeface="Calibri"/>
                <a:sym typeface="Calibri"/>
              </a:rPr>
              <a:t>by Karen </a:t>
            </a:r>
            <a:r>
              <a:rPr lang="en" sz="1200" i="0" u="none" strike="noStrike" cap="none" dirty="0">
                <a:solidFill>
                  <a:srgbClr val="000000"/>
                </a:solidFill>
                <a:latin typeface="Calibri"/>
                <a:ea typeface="Calibri"/>
                <a:cs typeface="Calibri"/>
                <a:sym typeface="Calibri"/>
              </a:rPr>
              <a:t>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a:t>
            </a:r>
            <a:r>
              <a:rPr lang="en" sz="1200" b="0" i="0" u="none" strike="noStrike" cap="none" dirty="0">
                <a:solidFill>
                  <a:srgbClr val="000000"/>
                </a:solidFill>
                <a:latin typeface="Calibri"/>
                <a:ea typeface="Calibri"/>
                <a:cs typeface="Calibri"/>
                <a:sym typeface="Calibri"/>
              </a:rPr>
              <a:t>chapter of </a:t>
            </a:r>
            <a:r>
              <a:rPr lang="en" sz="1200" b="0" i="1" u="none" strike="noStrike" cap="none" dirty="0">
                <a:solidFill>
                  <a:srgbClr val="000000"/>
                </a:solidFill>
                <a:latin typeface="Calibri"/>
                <a:ea typeface="Calibri"/>
                <a:cs typeface="Calibri"/>
                <a:sym typeface="Calibri"/>
              </a:rPr>
              <a:t>The Hope Chest </a:t>
            </a:r>
            <a:r>
              <a:rPr lang="en" sz="1200" b="0" i="0" u="none" strike="noStrike" cap="none" dirty="0">
                <a:solidFill>
                  <a:srgbClr val="000000"/>
                </a:solidFill>
                <a:latin typeface="Calibri"/>
                <a:ea typeface="Calibri"/>
                <a:cs typeface="Calibri"/>
                <a:sym typeface="Calibri"/>
              </a:rPr>
              <a:t>with their triad and summarize the events in the chapter that show evidence of a theme.</a:t>
            </a:r>
            <a:endParaRPr sz="1200" b="0" i="0" u="none" strike="noStrike" cap="none" dirty="0">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In the second half of the unit, students continue to read chapters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Fo</a:t>
            </a:r>
            <a:r>
              <a:rPr lang="en" sz="1200" dirty="0">
                <a:solidFill>
                  <a:schemeClr val="dk1"/>
                </a:solidFill>
                <a:latin typeface="Calibri"/>
                <a:ea typeface="Calibri"/>
                <a:cs typeface="Calibri"/>
                <a:sym typeface="Calibri"/>
              </a:rPr>
              <a:t>r the </a:t>
            </a:r>
            <a:r>
              <a:rPr lang="en" sz="1200" b="1" dirty="0">
                <a:solidFill>
                  <a:schemeClr val="dk1"/>
                </a:solidFill>
                <a:latin typeface="Calibri"/>
                <a:ea typeface="Calibri"/>
                <a:cs typeface="Calibri"/>
                <a:sym typeface="Calibri"/>
              </a:rPr>
              <a:t>End-of-Unit 2 Assessment</a:t>
            </a:r>
            <a:r>
              <a:rPr lang="en" sz="1200" dirty="0">
                <a:solidFill>
                  <a:schemeClr val="dk1"/>
                </a:solidFill>
                <a:latin typeface="Calibri"/>
                <a:ea typeface="Calibri"/>
                <a:cs typeface="Calibri"/>
                <a:sym typeface="Calibri"/>
              </a:rPr>
              <a:t>, students write an on-demand essay about another </a:t>
            </a:r>
            <a:r>
              <a:rPr lang="en" sz="1200" b="0" dirty="0">
                <a:solidFill>
                  <a:schemeClr val="dk1"/>
                </a:solidFill>
                <a:latin typeface="Calibri"/>
                <a:ea typeface="Calibri"/>
                <a:cs typeface="Calibri"/>
                <a:sym typeface="Calibri"/>
              </a:rPr>
              <a:t>theme in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following </a:t>
            </a:r>
            <a:r>
              <a:rPr lang="en" sz="1200" dirty="0">
                <a:solidFill>
                  <a:schemeClr val="dk1"/>
                </a:solidFill>
                <a:latin typeface="Calibri"/>
                <a:ea typeface="Calibri"/>
                <a:cs typeface="Calibri"/>
                <a:sym typeface="Calibri"/>
              </a:rPr>
              <a:t>the same structure used throughout the unit.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15875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23939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8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explain the meaning of similes and metaphors in Chapter 8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saw the first learning target in Unit 1 and review the meaning of </a:t>
            </a:r>
            <a:r>
              <a:rPr lang="en" sz="1200" i="1" dirty="0">
                <a:latin typeface="Calibri"/>
                <a:ea typeface="Calibri"/>
                <a:cs typeface="Calibri"/>
                <a:sym typeface="Calibri"/>
              </a:rPr>
              <a:t>summarize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questions do you have about this learning target?” </a:t>
            </a:r>
            <a:r>
              <a:rPr lang="en" sz="1200" b="1" dirty="0">
                <a:latin typeface="Calibri"/>
                <a:ea typeface="Calibri"/>
                <a:cs typeface="Calibri"/>
                <a:sym typeface="Calibri"/>
              </a:rPr>
              <a:t>(Responses will vary, but may include: What are similes and metaphors?)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word does simile sound like? What do you think similes are?” </a:t>
            </a:r>
            <a:r>
              <a:rPr lang="en" sz="1200" b="1" dirty="0">
                <a:latin typeface="Calibri"/>
                <a:ea typeface="Calibri"/>
                <a:cs typeface="Calibri"/>
                <a:sym typeface="Calibri"/>
              </a:rPr>
              <a:t>(similar; comparing things that are similar)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questions and suggestions on the board, and tell students you will revisit these at the end of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Invite students to recall and share one strategy they used when summarizing previous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Unit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(Making Connections: Figurative Language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Help students make connections between concepts by pointing out that, like idioms, similes and metaphors are types of figurative language. Review that figurative language is used by authors to help readers create a vivid mental image of what is being described, and it is not meant to be taken literally. Remind students of the Language Dive sentence in Unit 1, Lesson 3, and review the </a:t>
            </a:r>
            <a:r>
              <a:rPr lang="en" sz="1200" i="0" dirty="0">
                <a:latin typeface="Calibri"/>
                <a:ea typeface="Calibri"/>
                <a:cs typeface="Calibri"/>
                <a:sym typeface="Calibri"/>
              </a:rPr>
              <a:t>phrase “they were both caged in.” Invite </a:t>
            </a:r>
            <a:r>
              <a:rPr lang="en" sz="1200" dirty="0">
                <a:latin typeface="Calibri"/>
                <a:ea typeface="Calibri"/>
                <a:cs typeface="Calibri"/>
                <a:sym typeface="Calibri"/>
              </a:rPr>
              <a:t>them to discuss with an elbow partner how this phrase helps readers imagine how Violet and Myrtle felt about their circumstances.</a:t>
            </a:r>
            <a:endParaRPr sz="1200" dirty="0">
              <a:latin typeface="Calibri"/>
              <a:ea typeface="Calibri"/>
              <a:cs typeface="Calibri"/>
              <a:sym typeface="Calibri"/>
            </a:endParaRPr>
          </a:p>
        </p:txBody>
      </p:sp>
      <p:sp>
        <p:nvSpPr>
          <p:cNvPr id="388" name="Google Shape;38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795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Follow the same routine from Unit 1 (steps follow below) to move students into their triads and have them read and discuss Chapter 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retrieve their copies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a:t>
            </a:r>
            <a:r>
              <a:rPr lang="en" sz="1200" dirty="0">
                <a:latin typeface="Calibri"/>
                <a:ea typeface="Calibri"/>
                <a:cs typeface="Calibri"/>
                <a:sym typeface="Calibri"/>
              </a:rPr>
              <a:t>students that they are going to read Chapter 8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8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chapter 8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7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396" name="Google Shape;39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38213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Theme anchor charts 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8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Identifying Themes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the process for identifying a theme and using </a:t>
            </a:r>
            <a:r>
              <a:rPr lang="en" sz="1200" b="0" dirty="0">
                <a:latin typeface="Calibri"/>
                <a:ea typeface="Calibri"/>
                <a:cs typeface="Calibri"/>
                <a:sym typeface="Calibri"/>
              </a:rPr>
              <a:t>sticky notes to </a:t>
            </a:r>
            <a:r>
              <a:rPr lang="en" sz="1200" dirty="0">
                <a:latin typeface="Calibri"/>
                <a:ea typeface="Calibri"/>
                <a:cs typeface="Calibri"/>
                <a:sym typeface="Calibri"/>
              </a:rPr>
              <a:t>mark proof of evidence in the chapter. (Example: </a:t>
            </a:r>
            <a:r>
              <a:rPr lang="en" sz="1200" i="1" dirty="0">
                <a:latin typeface="Calibri"/>
                <a:ea typeface="Calibri"/>
                <a:cs typeface="Calibri"/>
                <a:sym typeface="Calibri"/>
              </a:rPr>
              <a:t>“I notice several examples of inequality being described in this chapter. The first one is on pages 90–92, when Myrtle has to move to another car on the train. The conductor and some people are not kind to her as she walks through the cars to the ‘colored car.’ I am going to write the theme </a:t>
            </a:r>
            <a:r>
              <a:rPr lang="en" sz="1200" dirty="0">
                <a:latin typeface="Calibri"/>
                <a:ea typeface="Calibri"/>
                <a:cs typeface="Calibri"/>
                <a:sym typeface="Calibri"/>
              </a:rPr>
              <a:t>inequality is injustice</a:t>
            </a:r>
            <a:r>
              <a:rPr lang="en" sz="1200" i="1" dirty="0">
                <a:latin typeface="Calibri"/>
                <a:ea typeface="Calibri"/>
                <a:cs typeface="Calibri"/>
                <a:sym typeface="Calibri"/>
              </a:rPr>
              <a:t> on a </a:t>
            </a:r>
            <a:r>
              <a:rPr lang="en" sz="1200" b="0" i="1" dirty="0">
                <a:latin typeface="Calibri"/>
                <a:ea typeface="Calibri"/>
                <a:cs typeface="Calibri"/>
                <a:sym typeface="Calibri"/>
              </a:rPr>
              <a:t>sticky note </a:t>
            </a:r>
            <a:r>
              <a:rPr lang="en" sz="1200" i="1" dirty="0">
                <a:latin typeface="Calibri"/>
                <a:ea typeface="Calibri"/>
                <a:cs typeface="Calibri"/>
                <a:sym typeface="Calibri"/>
              </a:rPr>
              <a:t>and add it to these pages.”</a:t>
            </a:r>
            <a:r>
              <a:rPr lang="en" sz="1200" dirty="0">
                <a:latin typeface="Calibri"/>
                <a:ea typeface="Calibri"/>
                <a:cs typeface="Calibri"/>
                <a:sym typeface="Calibri"/>
              </a:rPr>
              <a:t>)</a:t>
            </a:r>
            <a:endParaRPr sz="1200" dirty="0">
              <a:latin typeface="Calibri"/>
              <a:ea typeface="Calibri"/>
              <a:cs typeface="Calibri"/>
              <a:sym typeface="Calibri"/>
            </a:endParaRPr>
          </a:p>
        </p:txBody>
      </p:sp>
      <p:sp>
        <p:nvSpPr>
          <p:cNvPr id="404" name="Google Shape;40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1308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pages 91–92 and read aloud as students read along silently in their heads, from </a:t>
            </a:r>
            <a:r>
              <a:rPr lang="en" sz="1200" i="1" dirty="0">
                <a:latin typeface="Calibri"/>
                <a:ea typeface="Calibri"/>
                <a:cs typeface="Calibri"/>
                <a:sym typeface="Calibri"/>
              </a:rPr>
              <a:t>“The conductor followed Myrtle …” </a:t>
            </a:r>
            <a:r>
              <a:rPr lang="en" sz="1200" dirty="0">
                <a:latin typeface="Calibri"/>
                <a:ea typeface="Calibri"/>
                <a:cs typeface="Calibri"/>
                <a:sym typeface="Calibri"/>
              </a:rPr>
              <a:t>to </a:t>
            </a:r>
            <a:r>
              <a:rPr lang="en" sz="1200" i="1" dirty="0">
                <a:latin typeface="Calibri"/>
                <a:ea typeface="Calibri"/>
                <a:cs typeface="Calibri"/>
                <a:sym typeface="Calibri"/>
              </a:rPr>
              <a:t>“… It was the only kind of magic she knew how to do.”</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Idioms, Adages, and Proverbs anchor chart </a:t>
            </a:r>
            <a:r>
              <a:rPr lang="en" sz="1200" dirty="0">
                <a:latin typeface="Calibri"/>
                <a:ea typeface="Calibri"/>
                <a:cs typeface="Calibri"/>
                <a:sym typeface="Calibri"/>
              </a:rPr>
              <a:t>and remind them of what idioms, adages, and proverbs are.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there is an idiom about a situation like Myrtle’s when a bad situation—such as her being told to move to a different car—is made worse by the way she is treated on her way there: </a:t>
            </a:r>
            <a:r>
              <a:rPr lang="en" sz="1200" i="0" dirty="0">
                <a:latin typeface="Calibri"/>
                <a:ea typeface="Calibri"/>
                <a:cs typeface="Calibri"/>
                <a:sym typeface="Calibri"/>
              </a:rPr>
              <a:t>“to add insult to injury.”</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this idiom on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an example of when you might use this idiom in real life. (</a:t>
            </a:r>
            <a:r>
              <a:rPr lang="en" sz="1200" i="0" dirty="0">
                <a:latin typeface="Calibri"/>
                <a:ea typeface="Calibri"/>
                <a:cs typeface="Calibri"/>
                <a:sym typeface="Calibri"/>
              </a:rPr>
              <a:t>Example: </a:t>
            </a:r>
            <a:r>
              <a:rPr lang="en" sz="1200" i="1" dirty="0">
                <a:latin typeface="Calibri"/>
                <a:ea typeface="Calibri"/>
                <a:cs typeface="Calibri"/>
                <a:sym typeface="Calibri"/>
              </a:rPr>
              <a:t>“When you ask your mom to buy you your favorite breakfast cereal and not only does she not buy it, but she also buys wheat instead of white bread, which you don’t like.”)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a:t>
            </a:r>
            <a:r>
              <a:rPr lang="en" sz="1200" dirty="0">
                <a:latin typeface="Calibri"/>
                <a:ea typeface="Calibri"/>
                <a:cs typeface="Calibri"/>
                <a:sym typeface="Calibri"/>
              </a:rPr>
              <a:t>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(Idioms, Adages, Proverbs: Sketching and Personalizing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reviewing the meaning of each idiom, adage, and proverb on the chart and then sketching the meaning of each example in the margin. Challenge students to personalize the meaning of the </a:t>
            </a:r>
            <a:r>
              <a:rPr lang="en" sz="1200" i="0" dirty="0">
                <a:latin typeface="Calibri"/>
                <a:ea typeface="Calibri"/>
                <a:cs typeface="Calibri"/>
                <a:sym typeface="Calibri"/>
              </a:rPr>
              <a:t>idiom “to add insult to injury”—</a:t>
            </a:r>
            <a:r>
              <a:rPr lang="en" sz="1200" dirty="0">
                <a:latin typeface="Calibri"/>
                <a:ea typeface="Calibri"/>
                <a:cs typeface="Calibri"/>
                <a:sym typeface="Calibri"/>
              </a:rPr>
              <a:t>or any other example on the chart—by thinking about how it might apply to an experience in their own lives. (Example</a:t>
            </a:r>
            <a:r>
              <a:rPr lang="en" sz="1200" i="0" dirty="0">
                <a:latin typeface="Calibri"/>
                <a:ea typeface="Calibri"/>
                <a:cs typeface="Calibri"/>
                <a:sym typeface="Calibri"/>
              </a:rPr>
              <a:t>: “Yesterday, I scraped my knee at school, and when I got home I tripped on the stairs and scraped my other knee.”) Invite students to share examples with the class, and clarify the meaning of the idiom, adage, or proverb as needed. </a:t>
            </a:r>
            <a:endParaRPr sz="1200" i="0" dirty="0">
              <a:latin typeface="Calibri"/>
              <a:ea typeface="Calibri"/>
              <a:cs typeface="Calibri"/>
              <a:sym typeface="Calibri"/>
            </a:endParaRPr>
          </a:p>
        </p:txBody>
      </p:sp>
      <p:sp>
        <p:nvSpPr>
          <p:cNvPr id="412" name="Google Shape;41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9346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this lesson, be sure to have read and provided feedback on </a:t>
            </a:r>
            <a:r>
              <a:rPr lang="en" sz="1200" b="0" dirty="0">
                <a:solidFill>
                  <a:schemeClr val="dk1"/>
                </a:solidFill>
                <a:latin typeface="Calibri"/>
                <a:ea typeface="Calibri"/>
                <a:cs typeface="Calibri"/>
                <a:sym typeface="Calibri"/>
              </a:rPr>
              <a:t>Exit Ticket:  Summarizing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Chapter 5.</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summaries give a brief idea of what a text is about and that when we summarize a text</a:t>
            </a:r>
            <a:r>
              <a:rPr lang="en" sz="1200" b="1" dirty="0">
                <a:latin typeface="Calibri"/>
                <a:ea typeface="Calibri"/>
                <a:cs typeface="Calibri"/>
                <a:sym typeface="Calibri"/>
              </a:rPr>
              <a:t> (give a brief statement of the main points)</a:t>
            </a:r>
            <a:r>
              <a:rPr lang="en" sz="1200" dirty="0">
                <a:latin typeface="Calibri"/>
                <a:ea typeface="Calibri"/>
                <a:cs typeface="Calibri"/>
                <a:sym typeface="Calibri"/>
              </a:rPr>
              <a:t>, we provide the title and author and briefly describe what it was about, including the theme and the supporting details.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write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8</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Return the </a:t>
            </a:r>
            <a:r>
              <a:rPr lang="en" sz="1200" b="0" dirty="0">
                <a:latin typeface="Calibri"/>
                <a:ea typeface="Calibri"/>
                <a:cs typeface="Calibri"/>
                <a:sym typeface="Calibri"/>
              </a:rPr>
              <a:t>Exit Ticket: Summarizing </a:t>
            </a:r>
            <a:r>
              <a:rPr lang="en" sz="1200" b="0" i="1" dirty="0">
                <a:latin typeface="Calibri"/>
                <a:ea typeface="Calibri"/>
                <a:cs typeface="Calibri"/>
                <a:sym typeface="Calibri"/>
              </a:rPr>
              <a:t>The Hope Chest</a:t>
            </a:r>
            <a:r>
              <a:rPr lang="en" sz="1200" b="0" dirty="0">
                <a:latin typeface="Calibri"/>
                <a:ea typeface="Calibri"/>
                <a:cs typeface="Calibri"/>
                <a:sym typeface="Calibri"/>
              </a:rPr>
              <a:t>, Chapter 5 </a:t>
            </a:r>
            <a:r>
              <a:rPr lang="en" sz="1200" dirty="0">
                <a:latin typeface="Calibri"/>
                <a:ea typeface="Calibri"/>
                <a:cs typeface="Calibri"/>
                <a:sym typeface="Calibri"/>
              </a:rPr>
              <a:t>and give students 1 minute to read the feedback.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8 handout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Chapter 8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(Enlarged Model Summary: Displaying and Annotating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Display the </a:t>
            </a:r>
            <a:r>
              <a:rPr lang="en" sz="1200" b="1" dirty="0">
                <a:latin typeface="Calibri"/>
                <a:ea typeface="Calibri"/>
                <a:cs typeface="Calibri"/>
                <a:sym typeface="Calibri"/>
              </a:rPr>
              <a:t>enlarged model summary</a:t>
            </a:r>
            <a:r>
              <a:rPr lang="en" sz="1200" dirty="0">
                <a:latin typeface="Calibri"/>
                <a:ea typeface="Calibri"/>
                <a:cs typeface="Calibri"/>
                <a:sym typeface="Calibri"/>
              </a:rPr>
              <a:t> (see </a:t>
            </a:r>
            <a:r>
              <a:rPr lang="en" sz="1200" i="1" dirty="0">
                <a:latin typeface="Calibri"/>
                <a:ea typeface="Calibri"/>
                <a:cs typeface="Calibri"/>
                <a:sym typeface="Calibri"/>
              </a:rPr>
              <a:t>For heavier support)</a:t>
            </a:r>
            <a:r>
              <a:rPr lang="en" sz="1200" dirty="0">
                <a:latin typeface="Calibri"/>
                <a:ea typeface="Calibri"/>
                <a:cs typeface="Calibri"/>
                <a:sym typeface="Calibri"/>
              </a:rPr>
              <a:t> next to the </a:t>
            </a:r>
            <a:r>
              <a:rPr lang="en" sz="1200" b="1" dirty="0">
                <a:latin typeface="Calibri"/>
                <a:ea typeface="Calibri"/>
                <a:cs typeface="Calibri"/>
                <a:sym typeface="Calibri"/>
              </a:rPr>
              <a:t>Criteria for an Effective Summary anchor chart</a:t>
            </a:r>
            <a:r>
              <a:rPr lang="en" sz="1200" i="1" dirty="0">
                <a:latin typeface="Calibri"/>
                <a:ea typeface="Calibri"/>
                <a:cs typeface="Calibri"/>
                <a:sym typeface="Calibri"/>
              </a:rPr>
              <a:t>. </a:t>
            </a:r>
            <a:r>
              <a:rPr lang="en" sz="1200" dirty="0">
                <a:latin typeface="Calibri"/>
                <a:ea typeface="Calibri"/>
                <a:cs typeface="Calibri"/>
                <a:sym typeface="Calibri"/>
              </a:rPr>
              <a:t>Invite students to think about where they see each criterion present in the </a:t>
            </a:r>
            <a:r>
              <a:rPr lang="en" sz="1200" b="1" dirty="0">
                <a:latin typeface="Calibri"/>
                <a:ea typeface="Calibri"/>
                <a:cs typeface="Calibri"/>
                <a:sym typeface="Calibri"/>
              </a:rPr>
              <a:t>model summary</a:t>
            </a:r>
            <a:r>
              <a:rPr lang="en" sz="1200" dirty="0">
                <a:latin typeface="Calibri"/>
                <a:ea typeface="Calibri"/>
                <a:cs typeface="Calibri"/>
                <a:sym typeface="Calibri"/>
              </a:rPr>
              <a:t>. As they share their thinking, annotate the </a:t>
            </a:r>
            <a:r>
              <a:rPr lang="en" sz="1200" b="1" dirty="0">
                <a:latin typeface="Calibri"/>
                <a:ea typeface="Calibri"/>
                <a:cs typeface="Calibri"/>
                <a:sym typeface="Calibri"/>
              </a:rPr>
              <a:t>enlarged summary</a:t>
            </a:r>
            <a:r>
              <a:rPr lang="en" sz="1200" dirty="0">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Completing the Graphic Organizer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the process for completing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8 graphic organizer</a:t>
            </a:r>
            <a:r>
              <a:rPr lang="en" sz="1200" dirty="0">
                <a:latin typeface="Calibri"/>
                <a:ea typeface="Calibri"/>
                <a:cs typeface="Calibri"/>
                <a:sym typeface="Calibri"/>
              </a:rPr>
              <a:t>. Explicitly refer to the </a:t>
            </a:r>
            <a:r>
              <a:rPr lang="en" sz="1200" b="1" dirty="0">
                <a:latin typeface="Calibri"/>
                <a:ea typeface="Calibri"/>
                <a:cs typeface="Calibri"/>
                <a:sym typeface="Calibri"/>
              </a:rPr>
              <a:t>Theme anchor chart for Chapter 8 </a:t>
            </a:r>
            <a:r>
              <a:rPr lang="en" sz="1200" dirty="0">
                <a:latin typeface="Calibri"/>
                <a:ea typeface="Calibri"/>
                <a:cs typeface="Calibri"/>
                <a:sym typeface="Calibri"/>
              </a:rPr>
              <a:t>as you model, showing how to use information from that chart to help you complete the graphic organizer.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Writing a Summary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the process for writing a summary using the information on the completed </a:t>
            </a:r>
            <a:r>
              <a:rPr lang="en" sz="1200" b="1" dirty="0">
                <a:latin typeface="Calibri"/>
                <a:ea typeface="Calibri"/>
                <a:cs typeface="Calibri"/>
                <a:sym typeface="Calibri"/>
              </a:rPr>
              <a:t>summarizing graphic organizer</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419" name="Google Shape;41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96874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8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8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8?”</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8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8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8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 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428" name="Google Shape;42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477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8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 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6912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 93 of </a:t>
            </a:r>
            <a:r>
              <a:rPr lang="en" sz="1200" b="0" i="1" dirty="0">
                <a:latin typeface="Calibri"/>
                <a:ea typeface="Calibri"/>
                <a:cs typeface="Calibri"/>
                <a:sym typeface="Calibri"/>
              </a:rPr>
              <a:t>The Hope Chest </a:t>
            </a:r>
            <a:r>
              <a:rPr lang="en" sz="1200" dirty="0">
                <a:latin typeface="Calibri"/>
                <a:ea typeface="Calibri"/>
                <a:cs typeface="Calibri"/>
                <a:sym typeface="Calibri"/>
              </a:rPr>
              <a:t>and focus them on the displayed sentence: </a:t>
            </a:r>
            <a:r>
              <a:rPr lang="en" sz="1200" i="0" dirty="0">
                <a:latin typeface="Calibri"/>
                <a:ea typeface="Calibri"/>
                <a:cs typeface="Calibri"/>
                <a:sym typeface="Calibri"/>
              </a:rPr>
              <a:t>“She looked more like a very ancient tree that Myrtle knew of that grew in Anacostia, Washington.”</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aloud the sentence,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mean?” </a:t>
            </a:r>
            <a:r>
              <a:rPr lang="en" sz="1200" b="1" dirty="0">
                <a:latin typeface="Calibri"/>
                <a:ea typeface="Calibri"/>
                <a:cs typeface="Calibri"/>
                <a:sym typeface="Calibri"/>
              </a:rPr>
              <a:t>(She looked very old. Her skin looked old.)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description help you as a reader?” </a:t>
            </a:r>
            <a:r>
              <a:rPr lang="en" sz="1200" b="1" dirty="0">
                <a:latin typeface="Calibri"/>
                <a:ea typeface="Calibri"/>
                <a:cs typeface="Calibri"/>
                <a:sym typeface="Calibri"/>
              </a:rPr>
              <a:t>(It emphasizes how old she looks, which helps you imagine what she looks like.)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explain why your classmate came up with that response?”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this is a simile, which is when one thing is compared to something quite different to make a description more vivid to help a reader imagine it. Myrtle is comparing how the old woman looks to an old tree.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a:t>
            </a:r>
            <a:r>
              <a:rPr lang="en" sz="1200" dirty="0">
                <a:latin typeface="Calibri"/>
                <a:ea typeface="Calibri"/>
                <a:cs typeface="Calibri"/>
                <a:sym typeface="Calibri"/>
              </a:rPr>
              <a:t> and select volunteers to read aloud the definitions and examples of each.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clues are there in the sentence that this is a simile—that she is comparing the woman to something completely different?” </a:t>
            </a:r>
            <a:r>
              <a:rPr lang="en" sz="1200" b="1" dirty="0">
                <a:latin typeface="Calibri"/>
                <a:ea typeface="Calibri"/>
                <a:cs typeface="Calibri"/>
                <a:sym typeface="Calibri"/>
              </a:rPr>
              <a:t>(the word </a:t>
            </a:r>
            <a:r>
              <a:rPr lang="en" sz="1200" b="1" i="1" dirty="0">
                <a:latin typeface="Calibri"/>
                <a:ea typeface="Calibri"/>
                <a:cs typeface="Calibri"/>
                <a:sym typeface="Calibri"/>
              </a:rPr>
              <a:t>like</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“Similes” column. Refer to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a:t>
            </a:r>
            <a:r>
              <a:rPr lang="en" sz="1200" b="1" dirty="0">
                <a:latin typeface="Calibri"/>
                <a:ea typeface="Calibri"/>
                <a:cs typeface="Calibri"/>
                <a:sym typeface="Calibri"/>
              </a:rPr>
              <a: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the following phrase on page </a:t>
            </a:r>
            <a:r>
              <a:rPr lang="en" sz="1200" b="0" dirty="0">
                <a:latin typeface="Calibri"/>
                <a:ea typeface="Calibri"/>
                <a:cs typeface="Calibri"/>
                <a:sym typeface="Calibri"/>
              </a:rPr>
              <a:t>96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b="0" i="0" dirty="0">
                <a:latin typeface="Calibri"/>
                <a:ea typeface="Calibri"/>
                <a:cs typeface="Calibri"/>
                <a:sym typeface="Calibri"/>
              </a:rPr>
              <a:t>“I’ve just been telling you how I was sold and willed and bartered about like so much livestock....”</a:t>
            </a:r>
            <a:endParaRPr sz="1200" b="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Read aloud the sentence, and then invite students to read it chorally with you.</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livestock?” </a:t>
            </a:r>
            <a:r>
              <a:rPr lang="en" sz="1200" b="1" dirty="0">
                <a:latin typeface="Calibri"/>
                <a:ea typeface="Calibri"/>
                <a:cs typeface="Calibri"/>
                <a:sym typeface="Calibri"/>
              </a:rPr>
              <a:t>(farm animals)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she mean by this?” </a:t>
            </a:r>
            <a:r>
              <a:rPr lang="en" sz="1200" b="1" dirty="0">
                <a:latin typeface="Calibri"/>
                <a:ea typeface="Calibri"/>
                <a:cs typeface="Calibri"/>
                <a:sym typeface="Calibri"/>
              </a:rPr>
              <a:t>(She was treated badly—sold like a farm animal rather than a human.)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clues can you see in this sentence that there’s a simile?” </a:t>
            </a:r>
            <a:r>
              <a:rPr lang="en" sz="1200" b="1" dirty="0">
                <a:latin typeface="Calibri"/>
                <a:ea typeface="Calibri"/>
                <a:cs typeface="Calibri"/>
                <a:sym typeface="Calibri"/>
              </a:rPr>
              <a:t>(the use of the word </a:t>
            </a:r>
            <a:r>
              <a:rPr lang="en" sz="1200" b="1" i="1" dirty="0">
                <a:latin typeface="Calibri"/>
                <a:ea typeface="Calibri"/>
                <a:cs typeface="Calibri"/>
                <a:sym typeface="Calibri"/>
              </a:rPr>
              <a:t>like</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“Similes” column. Continue to refer to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a:t>
            </a:r>
            <a:r>
              <a:rPr lang="en" sz="1200" b="1" dirty="0">
                <a:latin typeface="Calibri"/>
                <a:ea typeface="Calibri"/>
                <a:cs typeface="Calibri"/>
                <a:sym typeface="Calibri"/>
              </a:rPr>
              <a:t>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answer the questions recorded on the board at the beginning of the lesson and to help you determine which of the suggestions were accurate.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analyze similes and metaphors that appear in </a:t>
            </a:r>
            <a:r>
              <a:rPr lang="en" sz="1200" b="0" dirty="0">
                <a:solidFill>
                  <a:schemeClr val="dk1"/>
                </a:solidFill>
                <a:latin typeface="Calibri"/>
                <a:ea typeface="Calibri"/>
                <a:cs typeface="Calibri"/>
                <a:sym typeface="Calibri"/>
              </a:rPr>
              <a:t>Chapter 8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Invite students to fill in the blanks of simile sentences with prewritten index cards containing the missing words. (</a:t>
            </a:r>
            <a:r>
              <a:rPr lang="en" sz="1200" i="0" dirty="0">
                <a:latin typeface="Calibri"/>
                <a:ea typeface="Calibri"/>
                <a:cs typeface="Calibri"/>
                <a:sym typeface="Calibri"/>
              </a:rPr>
              <a:t>Example: “She ran ___ like a ___!” </a:t>
            </a:r>
            <a:r>
              <a:rPr lang="en" sz="1200" b="1" dirty="0">
                <a:latin typeface="Calibri"/>
                <a:ea typeface="Calibri"/>
                <a:cs typeface="Calibri"/>
                <a:sym typeface="Calibri"/>
              </a:rPr>
              <a:t>(fast, cheetah)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(Visualizing and Sketching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Remind students that similes and metaphors are examples of figurative language used by authors to create a vivid image for the reader. As the class discusses the meaning of the similes presented in Chapter 8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b="0" dirty="0">
                <a:latin typeface="Calibri"/>
                <a:ea typeface="Calibri"/>
                <a:cs typeface="Calibri"/>
                <a:sym typeface="Calibri"/>
              </a:rPr>
              <a:t>invite </a:t>
            </a:r>
            <a:r>
              <a:rPr lang="en" sz="1200" dirty="0">
                <a:latin typeface="Calibri"/>
                <a:ea typeface="Calibri"/>
                <a:cs typeface="Calibri"/>
                <a:sym typeface="Calibri"/>
              </a:rPr>
              <a:t>students to close their eyes, visualize each sentence, and then sketch the meaning of each on their handout.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(Using Language Structures to Generate Similes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generate their own similes by using the language </a:t>
            </a:r>
            <a:r>
              <a:rPr lang="en" sz="1200" i="0" dirty="0">
                <a:latin typeface="Calibri"/>
                <a:ea typeface="Calibri"/>
                <a:cs typeface="Calibri"/>
                <a:sym typeface="Calibri"/>
              </a:rPr>
              <a:t>structure “as _______ as.” </a:t>
            </a:r>
            <a:r>
              <a:rPr lang="en" sz="1200" dirty="0">
                <a:latin typeface="Calibri"/>
                <a:ea typeface="Calibri"/>
                <a:cs typeface="Calibri"/>
                <a:sym typeface="Calibri"/>
              </a:rPr>
              <a:t>Provide the following sentence </a:t>
            </a:r>
            <a:r>
              <a:rPr lang="en" sz="1200" i="0" dirty="0">
                <a:latin typeface="Calibri"/>
                <a:ea typeface="Calibri"/>
                <a:cs typeface="Calibri"/>
                <a:sym typeface="Calibri"/>
              </a:rPr>
              <a:t>frame: “I am as _________ as ___________.” </a:t>
            </a:r>
            <a:r>
              <a:rPr lang="en" sz="1200" dirty="0">
                <a:latin typeface="Calibri"/>
                <a:ea typeface="Calibri"/>
                <a:cs typeface="Calibri"/>
                <a:sym typeface="Calibri"/>
              </a:rPr>
              <a:t>(</a:t>
            </a:r>
            <a:r>
              <a:rPr lang="en" sz="1200" b="1" dirty="0">
                <a:latin typeface="Calibri"/>
                <a:ea typeface="Calibri"/>
                <a:cs typeface="Calibri"/>
                <a:sym typeface="Calibri"/>
              </a:rPr>
              <a:t>“I am as </a:t>
            </a:r>
            <a:r>
              <a:rPr lang="en" sz="1200" b="1" u="sng" dirty="0">
                <a:latin typeface="Calibri"/>
                <a:ea typeface="Calibri"/>
                <a:cs typeface="Calibri"/>
                <a:sym typeface="Calibri"/>
              </a:rPr>
              <a:t>wet</a:t>
            </a:r>
            <a:r>
              <a:rPr lang="en" sz="1200" b="1" dirty="0">
                <a:latin typeface="Calibri"/>
                <a:ea typeface="Calibri"/>
                <a:cs typeface="Calibri"/>
                <a:sym typeface="Calibri"/>
              </a:rPr>
              <a:t> as </a:t>
            </a:r>
            <a:r>
              <a:rPr lang="en" sz="1200" b="1" u="sng" dirty="0">
                <a:latin typeface="Calibri"/>
                <a:ea typeface="Calibri"/>
                <a:cs typeface="Calibri"/>
                <a:sym typeface="Calibri"/>
              </a:rPr>
              <a:t>a fish</a:t>
            </a:r>
            <a:r>
              <a:rPr lang="en" sz="1200" b="1" dirty="0">
                <a:latin typeface="Calibri"/>
                <a:ea typeface="Calibri"/>
                <a:cs typeface="Calibri"/>
                <a:sym typeface="Calibri"/>
              </a:rPr>
              <a:t>; I am as </a:t>
            </a:r>
            <a:r>
              <a:rPr lang="en" sz="1200" b="1" u="sng" dirty="0">
                <a:latin typeface="Calibri"/>
                <a:ea typeface="Calibri"/>
                <a:cs typeface="Calibri"/>
                <a:sym typeface="Calibri"/>
              </a:rPr>
              <a:t>strong</a:t>
            </a:r>
            <a:r>
              <a:rPr lang="en" sz="1200" b="1" dirty="0">
                <a:latin typeface="Calibri"/>
                <a:ea typeface="Calibri"/>
                <a:cs typeface="Calibri"/>
                <a:sym typeface="Calibri"/>
              </a:rPr>
              <a:t> as </a:t>
            </a:r>
            <a:r>
              <a:rPr lang="en" sz="1200" b="1" u="sng" dirty="0">
                <a:latin typeface="Calibri"/>
                <a:ea typeface="Calibri"/>
                <a:cs typeface="Calibri"/>
                <a:sym typeface="Calibri"/>
              </a:rPr>
              <a:t>a giant</a:t>
            </a:r>
            <a:r>
              <a:rPr lang="en" sz="1200" b="1" dirty="0">
                <a:latin typeface="Calibri"/>
                <a:ea typeface="Calibri"/>
                <a:cs typeface="Calibri"/>
                <a:sym typeface="Calibri"/>
              </a:rPr>
              <a:t>.”</a:t>
            </a:r>
            <a:r>
              <a:rPr lang="en" sz="1200" dirty="0">
                <a:latin typeface="Calibri"/>
                <a:ea typeface="Calibri"/>
                <a:cs typeface="Calibri"/>
                <a:sym typeface="Calibri"/>
              </a:rPr>
              <a:t>) Encourage students to then transform the same simile using the word </a:t>
            </a:r>
            <a:r>
              <a:rPr lang="en" sz="1200" i="1" dirty="0">
                <a:latin typeface="Calibri"/>
                <a:ea typeface="Calibri"/>
                <a:cs typeface="Calibri"/>
                <a:sym typeface="Calibri"/>
              </a:rPr>
              <a:t>like</a:t>
            </a:r>
            <a:r>
              <a:rPr lang="en" sz="1200" dirty="0">
                <a:latin typeface="Calibri"/>
                <a:ea typeface="Calibri"/>
                <a:cs typeface="Calibri"/>
                <a:sym typeface="Calibri"/>
              </a:rPr>
              <a:t>. Provide the following sentence frame</a:t>
            </a:r>
            <a:r>
              <a:rPr lang="en" sz="1200" i="0" dirty="0">
                <a:latin typeface="Calibri"/>
                <a:ea typeface="Calibri"/>
                <a:cs typeface="Calibri"/>
                <a:sym typeface="Calibri"/>
              </a:rPr>
              <a:t>: “I am ________ like ___________.” </a:t>
            </a:r>
            <a:r>
              <a:rPr lang="en" sz="1200" dirty="0">
                <a:latin typeface="Calibri"/>
                <a:ea typeface="Calibri"/>
                <a:cs typeface="Calibri"/>
                <a:sym typeface="Calibri"/>
              </a:rPr>
              <a:t>(</a:t>
            </a:r>
            <a:r>
              <a:rPr lang="en" sz="1200" b="1" dirty="0">
                <a:latin typeface="Calibri"/>
                <a:ea typeface="Calibri"/>
                <a:cs typeface="Calibri"/>
                <a:sym typeface="Calibri"/>
              </a:rPr>
              <a:t>“I am </a:t>
            </a:r>
            <a:r>
              <a:rPr lang="en" sz="1200" b="1" u="sng" dirty="0">
                <a:latin typeface="Calibri"/>
                <a:ea typeface="Calibri"/>
                <a:cs typeface="Calibri"/>
                <a:sym typeface="Calibri"/>
              </a:rPr>
              <a:t>wet</a:t>
            </a:r>
            <a:r>
              <a:rPr lang="en" sz="1200" b="1" dirty="0">
                <a:latin typeface="Calibri"/>
                <a:ea typeface="Calibri"/>
                <a:cs typeface="Calibri"/>
                <a:sym typeface="Calibri"/>
              </a:rPr>
              <a:t> like </a:t>
            </a:r>
            <a:r>
              <a:rPr lang="en" sz="1200" b="1" u="sng" dirty="0">
                <a:latin typeface="Calibri"/>
                <a:ea typeface="Calibri"/>
                <a:cs typeface="Calibri"/>
                <a:sym typeface="Calibri"/>
              </a:rPr>
              <a:t>a fish</a:t>
            </a:r>
            <a:r>
              <a:rPr lang="en" sz="1200" b="1" dirty="0">
                <a:latin typeface="Calibri"/>
                <a:ea typeface="Calibri"/>
                <a:cs typeface="Calibri"/>
                <a:sym typeface="Calibri"/>
              </a:rPr>
              <a:t>; I am </a:t>
            </a:r>
            <a:r>
              <a:rPr lang="en" sz="1200" b="1" u="sng" dirty="0">
                <a:latin typeface="Calibri"/>
                <a:ea typeface="Calibri"/>
                <a:cs typeface="Calibri"/>
                <a:sym typeface="Calibri"/>
              </a:rPr>
              <a:t>strong</a:t>
            </a:r>
            <a:r>
              <a:rPr lang="en" sz="1200" b="1" dirty="0">
                <a:latin typeface="Calibri"/>
                <a:ea typeface="Calibri"/>
                <a:cs typeface="Calibri"/>
                <a:sym typeface="Calibri"/>
              </a:rPr>
              <a:t> like </a:t>
            </a:r>
            <a:r>
              <a:rPr lang="en" sz="1200" b="1" u="sng" dirty="0">
                <a:latin typeface="Calibri"/>
                <a:ea typeface="Calibri"/>
                <a:cs typeface="Calibri"/>
                <a:sym typeface="Calibri"/>
              </a:rPr>
              <a:t>a giant</a:t>
            </a:r>
            <a:r>
              <a:rPr lang="en" sz="1200" b="1" dirty="0">
                <a:latin typeface="Calibri"/>
                <a:ea typeface="Calibri"/>
                <a:cs typeface="Calibri"/>
                <a:sym typeface="Calibri"/>
              </a:rPr>
              <a:t>.”</a:t>
            </a:r>
            <a:r>
              <a:rPr lang="en" sz="1200" dirty="0">
                <a:latin typeface="Calibri"/>
                <a:ea typeface="Calibri"/>
                <a:cs typeface="Calibri"/>
                <a:sym typeface="Calibri"/>
              </a:rPr>
              <a:t>) Consider adding student examples to the chart.</a:t>
            </a:r>
            <a:endParaRPr sz="1200" dirty="0">
              <a:solidFill>
                <a:schemeClr val="dk1"/>
              </a:solidFill>
              <a:latin typeface="Calibri"/>
              <a:ea typeface="Calibri"/>
              <a:cs typeface="Calibri"/>
              <a:sym typeface="Calibri"/>
            </a:endParaRPr>
          </a:p>
        </p:txBody>
      </p:sp>
      <p:sp>
        <p:nvSpPr>
          <p:cNvPr id="443" name="Google Shape;44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56917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2" name="Google Shape;45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explain the meaning of similes and metaphors in Chapter 8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9783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latin typeface="Calibri"/>
                <a:ea typeface="Calibri"/>
                <a:cs typeface="Calibri"/>
                <a:sym typeface="Calibri"/>
              </a:rPr>
              <a:t>Grouping</a:t>
            </a:r>
            <a:r>
              <a:rPr lang="en" sz="1200" b="1" dirty="0">
                <a:latin typeface="Calibri"/>
                <a:ea typeface="Calibri"/>
                <a:cs typeface="Calibri"/>
                <a:sym typeface="Calibri"/>
              </a:rPr>
              <a:t>: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a:t>
            </a:r>
            <a:r>
              <a:rPr lang="en" sz="1200" dirty="0" smtClean="0">
                <a:latin typeface="Calibri"/>
                <a:ea typeface="Calibri"/>
                <a:cs typeface="Calibri"/>
                <a:sym typeface="Calibri"/>
              </a:rPr>
              <a:t>slide.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459" name="Google Shape;45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2154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5" name="Google Shape;32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://curriculum.eleducation.org/curriculum/ela/grade-4/module-4/unit-2/lesson-1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0"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In Opening B, students read Chapter 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in reading triads. They then determine themes in preparation for summarizing the chapter in Work Time A. Pay careful attention to the routines in Opening B and Work Time A, because they will be repeated throughout this unit.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In the Closing, students are introduced to similes and metaphors and analyze the meaning of similes in Chapter 8.</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In this lesson and throughout every lesson in this unit when students read a 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they continue </a:t>
            </a:r>
            <a:r>
              <a:rPr lang="en" sz="1200" dirty="0">
                <a:latin typeface="Calibri"/>
                <a:ea typeface="Calibri"/>
                <a:cs typeface="Calibri"/>
                <a:sym typeface="Calibri"/>
              </a:rPr>
              <a:t>to focus on working to become ethical people by showing respect, empathy, and compassion if their peers are upset by events in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Recall that the research reading that students complete for homework helps build both their vocabulary and knowledge pertaining to inequality and ratifying the 19th Amendment. This kind of reading continues over the course of the module.</a:t>
            </a:r>
            <a:endParaRPr sz="1200" dirty="0">
              <a:solidFill>
                <a:schemeClr val="dk1"/>
              </a:solidFill>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Additional Teacher Resources:</a:t>
            </a:r>
            <a:endParaRPr sz="1200" dirty="0">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chemeClr val="hlink"/>
                </a:solidFill>
                <a:latin typeface="Calibri"/>
                <a:ea typeface="Calibri"/>
                <a:cs typeface="Calibri"/>
                <a:sym typeface="Calibri"/>
                <a:hlinkClick r:id="rId4"/>
              </a:rPr>
              <a:t>https://eleducation.org/resources/general-protocols-and-strategies-from-management-in-the-active-classroom</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 </a:t>
            </a:r>
            <a:r>
              <a:rPr lang="en" sz="1200" u="sng" dirty="0">
                <a:solidFill>
                  <a:schemeClr val="hlink"/>
                </a:solidFill>
                <a:latin typeface="Calibri"/>
                <a:ea typeface="Calibri"/>
                <a:cs typeface="Calibri"/>
                <a:sym typeface="Calibri"/>
                <a:hlinkClick r:id="rId5"/>
              </a:rPr>
              <a:t>https://eleducation.org/resources/el-education-classroom-protocols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 </a:t>
            </a:r>
            <a:r>
              <a:rPr lang="en" sz="1200" u="sng" dirty="0">
                <a:solidFill>
                  <a:schemeClr val="hlink"/>
                </a:solidFill>
                <a:latin typeface="Calibri"/>
                <a:ea typeface="Calibri"/>
                <a:cs typeface="Calibri"/>
                <a:sym typeface="Calibri"/>
                <a:hlinkClick r:id="rId6"/>
              </a:rPr>
              <a:t>https://eleducation.org/resources/fourth-grade-writing-rubrics-and-checklists</a:t>
            </a:r>
            <a:endParaRPr sz="1200" dirty="0">
              <a:highlight>
                <a:srgbClr val="FFFF00"/>
              </a:highlight>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a:t>
            </a:r>
            <a:r>
              <a:rPr lang="en" sz="1200" u="sng" dirty="0">
                <a:solidFill>
                  <a:schemeClr val="hlink"/>
                </a:solidFill>
                <a:latin typeface="Calibri"/>
                <a:ea typeface="Calibri"/>
                <a:cs typeface="Calibri"/>
                <a:sym typeface="Calibri"/>
                <a:hlinkClick r:id="rId7"/>
              </a:rPr>
              <a:t>https://eleducation.org/resources/independent-reading-sample-plans</a:t>
            </a:r>
            <a:endParaRPr sz="120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967159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466" name="Google Shape;46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10125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ALL Block Teacher Guide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Supporting Materials </a:t>
            </a:r>
            <a:r>
              <a:rPr lang="en" sz="1200" b="1" dirty="0" smtClean="0">
                <a:solidFill>
                  <a:schemeClr val="dk1"/>
                </a:solidFill>
                <a:latin typeface="Calibri"/>
                <a:ea typeface="Calibri"/>
                <a:cs typeface="Calibri"/>
                <a:sym typeface="Calibri"/>
              </a:rPr>
              <a:t>document</a:t>
            </a:r>
            <a:r>
              <a:rPr lang="en-US" sz="1200" b="1" dirty="0" smtClean="0">
                <a:solidFill>
                  <a:schemeClr val="dk1"/>
                </a:solidFill>
                <a:latin typeface="Calibri"/>
                <a:ea typeface="Calibri"/>
                <a:cs typeface="Calibri"/>
                <a:sym typeface="Calibri"/>
              </a:rPr>
              <a:t>.</a:t>
            </a:r>
            <a:endParaRPr sz="1200" dirty="0">
              <a:solidFill>
                <a:schemeClr val="dk1"/>
              </a:solidFill>
              <a:highlight>
                <a:srgbClr val="FFFF00"/>
              </a:highlight>
              <a:latin typeface="Calibri"/>
              <a:ea typeface="Calibri"/>
              <a:cs typeface="Calibri"/>
              <a:sym typeface="Calibri"/>
            </a:endParaRPr>
          </a:p>
          <a:p>
            <a:pPr marL="91440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
        <p:nvSpPr>
          <p:cNvPr id="474" name="Google Shape;474;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1651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8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Chart paper </a:t>
            </a:r>
            <a:r>
              <a:rPr lang="en" sz="1200" dirty="0">
                <a:solidFill>
                  <a:schemeClr val="dk1"/>
                </a:solidFill>
                <a:latin typeface="Calibri"/>
                <a:ea typeface="Calibri"/>
                <a:cs typeface="Calibri"/>
                <a:sym typeface="Calibri"/>
              </a:rPr>
              <a:t>(one piece; used by the teacher to create Theme Anchor Charts: Chapter 8)</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8</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8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class)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Summarizing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Chapter 5 </a:t>
            </a:r>
            <a:r>
              <a:rPr lang="en" sz="1200" dirty="0">
                <a:solidFill>
                  <a:schemeClr val="dk1"/>
                </a:solidFill>
                <a:latin typeface="Calibri"/>
                <a:ea typeface="Calibri"/>
                <a:cs typeface="Calibri"/>
                <a:sym typeface="Calibri"/>
              </a:rPr>
              <a:t>(completed in Unit 1, Lesson 6;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feedback on the </a:t>
            </a:r>
            <a:r>
              <a:rPr lang="en" sz="1200" b="0" dirty="0">
                <a:solidFill>
                  <a:schemeClr val="dk1"/>
                </a:solidFill>
                <a:latin typeface="Calibri"/>
                <a:ea typeface="Calibri"/>
                <a:cs typeface="Calibri"/>
                <a:sym typeface="Calibri"/>
              </a:rPr>
              <a:t>Exit Ticket:  Summarizing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Chapter 5 </a:t>
            </a:r>
            <a:r>
              <a:rPr lang="en" sz="1200" dirty="0">
                <a:solidFill>
                  <a:schemeClr val="dk1"/>
                </a:solidFill>
                <a:latin typeface="Calibri"/>
                <a:ea typeface="Calibri"/>
                <a:cs typeface="Calibri"/>
                <a:sym typeface="Calibri"/>
              </a:rPr>
              <a:t>completed in Unit 1, Lesson 6 in preparation for returning them in Work Time 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timer that uses minutes and seconds.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3339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457200" algn="l" rtl="0">
              <a:lnSpc>
                <a:spcPct val="100000"/>
              </a:lnSpc>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https://eleducation.org/resources/el-education-classroom-protocols</a:t>
            </a:r>
            <a:endParaRPr sz="1200">
              <a:latin typeface="Calibri"/>
              <a:ea typeface="Calibri"/>
              <a:cs typeface="Calibri"/>
              <a:sym typeface="Calibri"/>
            </a:endParaRPr>
          </a:p>
        </p:txBody>
      </p:sp>
      <p:sp>
        <p:nvSpPr>
          <p:cNvPr id="337" name="Google Shape;3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7491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Support Considerations: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For lighter suppo</a:t>
            </a:r>
            <a:r>
              <a:rPr lang="en" sz="1200" i="1" dirty="0">
                <a:latin typeface="Calibri"/>
                <a:ea typeface="Calibri"/>
                <a:cs typeface="Calibri"/>
                <a:sym typeface="Calibri"/>
              </a:rPr>
              <a:t>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providing modeling, observe student interaction and allow students to grapple. Provide demonstrations only after students have grappled with the task. Observe the areas in which they struggle to target appropriate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create a summary paragraph frame as an alternative to the one provided in Unit 1, Lesson 6. Display both summary frames for students who need heavier support to choose from when writing their summaries during Work Time A and throughout the unit.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Char char="●"/>
            </a:pPr>
            <a:r>
              <a:rPr lang="en" sz="1200" dirty="0" smtClean="0">
                <a:latin typeface="Calibri"/>
                <a:ea typeface="Calibri"/>
                <a:cs typeface="Calibri"/>
                <a:sym typeface="Calibri"/>
              </a:rPr>
              <a:t>Consider </a:t>
            </a:r>
            <a:r>
              <a:rPr lang="en" sz="1200" dirty="0">
                <a:latin typeface="Calibri"/>
                <a:ea typeface="Calibri"/>
                <a:cs typeface="Calibri"/>
                <a:sym typeface="Calibri"/>
              </a:rPr>
              <a:t>reading aloud Chapter 8 </a:t>
            </a:r>
            <a:r>
              <a:rPr lang="en" sz="1200" b="0" dirty="0">
                <a:latin typeface="Calibri"/>
                <a:ea typeface="Calibri"/>
                <a:cs typeface="Calibri"/>
                <a:sym typeface="Calibri"/>
              </a:rPr>
              <a:t>of </a:t>
            </a:r>
            <a:r>
              <a:rPr lang="en" sz="1200" b="0" i="1" dirty="0">
                <a:latin typeface="Calibri"/>
                <a:ea typeface="Calibri"/>
                <a:cs typeface="Calibri"/>
                <a:sym typeface="Calibri"/>
              </a:rPr>
              <a:t>The Hope Chest </a:t>
            </a:r>
            <a:r>
              <a:rPr lang="en" sz="1200" b="0" dirty="0">
                <a:latin typeface="Calibri"/>
                <a:ea typeface="Calibri"/>
                <a:cs typeface="Calibri"/>
                <a:sym typeface="Calibri"/>
              </a:rPr>
              <a:t>to students before the lesson to help them comprehend this complex text. Additionally, consider allowing students to practice reading a section of the chapter in advance that they can then be responsible for reading aloud when working in their triads during the lesson.</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Consider enlarging the model summary (see Unit 1, Lesson </a:t>
            </a:r>
            <a:r>
              <a:rPr lang="en" sz="1200" dirty="0">
                <a:latin typeface="Calibri"/>
                <a:ea typeface="Calibri"/>
                <a:cs typeface="Calibri"/>
                <a:sym typeface="Calibri"/>
              </a:rPr>
              <a:t>6) and displaying it for students to refer to during Work Time A.</a:t>
            </a:r>
            <a:endParaRPr sz="1200" dirty="0">
              <a:latin typeface="Calibri"/>
              <a:ea typeface="Calibri"/>
              <a:cs typeface="Calibri"/>
              <a:sym typeface="Calibri"/>
            </a:endParaRPr>
          </a:p>
        </p:txBody>
      </p:sp>
    </p:spTree>
    <p:extLst>
      <p:ext uri="{BB962C8B-B14F-4D97-AF65-F5344CB8AC3E}">
        <p14:creationId xmlns:p14="http://schemas.microsoft.com/office/powerpoint/2010/main" val="630637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r>
              <a:rPr lang="en" sz="1200" b="0" i="0" u="none" strike="noStrike" cap="none" dirty="0">
                <a:solidFill>
                  <a:schemeClr val="dk1"/>
                </a:solidFill>
                <a:latin typeface="Calibri"/>
                <a:ea typeface="Calibri"/>
                <a:cs typeface="Calibri"/>
                <a:sym typeface="Calibri"/>
              </a:rPr>
              <a:t>This slide is for teacher use only.</a:t>
            </a:r>
            <a:endParaRPr sz="1200" b="0" i="0" u="none" strike="noStrike" cap="none" dirty="0">
              <a:solidFill>
                <a:schemeClr val="dk1"/>
              </a:solidFill>
              <a:latin typeface="Calibri"/>
              <a:ea typeface="Calibri"/>
              <a:cs typeface="Calibri"/>
              <a:sym typeface="Calibri"/>
            </a:endParaRPr>
          </a:p>
        </p:txBody>
      </p:sp>
      <p:sp>
        <p:nvSpPr>
          <p:cNvPr id="359" name="Google Shape;359;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8761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367" name="Google Shape;367;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5607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3" name="Google Shape;37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8617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module, unit and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5818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94" name="Google Shape;94;p14"/>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Google Shape;96;p1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1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685800" y="1597819"/>
            <a:ext cx="7772400" cy="11025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00" name="Google Shape;100;p15"/>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01" name="Google Shape;101;p1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4"/>
        <p:cNvGrpSpPr/>
        <p:nvPr/>
      </p:nvGrpSpPr>
      <p:grpSpPr>
        <a:xfrm>
          <a:off x="0" y="0"/>
          <a:ext cx="0" cy="0"/>
          <a:chOff x="0" y="0"/>
          <a:chExt cx="0" cy="0"/>
        </a:xfrm>
      </p:grpSpPr>
      <p:sp>
        <p:nvSpPr>
          <p:cNvPr id="105" name="Google Shape;105;p16"/>
          <p:cNvSpPr txBox="1">
            <a:spLocks noGrp="1"/>
          </p:cNvSpPr>
          <p:nvPr>
            <p:ph type="title"/>
          </p:nvPr>
        </p:nvSpPr>
        <p:spPr>
          <a:xfrm>
            <a:off x="722313" y="3305175"/>
            <a:ext cx="7772400" cy="1021500"/>
          </a:xfrm>
          <a:prstGeom prst="rect">
            <a:avLst/>
          </a:prstGeom>
          <a:noFill/>
          <a:ln>
            <a:noFill/>
          </a:ln>
        </p:spPr>
        <p:txBody>
          <a:bodyPr spcFirstLastPara="1" wrap="square" lIns="91425" tIns="45700" rIns="91425" bIns="45700" anchor="t" anchorCtr="0"/>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06" name="Google Shape;106;p16"/>
          <p:cNvSpPr txBox="1">
            <a:spLocks noGrp="1"/>
          </p:cNvSpPr>
          <p:nvPr>
            <p:ph type="body" idx="1"/>
          </p:nvPr>
        </p:nvSpPr>
        <p:spPr>
          <a:xfrm>
            <a:off x="722313" y="2180035"/>
            <a:ext cx="7772400" cy="1125300"/>
          </a:xfrm>
          <a:prstGeom prst="rect">
            <a:avLst/>
          </a:prstGeom>
          <a:noFill/>
          <a:ln>
            <a:noFill/>
          </a:ln>
        </p:spPr>
        <p:txBody>
          <a:bodyPr spcFirstLastPara="1" wrap="square" lIns="91425" tIns="45700" rIns="91425" bIns="45700" anchor="b" anchorCtr="0"/>
          <a:lstStyle>
            <a:lvl1pPr marL="457200" marR="0" lvl="0" indent="-228600" algn="l">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12" name="Google Shape;112;p17"/>
          <p:cNvSpPr txBox="1">
            <a:spLocks noGrp="1"/>
          </p:cNvSpPr>
          <p:nvPr>
            <p:ph type="body" idx="1"/>
          </p:nvPr>
        </p:nvSpPr>
        <p:spPr>
          <a:xfrm>
            <a:off x="457200" y="1200150"/>
            <a:ext cx="4038600" cy="3394500"/>
          </a:xfrm>
          <a:prstGeom prst="rect">
            <a:avLst/>
          </a:prstGeom>
          <a:noFill/>
          <a:ln>
            <a:noFill/>
          </a:ln>
        </p:spPr>
        <p:txBody>
          <a:bodyPr spcFirstLastPara="1" wrap="square" lIns="91425" tIns="45700" rIns="91425" bIns="45700" anchor="t" anchorCtr="0"/>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17"/>
          <p:cNvSpPr txBox="1">
            <a:spLocks noGrp="1"/>
          </p:cNvSpPr>
          <p:nvPr>
            <p:ph type="body" idx="2"/>
          </p:nvPr>
        </p:nvSpPr>
        <p:spPr>
          <a:xfrm>
            <a:off x="4648200" y="1200150"/>
            <a:ext cx="4038600" cy="3394500"/>
          </a:xfrm>
          <a:prstGeom prst="rect">
            <a:avLst/>
          </a:prstGeom>
          <a:noFill/>
          <a:ln>
            <a:noFill/>
          </a:ln>
        </p:spPr>
        <p:txBody>
          <a:bodyPr spcFirstLastPara="1" wrap="square" lIns="91425" tIns="45700" rIns="91425" bIns="45700" anchor="t" anchorCtr="0"/>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4" name="Google Shape;114;p17"/>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17"/>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19" name="Google Shape;119;p18"/>
          <p:cNvSpPr txBox="1">
            <a:spLocks noGrp="1"/>
          </p:cNvSpPr>
          <p:nvPr>
            <p:ph type="body" idx="1"/>
          </p:nvPr>
        </p:nvSpPr>
        <p:spPr>
          <a:xfrm>
            <a:off x="457200" y="1151335"/>
            <a:ext cx="4040100" cy="480000"/>
          </a:xfrm>
          <a:prstGeom prst="rect">
            <a:avLst/>
          </a:prstGeom>
          <a:noFill/>
          <a:ln>
            <a:noFill/>
          </a:ln>
        </p:spPr>
        <p:txBody>
          <a:bodyPr spcFirstLastPara="1" wrap="square" lIns="91425" tIns="45700" rIns="91425" bIns="45700" anchor="b" anchorCtr="0"/>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Google Shape;120;p18"/>
          <p:cNvSpPr txBox="1">
            <a:spLocks noGrp="1"/>
          </p:cNvSpPr>
          <p:nvPr>
            <p:ph type="body" idx="2"/>
          </p:nvPr>
        </p:nvSpPr>
        <p:spPr>
          <a:xfrm>
            <a:off x="457200" y="1631156"/>
            <a:ext cx="4040100" cy="2963400"/>
          </a:xfrm>
          <a:prstGeom prst="rect">
            <a:avLst/>
          </a:prstGeom>
          <a:noFill/>
          <a:ln>
            <a:noFill/>
          </a:ln>
        </p:spPr>
        <p:txBody>
          <a:bodyPr spcFirstLastPara="1" wrap="square" lIns="91425" tIns="45700" rIns="91425" bIns="45700" anchor="t" anchorCtr="0"/>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1" name="Google Shape;121;p18"/>
          <p:cNvSpPr txBox="1">
            <a:spLocks noGrp="1"/>
          </p:cNvSpPr>
          <p:nvPr>
            <p:ph type="body" idx="3"/>
          </p:nvPr>
        </p:nvSpPr>
        <p:spPr>
          <a:xfrm>
            <a:off x="4645025" y="1151335"/>
            <a:ext cx="4041900" cy="480000"/>
          </a:xfrm>
          <a:prstGeom prst="rect">
            <a:avLst/>
          </a:prstGeom>
          <a:noFill/>
          <a:ln>
            <a:noFill/>
          </a:ln>
        </p:spPr>
        <p:txBody>
          <a:bodyPr spcFirstLastPara="1" wrap="square" lIns="91425" tIns="45700" rIns="91425" bIns="45700" anchor="b" anchorCtr="0"/>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2" name="Google Shape;122;p18"/>
          <p:cNvSpPr txBox="1">
            <a:spLocks noGrp="1"/>
          </p:cNvSpPr>
          <p:nvPr>
            <p:ph type="body" idx="4"/>
          </p:nvPr>
        </p:nvSpPr>
        <p:spPr>
          <a:xfrm>
            <a:off x="4645025" y="1631156"/>
            <a:ext cx="4041900" cy="2963400"/>
          </a:xfrm>
          <a:prstGeom prst="rect">
            <a:avLst/>
          </a:prstGeom>
          <a:noFill/>
          <a:ln>
            <a:noFill/>
          </a:ln>
        </p:spPr>
        <p:txBody>
          <a:bodyPr spcFirstLastPara="1" wrap="square" lIns="91425" tIns="45700" rIns="91425" bIns="45700" anchor="t" anchorCtr="0"/>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6"/>
        <p:cNvGrpSpPr/>
        <p:nvPr/>
      </p:nvGrpSpPr>
      <p:grpSpPr>
        <a:xfrm>
          <a:off x="0" y="0"/>
          <a:ext cx="0" cy="0"/>
          <a:chOff x="0" y="0"/>
          <a:chExt cx="0" cy="0"/>
        </a:xfrm>
      </p:grpSpPr>
      <p:sp>
        <p:nvSpPr>
          <p:cNvPr id="127" name="Google Shape;127;p1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28" name="Google Shape;128;p19"/>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p20"/>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3" name="Google Shape;133;p20"/>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4" name="Google Shape;134;p20"/>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5"/>
        <p:cNvGrpSpPr/>
        <p:nvPr/>
      </p:nvGrpSpPr>
      <p:grpSpPr>
        <a:xfrm>
          <a:off x="0" y="0"/>
          <a:ext cx="0" cy="0"/>
          <a:chOff x="0" y="0"/>
          <a:chExt cx="0" cy="0"/>
        </a:xfrm>
      </p:grpSpPr>
      <p:sp>
        <p:nvSpPr>
          <p:cNvPr id="136" name="Google Shape;136;p21"/>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37" name="Google Shape;137;p21"/>
          <p:cNvSpPr txBox="1">
            <a:spLocks noGrp="1"/>
          </p:cNvSpPr>
          <p:nvPr>
            <p:ph type="body" idx="1"/>
          </p:nvPr>
        </p:nvSpPr>
        <p:spPr>
          <a:xfrm>
            <a:off x="3575050" y="204788"/>
            <a:ext cx="5111700" cy="4389600"/>
          </a:xfrm>
          <a:prstGeom prst="rect">
            <a:avLst/>
          </a:prstGeom>
          <a:noFill/>
          <a:ln>
            <a:noFill/>
          </a:ln>
        </p:spPr>
        <p:txBody>
          <a:bodyPr spcFirstLastPara="1" wrap="square" lIns="91425" tIns="45700" rIns="91425" bIns="45700" anchor="t" anchorCtr="0"/>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body" idx="2"/>
          </p:nvPr>
        </p:nvSpPr>
        <p:spPr>
          <a:xfrm>
            <a:off x="457200" y="1076325"/>
            <a:ext cx="3008400" cy="3518400"/>
          </a:xfrm>
          <a:prstGeom prst="rect">
            <a:avLst/>
          </a:prstGeom>
          <a:noFill/>
          <a:ln>
            <a:noFill/>
          </a:ln>
        </p:spPr>
        <p:txBody>
          <a:bodyPr spcFirstLastPara="1" wrap="square" lIns="91425" tIns="45700" rIns="91425" bIns="45700" anchor="t" anchorCtr="0"/>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2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2"/>
        <p:cNvGrpSpPr/>
        <p:nvPr/>
      </p:nvGrpSpPr>
      <p:grpSpPr>
        <a:xfrm>
          <a:off x="0" y="0"/>
          <a:ext cx="0" cy="0"/>
          <a:chOff x="0" y="0"/>
          <a:chExt cx="0" cy="0"/>
        </a:xfrm>
      </p:grpSpPr>
      <p:sp>
        <p:nvSpPr>
          <p:cNvPr id="143" name="Google Shape;143;p22"/>
          <p:cNvSpPr txBox="1">
            <a:spLocks noGrp="1"/>
          </p:cNvSpPr>
          <p:nvPr>
            <p:ph type="title"/>
          </p:nvPr>
        </p:nvSpPr>
        <p:spPr>
          <a:xfrm>
            <a:off x="1792288" y="3600450"/>
            <a:ext cx="5486400" cy="425100"/>
          </a:xfrm>
          <a:prstGeom prst="rect">
            <a:avLst/>
          </a:prstGeom>
          <a:noFill/>
          <a:ln>
            <a:noFill/>
          </a:ln>
        </p:spPr>
        <p:txBody>
          <a:bodyPr spcFirstLastPara="1" wrap="square" lIns="91425" tIns="45700" rIns="91425" bIns="45700" anchor="b" anchorCtr="0"/>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44" name="Google Shape;144;p22"/>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body" idx="1"/>
          </p:nvPr>
        </p:nvSpPr>
        <p:spPr>
          <a:xfrm>
            <a:off x="1792288" y="4025503"/>
            <a:ext cx="5486400" cy="603600"/>
          </a:xfrm>
          <a:prstGeom prst="rect">
            <a:avLst/>
          </a:prstGeom>
          <a:noFill/>
          <a:ln>
            <a:noFill/>
          </a:ln>
        </p:spPr>
        <p:txBody>
          <a:bodyPr spcFirstLastPara="1" wrap="square" lIns="91425" tIns="45700" rIns="91425" bIns="45700" anchor="t" anchorCtr="0"/>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6" name="Google Shape;146;p22"/>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2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51" name="Google Shape;151;p23"/>
          <p:cNvSpPr txBox="1">
            <a:spLocks noGrp="1"/>
          </p:cNvSpPr>
          <p:nvPr>
            <p:ph type="body" idx="1"/>
          </p:nvPr>
        </p:nvSpPr>
        <p:spPr>
          <a:xfrm rot="5400000">
            <a:off x="2874750" y="-1217400"/>
            <a:ext cx="3394500" cy="8229600"/>
          </a:xfrm>
          <a:prstGeom prst="rect">
            <a:avLst/>
          </a:prstGeom>
          <a:noFill/>
          <a:ln>
            <a:noFill/>
          </a:ln>
        </p:spPr>
        <p:txBody>
          <a:bodyPr spcFirstLastPara="1" wrap="square" lIns="91425" tIns="45700" rIns="91425" bIns="45700" anchor="t" anchorCtr="0"/>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2" name="Google Shape;152;p2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5"/>
        <p:cNvGrpSpPr/>
        <p:nvPr/>
      </p:nvGrpSpPr>
      <p:grpSpPr>
        <a:xfrm>
          <a:off x="0" y="0"/>
          <a:ext cx="0" cy="0"/>
          <a:chOff x="0" y="0"/>
          <a:chExt cx="0" cy="0"/>
        </a:xfrm>
      </p:grpSpPr>
      <p:sp>
        <p:nvSpPr>
          <p:cNvPr id="156" name="Google Shape;156;p24"/>
          <p:cNvSpPr txBox="1">
            <a:spLocks noGrp="1"/>
          </p:cNvSpPr>
          <p:nvPr>
            <p:ph type="title"/>
          </p:nvPr>
        </p:nvSpPr>
        <p:spPr>
          <a:xfrm rot="5400000">
            <a:off x="5463750" y="1371628"/>
            <a:ext cx="4388700" cy="20574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57" name="Google Shape;157;p24"/>
          <p:cNvSpPr txBox="1">
            <a:spLocks noGrp="1"/>
          </p:cNvSpPr>
          <p:nvPr>
            <p:ph type="body" idx="1"/>
          </p:nvPr>
        </p:nvSpPr>
        <p:spPr>
          <a:xfrm rot="5400000">
            <a:off x="1272750" y="-609572"/>
            <a:ext cx="4388700" cy="6019800"/>
          </a:xfrm>
          <a:prstGeom prst="rect">
            <a:avLst/>
          </a:prstGeom>
          <a:noFill/>
          <a:ln>
            <a:noFill/>
          </a:ln>
        </p:spPr>
        <p:txBody>
          <a:bodyPr spcFirstLastPara="1" wrap="square" lIns="91425" tIns="45700" rIns="91425" bIns="45700" anchor="t" anchorCtr="0"/>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8" name="Google Shape;158;p2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9" name="Google Shape;159;p2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a:lnSpc>
                <a:spcPct val="100000"/>
              </a:lnSpc>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6"/>
        <p:cNvGrpSpPr/>
        <p:nvPr/>
      </p:nvGrpSpPr>
      <p:grpSpPr>
        <a:xfrm>
          <a:off x="0" y="0"/>
          <a:ext cx="0" cy="0"/>
          <a:chOff x="0" y="0"/>
          <a:chExt cx="0" cy="0"/>
        </a:xfrm>
      </p:grpSpPr>
      <p:sp>
        <p:nvSpPr>
          <p:cNvPr id="177" name="Google Shape;177;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9" name="Google Shape;179;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3" name="Google Shape;183;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4" name="Google Shape;184;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7" name="Google Shape;18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5" name="Google Shape;19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7" name="Google Shape;19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0" name="Google Shape;20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2" name="Google Shape;20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3" name="Google Shape;20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4" name="Google Shape;20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6" name="Google Shape;20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9" name="Google Shape;20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2"/>
        <p:cNvGrpSpPr/>
        <p:nvPr/>
      </p:nvGrpSpPr>
      <p:grpSpPr>
        <a:xfrm>
          <a:off x="0" y="0"/>
          <a:ext cx="0" cy="0"/>
          <a:chOff x="0" y="0"/>
          <a:chExt cx="0" cy="0"/>
        </a:xfrm>
      </p:grpSpPr>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8" name="Google Shape;21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5" name="Google Shape;22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7" name="Google Shape;22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2" name="Google Shape;23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8"/>
        <p:cNvGrpSpPr/>
        <p:nvPr/>
      </p:nvGrpSpPr>
      <p:grpSpPr>
        <a:xfrm>
          <a:off x="0" y="0"/>
          <a:ext cx="0" cy="0"/>
          <a:chOff x="0" y="0"/>
          <a:chExt cx="0" cy="0"/>
        </a:xfrm>
      </p:grpSpPr>
      <p:sp>
        <p:nvSpPr>
          <p:cNvPr id="249" name="Google Shape;249;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0" name="Google Shape;250;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1" name="Google Shape;251;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4"/>
        <p:cNvGrpSpPr/>
        <p:nvPr/>
      </p:nvGrpSpPr>
      <p:grpSpPr>
        <a:xfrm>
          <a:off x="0" y="0"/>
          <a:ext cx="0" cy="0"/>
          <a:chOff x="0" y="0"/>
          <a:chExt cx="0" cy="0"/>
        </a:xfrm>
      </p:grpSpPr>
      <p:sp>
        <p:nvSpPr>
          <p:cNvPr id="255" name="Google Shape;255;p3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6" name="Google Shape;256;p3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7" name="Google Shape;257;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8" name="Google Shape;258;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9" name="Google Shape;259;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2" name="Google Shape;262;p4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3" name="Google Shape;263;p4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4" name="Google Shape;264;p4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5" name="Google Shape;265;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8" name="Google Shape;268;p4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69" name="Google Shape;269;p4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0" name="Google Shape;270;p4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71" name="Google Shape;271;p4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72" name="Google Shape;272;p4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3"/>
        <p:cNvGrpSpPr/>
        <p:nvPr/>
      </p:nvGrpSpPr>
      <p:grpSpPr>
        <a:xfrm>
          <a:off x="0" y="0"/>
          <a:ext cx="0" cy="0"/>
          <a:chOff x="0" y="0"/>
          <a:chExt cx="0" cy="0"/>
        </a:xfrm>
      </p:grpSpPr>
      <p:sp>
        <p:nvSpPr>
          <p:cNvPr id="274" name="Google Shape;274;p4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75" name="Google Shape;275;p4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76" name="Google Shape;276;p4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7" name="Google Shape;277;p4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78" name="Google Shape;278;p4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9" name="Google Shape;279;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0" name="Google Shape;280;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1" name="Google Shape;281;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84" name="Google Shape;284;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6" name="Google Shape;286;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7"/>
        <p:cNvGrpSpPr/>
        <p:nvPr/>
      </p:nvGrpSpPr>
      <p:grpSpPr>
        <a:xfrm>
          <a:off x="0" y="0"/>
          <a:ext cx="0" cy="0"/>
          <a:chOff x="0" y="0"/>
          <a:chExt cx="0" cy="0"/>
        </a:xfrm>
      </p:grpSpPr>
      <p:sp>
        <p:nvSpPr>
          <p:cNvPr id="288" name="Google Shape;288;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1"/>
        <p:cNvGrpSpPr/>
        <p:nvPr/>
      </p:nvGrpSpPr>
      <p:grpSpPr>
        <a:xfrm>
          <a:off x="0" y="0"/>
          <a:ext cx="0" cy="0"/>
          <a:chOff x="0" y="0"/>
          <a:chExt cx="0" cy="0"/>
        </a:xfrm>
      </p:grpSpPr>
      <p:sp>
        <p:nvSpPr>
          <p:cNvPr id="292" name="Google Shape;292;p4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3" name="Google Shape;293;p4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4" name="Google Shape;294;p4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5" name="Google Shape;295;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6" name="Google Shape;296;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7" name="Google Shape;297;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98"/>
        <p:cNvGrpSpPr/>
        <p:nvPr/>
      </p:nvGrpSpPr>
      <p:grpSpPr>
        <a:xfrm>
          <a:off x="0" y="0"/>
          <a:ext cx="0" cy="0"/>
          <a:chOff x="0" y="0"/>
          <a:chExt cx="0" cy="0"/>
        </a:xfrm>
      </p:grpSpPr>
      <p:sp>
        <p:nvSpPr>
          <p:cNvPr id="299" name="Google Shape;299;p4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0" name="Google Shape;300;p4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1" name="Google Shape;301;p4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2" name="Google Shape;302;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3" name="Google Shape;303;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4" name="Google Shape;304;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5"/>
        <p:cNvGrpSpPr/>
        <p:nvPr/>
      </p:nvGrpSpPr>
      <p:grpSpPr>
        <a:xfrm>
          <a:off x="0" y="0"/>
          <a:ext cx="0" cy="0"/>
          <a:chOff x="0" y="0"/>
          <a:chExt cx="0" cy="0"/>
        </a:xfrm>
      </p:grpSpPr>
      <p:sp>
        <p:nvSpPr>
          <p:cNvPr id="306" name="Google Shape;30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7" name="Google Shape;307;p4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08" name="Google Shape;308;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09" name="Google Shape;309;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0" name="Google Shape;310;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1"/>
        <p:cNvGrpSpPr/>
        <p:nvPr/>
      </p:nvGrpSpPr>
      <p:grpSpPr>
        <a:xfrm>
          <a:off x="0" y="0"/>
          <a:ext cx="0" cy="0"/>
          <a:chOff x="0" y="0"/>
          <a:chExt cx="0" cy="0"/>
        </a:xfrm>
      </p:grpSpPr>
      <p:sp>
        <p:nvSpPr>
          <p:cNvPr id="312" name="Google Shape;312;p4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3" name="Google Shape;313;p4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4" name="Google Shape;314;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5" name="Google Shape;315;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6" name="Google Shape;316;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67" name="Google Shape;16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68" name="Google Shape;16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69" name="Google Shape;16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4" name="Google Shape;244;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2: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22" name="Google Shape;322;p49"/>
          <p:cNvSpPr txBox="1">
            <a:spLocks noGrp="1"/>
          </p:cNvSpPr>
          <p:nvPr>
            <p:ph type="body" idx="1"/>
          </p:nvPr>
        </p:nvSpPr>
        <p:spPr>
          <a:xfrm>
            <a:off x="628650" y="11619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60-104 minutes to complete. </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latin typeface="Century Gothic"/>
                <a:ea typeface="Century Gothic"/>
                <a:cs typeface="Century Gothic"/>
                <a:sym typeface="Century Gothic"/>
              </a:rPr>
              <a:t>In Opening B, students read Chapter 8 of </a:t>
            </a:r>
            <a:r>
              <a:rPr lang="en" sz="1200" i="1" dirty="0">
                <a:solidFill>
                  <a:srgbClr val="000000"/>
                </a:solidFill>
                <a:latin typeface="Century Gothic"/>
                <a:ea typeface="Century Gothic"/>
                <a:cs typeface="Century Gothic"/>
                <a:sym typeface="Century Gothic"/>
              </a:rPr>
              <a:t>The Hope Chest</a:t>
            </a:r>
            <a:r>
              <a:rPr lang="en" sz="1200" dirty="0">
                <a:solidFill>
                  <a:srgbClr val="000000"/>
                </a:solidFill>
                <a:latin typeface="Century Gothic"/>
                <a:ea typeface="Century Gothic"/>
                <a:cs typeface="Century Gothic"/>
                <a:sym typeface="Century Gothic"/>
              </a:rPr>
              <a:t> in reading triads. They then determine themes in preparation for summarizing the chapter in Work Time </a:t>
            </a:r>
            <a:r>
              <a:rPr lang="en" sz="1200" dirty="0" smtClean="0">
                <a:solidFill>
                  <a:srgbClr val="000000"/>
                </a:solidFill>
                <a:latin typeface="Century Gothic"/>
                <a:ea typeface="Century Gothic"/>
                <a:cs typeface="Century Gothic"/>
                <a:sym typeface="Century Gothic"/>
              </a:rPr>
              <a:t>A. </a:t>
            </a:r>
            <a:r>
              <a:rPr lang="en" sz="1200" dirty="0">
                <a:solidFill>
                  <a:srgbClr val="000000"/>
                </a:solidFill>
                <a:latin typeface="Century Gothic"/>
                <a:ea typeface="Century Gothic"/>
                <a:cs typeface="Century Gothic"/>
                <a:sym typeface="Century Gothic"/>
              </a:rPr>
              <a:t>Pay careful attention to the routines in Opening B and Work Time A, because they will be repeated throughout this unit.</a:t>
            </a:r>
            <a:endParaRPr sz="1200" dirty="0">
              <a:solidFill>
                <a:srgbClr val="000000"/>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Georgia"/>
              <a:buChar char="●"/>
            </a:pPr>
            <a:r>
              <a:rPr lang="en" sz="1200" dirty="0">
                <a:solidFill>
                  <a:srgbClr val="000000"/>
                </a:solidFill>
                <a:latin typeface="Century Gothic"/>
                <a:ea typeface="Century Gothic"/>
                <a:cs typeface="Century Gothic"/>
                <a:sym typeface="Century Gothic"/>
              </a:rPr>
              <a:t>In the Closing, students are introduced to similes and metaphors and analyze the meaning of similes in Chapter 8.</a:t>
            </a:r>
            <a:endParaRPr sz="1200" dirty="0">
              <a:solidFill>
                <a:srgbClr val="000000"/>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Char char="●"/>
            </a:pPr>
            <a:r>
              <a:rPr lang="en" sz="1200" dirty="0">
                <a:solidFill>
                  <a:srgbClr val="000000"/>
                </a:solidFill>
                <a:latin typeface="Century Gothic"/>
                <a:ea typeface="Century Gothic"/>
                <a:cs typeface="Century Gothic"/>
                <a:sym typeface="Century Gothic"/>
              </a:rPr>
              <a:t>In this lesson and throughout every lesson in this unit when students read a chapter of </a:t>
            </a:r>
            <a:r>
              <a:rPr lang="en" sz="1200" i="1" dirty="0">
                <a:solidFill>
                  <a:srgbClr val="000000"/>
                </a:solidFill>
                <a:latin typeface="Century Gothic"/>
                <a:ea typeface="Century Gothic"/>
                <a:cs typeface="Century Gothic"/>
                <a:sym typeface="Century Gothic"/>
              </a:rPr>
              <a:t>The Hope Chest</a:t>
            </a:r>
            <a:r>
              <a:rPr lang="en" sz="1200" dirty="0">
                <a:solidFill>
                  <a:srgbClr val="000000"/>
                </a:solidFill>
                <a:latin typeface="Century Gothic"/>
                <a:ea typeface="Century Gothic"/>
                <a:cs typeface="Century Gothic"/>
                <a:sym typeface="Century Gothic"/>
              </a:rPr>
              <a:t>, they continue to focus on working to become ethical people by showing respect, empathy, and compassion if their peers are upset by events in the text.</a:t>
            </a:r>
            <a:endParaRPr sz="12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Learning Targets for students today are:</a:t>
            </a:r>
            <a:endParaRPr sz="1800" dirty="0">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AutoNum type="arabicPeriod"/>
            </a:pPr>
            <a:r>
              <a:rPr lang="en" sz="1200" dirty="0">
                <a:solidFill>
                  <a:srgbClr val="000000"/>
                </a:solidFill>
                <a:latin typeface="Century Gothic"/>
                <a:ea typeface="Century Gothic"/>
                <a:cs typeface="Century Gothic"/>
                <a:sym typeface="Century Gothic"/>
              </a:rPr>
              <a:t>I can summarize Chapter 8 of </a:t>
            </a:r>
            <a:r>
              <a:rPr lang="en" sz="1200" i="1" dirty="0">
                <a:solidFill>
                  <a:srgbClr val="000000"/>
                </a:solidFill>
                <a:latin typeface="Century Gothic"/>
                <a:ea typeface="Century Gothic"/>
                <a:cs typeface="Century Gothic"/>
                <a:sym typeface="Century Gothic"/>
              </a:rPr>
              <a:t>The Hope Chest</a:t>
            </a:r>
            <a:r>
              <a:rPr lang="en" sz="1200" dirty="0">
                <a:solidFill>
                  <a:srgbClr val="000000"/>
                </a:solidFill>
                <a:latin typeface="Century Gothic"/>
                <a:ea typeface="Century Gothic"/>
                <a:cs typeface="Century Gothic"/>
                <a:sym typeface="Century Gothic"/>
              </a:rPr>
              <a:t>.</a:t>
            </a:r>
            <a:endParaRPr sz="1200" dirty="0">
              <a:solidFill>
                <a:srgbClr val="000000"/>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AutoNum type="arabicPeriod"/>
            </a:pPr>
            <a:r>
              <a:rPr lang="en" sz="1200" dirty="0">
                <a:solidFill>
                  <a:srgbClr val="000000"/>
                </a:solidFill>
                <a:latin typeface="Century Gothic"/>
                <a:ea typeface="Century Gothic"/>
                <a:cs typeface="Century Gothic"/>
                <a:sym typeface="Century Gothic"/>
              </a:rPr>
              <a:t>I can explain the meaning of similes and metaphors in Chapter 8 of </a:t>
            </a:r>
            <a:r>
              <a:rPr lang="en" sz="1200" i="1" dirty="0">
                <a:solidFill>
                  <a:srgbClr val="000000"/>
                </a:solidFill>
                <a:latin typeface="Century Gothic"/>
                <a:ea typeface="Century Gothic"/>
                <a:cs typeface="Century Gothic"/>
                <a:sym typeface="Century Gothic"/>
              </a:rPr>
              <a:t>The Hope Chest</a:t>
            </a:r>
            <a:r>
              <a:rPr lang="en" sz="1200" dirty="0">
                <a:solidFill>
                  <a:srgbClr val="000000"/>
                </a:solidFill>
                <a:latin typeface="Century Gothic"/>
                <a:ea typeface="Century Gothic"/>
                <a:cs typeface="Century Gothic"/>
                <a:sym typeface="Century Gothic"/>
              </a:rPr>
              <a:t>.</a:t>
            </a:r>
            <a:endParaRPr sz="1200" dirty="0">
              <a:latin typeface="Century Gothic"/>
              <a:ea typeface="Century Gothic"/>
              <a:cs typeface="Century Gothic"/>
              <a:sym typeface="Century Gothic"/>
            </a:endParaRPr>
          </a:p>
          <a:p>
            <a:pPr marL="0" lvl="0" indent="0" algn="l" rtl="0">
              <a:lnSpc>
                <a:spcPct val="100000"/>
              </a:lnSpc>
              <a:spcBef>
                <a:spcPts val="800"/>
              </a:spcBef>
              <a:spcAft>
                <a:spcPts val="0"/>
              </a:spcAft>
              <a:buSzPts val="2100"/>
              <a:buNone/>
            </a:pP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5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391" name="Google Shape;391;p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8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explain the meaning of similes and metaphors in Chapter 8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392" name="Google Shape;392;p58"/>
          <p:cNvPicPr preferRelativeResize="0"/>
          <p:nvPr/>
        </p:nvPicPr>
        <p:blipFill rotWithShape="1">
          <a:blip r:embed="rId3">
            <a:alphaModFix/>
          </a:blip>
          <a:srcRect/>
          <a:stretch/>
        </p:blipFill>
        <p:spPr>
          <a:xfrm>
            <a:off x="8447314" y="4397827"/>
            <a:ext cx="546997" cy="520547"/>
          </a:xfrm>
          <a:prstGeom prst="rect">
            <a:avLst/>
          </a:prstGeom>
          <a:noFill/>
          <a:ln>
            <a:noFill/>
          </a:ln>
        </p:spPr>
      </p:pic>
      <p:pic>
        <p:nvPicPr>
          <p:cNvPr id="393" name="Google Shape;393;p58"/>
          <p:cNvPicPr preferRelativeResize="0"/>
          <p:nvPr/>
        </p:nvPicPr>
        <p:blipFill rotWithShape="1">
          <a:blip r:embed="rId4">
            <a:alphaModFix/>
          </a:blip>
          <a:srcRect/>
          <a:stretch/>
        </p:blipFill>
        <p:spPr>
          <a:xfrm>
            <a:off x="7847932" y="4364862"/>
            <a:ext cx="599382" cy="53551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59"/>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8</a:t>
            </a:r>
            <a:endParaRPr sz="3300" u="none" strike="noStrike" cap="none">
              <a:solidFill>
                <a:schemeClr val="dk1"/>
              </a:solidFill>
              <a:latin typeface="Century Gothic"/>
              <a:ea typeface="Century Gothic"/>
              <a:cs typeface="Century Gothic"/>
              <a:sym typeface="Century Gothic"/>
            </a:endParaRPr>
          </a:p>
        </p:txBody>
      </p:sp>
      <p:pic>
        <p:nvPicPr>
          <p:cNvPr id="399" name="Google Shape;399;p59"/>
          <p:cNvPicPr preferRelativeResize="0"/>
          <p:nvPr/>
        </p:nvPicPr>
        <p:blipFill rotWithShape="1">
          <a:blip r:embed="rId3">
            <a:alphaModFix/>
          </a:blip>
          <a:srcRect/>
          <a:stretch/>
        </p:blipFill>
        <p:spPr>
          <a:xfrm>
            <a:off x="196750" y="1120244"/>
            <a:ext cx="3529424" cy="3570655"/>
          </a:xfrm>
          <a:prstGeom prst="rect">
            <a:avLst/>
          </a:prstGeom>
          <a:noFill/>
          <a:ln w="9525" cap="flat" cmpd="sng">
            <a:solidFill>
              <a:schemeClr val="dk2"/>
            </a:solidFill>
            <a:prstDash val="solid"/>
            <a:round/>
            <a:headEnd type="none" w="sm" len="sm"/>
            <a:tailEnd type="none" w="sm" len="sm"/>
          </a:ln>
        </p:spPr>
      </p:pic>
      <p:sp>
        <p:nvSpPr>
          <p:cNvPr id="400" name="Google Shape;400;p59"/>
          <p:cNvSpPr txBox="1"/>
          <p:nvPr/>
        </p:nvSpPr>
        <p:spPr>
          <a:xfrm>
            <a:off x="4135250" y="1120250"/>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Directions</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Read Chapter 8 aloud, taking turns with your triad.</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Discuss the gist.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vocabulary logs.</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Remember:  refer to the Close Readers Do These Things Anchor Chart as your read.</a:t>
            </a:r>
            <a:endParaRPr sz="1400" b="0" i="0" u="none" strike="noStrike" cap="none">
              <a:solidFill>
                <a:srgbClr val="000000"/>
              </a:solidFill>
              <a:latin typeface="Century Gothic"/>
              <a:ea typeface="Century Gothic"/>
              <a:cs typeface="Century Gothic"/>
              <a:sym typeface="Century Gothic"/>
            </a:endParaRPr>
          </a:p>
        </p:txBody>
      </p:sp>
      <p:pic>
        <p:nvPicPr>
          <p:cNvPr id="401" name="Google Shape;401;p59"/>
          <p:cNvPicPr preferRelativeResize="0"/>
          <p:nvPr/>
        </p:nvPicPr>
        <p:blipFill rotWithShape="1">
          <a:blip r:embed="rId4">
            <a:alphaModFix/>
          </a:blip>
          <a:srcRect/>
          <a:stretch/>
        </p:blipFill>
        <p:spPr>
          <a:xfrm>
            <a:off x="8515350" y="4386943"/>
            <a:ext cx="476025" cy="4682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8</a:t>
            </a:r>
            <a:endParaRPr sz="3300" u="none" strike="noStrike" cap="none">
              <a:solidFill>
                <a:schemeClr val="dk1"/>
              </a:solidFill>
              <a:latin typeface="Century Gothic"/>
              <a:ea typeface="Century Gothic"/>
              <a:cs typeface="Century Gothic"/>
              <a:sym typeface="Century Gothic"/>
            </a:endParaRPr>
          </a:p>
        </p:txBody>
      </p:sp>
      <p:sp>
        <p:nvSpPr>
          <p:cNvPr id="407" name="Google Shape;407;p60"/>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409" name="Google Shape;409;p60"/>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401;p59"/>
          <p:cNvPicPr preferRelativeResize="0"/>
          <p:nvPr/>
        </p:nvPicPr>
        <p:blipFill rotWithShape="1">
          <a:blip r:embed="rId4">
            <a:alphaModFix/>
          </a:blip>
          <a:srcRect/>
          <a:stretch/>
        </p:blipFill>
        <p:spPr>
          <a:xfrm>
            <a:off x="8515350" y="4386943"/>
            <a:ext cx="476025" cy="46823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6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8,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pic>
        <p:nvPicPr>
          <p:cNvPr id="415" name="Google Shape;415;p61"/>
          <p:cNvPicPr preferRelativeResize="0"/>
          <p:nvPr/>
        </p:nvPicPr>
        <p:blipFill rotWithShape="1">
          <a:blip r:embed="rId3">
            <a:alphaModFix/>
          </a:blip>
          <a:srcRect/>
          <a:stretch/>
        </p:blipFill>
        <p:spPr>
          <a:xfrm>
            <a:off x="1275875" y="1369225"/>
            <a:ext cx="2611300" cy="3503850"/>
          </a:xfrm>
          <a:prstGeom prst="rect">
            <a:avLst/>
          </a:prstGeom>
          <a:noFill/>
          <a:ln w="9525" cap="flat" cmpd="sng">
            <a:solidFill>
              <a:schemeClr val="dk2"/>
            </a:solidFill>
            <a:prstDash val="solid"/>
            <a:round/>
            <a:headEnd type="none" w="sm" len="sm"/>
            <a:tailEnd type="none" w="sm" len="sm"/>
          </a:ln>
        </p:spPr>
      </p:pic>
      <p:sp>
        <p:nvSpPr>
          <p:cNvPr id="416" name="Google Shape;416;p61"/>
          <p:cNvSpPr txBox="1"/>
          <p:nvPr/>
        </p:nvSpPr>
        <p:spPr>
          <a:xfrm>
            <a:off x="4256700" y="1611050"/>
            <a:ext cx="4258800" cy="239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 </a:t>
            </a:r>
            <a:r>
              <a:rPr lang="en" sz="1800" b="1" i="0" u="none" strike="noStrike" cap="none">
                <a:solidFill>
                  <a:srgbClr val="000000"/>
                </a:solidFill>
                <a:latin typeface="Century Gothic"/>
                <a:ea typeface="Century Gothic"/>
                <a:cs typeface="Century Gothic"/>
                <a:sym typeface="Century Gothic"/>
              </a:rPr>
              <a:t>idiom</a:t>
            </a:r>
            <a:r>
              <a:rPr lang="en" sz="1800" b="0" i="0" u="none" strike="noStrike" cap="none">
                <a:solidFill>
                  <a:srgbClr val="000000"/>
                </a:solidFill>
                <a:latin typeface="Century Gothic"/>
                <a:ea typeface="Century Gothic"/>
                <a:cs typeface="Century Gothic"/>
                <a:sym typeface="Century Gothic"/>
              </a:rPr>
              <a:t> is an expression whose meaning is not predictable from the words.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 adage and proverb are traditional sayings that expresses a common experience or observation.</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62"/>
          <p:cNvSpPr txBox="1">
            <a:spLocks noGrp="1"/>
          </p:cNvSpPr>
          <p:nvPr>
            <p:ph type="title"/>
          </p:nvPr>
        </p:nvSpPr>
        <p:spPr>
          <a:xfrm>
            <a:off x="4685325" y="273850"/>
            <a:ext cx="3830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8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pic>
        <p:nvPicPr>
          <p:cNvPr id="422" name="Google Shape;422;p62"/>
          <p:cNvPicPr preferRelativeResize="0"/>
          <p:nvPr/>
        </p:nvPicPr>
        <p:blipFill rotWithShape="1">
          <a:blip r:embed="rId3">
            <a:alphaModFix/>
          </a:blip>
          <a:srcRect/>
          <a:stretch/>
        </p:blipFill>
        <p:spPr>
          <a:xfrm>
            <a:off x="776450" y="2273099"/>
            <a:ext cx="3568925" cy="2373825"/>
          </a:xfrm>
          <a:prstGeom prst="rect">
            <a:avLst/>
          </a:prstGeom>
          <a:noFill/>
          <a:ln w="9525" cap="flat" cmpd="sng">
            <a:solidFill>
              <a:schemeClr val="dk2"/>
            </a:solidFill>
            <a:prstDash val="solid"/>
            <a:round/>
            <a:headEnd type="none" w="sm" len="sm"/>
            <a:tailEnd type="none" w="sm" len="sm"/>
          </a:ln>
        </p:spPr>
      </p:pic>
      <p:pic>
        <p:nvPicPr>
          <p:cNvPr id="423" name="Google Shape;423;p62"/>
          <p:cNvPicPr preferRelativeResize="0"/>
          <p:nvPr/>
        </p:nvPicPr>
        <p:blipFill rotWithShape="1">
          <a:blip r:embed="rId4">
            <a:alphaModFix/>
          </a:blip>
          <a:srcRect/>
          <a:stretch/>
        </p:blipFill>
        <p:spPr>
          <a:xfrm>
            <a:off x="746500" y="133025"/>
            <a:ext cx="3628850" cy="1935937"/>
          </a:xfrm>
          <a:prstGeom prst="rect">
            <a:avLst/>
          </a:prstGeom>
          <a:noFill/>
          <a:ln w="9525" cap="flat" cmpd="sng">
            <a:solidFill>
              <a:schemeClr val="dk2"/>
            </a:solidFill>
            <a:prstDash val="solid"/>
            <a:round/>
            <a:headEnd type="none" w="sm" len="sm"/>
            <a:tailEnd type="none" w="sm" len="sm"/>
          </a:ln>
        </p:spPr>
      </p:pic>
      <p:pic>
        <p:nvPicPr>
          <p:cNvPr id="425" name="Google Shape;425;p62"/>
          <p:cNvPicPr preferRelativeResize="0"/>
          <p:nvPr/>
        </p:nvPicPr>
        <p:blipFill rotWithShape="1">
          <a:blip r:embed="rId5">
            <a:alphaModFix/>
          </a:blip>
          <a:srcRect/>
          <a:stretch/>
        </p:blipFill>
        <p:spPr>
          <a:xfrm>
            <a:off x="4993899" y="1525471"/>
            <a:ext cx="2639975" cy="3369529"/>
          </a:xfrm>
          <a:prstGeom prst="rect">
            <a:avLst/>
          </a:prstGeom>
          <a:noFill/>
          <a:ln w="9525" cap="flat" cmpd="sng">
            <a:solidFill>
              <a:schemeClr val="dk2"/>
            </a:solidFill>
            <a:prstDash val="solid"/>
            <a:round/>
            <a:headEnd type="none" w="sm" len="sm"/>
            <a:tailEnd type="none" w="sm" len="sm"/>
          </a:ln>
        </p:spPr>
      </p:pic>
      <p:pic>
        <p:nvPicPr>
          <p:cNvPr id="7" name="Google Shape;401;p59"/>
          <p:cNvPicPr preferRelativeResize="0"/>
          <p:nvPr/>
        </p:nvPicPr>
        <p:blipFill rotWithShape="1">
          <a:blip r:embed="rId6">
            <a:alphaModFix/>
          </a:blip>
          <a:srcRect/>
          <a:stretch/>
        </p:blipFill>
        <p:spPr>
          <a:xfrm>
            <a:off x="8515350" y="4386943"/>
            <a:ext cx="476025" cy="4682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8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431" name="Google Shape;431;p63"/>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Label yourselves A, B, and C in your triads.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C will have 30 seconds.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A will have 15 seconds</a:t>
            </a:r>
            <a:endParaRPr sz="1400" b="0" i="0" u="none" strike="noStrike" cap="none">
              <a:solidFill>
                <a:srgbClr val="000000"/>
              </a:solidFill>
              <a:latin typeface="Century Gothic"/>
              <a:ea typeface="Century Gothic"/>
              <a:cs typeface="Century Gothic"/>
              <a:sym typeface="Century Gothic"/>
            </a:endParaRPr>
          </a:p>
        </p:txBody>
      </p:sp>
      <p:pic>
        <p:nvPicPr>
          <p:cNvPr id="432" name="Google Shape;432;p63"/>
          <p:cNvPicPr preferRelativeResize="0"/>
          <p:nvPr/>
        </p:nvPicPr>
        <p:blipFill rotWithShape="1">
          <a:blip r:embed="rId3">
            <a:alphaModFix/>
          </a:blip>
          <a:srcRect/>
          <a:stretch/>
        </p:blipFill>
        <p:spPr>
          <a:xfrm>
            <a:off x="701600" y="1095269"/>
            <a:ext cx="2797545" cy="3570656"/>
          </a:xfrm>
          <a:prstGeom prst="rect">
            <a:avLst/>
          </a:prstGeom>
          <a:noFill/>
          <a:ln w="9525" cap="flat" cmpd="sng">
            <a:solidFill>
              <a:schemeClr val="dk2"/>
            </a:solidFill>
            <a:prstDash val="solid"/>
            <a:round/>
            <a:headEnd type="none" w="sm" len="sm"/>
            <a:tailEnd type="none" w="sm" len="sm"/>
          </a:ln>
        </p:spPr>
      </p:pic>
      <p:pic>
        <p:nvPicPr>
          <p:cNvPr id="6" name="Google Shape;401;p59"/>
          <p:cNvPicPr preferRelativeResize="0"/>
          <p:nvPr/>
        </p:nvPicPr>
        <p:blipFill rotWithShape="1">
          <a:blip r:embed="rId4">
            <a:alphaModFix/>
          </a:blip>
          <a:srcRect/>
          <a:stretch/>
        </p:blipFill>
        <p:spPr>
          <a:xfrm>
            <a:off x="8515350" y="4386943"/>
            <a:ext cx="476025" cy="4682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39" name="Google Shape;439;p6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8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440" name="Google Shape;440;p64"/>
          <p:cNvPicPr preferRelativeResize="0"/>
          <p:nvPr/>
        </p:nvPicPr>
        <p:blipFill rotWithShape="1">
          <a:blip r:embed="rId3">
            <a:alphaModFix/>
          </a:blip>
          <a:srcRect/>
          <a:stretch/>
        </p:blipFill>
        <p:spPr>
          <a:xfrm>
            <a:off x="8515350" y="4353165"/>
            <a:ext cx="525228" cy="55890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5"/>
          <p:cNvSpPr txBox="1">
            <a:spLocks noGrp="1"/>
          </p:cNvSpPr>
          <p:nvPr>
            <p:ph type="title"/>
          </p:nvPr>
        </p:nvSpPr>
        <p:spPr>
          <a:xfrm>
            <a:off x="4079325" y="273850"/>
            <a:ext cx="443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Similes and Metaphors in Chapter 8 of </a:t>
            </a:r>
            <a:r>
              <a:rPr lang="en" sz="2400" i="1">
                <a:latin typeface="Century Gothic"/>
                <a:ea typeface="Century Gothic"/>
                <a:cs typeface="Century Gothic"/>
                <a:sym typeface="Century Gothic"/>
              </a:rPr>
              <a:t>The Hope Chest</a:t>
            </a:r>
            <a:endParaRPr sz="2400" u="none" strike="noStrike" cap="none">
              <a:solidFill>
                <a:schemeClr val="dk1"/>
              </a:solidFill>
              <a:latin typeface="Century Gothic"/>
              <a:ea typeface="Century Gothic"/>
              <a:cs typeface="Century Gothic"/>
              <a:sym typeface="Century Gothic"/>
            </a:endParaRPr>
          </a:p>
        </p:txBody>
      </p:sp>
      <p:pic>
        <p:nvPicPr>
          <p:cNvPr id="446" name="Google Shape;446;p65"/>
          <p:cNvPicPr preferRelativeResize="0"/>
          <p:nvPr/>
        </p:nvPicPr>
        <p:blipFill rotWithShape="1">
          <a:blip r:embed="rId3">
            <a:alphaModFix/>
          </a:blip>
          <a:srcRect/>
          <a:stretch/>
        </p:blipFill>
        <p:spPr>
          <a:xfrm>
            <a:off x="221565" y="273849"/>
            <a:ext cx="3312885" cy="4253975"/>
          </a:xfrm>
          <a:prstGeom prst="rect">
            <a:avLst/>
          </a:prstGeom>
          <a:noFill/>
          <a:ln w="9525" cap="flat" cmpd="sng">
            <a:solidFill>
              <a:schemeClr val="dk2"/>
            </a:solidFill>
            <a:prstDash val="solid"/>
            <a:round/>
            <a:headEnd type="none" w="sm" len="sm"/>
            <a:tailEnd type="none" w="sm" len="sm"/>
          </a:ln>
        </p:spPr>
      </p:pic>
      <p:sp>
        <p:nvSpPr>
          <p:cNvPr id="447" name="Google Shape;447;p65"/>
          <p:cNvSpPr txBox="1"/>
          <p:nvPr/>
        </p:nvSpPr>
        <p:spPr>
          <a:xfrm>
            <a:off x="4005425" y="1385350"/>
            <a:ext cx="4436100" cy="994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“She looked more like a very ancient tree that Myrtle knew of that grew in Anacostia, Washington.”</a:t>
            </a:r>
            <a:endParaRPr sz="1800" b="1" i="0" u="none" strike="noStrike" cap="none">
              <a:solidFill>
                <a:srgbClr val="000000"/>
              </a:solidFill>
              <a:latin typeface="Century Gothic"/>
              <a:ea typeface="Century Gothic"/>
              <a:cs typeface="Century Gothic"/>
              <a:sym typeface="Century Gothic"/>
            </a:endParaRPr>
          </a:p>
        </p:txBody>
      </p:sp>
      <p:sp>
        <p:nvSpPr>
          <p:cNvPr id="449" name="Google Shape;449;p65"/>
          <p:cNvSpPr txBox="1"/>
          <p:nvPr/>
        </p:nvSpPr>
        <p:spPr>
          <a:xfrm>
            <a:off x="4005425" y="2601300"/>
            <a:ext cx="4436100" cy="19266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does this mean?</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How does this description help you as a reader?</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clues are there in the sentence that this is a simile - that she is comparing the woman to something completely different?</a:t>
            </a:r>
            <a:endParaRPr sz="1600" b="0" i="0" u="none" strike="noStrike" cap="none">
              <a:solidFill>
                <a:srgbClr val="000000"/>
              </a:solidFill>
              <a:latin typeface="Century Gothic"/>
              <a:ea typeface="Century Gothic"/>
              <a:cs typeface="Century Gothic"/>
              <a:sym typeface="Century Gothic"/>
            </a:endParaRPr>
          </a:p>
        </p:txBody>
      </p:sp>
      <p:pic>
        <p:nvPicPr>
          <p:cNvPr id="7" name="Google Shape;401;p59"/>
          <p:cNvPicPr preferRelativeResize="0"/>
          <p:nvPr/>
        </p:nvPicPr>
        <p:blipFill rotWithShape="1">
          <a:blip r:embed="rId4">
            <a:alphaModFix/>
          </a:blip>
          <a:srcRect/>
          <a:stretch/>
        </p:blipFill>
        <p:spPr>
          <a:xfrm>
            <a:off x="8515350" y="4386943"/>
            <a:ext cx="476025" cy="46823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455" name="Google Shape;455;p6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explain the meaning of similes and metaphors in Chapter 8 of </a:t>
            </a:r>
            <a:r>
              <a:rPr lang="en" sz="2400" i="1"/>
              <a:t>The Hope Chest.</a:t>
            </a:r>
            <a:endParaRPr sz="2400" i="1"/>
          </a:p>
          <a:p>
            <a:pPr marL="0" lvl="0" indent="0" algn="l" rtl="0">
              <a:lnSpc>
                <a:spcPct val="90000"/>
              </a:lnSpc>
              <a:spcBef>
                <a:spcPts val="800"/>
              </a:spcBef>
              <a:spcAft>
                <a:spcPts val="0"/>
              </a:spcAft>
              <a:buSzPts val="2100"/>
              <a:buNone/>
            </a:pPr>
            <a:endParaRPr/>
          </a:p>
        </p:txBody>
      </p:sp>
      <p:pic>
        <p:nvPicPr>
          <p:cNvPr id="456" name="Google Shape;456;p66"/>
          <p:cNvPicPr preferRelativeResize="0"/>
          <p:nvPr/>
        </p:nvPicPr>
        <p:blipFill rotWithShape="1">
          <a:blip r:embed="rId3">
            <a:alphaModFix/>
          </a:blip>
          <a:srcRect/>
          <a:stretch/>
        </p:blipFill>
        <p:spPr>
          <a:xfrm>
            <a:off x="8436428" y="4364051"/>
            <a:ext cx="503456" cy="53713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7"/>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462" name="Google Shape;462;p67"/>
          <p:cNvSpPr txBox="1"/>
          <p:nvPr/>
        </p:nvSpPr>
        <p:spPr>
          <a:xfrm>
            <a:off x="311700" y="1032650"/>
            <a:ext cx="40656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463" name="Google Shape;463;p67"/>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a:solidFill>
                <a:srgbClr val="000000"/>
              </a:solidFill>
              <a:latin typeface="Arial"/>
              <a:ea typeface="Arial"/>
              <a:cs typeface="Arial"/>
              <a:sym typeface="Arial"/>
            </a:endParaRPr>
          </a:p>
          <a:p>
            <a:pPr marL="0" marR="0" lvl="0" indent="-11430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2: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28" name="Google Shape;328;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700" b="1" dirty="0">
                <a:latin typeface="Century Gothic"/>
                <a:ea typeface="Century Gothic"/>
                <a:cs typeface="Century Gothic"/>
                <a:sym typeface="Century Gothic"/>
              </a:rPr>
              <a:t>Preparing for Lesson 1: </a:t>
            </a:r>
            <a:r>
              <a:rPr lang="en" sz="1700" dirty="0">
                <a:latin typeface="Century Gothic"/>
                <a:ea typeface="Century Gothic"/>
                <a:cs typeface="Century Gothic"/>
                <a:sym typeface="Century Gothic"/>
              </a:rPr>
              <a:t>Pre-reading and Preparing:</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Before teaching this lesson, please prepare by doing these things</a:t>
            </a:r>
            <a:r>
              <a:rPr lang="en" sz="1600" dirty="0" smtClean="0">
                <a:latin typeface="Century Gothic"/>
                <a:ea typeface="Century Gothic"/>
                <a:cs typeface="Century Gothic"/>
                <a:sym typeface="Century Gothic"/>
              </a:rPr>
              <a:t>:</a:t>
            </a:r>
            <a:endParaRPr sz="1700" dirty="0">
              <a:latin typeface="Century Gothic"/>
              <a:ea typeface="Century Gothic"/>
              <a:cs typeface="Century Gothic"/>
              <a:sym typeface="Century Gothic"/>
            </a:endParaRPr>
          </a:p>
          <a:p>
            <a:pPr marL="457200" lvl="0" indent="-336550" algn="l" rtl="0">
              <a:lnSpc>
                <a:spcPct val="2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 through Lesson 1 </a:t>
            </a:r>
            <a:r>
              <a:rPr lang="en" sz="1700" u="sng"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 </a:t>
            </a:r>
            <a:endParaRPr dirty="0"/>
          </a:p>
          <a:p>
            <a:pPr marL="120650" lvl="0" indent="0" algn="l" rtl="0">
              <a:lnSpc>
                <a:spcPct val="200000"/>
              </a:lnSpc>
              <a:spcBef>
                <a:spcPts val="0"/>
              </a:spcBef>
              <a:spcAft>
                <a:spcPts val="0"/>
              </a:spcAft>
              <a:buSzPts val="1700"/>
              <a:buNone/>
            </a:pPr>
            <a:r>
              <a:rPr lang="en" sz="1700" dirty="0">
                <a:latin typeface="Century Gothic"/>
                <a:ea typeface="Century Gothic"/>
                <a:cs typeface="Century Gothic"/>
                <a:sym typeface="Century Gothic"/>
              </a:rPr>
              <a:t>In this lesson, students will be: </a:t>
            </a:r>
            <a:endParaRPr dirty="0"/>
          </a:p>
          <a:p>
            <a:pPr marL="406400" lvl="0" indent="-285750" algn="l" rtl="0">
              <a:lnSpc>
                <a:spcPct val="100000"/>
              </a:lnSpc>
              <a:spcBef>
                <a:spcPts val="0"/>
              </a:spcBef>
              <a:spcAft>
                <a:spcPts val="0"/>
              </a:spcAft>
              <a:buSzPts val="1700"/>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in Triads:  </a:t>
            </a:r>
            <a:r>
              <a:rPr lang="en" sz="1700" i="1" dirty="0">
                <a:latin typeface="Century Gothic"/>
                <a:ea typeface="Century Gothic"/>
                <a:cs typeface="Century Gothic"/>
                <a:sym typeface="Century Gothic"/>
              </a:rPr>
              <a:t>The Hope Chest</a:t>
            </a:r>
            <a:r>
              <a:rPr lang="en" sz="1700" dirty="0">
                <a:latin typeface="Century Gothic"/>
                <a:ea typeface="Century Gothic"/>
                <a:cs typeface="Century Gothic"/>
                <a:sym typeface="Century Gothic"/>
              </a:rPr>
              <a:t>, Chapter 8</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Summarizing Chapter 8 of </a:t>
            </a:r>
            <a:r>
              <a:rPr lang="en" sz="1700" i="1" dirty="0">
                <a:latin typeface="Century Gothic"/>
                <a:ea typeface="Century Gothic"/>
                <a:cs typeface="Century Gothic"/>
                <a:sym typeface="Century Gothic"/>
              </a:rPr>
              <a:t>The Hope Chest</a:t>
            </a:r>
            <a:endParaRPr sz="1700"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Similes and Metaphors in Chapter 8 of </a:t>
            </a:r>
            <a:r>
              <a:rPr lang="en" sz="1700" i="1" dirty="0">
                <a:latin typeface="Century Gothic"/>
                <a:ea typeface="Century Gothic"/>
                <a:cs typeface="Century Gothic"/>
                <a:sym typeface="Century Gothic"/>
              </a:rPr>
              <a:t>The Hope Chest</a:t>
            </a:r>
            <a:endParaRPr sz="1700" i="1" dirty="0">
              <a:latin typeface="Century Gothic"/>
              <a:ea typeface="Century Gothic"/>
              <a:cs typeface="Century Gothic"/>
              <a:sym typeface="Century Gothic"/>
            </a:endParaRPr>
          </a:p>
          <a:p>
            <a:pPr marL="406400" lvl="0" indent="-2857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700"/>
              <a:buFont typeface="Century Gothic"/>
              <a:buNone/>
            </a:pPr>
            <a:endParaRPr sz="17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3600">
                <a:latin typeface="Century Gothic"/>
                <a:ea typeface="Century Gothic"/>
                <a:cs typeface="Century Gothic"/>
                <a:sym typeface="Century Gothic"/>
              </a:rPr>
              <a:t>Homework: Accountable Research Reading</a:t>
            </a:r>
            <a:endParaRPr sz="3300" i="0" u="none" strike="noStrike" cap="none">
              <a:solidFill>
                <a:schemeClr val="dk1"/>
              </a:solidFill>
              <a:latin typeface="Century Gothic"/>
              <a:ea typeface="Century Gothic"/>
              <a:cs typeface="Century Gothic"/>
              <a:sym typeface="Century Gothic"/>
            </a:endParaRPr>
          </a:p>
        </p:txBody>
      </p:sp>
      <p:sp>
        <p:nvSpPr>
          <p:cNvPr id="469" name="Google Shape;469;p68"/>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AutoNum type="arabicPeriod"/>
            </a:pPr>
            <a:r>
              <a:rPr lang="en" sz="1100">
                <a:latin typeface="Century Gothic"/>
                <a:ea typeface="Century Gothic"/>
                <a:cs typeface="Century Gothic"/>
                <a:sym typeface="Century Gothic"/>
              </a:rPr>
              <a:t>Take out Independent Reading Journal.</a:t>
            </a:r>
            <a:endParaRPr sz="1100">
              <a:latin typeface="Century Gothic"/>
              <a:ea typeface="Century Gothic"/>
              <a:cs typeface="Century Gothic"/>
              <a:sym typeface="Century Gothic"/>
            </a:endParaRPr>
          </a:p>
          <a:p>
            <a:pPr marL="457200" lvl="0" indent="-298450" algn="l" rtl="0">
              <a:lnSpc>
                <a:spcPct val="100000"/>
              </a:lnSpc>
              <a:spcBef>
                <a:spcPts val="0"/>
              </a:spcBef>
              <a:spcAft>
                <a:spcPts val="0"/>
              </a:spcAft>
              <a:buSzPts val="1100"/>
              <a:buAutoNum type="arabicPeriod"/>
            </a:pPr>
            <a:r>
              <a:rPr lang="en" sz="1100">
                <a:latin typeface="Century Gothic"/>
                <a:ea typeface="Century Gothic"/>
                <a:cs typeface="Century Gothic"/>
                <a:sym typeface="Century Gothic"/>
              </a:rPr>
              <a:t>Select a prompt.</a:t>
            </a:r>
            <a:endParaRPr sz="1100">
              <a:latin typeface="Century Gothic"/>
              <a:ea typeface="Century Gothic"/>
              <a:cs typeface="Century Gothic"/>
              <a:sym typeface="Century Gothic"/>
            </a:endParaRPr>
          </a:p>
          <a:p>
            <a:pPr marL="457200" lvl="0" indent="-298450" algn="l" rtl="0">
              <a:lnSpc>
                <a:spcPct val="100000"/>
              </a:lnSpc>
              <a:spcBef>
                <a:spcPts val="0"/>
              </a:spcBef>
              <a:spcAft>
                <a:spcPts val="0"/>
              </a:spcAft>
              <a:buSzPts val="1100"/>
              <a:buAutoNum type="arabicPeriod"/>
            </a:pPr>
            <a:r>
              <a:rPr lang="en" sz="1100">
                <a:latin typeface="Century Gothic"/>
                <a:ea typeface="Century Gothic"/>
                <a:cs typeface="Century Gothic"/>
                <a:sym typeface="Century Gothic"/>
              </a:rPr>
              <a:t>Copy prompt into front of independent reading journal.</a:t>
            </a:r>
            <a:endParaRPr sz="1100">
              <a:latin typeface="Century Gothic"/>
              <a:ea typeface="Century Gothic"/>
              <a:cs typeface="Century Gothic"/>
              <a:sym typeface="Century Gothic"/>
            </a:endParaRPr>
          </a:p>
          <a:p>
            <a:pPr marL="457200" lvl="0" indent="-298450" algn="l" rtl="0">
              <a:lnSpc>
                <a:spcPct val="100000"/>
              </a:lnSpc>
              <a:spcBef>
                <a:spcPts val="0"/>
              </a:spcBef>
              <a:spcAft>
                <a:spcPts val="0"/>
              </a:spcAft>
              <a:buSzPts val="1100"/>
              <a:buAutoNum type="arabicPeriod"/>
            </a:pPr>
            <a:r>
              <a:rPr lang="en" sz="1100">
                <a:latin typeface="Century Gothic"/>
                <a:ea typeface="Century Gothic"/>
                <a:cs typeface="Century Gothic"/>
                <a:sym typeface="Century Gothic"/>
              </a:rPr>
              <a:t>Respond to prompt for HW.</a:t>
            </a:r>
            <a:endParaRPr sz="11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1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100">
              <a:solidFill>
                <a:srgbClr val="444444"/>
              </a:solidFill>
              <a:latin typeface="Century Gothic"/>
              <a:ea typeface="Century Gothic"/>
              <a:cs typeface="Century Gothic"/>
              <a:sym typeface="Century Gothic"/>
            </a:endParaRPr>
          </a:p>
        </p:txBody>
      </p:sp>
      <p:sp>
        <p:nvSpPr>
          <p:cNvPr id="470" name="Google Shape;470;p68"/>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3: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477" name="Google Shape;477;p69"/>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lnSpc>
                <a:spcPct val="90000"/>
              </a:lnSpc>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lnSpc>
                <a:spcPct val="90000"/>
              </a:lnSpc>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478" name="Google Shape;478;p69"/>
          <p:cNvGraphicFramePr/>
          <p:nvPr/>
        </p:nvGraphicFramePr>
        <p:xfrm>
          <a:off x="952500" y="3122350"/>
          <a:ext cx="7239000" cy="1859219"/>
        </p:xfrm>
        <a:graphic>
          <a:graphicData uri="http://schemas.openxmlformats.org/drawingml/2006/table">
            <a:tbl>
              <a:tblPr>
                <a:noFill/>
                <a:tableStyleId>{11509E25-7811-4CD3-9A19-584BB38D959D}</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2: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34" name="Google Shape;33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100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important materials in EL lessons that you will want to prepare ahead of time. These are detailed on the slides. </a:t>
            </a:r>
            <a:endParaRPr sz="1800">
              <a:solidFill>
                <a:srgbClr val="595959"/>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lvl="0" indent="-228600" algn="l" rtl="0">
              <a:lnSpc>
                <a:spcPct val="100000"/>
              </a:lnSpc>
              <a:spcBef>
                <a:spcPts val="0"/>
              </a:spcBef>
              <a:spcAft>
                <a:spcPts val="0"/>
              </a:spcAft>
              <a:buClr>
                <a:schemeClr val="dk1"/>
              </a:buClr>
              <a:buSzPts val="1800"/>
              <a:buFont typeface="Century Gothic"/>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4: Module 4: Unit 2: Lesson 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a:p>
        </p:txBody>
      </p:sp>
      <p:sp>
        <p:nvSpPr>
          <p:cNvPr id="340" name="Google Shape;34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2400" b="1">
                <a:latin typeface="Century Gothic"/>
                <a:ea typeface="Century Gothic"/>
                <a:cs typeface="Century Gothic"/>
                <a:sym typeface="Century Gothic"/>
              </a:rPr>
              <a:t>Preparing for Lesson 1:  </a:t>
            </a:r>
            <a:r>
              <a:rPr lang="en" sz="2400">
                <a:latin typeface="Century Gothic"/>
                <a:ea typeface="Century Gothic"/>
                <a:cs typeface="Century Gothic"/>
                <a:sym typeface="Century Gothic"/>
              </a:rPr>
              <a:t>EL Protocols</a:t>
            </a:r>
            <a:endParaRPr sz="2400">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In this lesson, students will use 3 protocols:  Turn and Talk, Triad Talk, Thumb-O-Meter.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 the protocol directions slides as you prepare to teach this lesson.</a:t>
            </a:r>
            <a:endParaRPr/>
          </a:p>
        </p:txBody>
      </p:sp>
      <p:pic>
        <p:nvPicPr>
          <p:cNvPr id="341" name="Google Shape;341;p52"/>
          <p:cNvPicPr preferRelativeResize="0"/>
          <p:nvPr/>
        </p:nvPicPr>
        <p:blipFill rotWithShape="1">
          <a:blip r:embed="rId3">
            <a:alphaModFix/>
          </a:blip>
          <a:srcRect/>
          <a:stretch/>
        </p:blipFill>
        <p:spPr>
          <a:xfrm>
            <a:off x="8011400" y="4003490"/>
            <a:ext cx="572700" cy="572700"/>
          </a:xfrm>
          <a:prstGeom prst="rect">
            <a:avLst/>
          </a:prstGeom>
          <a:noFill/>
          <a:ln>
            <a:noFill/>
          </a:ln>
        </p:spPr>
      </p:pic>
      <p:pic>
        <p:nvPicPr>
          <p:cNvPr id="342" name="Google Shape;342;p52"/>
          <p:cNvPicPr preferRelativeResize="0"/>
          <p:nvPr/>
        </p:nvPicPr>
        <p:blipFill rotWithShape="1">
          <a:blip r:embed="rId4">
            <a:alphaModFix/>
          </a:blip>
          <a:srcRect/>
          <a:stretch/>
        </p:blipFill>
        <p:spPr>
          <a:xfrm>
            <a:off x="6573365" y="4061125"/>
            <a:ext cx="571500" cy="571500"/>
          </a:xfrm>
          <a:prstGeom prst="rect">
            <a:avLst/>
          </a:prstGeom>
          <a:noFill/>
          <a:ln>
            <a:noFill/>
          </a:ln>
        </p:spPr>
      </p:pic>
      <p:pic>
        <p:nvPicPr>
          <p:cNvPr id="343" name="Google Shape;343;p52"/>
          <p:cNvPicPr preferRelativeResize="0"/>
          <p:nvPr/>
        </p:nvPicPr>
        <p:blipFill rotWithShape="1">
          <a:blip r:embed="rId5">
            <a:alphaModFix/>
          </a:blip>
          <a:srcRect/>
          <a:stretch/>
        </p:blipFill>
        <p:spPr>
          <a:xfrm>
            <a:off x="7292400" y="4004100"/>
            <a:ext cx="5715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3"/>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Module </a:t>
            </a:r>
            <a:r>
              <a:rPr lang="en" sz="3600">
                <a:latin typeface="Century Gothic"/>
                <a:ea typeface="Century Gothic"/>
                <a:cs typeface="Century Gothic"/>
                <a:sym typeface="Century Gothic"/>
              </a:rPr>
              <a:t>4</a:t>
            </a:r>
            <a:r>
              <a:rPr lang="en" sz="3400">
                <a:latin typeface="Century Gothic"/>
                <a:ea typeface="Century Gothic"/>
                <a:cs typeface="Century Gothic"/>
                <a:sym typeface="Century Gothic"/>
              </a:rPr>
              <a:t>: Unit </a:t>
            </a:r>
            <a:r>
              <a:rPr lang="en" sz="3600">
                <a:latin typeface="Century Gothic"/>
                <a:ea typeface="Century Gothic"/>
                <a:cs typeface="Century Gothic"/>
                <a:sym typeface="Century Gothic"/>
              </a:rPr>
              <a:t>2</a:t>
            </a:r>
            <a:r>
              <a:rPr lang="en" sz="3400">
                <a:latin typeface="Century Gothic"/>
                <a:ea typeface="Century Gothic"/>
                <a:cs typeface="Century Gothic"/>
                <a:sym typeface="Century Gothic"/>
              </a:rPr>
              <a:t>: Lesson </a:t>
            </a:r>
            <a:r>
              <a:rPr lang="en" sz="3600">
                <a:latin typeface="Century Gothic"/>
                <a:ea typeface="Century Gothic"/>
                <a:cs typeface="Century Gothic"/>
                <a:sym typeface="Century Gothic"/>
              </a:rPr>
              <a:t>1</a:t>
            </a:r>
            <a:endParaRPr sz="34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endParaRPr/>
          </a:p>
        </p:txBody>
      </p:sp>
      <p:sp>
        <p:nvSpPr>
          <p:cNvPr id="349" name="Google Shape;349;p53"/>
          <p:cNvSpPr txBox="1">
            <a:spLocks noGrp="1"/>
          </p:cNvSpPr>
          <p:nvPr>
            <p:ph type="body" idx="1"/>
          </p:nvPr>
        </p:nvSpPr>
        <p:spPr>
          <a:xfrm>
            <a:off x="628650" y="1040626"/>
            <a:ext cx="7886700" cy="3545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SzPts val="2100"/>
              <a:buNone/>
            </a:pPr>
            <a:r>
              <a:rPr lang="en" sz="1800" b="1">
                <a:latin typeface="Century Gothic"/>
                <a:ea typeface="Century Gothic"/>
                <a:cs typeface="Century Gothic"/>
                <a:sym typeface="Century Gothic"/>
              </a:rPr>
              <a:t>Preparing for Lesson 1: </a:t>
            </a:r>
            <a:r>
              <a:rPr lang="en" sz="1800">
                <a:latin typeface="Century Gothic"/>
                <a:ea typeface="Century Gothic"/>
                <a:cs typeface="Century Gothic"/>
                <a:sym typeface="Century Gothic"/>
              </a:rPr>
              <a:t>Supports for Students Who Need It</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r>
              <a:rPr lang="en" sz="1400">
                <a:solidFill>
                  <a:srgbClr val="000000"/>
                </a:solidFill>
                <a:latin typeface="Century Gothic"/>
                <a:ea typeface="Century Gothic"/>
                <a:cs typeface="Century Gothic"/>
                <a:sym typeface="Century Gothic"/>
              </a:rPr>
              <a:t>The basic design of this lesson supports students with opportunities to return to routines from Unit 1 for reading </a:t>
            </a:r>
            <a:r>
              <a:rPr lang="en" sz="1400" i="1">
                <a:solidFill>
                  <a:srgbClr val="000000"/>
                </a:solidFill>
                <a:latin typeface="Century Gothic"/>
                <a:ea typeface="Century Gothic"/>
                <a:cs typeface="Century Gothic"/>
                <a:sym typeface="Century Gothic"/>
              </a:rPr>
              <a:t>The Hope Chest</a:t>
            </a:r>
            <a:r>
              <a:rPr lang="en" sz="1400">
                <a:solidFill>
                  <a:srgbClr val="000000"/>
                </a:solidFill>
                <a:latin typeface="Century Gothic"/>
                <a:ea typeface="Century Gothic"/>
                <a:cs typeface="Century Gothic"/>
                <a:sym typeface="Century Gothic"/>
              </a:rPr>
              <a:t> in triads; discussing idioms, adages, and proverbs; and identifying emerging themes in the text. It also supports students with the opportunity to review a model summary and share their summaries orally before writing and unpack the meaning of similes and metaphors in context, increasing their comprehension of </a:t>
            </a:r>
            <a:r>
              <a:rPr lang="en" sz="1400" i="1">
                <a:solidFill>
                  <a:srgbClr val="000000"/>
                </a:solidFill>
                <a:latin typeface="Century Gothic"/>
                <a:ea typeface="Century Gothic"/>
                <a:cs typeface="Century Gothic"/>
                <a:sym typeface="Century Gothic"/>
              </a:rPr>
              <a:t>The Hope Chest</a:t>
            </a:r>
            <a:r>
              <a:rPr lang="en" sz="1400">
                <a:solidFill>
                  <a:srgbClr val="000000"/>
                </a:solidFill>
                <a:latin typeface="Century Gothic"/>
                <a:ea typeface="Century Gothic"/>
                <a:cs typeface="Century Gothic"/>
                <a:sym typeface="Century Gothic"/>
              </a:rPr>
              <a:t>.</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1700"/>
              </a:spcBef>
              <a:spcAft>
                <a:spcPts val="0"/>
              </a:spcAft>
              <a:buSzPts val="2100"/>
              <a:buNone/>
            </a:pPr>
            <a:r>
              <a:rPr lang="en" sz="1400">
                <a:solidFill>
                  <a:srgbClr val="000000"/>
                </a:solidFill>
                <a:latin typeface="Century Gothic"/>
                <a:ea typeface="Century Gothic"/>
                <a:cs typeface="Century Gothic"/>
                <a:sym typeface="Century Gothic"/>
              </a:rPr>
              <a:t>Students may find it challenging to keep pace with the linguistic and cognitive demands of reading the text in triads, identifying themes and evidence, and writing summaries about themes. Students may also find it challenging to understand the meaning of metaphors and similes, as well as distinguish between them. Assure students that they will have many opportunities in this unit to practice these skills and deepen their understanding of the text and the concepts introduced.</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SzPts val="2100"/>
              <a:buNone/>
            </a:pPr>
            <a:endParaRPr sz="1400">
              <a:solidFill>
                <a:srgbClr val="444444"/>
              </a:solidFill>
              <a:latin typeface="Century Gothic"/>
              <a:ea typeface="Century Gothic"/>
              <a:cs typeface="Century Gothic"/>
              <a:sym typeface="Century Gothic"/>
            </a:endParaRPr>
          </a:p>
          <a:p>
            <a:pPr marL="457200" lvl="0" indent="-342900" algn="l" rtl="0">
              <a:lnSpc>
                <a:spcPct val="200000"/>
              </a:lnSpc>
              <a:spcBef>
                <a:spcPts val="0"/>
              </a:spcBef>
              <a:spcAft>
                <a:spcPts val="0"/>
              </a:spcAft>
              <a:buSzPts val="1800"/>
              <a:buFont typeface="Century Gothic"/>
              <a:buChar char="•"/>
            </a:pPr>
            <a:endParaRPr sz="1800">
              <a:latin typeface="Century Gothic"/>
              <a:ea typeface="Century Gothic"/>
              <a:cs typeface="Century Gothic"/>
              <a:sym typeface="Century Gothic"/>
            </a:endParaRPr>
          </a:p>
          <a:p>
            <a:pPr marL="457200" lvl="0" indent="-228600" algn="l" rtl="0">
              <a:lnSpc>
                <a:spcPct val="200000"/>
              </a:lnSpc>
              <a:spcBef>
                <a:spcPts val="0"/>
              </a:spcBef>
              <a:spcAft>
                <a:spcPts val="0"/>
              </a:spcAft>
              <a:buSzPts val="1800"/>
              <a:buFont typeface="Century Gothic"/>
              <a:buNone/>
            </a:pPr>
            <a:endParaRPr sz="1800">
              <a:latin typeface="Century Gothic"/>
              <a:ea typeface="Century Gothic"/>
              <a:cs typeface="Century Gothic"/>
              <a:sym typeface="Century Gothic"/>
            </a:endParaRPr>
          </a:p>
        </p:txBody>
      </p:sp>
      <p:sp>
        <p:nvSpPr>
          <p:cNvPr id="350" name="Google Shape;350;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51" name="Google Shape;351;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52" name="Google Shape;352;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53" name="Google Shape;353;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54" name="Google Shape;354;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55" name="Google Shape;355;p53"/>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4"/>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 sz="4000" b="0" i="0" u="none" strike="noStrike" cap="none" dirty="0">
                <a:solidFill>
                  <a:schemeClr val="dk1"/>
                </a:solidFill>
                <a:latin typeface="Century Gothic" panose="020B0502020202020204" pitchFamily="34" charset="0"/>
                <a:sym typeface="Calibri"/>
              </a:rPr>
              <a:t>Grade </a:t>
            </a:r>
            <a:r>
              <a:rPr lang="en" sz="4000" dirty="0">
                <a:latin typeface="Century Gothic" panose="020B0502020202020204" pitchFamily="34" charset="0"/>
              </a:rPr>
              <a:t>4</a:t>
            </a:r>
            <a:r>
              <a:rPr lang="en" sz="4000" b="0" i="0" u="none" strike="noStrike" cap="none" dirty="0">
                <a:solidFill>
                  <a:schemeClr val="dk1"/>
                </a:solidFill>
                <a:latin typeface="Century Gothic" panose="020B0502020202020204" pitchFamily="34" charset="0"/>
                <a:sym typeface="Calibri"/>
              </a:rPr>
              <a:t> Module </a:t>
            </a:r>
            <a:r>
              <a:rPr lang="en" sz="4000" dirty="0">
                <a:latin typeface="Century Gothic" panose="020B0502020202020204" pitchFamily="34" charset="0"/>
              </a:rPr>
              <a:t>4</a:t>
            </a:r>
            <a:r>
              <a:rPr lang="en" sz="4000" b="0" i="0" u="none" strike="noStrike" cap="none" dirty="0">
                <a:solidFill>
                  <a:schemeClr val="dk1"/>
                </a:solidFill>
                <a:latin typeface="Century Gothic" panose="020B0502020202020204" pitchFamily="34" charset="0"/>
                <a:sym typeface="Calibri"/>
              </a:rPr>
              <a:t> Overview</a:t>
            </a:r>
            <a:endParaRPr sz="4000" b="0" i="0" u="none" strike="noStrike" cap="none" dirty="0">
              <a:solidFill>
                <a:schemeClr val="dk1"/>
              </a:solidFill>
              <a:latin typeface="Century Gothic" panose="020B0502020202020204" pitchFamily="34" charset="0"/>
              <a:sym typeface="Calibri"/>
            </a:endParaRPr>
          </a:p>
        </p:txBody>
      </p:sp>
      <p:sp>
        <p:nvSpPr>
          <p:cNvPr id="362" name="Google Shape;362;p54"/>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dirty="0">
                <a:latin typeface="Century Gothic" panose="020B0502020202020204" pitchFamily="34" charset="0"/>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 In Unit 1, students begin reading </a:t>
            </a:r>
            <a:r>
              <a:rPr lang="en" sz="1200" i="1" dirty="0">
                <a:latin typeface="Century Gothic" panose="020B0502020202020204" pitchFamily="34" charset="0"/>
              </a:rPr>
              <a:t>The Hope Chest</a:t>
            </a:r>
            <a:r>
              <a:rPr lang="en" sz="1200" dirty="0">
                <a:latin typeface="Century Gothic" panose="020B0502020202020204" pitchFamily="34" charset="0"/>
              </a:rPr>
              <a:t> by Karen Schwabach. As they read about events in The Hope Chest, they also read informational firsthand and secondhand accounts of real-life responses to inequality and compare and contrast the information in both.</a:t>
            </a:r>
            <a:endParaRPr sz="1200" b="0" i="0" u="none" strike="noStrike" cap="none" dirty="0">
              <a:solidFill>
                <a:schemeClr val="dk1"/>
              </a:solidFill>
              <a:latin typeface="Century Gothic" panose="020B0502020202020204" pitchFamily="34" charset="0"/>
              <a:sym typeface="Calibri"/>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dirty="0">
              <a:solidFill>
                <a:schemeClr val="dk1"/>
              </a:solidFill>
              <a:latin typeface="Century Gothic" panose="020B0502020202020204" pitchFamily="34" charset="0"/>
              <a:sym typeface="Calibri"/>
            </a:endParaRPr>
          </a:p>
          <a:p>
            <a:pPr marL="0" lvl="0" indent="0" algn="l" rtl="0">
              <a:lnSpc>
                <a:spcPct val="90000"/>
              </a:lnSpc>
              <a:spcBef>
                <a:spcPts val="323"/>
              </a:spcBef>
              <a:spcAft>
                <a:spcPts val="0"/>
              </a:spcAft>
              <a:buClr>
                <a:srgbClr val="000000"/>
              </a:buClr>
              <a:buSzPts val="1100"/>
              <a:buFont typeface="Arial"/>
              <a:buNone/>
            </a:pPr>
            <a:r>
              <a:rPr lang="en" sz="1200" dirty="0">
                <a:latin typeface="Century Gothic" panose="020B0502020202020204" pitchFamily="34" charset="0"/>
              </a:rPr>
              <a:t>Students will focus on the following guiding questions:</a:t>
            </a:r>
            <a:endParaRPr sz="1200" dirty="0">
              <a:latin typeface="Century Gothic" panose="020B0502020202020204" pitchFamily="34" charset="0"/>
            </a:endParaRPr>
          </a:p>
          <a:p>
            <a:pPr marL="342900" lvl="0" indent="-311150" algn="l" rtl="0">
              <a:lnSpc>
                <a:spcPct val="90000"/>
              </a:lnSpc>
              <a:spcBef>
                <a:spcPts val="340"/>
              </a:spcBef>
              <a:spcAft>
                <a:spcPts val="0"/>
              </a:spcAft>
              <a:buSzPts val="1200"/>
              <a:buChar char="•"/>
            </a:pPr>
            <a:r>
              <a:rPr lang="en" sz="1200" dirty="0">
                <a:latin typeface="Century Gothic" panose="020B0502020202020204" pitchFamily="34" charset="0"/>
              </a:rPr>
              <a:t>What can we learn from the process of ratifying the 19th Amendment?</a:t>
            </a:r>
            <a:endParaRPr sz="1200" dirty="0">
              <a:latin typeface="Century Gothic" panose="020B0502020202020204" pitchFamily="34" charset="0"/>
            </a:endParaRPr>
          </a:p>
          <a:p>
            <a:pPr marL="342900" lvl="0" indent="-311150" algn="l" rtl="0">
              <a:lnSpc>
                <a:spcPct val="90000"/>
              </a:lnSpc>
              <a:spcBef>
                <a:spcPts val="340"/>
              </a:spcBef>
              <a:spcAft>
                <a:spcPts val="0"/>
              </a:spcAft>
              <a:buSzPts val="1200"/>
              <a:buChar char="•"/>
            </a:pPr>
            <a:r>
              <a:rPr lang="en" sz="1200" dirty="0">
                <a:latin typeface="Century Gothic" panose="020B0502020202020204" pitchFamily="34" charset="0"/>
              </a:rPr>
              <a:t>How can stories inspire us to take action to contribute to a better world?</a:t>
            </a:r>
            <a:endParaRPr sz="1200" dirty="0">
              <a:latin typeface="Century Gothic" panose="020B0502020202020204" pitchFamily="34" charset="0"/>
            </a:endParaRPr>
          </a:p>
          <a:p>
            <a:pPr marL="342900" lvl="0" indent="-311150" algn="l" rtl="0">
              <a:lnSpc>
                <a:spcPct val="90000"/>
              </a:lnSpc>
              <a:spcBef>
                <a:spcPts val="340"/>
              </a:spcBef>
              <a:spcAft>
                <a:spcPts val="0"/>
              </a:spcAft>
              <a:buSzPts val="1200"/>
              <a:buChar char="•"/>
            </a:pPr>
            <a:r>
              <a:rPr lang="en" sz="1200" dirty="0">
                <a:latin typeface="Century Gothic" panose="020B0502020202020204" pitchFamily="34" charset="0"/>
              </a:rPr>
              <a:t>How and why can we encourage and support others to contribute to a better world?</a:t>
            </a:r>
            <a:br>
              <a:rPr lang="en" sz="1200" dirty="0">
                <a:latin typeface="Century Gothic" panose="020B0502020202020204" pitchFamily="34" charset="0"/>
              </a:rPr>
            </a:br>
            <a:endParaRPr sz="1200" dirty="0">
              <a:latin typeface="Century Gothic" panose="020B0502020202020204" pitchFamily="34" charset="0"/>
            </a:endParaRPr>
          </a:p>
          <a:p>
            <a:pPr marL="0" lvl="0" indent="0" algn="l" rtl="0">
              <a:lnSpc>
                <a:spcPct val="90000"/>
              </a:lnSpc>
              <a:spcBef>
                <a:spcPts val="340"/>
              </a:spcBef>
              <a:spcAft>
                <a:spcPts val="0"/>
              </a:spcAft>
              <a:buClr>
                <a:srgbClr val="000000"/>
              </a:buClr>
              <a:buSzPts val="1100"/>
              <a:buFont typeface="Arial"/>
              <a:buNone/>
            </a:pPr>
            <a:r>
              <a:rPr lang="en" sz="1200" dirty="0">
                <a:latin typeface="Century Gothic" panose="020B0502020202020204" pitchFamily="34" charset="0"/>
              </a:rPr>
              <a:t>This module is designed so that students grapple with the following big </a:t>
            </a:r>
            <a:r>
              <a:rPr lang="en" sz="1200" dirty="0" smtClean="0">
                <a:latin typeface="Century Gothic" panose="020B0502020202020204" pitchFamily="34" charset="0"/>
              </a:rPr>
              <a:t>ideas</a:t>
            </a:r>
            <a:r>
              <a:rPr lang="en-US" sz="1200" dirty="0" smtClean="0">
                <a:latin typeface="Century Gothic" panose="020B0502020202020204" pitchFamily="34" charset="0"/>
              </a:rPr>
              <a:t>:</a:t>
            </a:r>
            <a:endParaRPr sz="1200" dirty="0">
              <a:latin typeface="Century Gothic" panose="020B0502020202020204" pitchFamily="34" charset="0"/>
            </a:endParaRPr>
          </a:p>
          <a:p>
            <a:pPr marL="342900" lvl="0" indent="-292100" algn="l" rtl="0">
              <a:lnSpc>
                <a:spcPct val="90000"/>
              </a:lnSpc>
              <a:spcBef>
                <a:spcPts val="340"/>
              </a:spcBef>
              <a:spcAft>
                <a:spcPts val="0"/>
              </a:spcAft>
              <a:buSzPts val="1200"/>
              <a:buChar char="•"/>
            </a:pPr>
            <a:r>
              <a:rPr lang="en" sz="1200" dirty="0">
                <a:latin typeface="Century Gothic" panose="020B0502020202020204" pitchFamily="34" charset="0"/>
              </a:rPr>
              <a:t>When people take action against inequality, they can cause social change.</a:t>
            </a:r>
            <a:endParaRPr sz="1200" dirty="0">
              <a:latin typeface="Century Gothic" panose="020B0502020202020204" pitchFamily="34" charset="0"/>
            </a:endParaRPr>
          </a:p>
          <a:p>
            <a:pPr marL="342900" lvl="0" indent="-292100" algn="l" rtl="0">
              <a:lnSpc>
                <a:spcPct val="90000"/>
              </a:lnSpc>
              <a:spcBef>
                <a:spcPts val="340"/>
              </a:spcBef>
              <a:spcAft>
                <a:spcPts val="0"/>
              </a:spcAft>
              <a:buSzPts val="1200"/>
              <a:buChar char="•"/>
            </a:pPr>
            <a:r>
              <a:rPr lang="en" sz="1200" dirty="0">
                <a:latin typeface="Century Gothic" panose="020B0502020202020204" pitchFamily="34" charset="0"/>
              </a:rPr>
              <a:t>Stories can build our awareness, empathy, and understanding of injustice and other problems in the world.</a:t>
            </a:r>
            <a:endParaRPr sz="1200" dirty="0">
              <a:latin typeface="Century Gothic" panose="020B0502020202020204" pitchFamily="34" charset="0"/>
            </a:endParaRPr>
          </a:p>
          <a:p>
            <a:pPr marL="342900" lvl="0" indent="-292100" algn="l" rtl="0">
              <a:lnSpc>
                <a:spcPct val="90000"/>
              </a:lnSpc>
              <a:spcBef>
                <a:spcPts val="340"/>
              </a:spcBef>
              <a:spcAft>
                <a:spcPts val="0"/>
              </a:spcAft>
              <a:buSzPts val="1200"/>
              <a:buChar char="•"/>
            </a:pPr>
            <a:r>
              <a:rPr lang="en" sz="1200" dirty="0">
                <a:latin typeface="Century Gothic" panose="020B0502020202020204" pitchFamily="34" charset="0"/>
              </a:rPr>
              <a:t>We can encourage others to create a better world by raising awareness, offering ideas, and providing opportunities for them to help.</a:t>
            </a:r>
            <a:br>
              <a:rPr lang="en" sz="1200" dirty="0">
                <a:latin typeface="Century Gothic" panose="020B0502020202020204" pitchFamily="34" charset="0"/>
              </a:rPr>
            </a:br>
            <a:endParaRPr sz="1200" dirty="0">
              <a:latin typeface="Century Gothic" panose="020B0502020202020204" pitchFamily="34" charset="0"/>
            </a:endParaRPr>
          </a:p>
        </p:txBody>
      </p:sp>
      <p:sp>
        <p:nvSpPr>
          <p:cNvPr id="363" name="Google Shape;363;p54"/>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5"/>
          <p:cNvSpPr txBox="1">
            <a:spLocks noGrp="1"/>
          </p:cNvSpPr>
          <p:nvPr>
            <p:ph type="title"/>
          </p:nvPr>
        </p:nvSpPr>
        <p:spPr>
          <a:xfrm>
            <a:off x="457200" y="3583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 sz="4000" b="0" i="0" u="none" strike="noStrike" cap="none" dirty="0">
                <a:solidFill>
                  <a:schemeClr val="dk1"/>
                </a:solidFill>
                <a:latin typeface="Century Gothic" panose="020B0502020202020204" pitchFamily="34" charset="0"/>
                <a:sym typeface="Calibri"/>
              </a:rPr>
              <a:t>Grade </a:t>
            </a:r>
            <a:r>
              <a:rPr lang="en" sz="4000" dirty="0">
                <a:latin typeface="Century Gothic" panose="020B0502020202020204" pitchFamily="34" charset="0"/>
              </a:rPr>
              <a:t>4</a:t>
            </a:r>
            <a:r>
              <a:rPr lang="en" sz="4000" b="0" i="0" u="none" strike="noStrike" cap="none" dirty="0">
                <a:solidFill>
                  <a:schemeClr val="dk1"/>
                </a:solidFill>
                <a:latin typeface="Century Gothic" panose="020B0502020202020204" pitchFamily="34" charset="0"/>
                <a:sym typeface="Calibri"/>
              </a:rPr>
              <a:t> Module </a:t>
            </a:r>
            <a:r>
              <a:rPr lang="en" sz="4000" dirty="0">
                <a:latin typeface="Century Gothic" panose="020B0502020202020204" pitchFamily="34" charset="0"/>
              </a:rPr>
              <a:t>4</a:t>
            </a:r>
            <a:r>
              <a:rPr lang="en" sz="4000" b="0" i="0" u="none" strike="noStrike" cap="none" dirty="0">
                <a:solidFill>
                  <a:schemeClr val="dk1"/>
                </a:solidFill>
                <a:latin typeface="Century Gothic" panose="020B0502020202020204" pitchFamily="34" charset="0"/>
                <a:sym typeface="Calibri"/>
              </a:rPr>
              <a:t> Unit 2 Overview</a:t>
            </a:r>
            <a:endParaRPr sz="4000" b="0" i="0" u="none" strike="noStrike" cap="none" dirty="0">
              <a:solidFill>
                <a:schemeClr val="dk1"/>
              </a:solidFill>
              <a:latin typeface="Century Gothic" panose="020B0502020202020204" pitchFamily="34" charset="0"/>
              <a:sym typeface="Calibri"/>
            </a:endParaRPr>
          </a:p>
        </p:txBody>
      </p:sp>
      <p:sp>
        <p:nvSpPr>
          <p:cNvPr id="370" name="Google Shape;370;p55"/>
          <p:cNvSpPr txBox="1">
            <a:spLocks noGrp="1"/>
          </p:cNvSpPr>
          <p:nvPr>
            <p:ph type="body" idx="1"/>
          </p:nvPr>
        </p:nvSpPr>
        <p:spPr>
          <a:xfrm>
            <a:off x="457200" y="156217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000"/>
              <a:buFont typeface="Arial"/>
              <a:buNone/>
            </a:pPr>
            <a:r>
              <a:rPr lang="en" sz="1200" dirty="0">
                <a:latin typeface="Century Gothic" panose="020B0502020202020204" pitchFamily="34" charset="0"/>
              </a:rPr>
              <a:t>In Unit 2, students continue to read </a:t>
            </a:r>
            <a:r>
              <a:rPr lang="en" sz="1200" i="1" dirty="0">
                <a:latin typeface="Century Gothic" panose="020B0502020202020204" pitchFamily="34" charset="0"/>
              </a:rPr>
              <a:t>The Hope Chest</a:t>
            </a:r>
            <a:r>
              <a:rPr lang="en" sz="1200" dirty="0">
                <a:latin typeface="Century Gothic" panose="020B0502020202020204" pitchFamily="34" charset="0"/>
              </a:rPr>
              <a:t> by 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entury Gothic" panose="020B0502020202020204" pitchFamily="34" charset="0"/>
              </a:rPr>
              <a:t>mid-unit assessment</a:t>
            </a:r>
            <a:r>
              <a:rPr lang="en" sz="1200" dirty="0">
                <a:latin typeface="Century Gothic" panose="020B0502020202020204" pitchFamily="34" charset="0"/>
              </a:rPr>
              <a:t>, students read a new chapter of </a:t>
            </a:r>
            <a:r>
              <a:rPr lang="en" sz="1200" i="1" dirty="0">
                <a:latin typeface="Century Gothic" panose="020B0502020202020204" pitchFamily="34" charset="0"/>
              </a:rPr>
              <a:t>The Hope Chest</a:t>
            </a:r>
            <a:r>
              <a:rPr lang="en" sz="1200" dirty="0">
                <a:latin typeface="Century Gothic" panose="020B0502020202020204" pitchFamily="34" charset="0"/>
              </a:rPr>
              <a:t> with their triad and summarize the events in the chapter that show evidence of a theme.</a:t>
            </a:r>
            <a:endParaRPr sz="1200" dirty="0">
              <a:latin typeface="Century Gothic" panose="020B0502020202020204" pitchFamily="34" charset="0"/>
            </a:endParaRPr>
          </a:p>
          <a:p>
            <a:pPr marL="0" marR="0" lvl="0" indent="0" algn="l" rtl="0">
              <a:lnSpc>
                <a:spcPct val="80000"/>
              </a:lnSpc>
              <a:spcBef>
                <a:spcPts val="0"/>
              </a:spcBef>
              <a:spcAft>
                <a:spcPts val="0"/>
              </a:spcAft>
              <a:buClr>
                <a:schemeClr val="dk1"/>
              </a:buClr>
              <a:buSzPts val="2000"/>
              <a:buFont typeface="Arial"/>
              <a:buNone/>
            </a:pPr>
            <a:endParaRPr sz="1200" dirty="0">
              <a:latin typeface="Century Gothic" panose="020B0502020202020204" pitchFamily="34" charset="0"/>
            </a:endParaRPr>
          </a:p>
          <a:p>
            <a:pPr marL="0" lvl="0" indent="0" algn="l" rtl="0">
              <a:lnSpc>
                <a:spcPct val="90000"/>
              </a:lnSpc>
              <a:spcBef>
                <a:spcPts val="323"/>
              </a:spcBef>
              <a:spcAft>
                <a:spcPts val="0"/>
              </a:spcAft>
              <a:buClr>
                <a:srgbClr val="000000"/>
              </a:buClr>
              <a:buSzPts val="1100"/>
              <a:buFont typeface="Arial"/>
              <a:buNone/>
            </a:pPr>
            <a:r>
              <a:rPr lang="en" sz="1200" dirty="0">
                <a:latin typeface="Century Gothic" panose="020B0502020202020204" pitchFamily="34" charset="0"/>
              </a:rPr>
              <a:t>Students will focus on the following guiding questions:</a:t>
            </a:r>
            <a:endParaRPr sz="1200" dirty="0">
              <a:latin typeface="Century Gothic" panose="020B0502020202020204" pitchFamily="34" charset="0"/>
            </a:endParaRPr>
          </a:p>
          <a:p>
            <a:pPr marL="342900" lvl="0" indent="-311150" algn="l" rtl="0">
              <a:lnSpc>
                <a:spcPct val="90000"/>
              </a:lnSpc>
              <a:spcBef>
                <a:spcPts val="340"/>
              </a:spcBef>
              <a:spcAft>
                <a:spcPts val="0"/>
              </a:spcAft>
              <a:buSzPts val="1200"/>
              <a:buChar char="•"/>
            </a:pPr>
            <a:r>
              <a:rPr lang="en" sz="1200" dirty="0">
                <a:latin typeface="Century Gothic" panose="020B0502020202020204" pitchFamily="34" charset="0"/>
              </a:rPr>
              <a:t>What can we learn from the process of ratifying the 19th Amendment?</a:t>
            </a:r>
            <a:endParaRPr sz="1200" dirty="0">
              <a:latin typeface="Century Gothic" panose="020B0502020202020204" pitchFamily="34" charset="0"/>
            </a:endParaRPr>
          </a:p>
          <a:p>
            <a:pPr marL="0" lvl="0" indent="0" algn="l" rtl="0">
              <a:lnSpc>
                <a:spcPct val="90000"/>
              </a:lnSpc>
              <a:spcBef>
                <a:spcPts val="340"/>
              </a:spcBef>
              <a:spcAft>
                <a:spcPts val="0"/>
              </a:spcAft>
              <a:buClr>
                <a:srgbClr val="000000"/>
              </a:buClr>
              <a:buSzPts val="1100"/>
              <a:buFont typeface="Arial"/>
              <a:buNone/>
            </a:pPr>
            <a:endParaRPr sz="1200" dirty="0">
              <a:latin typeface="Century Gothic" panose="020B0502020202020204" pitchFamily="34" charset="0"/>
            </a:endParaRPr>
          </a:p>
          <a:p>
            <a:pPr marL="0" lvl="0" indent="0" algn="l" rtl="0">
              <a:lnSpc>
                <a:spcPct val="90000"/>
              </a:lnSpc>
              <a:spcBef>
                <a:spcPts val="340"/>
              </a:spcBef>
              <a:spcAft>
                <a:spcPts val="0"/>
              </a:spcAft>
              <a:buClr>
                <a:srgbClr val="000000"/>
              </a:buClr>
              <a:buSzPts val="1100"/>
              <a:buFont typeface="Arial"/>
              <a:buNone/>
            </a:pPr>
            <a:r>
              <a:rPr lang="en" sz="1200" dirty="0">
                <a:latin typeface="Century Gothic" panose="020B0502020202020204" pitchFamily="34" charset="0"/>
              </a:rPr>
              <a:t>This unit is designed so that students grapple with the following big </a:t>
            </a:r>
            <a:r>
              <a:rPr lang="en" sz="1200" dirty="0" smtClean="0">
                <a:latin typeface="Century Gothic" panose="020B0502020202020204" pitchFamily="34" charset="0"/>
              </a:rPr>
              <a:t>ideas</a:t>
            </a:r>
            <a:r>
              <a:rPr lang="en-US" sz="1200" dirty="0" smtClean="0">
                <a:latin typeface="Century Gothic" panose="020B0502020202020204" pitchFamily="34" charset="0"/>
              </a:rPr>
              <a:t>:</a:t>
            </a:r>
            <a:endParaRPr sz="1200" dirty="0">
              <a:latin typeface="Century Gothic" panose="020B0502020202020204" pitchFamily="34" charset="0"/>
            </a:endParaRPr>
          </a:p>
          <a:p>
            <a:pPr marL="342900" lvl="0" indent="-292100" algn="l" rtl="0">
              <a:lnSpc>
                <a:spcPct val="90000"/>
              </a:lnSpc>
              <a:spcBef>
                <a:spcPts val="340"/>
              </a:spcBef>
              <a:spcAft>
                <a:spcPts val="0"/>
              </a:spcAft>
              <a:buSzPts val="1200"/>
              <a:buChar char="•"/>
            </a:pPr>
            <a:r>
              <a:rPr lang="en" sz="1200" dirty="0">
                <a:latin typeface="Century Gothic" panose="020B0502020202020204" pitchFamily="34" charset="0"/>
              </a:rPr>
              <a:t>In 1920, the U.S. Constitution was amended to give women the right to vote; however, this did not allow African American women to vote.</a:t>
            </a:r>
            <a:endParaRPr sz="1200" dirty="0">
              <a:latin typeface="Century Gothic" panose="020B0502020202020204" pitchFamily="34" charset="0"/>
            </a:endParaRPr>
          </a:p>
          <a:p>
            <a:pPr marL="342900" lvl="0" indent="-292100" algn="l" rtl="0">
              <a:lnSpc>
                <a:spcPct val="90000"/>
              </a:lnSpc>
              <a:spcBef>
                <a:spcPts val="340"/>
              </a:spcBef>
              <a:spcAft>
                <a:spcPts val="0"/>
              </a:spcAft>
              <a:buSzPts val="1200"/>
              <a:buChar char="•"/>
            </a:pPr>
            <a:r>
              <a:rPr lang="en" sz="1200" dirty="0">
                <a:latin typeface="Century Gothic" panose="020B0502020202020204" pitchFamily="34" charset="0"/>
              </a:rPr>
              <a:t>When people take action against inequality, they can cause social change.</a:t>
            </a:r>
            <a:endParaRPr sz="1200" dirty="0">
              <a:latin typeface="Century Gothic" panose="020B0502020202020204" pitchFamily="34" charset="0"/>
            </a:endParaRPr>
          </a:p>
          <a:p>
            <a:pPr marL="342900" lvl="0" indent="0" algn="l" rtl="0">
              <a:lnSpc>
                <a:spcPct val="90000"/>
              </a:lnSpc>
              <a:spcBef>
                <a:spcPts val="340"/>
              </a:spcBef>
              <a:spcAft>
                <a:spcPts val="0"/>
              </a:spcAft>
              <a:buSzPts val="3200"/>
              <a:buNone/>
            </a:pPr>
            <a:endParaRPr sz="1200" dirty="0">
              <a:latin typeface="Century Gothic" panose="020B0502020202020204" pitchFamily="34" charset="0"/>
            </a:endParaRPr>
          </a:p>
          <a:p>
            <a:pPr marL="0" marR="0" lvl="0" indent="0" algn="l" rtl="0">
              <a:lnSpc>
                <a:spcPct val="80000"/>
              </a:lnSpc>
              <a:spcBef>
                <a:spcPts val="400"/>
              </a:spcBef>
              <a:spcAft>
                <a:spcPts val="0"/>
              </a:spcAft>
              <a:buClr>
                <a:schemeClr val="dk1"/>
              </a:buClr>
              <a:buSzPts val="2000"/>
              <a:buFont typeface="Arial"/>
              <a:buNone/>
            </a:pPr>
            <a:endParaRPr sz="2000" b="0" i="0" u="none" strike="noStrike" cap="none" dirty="0">
              <a:solidFill>
                <a:schemeClr val="dk1"/>
              </a:solidFill>
              <a:latin typeface="Century Gothic" panose="020B0502020202020204" pitchFamily="34" charset="0"/>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74"/>
        <p:cNvGrpSpPr/>
        <p:nvPr/>
      </p:nvGrpSpPr>
      <p:grpSpPr>
        <a:xfrm>
          <a:off x="0" y="0"/>
          <a:ext cx="0" cy="0"/>
          <a:chOff x="0" y="0"/>
          <a:chExt cx="0" cy="0"/>
        </a:xfrm>
      </p:grpSpPr>
      <p:pic>
        <p:nvPicPr>
          <p:cNvPr id="375" name="Google Shape;375;p5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76" name="Google Shape;376;p5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77" name="Google Shape;377;p5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378" name="Google Shape;378;p5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79" name="Google Shape;379;p5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b="1" dirty="0"/>
          </a:p>
        </p:txBody>
      </p:sp>
      <p:sp>
        <p:nvSpPr>
          <p:cNvPr id="385" name="Google Shape;385;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a:latin typeface="Century Gothic"/>
                <a:ea typeface="Century Gothic"/>
                <a:cs typeface="Century Gothic"/>
                <a:sym typeface="Century Gothic"/>
              </a:rPr>
              <a:t>Reviewing Learning Targets;</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Reading in Triads: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 Chapter 8;</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Summarizing Chapter 8 of </a:t>
            </a:r>
            <a:r>
              <a:rPr lang="en" sz="2400" i="1">
                <a:latin typeface="Century Gothic"/>
                <a:ea typeface="Century Gothic"/>
                <a:cs typeface="Century Gothic"/>
                <a:sym typeface="Century Gothic"/>
              </a:rPr>
              <a:t>The Hope Chest;</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Analyzing Similes and Metaphors in Chapter 8 of </a:t>
            </a:r>
            <a:r>
              <a:rPr lang="en" sz="2400" i="1">
                <a:latin typeface="Century Gothic"/>
                <a:ea typeface="Century Gothic"/>
                <a:cs typeface="Century Gothic"/>
                <a:sym typeface="Century Gothic"/>
              </a:rPr>
              <a:t>The Hope Chest; </a:t>
            </a:r>
            <a:r>
              <a:rPr lang="en" sz="2400">
                <a:latin typeface="Century Gothic"/>
                <a:ea typeface="Century Gothic"/>
                <a:cs typeface="Century Gothic"/>
                <a:sym typeface="Century Gothic"/>
              </a:rPr>
              <a:t>and</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Reviewing Homework.</a:t>
            </a:r>
            <a:endParaRPr sz="24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FFFCE39-7A9A-470D-BD50-9BEDB17BCE86}"/>
</file>

<file path=customXml/itemProps2.xml><?xml version="1.0" encoding="utf-8"?>
<ds:datastoreItem xmlns:ds="http://schemas.openxmlformats.org/officeDocument/2006/customXml" ds:itemID="{B29FDD63-99F0-4AC8-9F76-76946278C512}"/>
</file>

<file path=customXml/itemProps3.xml><?xml version="1.0" encoding="utf-8"?>
<ds:datastoreItem xmlns:ds="http://schemas.openxmlformats.org/officeDocument/2006/customXml" ds:itemID="{1B801418-8D07-42B1-90BE-E7C3A0C777E0}"/>
</file>

<file path=docProps/app.xml><?xml version="1.0" encoding="utf-8"?>
<Properties xmlns="http://schemas.openxmlformats.org/officeDocument/2006/extended-properties" xmlns:vt="http://schemas.openxmlformats.org/officeDocument/2006/docPropsVTypes">
  <TotalTime>26</TotalTime>
  <Words>6512</Words>
  <Application>Microsoft Macintosh PowerPoint</Application>
  <PresentationFormat>On-screen Show (16:9)</PresentationFormat>
  <Paragraphs>456</Paragraphs>
  <Slides>21</Slides>
  <Notes>21</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21</vt:i4>
      </vt:variant>
    </vt:vector>
  </HeadingPairs>
  <TitlesOfParts>
    <vt:vector size="29" baseType="lpstr">
      <vt:lpstr>Calibri</vt:lpstr>
      <vt:lpstr>Century Gothic</vt:lpstr>
      <vt:lpstr>Georgia</vt:lpstr>
      <vt:lpstr>Overlock</vt:lpstr>
      <vt:lpstr>Office Theme</vt:lpstr>
      <vt:lpstr>Office Theme</vt:lpstr>
      <vt:lpstr>Office Theme</vt:lpstr>
      <vt:lpstr>Office Theme</vt:lpstr>
      <vt:lpstr>Grade 4: Module 4: Unit 2: Lesson 1 Teacher slide, before teaching.</vt:lpstr>
      <vt:lpstr>Grade 4: Module 4: Unit 2: Lesson 1 Teacher slide, before teaching.</vt:lpstr>
      <vt:lpstr>Grade 4: Module 4: Unit 2: Lesson 1 Teacher slide, before teaching.</vt:lpstr>
      <vt:lpstr>Grade 4: Module 4: Unit 2: Lesson 1 Teacher slide, before teaching.</vt:lpstr>
      <vt:lpstr>Grade 4: Module 4: Unit 2: Lesson 1 Teacher slide, before teaching. </vt:lpstr>
      <vt:lpstr>Grade 4 Module 4 Overview</vt:lpstr>
      <vt:lpstr>Grade 4 Module 4 Unit 2 Overview</vt:lpstr>
      <vt:lpstr>Grade 4: Module 4:  Unit 2: Lesson 1</vt:lpstr>
      <vt:lpstr>Hello, Students!</vt:lpstr>
      <vt:lpstr>Reviewing Learning Targets</vt:lpstr>
      <vt:lpstr>Reading in Triads:  The Hope Chest, Chapter 8</vt:lpstr>
      <vt:lpstr>Determine Themes of The Hope Chest, Chapter 8</vt:lpstr>
      <vt:lpstr>Idioms, Adages, and Proverbs, Chapter 8, The Hope Chest</vt:lpstr>
      <vt:lpstr>Summarizing Chapter 8 of The Hope Chest</vt:lpstr>
      <vt:lpstr>Summarizing Chapter 8 of The Hope Chest</vt:lpstr>
      <vt:lpstr>Reviewing the Learning Target</vt:lpstr>
      <vt:lpstr>Similes and Metaphors in Chapter 8 of The Hope Chest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1 Teacher slide, before teaching.</dc:title>
  <dc:creator>nbravo</dc:creator>
  <cp:lastModifiedBy>Alexander Specht</cp:lastModifiedBy>
  <cp:revision>6</cp:revision>
  <dcterms:modified xsi:type="dcterms:W3CDTF">2018-12-05T23:10:06Z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