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2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5"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0565621-3DA5-4F96-AB6C-0556692B2428}">
  <a:tblStyle styleId="{F0565621-3DA5-4F96-AB6C-0556692B2428}"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571421D-9DFA-43E9-BE21-7B6B02760A49}"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829FE8C6-4435-C24C-0C41-6D6EFFB76BF5}"/>
    <pc:docChg chg="addSld">
      <pc:chgData name="Natalie Ivey" userId="S::natalie.ivey@detroitk12.org::2c81a4b0-7596-4a42-b4da-e7aac4dfeff9" providerId="AD" clId="Web-{829FE8C6-4435-C24C-0C41-6D6EFFB76BF5}" dt="2019-03-25T19:30:57.361" v="1"/>
      <pc:docMkLst>
        <pc:docMk/>
      </pc:docMkLst>
      <pc:sldChg chg="new">
        <pc:chgData name="Natalie Ivey" userId="S::natalie.ivey@detroitk12.org::2c81a4b0-7596-4a42-b4da-e7aac4dfeff9" providerId="AD" clId="Web-{829FE8C6-4435-C24C-0C41-6D6EFFB76BF5}" dt="2019-03-25T19:30:23.221" v="0"/>
        <pc:sldMkLst>
          <pc:docMk/>
          <pc:sldMk cId="3399840321" sldId="274"/>
        </pc:sldMkLst>
      </pc:sldChg>
      <pc:sldChg chg="add">
        <pc:chgData name="Natalie Ivey" userId="S::natalie.ivey@detroitk12.org::2c81a4b0-7596-4a42-b4da-e7aac4dfeff9" providerId="AD" clId="Web-{829FE8C6-4435-C24C-0C41-6D6EFFB76BF5}" dt="2019-03-25T19:30:57.361" v="1"/>
        <pc:sldMkLst>
          <pc:docMk/>
          <pc:sldMk cId="955396873" sldId="275"/>
        </pc:sldMkLst>
      </pc:sldChg>
      <pc:sldMasterChg chg="addSldLayout">
        <pc:chgData name="Natalie Ivey" userId="S::natalie.ivey@detroitk12.org::2c81a4b0-7596-4a42-b4da-e7aac4dfeff9" providerId="AD" clId="Web-{829FE8C6-4435-C24C-0C41-6D6EFFB76BF5}" dt="2019-03-25T19:30:57.361" v="1"/>
        <pc:sldMasterMkLst>
          <pc:docMk/>
          <pc:sldMasterMk cId="0" sldId="2147483671"/>
        </pc:sldMasterMkLst>
        <pc:sldLayoutChg chg="add">
          <pc:chgData name="Natalie Ivey" userId="S::natalie.ivey@detroitk12.org::2c81a4b0-7596-4a42-b4da-e7aac4dfeff9" providerId="AD" clId="Web-{829FE8C6-4435-C24C-0C41-6D6EFFB76BF5}" dt="2019-03-25T19:30:57.361" v="1"/>
          <pc:sldLayoutMkLst>
            <pc:docMk/>
            <pc:sldMasterMk cId="0" sldId="2147483671"/>
            <pc:sldLayoutMk cId="3333639184" sldId="2147483670"/>
          </pc:sldLayoutMkLst>
        </pc:sldLayoutChg>
      </pc:sldMasterChg>
    </pc:docChg>
  </pc:docChgLst>
  <pc:docChgLst>
    <pc:chgData name="Deniescha Malone" userId="S::deniescha.malone@detroitk12.org::9beeb3ea-6cc3-4273-8119-e4c5603b3ca3" providerId="AD" clId="Web-{9142B5C4-3A75-81D3-952A-B27A6D0A09E1}"/>
    <pc:docChg chg="delSld">
      <pc:chgData name="Deniescha Malone" userId="S::deniescha.malone@detroitk12.org::9beeb3ea-6cc3-4273-8119-e4c5603b3ca3" providerId="AD" clId="Web-{9142B5C4-3A75-81D3-952A-B27A6D0A09E1}" dt="2019-03-26T01:17:25.436" v="0"/>
      <pc:docMkLst>
        <pc:docMk/>
      </pc:docMkLst>
      <pc:sldChg chg="del">
        <pc:chgData name="Deniescha Malone" userId="S::deniescha.malone@detroitk12.org::9beeb3ea-6cc3-4273-8119-e4c5603b3ca3" providerId="AD" clId="Web-{9142B5C4-3A75-81D3-952A-B27A6D0A09E1}" dt="2019-03-26T01:17:25.436" v="0"/>
        <pc:sldMkLst>
          <pc:docMk/>
          <pc:sldMk cId="3399840321" sldId="2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651923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youtube.com/watch?v=o0C151dnDqg"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HM0ULqDWC9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Teacher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purpose of this lesson is to identify the tools of a storyteller using </a:t>
            </a:r>
            <a:r>
              <a:rPr lang="en" sz="1200" i="1">
                <a:solidFill>
                  <a:schemeClr val="dk1"/>
                </a:solidFill>
                <a:latin typeface="Calibri"/>
                <a:ea typeface="Calibri"/>
                <a:cs typeface="Calibri"/>
                <a:sym typeface="Calibri"/>
              </a:rPr>
              <a:t>The People Could Fly. </a:t>
            </a:r>
            <a:r>
              <a:rPr lang="en" sz="1200">
                <a:solidFill>
                  <a:schemeClr val="dk1"/>
                </a:solidFill>
                <a:latin typeface="Calibri"/>
                <a:ea typeface="Calibri"/>
                <a:cs typeface="Calibri"/>
                <a:sym typeface="Calibri"/>
              </a:rPr>
              <a:t>Students will also do a first read of Excerpt 4 of the </a:t>
            </a:r>
            <a:r>
              <a:rPr lang="en" sz="1200" i="1">
                <a:solidFill>
                  <a:schemeClr val="dk1"/>
                </a:solidFill>
                <a:latin typeface="Calibri"/>
                <a:ea typeface="Calibri"/>
                <a:cs typeface="Calibri"/>
                <a:sym typeface="Calibri"/>
              </a:rPr>
              <a:t>Narrative.</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the Opening of this lesson, students participate in an independent reading check-in. Use whichever structure you have established with your class to do this. Feel free to use the </a:t>
            </a:r>
            <a:r>
              <a:rPr lang="en" sz="1200" b="1">
                <a:solidFill>
                  <a:schemeClr val="dk1"/>
                </a:solidFill>
                <a:latin typeface="Calibri"/>
                <a:ea typeface="Calibri"/>
                <a:cs typeface="Calibri"/>
                <a:sym typeface="Calibri"/>
              </a:rPr>
              <a:t>Independent Reading Status Check </a:t>
            </a:r>
            <a:r>
              <a:rPr lang="en" sz="1200">
                <a:solidFill>
                  <a:schemeClr val="dk1"/>
                </a:solidFill>
                <a:latin typeface="Calibri"/>
                <a:ea typeface="Calibri"/>
                <a:cs typeface="Calibri"/>
                <a:sym typeface="Calibri"/>
              </a:rPr>
              <a:t>(see supporting materials) as an entry task or design an entry task that better meets your needs.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learn how a storyteller can bring a story to life. They identify the tools of a storyteller by watching </a:t>
            </a:r>
            <a:r>
              <a:rPr lang="en" sz="1200" i="1">
                <a:solidFill>
                  <a:schemeClr val="dk1"/>
                </a:solidFill>
                <a:latin typeface="Calibri"/>
                <a:ea typeface="Calibri"/>
                <a:cs typeface="Calibri"/>
                <a:sym typeface="Calibri"/>
              </a:rPr>
              <a:t>The People Could Fly</a:t>
            </a:r>
            <a:r>
              <a:rPr lang="en" sz="1200">
                <a:solidFill>
                  <a:schemeClr val="dk1"/>
                </a:solidFill>
                <a:latin typeface="Calibri"/>
                <a:ea typeface="Calibri"/>
                <a:cs typeface="Calibri"/>
                <a:sym typeface="Calibri"/>
              </a:rPr>
              <a:t> video, as well as listening to the first read through of Excerpt 4 and using the </a:t>
            </a:r>
            <a:r>
              <a:rPr lang="en" sz="1200" b="1">
                <a:solidFill>
                  <a:schemeClr val="dk1"/>
                </a:solidFill>
                <a:latin typeface="Calibri"/>
                <a:ea typeface="Calibri"/>
                <a:cs typeface="Calibri"/>
                <a:sym typeface="Calibri"/>
              </a:rPr>
              <a:t>Storyteller’s Toolbox anchor chart </a:t>
            </a:r>
            <a:r>
              <a:rPr lang="en" sz="1200">
                <a:solidFill>
                  <a:schemeClr val="dk1"/>
                </a:solidFill>
                <a:latin typeface="Calibri"/>
                <a:ea typeface="Calibri"/>
                <a:cs typeface="Calibri"/>
                <a:sym typeface="Calibri"/>
              </a:rPr>
              <a:t>as a guide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sharing brief biographical information about Virginia Hamilton (see supporting materials), who drew on oral tradition to write this powerful story.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Following their work on storytelling, students begin to unpack Excerpt 4 from the</a:t>
            </a:r>
            <a:r>
              <a:rPr lang="en" sz="1200" i="1">
                <a:solidFill>
                  <a:schemeClr val="dk1"/>
                </a:solidFill>
                <a:latin typeface="Calibri"/>
                <a:ea typeface="Calibri"/>
                <a:cs typeface="Calibri"/>
                <a:sym typeface="Calibri"/>
              </a:rPr>
              <a:t> Narrative</a:t>
            </a:r>
            <a:r>
              <a:rPr lang="en" sz="1200">
                <a:solidFill>
                  <a:schemeClr val="dk1"/>
                </a:solidFill>
                <a:latin typeface="Calibri"/>
                <a:ea typeface="Calibri"/>
                <a:cs typeface="Calibri"/>
                <a:sym typeface="Calibri"/>
              </a:rPr>
              <a:t>, which recounts Douglass’s fight with Covey.</a:t>
            </a:r>
            <a:endParaRPr sz="120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3961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33aaaabd3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 (this slide, 1-2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Slide 4 of 5</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A: Learning the Tools of a Storyteller</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Post the </a:t>
            </a:r>
            <a:r>
              <a:rPr lang="en" sz="1200" b="1">
                <a:solidFill>
                  <a:schemeClr val="dk1"/>
                </a:solidFill>
                <a:latin typeface="Calibri"/>
                <a:ea typeface="Calibri"/>
                <a:cs typeface="Calibri"/>
                <a:sym typeface="Calibri"/>
              </a:rPr>
              <a:t>Storyteller’s Toolbox anchor chart</a:t>
            </a:r>
            <a:r>
              <a:rPr lang="en" sz="1200">
                <a:solidFill>
                  <a:schemeClr val="dk1"/>
                </a:solidFill>
                <a:latin typeface="Calibri"/>
                <a:ea typeface="Calibri"/>
                <a:cs typeface="Calibri"/>
                <a:sym typeface="Calibri"/>
              </a:rPr>
              <a:t> and distribute the </a:t>
            </a:r>
            <a:r>
              <a:rPr lang="en" sz="1200" b="1">
                <a:solidFill>
                  <a:schemeClr val="dk1"/>
                </a:solidFill>
                <a:latin typeface="Calibri"/>
                <a:ea typeface="Calibri"/>
                <a:cs typeface="Calibri"/>
                <a:sym typeface="Calibri"/>
              </a:rPr>
              <a:t>Storyteller’s Toolbox anchor chart, student version</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now they will practice using the </a:t>
            </a:r>
            <a:r>
              <a:rPr lang="en" sz="1200" b="1">
                <a:solidFill>
                  <a:schemeClr val="dk1"/>
                </a:solidFill>
                <a:latin typeface="Calibri"/>
                <a:ea typeface="Calibri"/>
                <a:cs typeface="Calibri"/>
                <a:sym typeface="Calibri"/>
              </a:rPr>
              <a:t>Storyteller’s Toolbox anchor chart</a:t>
            </a:r>
            <a:r>
              <a:rPr lang="en" sz="1200">
                <a:solidFill>
                  <a:schemeClr val="dk1"/>
                </a:solidFill>
                <a:latin typeface="Calibri"/>
                <a:ea typeface="Calibri"/>
                <a:cs typeface="Calibri"/>
                <a:sym typeface="Calibri"/>
              </a:rPr>
              <a:t> to analyze other parts of this video.</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in </a:t>
            </a:r>
            <a:r>
              <a:rPr lang="en" sz="1200" i="1">
                <a:solidFill>
                  <a:schemeClr val="dk1"/>
                </a:solidFill>
                <a:latin typeface="Calibri"/>
                <a:ea typeface="Calibri"/>
                <a:cs typeface="Calibri"/>
                <a:sym typeface="Calibri"/>
              </a:rPr>
              <a:t>The People Could Fly</a:t>
            </a:r>
            <a:r>
              <a:rPr lang="en" sz="1200">
                <a:solidFill>
                  <a:schemeClr val="dk1"/>
                </a:solidFill>
                <a:latin typeface="Calibri"/>
                <a:ea typeface="Calibri"/>
                <a:cs typeface="Calibri"/>
                <a:sym typeface="Calibri"/>
              </a:rPr>
              <a:t>, the overseer whips the young woman (named Sarah in the book and Leticia in the storyteller’s version) and then she rises up and all the people fly away.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They will now watch this same part in the storyteller’s version. As they watch, they should remember why a storyteller might do these things.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be following along.</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04" name="Google Shape;204;g433aaaabd3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3428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33aaaabd3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 (this slide, 4-6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5 of 5</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A: Learning the Tools of a Storyteller</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Note: The volume is low on this video. Make sure you have speakers or some way to project the sound.</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Use the </a:t>
            </a:r>
            <a:r>
              <a:rPr lang="en" sz="1200" b="0">
                <a:solidFill>
                  <a:schemeClr val="dk1"/>
                </a:solidFill>
                <a:latin typeface="Calibri"/>
                <a:ea typeface="Calibri"/>
                <a:cs typeface="Calibri"/>
                <a:sym typeface="Calibri"/>
              </a:rPr>
              <a:t>computer to play the clip of </a:t>
            </a:r>
            <a:r>
              <a:rPr lang="en" sz="1200" b="0" i="1">
                <a:solidFill>
                  <a:schemeClr val="dk1"/>
                </a:solidFill>
                <a:latin typeface="Calibri"/>
                <a:ea typeface="Calibri"/>
                <a:cs typeface="Calibri"/>
                <a:sym typeface="Calibri"/>
              </a:rPr>
              <a:t>The People Could Fly</a:t>
            </a:r>
            <a:r>
              <a:rPr lang="en" sz="1200" b="0">
                <a:solidFill>
                  <a:schemeClr val="dk1"/>
                </a:solidFill>
                <a:latin typeface="Calibri"/>
                <a:ea typeface="Calibri"/>
                <a:cs typeface="Calibri"/>
                <a:sym typeface="Calibri"/>
              </a:rPr>
              <a:t> video . Play from from 4:00–5:42.</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Pause and ask: </a:t>
            </a:r>
            <a:r>
              <a:rPr lang="en-US" sz="1200" b="0">
                <a:solidFill>
                  <a:schemeClr val="dk1"/>
                </a:solidFill>
                <a:latin typeface="Calibri"/>
                <a:ea typeface="Calibri"/>
                <a:cs typeface="Calibri"/>
                <a:sym typeface="Calibri"/>
              </a:rPr>
              <a:t>“</a:t>
            </a:r>
            <a:r>
              <a:rPr lang="en" sz="1200" b="0" i="1">
                <a:solidFill>
                  <a:schemeClr val="dk1"/>
                </a:solidFill>
                <a:latin typeface="Calibri"/>
                <a:ea typeface="Calibri"/>
                <a:cs typeface="Calibri"/>
                <a:sym typeface="Calibri"/>
              </a:rPr>
              <a:t>What do you notice Ms. Duncan doing with her body?</a:t>
            </a:r>
            <a:r>
              <a:rPr lang="en-US" sz="1200" b="0" i="1">
                <a:solidFill>
                  <a:schemeClr val="dk1"/>
                </a:solidFill>
                <a:latin typeface="Calibri"/>
                <a:ea typeface="Calibri"/>
                <a:cs typeface="Calibri"/>
                <a:sym typeface="Calibri"/>
              </a:rPr>
              <a:t> </a:t>
            </a:r>
            <a:r>
              <a:rPr lang="en" sz="1200" b="0" i="1">
                <a:solidFill>
                  <a:schemeClr val="dk1"/>
                </a:solidFill>
                <a:latin typeface="Calibri"/>
                <a:ea typeface="Calibri"/>
                <a:cs typeface="Calibri"/>
                <a:sym typeface="Calibri"/>
              </a:rPr>
              <a:t>What do you notice Ms. Duncan doing with her face?” Why would this part of the story be emphasized by the storyteller? Why is it important?”</a:t>
            </a:r>
            <a:endParaRPr sz="1200" b="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Watch the rest of </a:t>
            </a:r>
            <a:r>
              <a:rPr lang="en" sz="1200" b="0" i="1">
                <a:solidFill>
                  <a:schemeClr val="dk1"/>
                </a:solidFill>
                <a:latin typeface="Calibri"/>
                <a:ea typeface="Calibri"/>
                <a:cs typeface="Calibri"/>
                <a:sym typeface="Calibri"/>
              </a:rPr>
              <a:t>The People Could Fly</a:t>
            </a:r>
            <a:r>
              <a:rPr lang="en" sz="1200" b="0">
                <a:solidFill>
                  <a:schemeClr val="dk1"/>
                </a:solidFill>
                <a:latin typeface="Calibri"/>
                <a:ea typeface="Calibri"/>
                <a:cs typeface="Calibri"/>
                <a:sym typeface="Calibri"/>
              </a:rPr>
              <a:t> video from 5:42–6:24.</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Ask: </a:t>
            </a:r>
            <a:r>
              <a:rPr lang="en" sz="1200" b="0" i="1">
                <a:solidFill>
                  <a:schemeClr val="dk1"/>
                </a:solidFill>
                <a:latin typeface="Calibri"/>
                <a:ea typeface="Calibri"/>
                <a:cs typeface="Calibri"/>
                <a:sym typeface="Calibri"/>
              </a:rPr>
              <a:t>“What does Ms. Duncan do with her voice or her body to bring this part of the story to life?”</a:t>
            </a:r>
            <a:r>
              <a:rPr lang="en-US" sz="1200" b="0" i="1">
                <a:solidFill>
                  <a:schemeClr val="dk1"/>
                </a:solidFill>
                <a:latin typeface="Calibri"/>
                <a:ea typeface="Calibri"/>
                <a:cs typeface="Calibri"/>
                <a:sym typeface="Calibri"/>
              </a:rPr>
              <a:t> </a:t>
            </a:r>
            <a:r>
              <a:rPr lang="en" sz="1200" b="0" i="1">
                <a:solidFill>
                  <a:schemeClr val="dk1"/>
                </a:solidFill>
                <a:latin typeface="Calibri"/>
                <a:ea typeface="Calibri"/>
                <a:cs typeface="Calibri"/>
                <a:sym typeface="Calibri"/>
              </a:rPr>
              <a:t>“What word(s) or phrase(s) echo in your mind from this last clip? How did Ms. Duncan emphasize this word or phrase? Why would she emphasize this?”</a:t>
            </a:r>
            <a:endParaRPr sz="1200" b="0" i="1">
              <a:solidFill>
                <a:schemeClr val="dk1"/>
              </a:solidFill>
              <a:latin typeface="Calibri"/>
              <a:ea typeface="Calibri"/>
              <a:cs typeface="Calibri"/>
              <a:sym typeface="Calibri"/>
            </a:endParaRPr>
          </a:p>
          <a:p>
            <a:pPr marL="0" lvl="0" indent="0" algn="l" rtl="0">
              <a:spcBef>
                <a:spcPts val="0"/>
              </a:spcBef>
              <a:spcAft>
                <a:spcPts val="0"/>
              </a:spcAft>
              <a:buNone/>
            </a:pPr>
            <a:endParaRPr sz="1200" b="0" i="1">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b="0">
                <a:solidFill>
                  <a:schemeClr val="dk1"/>
                </a:solidFill>
                <a:latin typeface="Calibri"/>
                <a:ea typeface="Calibri"/>
                <a:cs typeface="Calibri"/>
                <a:sym typeface="Calibri"/>
              </a:rPr>
              <a:t>Student Look-fors/Listen-fors:</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For question 2,  listen for: “She is pantomiming the action of being whipped,” “She steps back when she is talking about the slaves that were hanging back and not helping,” and “She lifts her arms and wings.”</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the next part of question 2, listen for students to notice that it’s highly expressive.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the last part of question 2 about why it’s important, listen for students to say that this is the climax of the story.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question 4, listen for students to recognize that the word “freedom” and the phrase “the people could fly” are emphasized.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12" name="Google Shape;212;g433aaaabd3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8298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3383e6903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1 of 2</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B: Excerpt 4 First Read</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sure to set clear expectations that students follow along silently in their heads as you read the text aloud.</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today they will start a new excerpt from the </a:t>
            </a:r>
            <a:r>
              <a:rPr lang="en" sz="1200" i="1">
                <a:solidFill>
                  <a:schemeClr val="dk1"/>
                </a:solidFill>
                <a:latin typeface="Calibri"/>
                <a:ea typeface="Calibri"/>
                <a:cs typeface="Calibri"/>
                <a:sym typeface="Calibri"/>
              </a:rPr>
              <a:t>Narrative: </a:t>
            </a:r>
            <a:r>
              <a:rPr lang="en" sz="1200">
                <a:solidFill>
                  <a:schemeClr val="dk1"/>
                </a:solidFill>
                <a:latin typeface="Calibri"/>
                <a:ea typeface="Calibri"/>
                <a:cs typeface="Calibri"/>
                <a:sym typeface="Calibri"/>
              </a:rPr>
              <a:t>the one that includes Douglass’s fight with Covey.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this event was the focus of </a:t>
            </a:r>
            <a:r>
              <a:rPr lang="en" sz="1200" i="1">
                <a:solidFill>
                  <a:schemeClr val="dk1"/>
                </a:solidFill>
                <a:latin typeface="Calibri"/>
                <a:ea typeface="Calibri"/>
                <a:cs typeface="Calibri"/>
                <a:sym typeface="Calibri"/>
              </a:rPr>
              <a:t>Frederick Douglass: The Last Day of Slavery</a:t>
            </a:r>
            <a:r>
              <a:rPr lang="en" sz="1200">
                <a:solidFill>
                  <a:schemeClr val="dk1"/>
                </a:solidFill>
                <a:latin typeface="Calibri"/>
                <a:ea typeface="Calibri"/>
                <a:cs typeface="Calibri"/>
                <a:sym typeface="Calibri"/>
              </a:rPr>
              <a:t>, which they read in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Use </a:t>
            </a:r>
            <a:r>
              <a:rPr lang="en" sz="1200" b="0">
                <a:solidFill>
                  <a:schemeClr val="dk1"/>
                </a:solidFill>
                <a:latin typeface="Calibri"/>
                <a:ea typeface="Calibri"/>
                <a:cs typeface="Calibri"/>
                <a:sym typeface="Calibri"/>
              </a:rPr>
              <a:t>the equity sticks to call </a:t>
            </a:r>
            <a:r>
              <a:rPr lang="en" sz="1200">
                <a:solidFill>
                  <a:schemeClr val="dk1"/>
                </a:solidFill>
                <a:latin typeface="Calibri"/>
                <a:ea typeface="Calibri"/>
                <a:cs typeface="Calibri"/>
                <a:sym typeface="Calibri"/>
              </a:rPr>
              <a:t>on several students to share out.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them that Excerpt 4, like </a:t>
            </a:r>
            <a:r>
              <a:rPr lang="en" sz="1200" i="1">
                <a:solidFill>
                  <a:schemeClr val="dk1"/>
                </a:solidFill>
                <a:latin typeface="Calibri"/>
                <a:ea typeface="Calibri"/>
                <a:cs typeface="Calibri"/>
                <a:sym typeface="Calibri"/>
              </a:rPr>
              <a:t>The Last Day of Slavery</a:t>
            </a:r>
            <a:r>
              <a:rPr lang="en" sz="1200">
                <a:solidFill>
                  <a:schemeClr val="dk1"/>
                </a:solidFill>
                <a:latin typeface="Calibri"/>
                <a:ea typeface="Calibri"/>
                <a:cs typeface="Calibri"/>
                <a:sym typeface="Calibri"/>
              </a:rPr>
              <a:t>, is a powerful story. The author of </a:t>
            </a:r>
            <a:r>
              <a:rPr lang="en" sz="1200" i="1">
                <a:solidFill>
                  <a:schemeClr val="dk1"/>
                </a:solidFill>
                <a:latin typeface="Calibri"/>
                <a:ea typeface="Calibri"/>
                <a:cs typeface="Calibri"/>
                <a:sym typeface="Calibri"/>
              </a:rPr>
              <a:t>The Last Day of Slavery</a:t>
            </a:r>
            <a:r>
              <a:rPr lang="en" sz="1200">
                <a:solidFill>
                  <a:schemeClr val="dk1"/>
                </a:solidFill>
                <a:latin typeface="Calibri"/>
                <a:ea typeface="Calibri"/>
                <a:cs typeface="Calibri"/>
                <a:sym typeface="Calibri"/>
              </a:rPr>
              <a:t> based his book on Douglass’s </a:t>
            </a:r>
            <a:r>
              <a:rPr lang="en" sz="1200" i="1">
                <a:solidFill>
                  <a:schemeClr val="dk1"/>
                </a:solidFill>
                <a:latin typeface="Calibri"/>
                <a:ea typeface="Calibri"/>
                <a:cs typeface="Calibri"/>
                <a:sym typeface="Calibri"/>
              </a:rPr>
              <a:t>Narrative</a:t>
            </a:r>
            <a:r>
              <a:rPr lang="en" sz="1200">
                <a:solidFill>
                  <a:schemeClr val="dk1"/>
                </a:solidFill>
                <a:latin typeface="Calibri"/>
                <a:ea typeface="Calibri"/>
                <a:cs typeface="Calibri"/>
                <a:sym typeface="Calibri"/>
              </a:rPr>
              <a:t>, but he took some license—he did not tell the story exactly as Douglass does. Both are powerful stories, but students will notice differences between them.</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say that Douglass and Covey are the main characters. The conflict is the struggle between them</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1" name="Google Shape;221;g43383e6903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6931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4ef04595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2 of 2</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B: Excerpt 4 First Read</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sure to set clear expectations that students follow along silently in their heads as you read the text aloud.</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and distribute </a:t>
            </a:r>
            <a:r>
              <a:rPr lang="en" sz="1200" b="1">
                <a:solidFill>
                  <a:schemeClr val="dk1"/>
                </a:solidFill>
                <a:latin typeface="Calibri"/>
                <a:ea typeface="Calibri"/>
                <a:cs typeface="Calibri"/>
                <a:sym typeface="Calibri"/>
              </a:rPr>
              <a:t>Excerpt 4 text and questions</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read  silently as you </a:t>
            </a:r>
            <a:r>
              <a:rPr lang="en" sz="1200" b="0">
                <a:solidFill>
                  <a:schemeClr val="dk1"/>
                </a:solidFill>
                <a:latin typeface="Calibri"/>
                <a:ea typeface="Calibri"/>
                <a:cs typeface="Calibri"/>
                <a:sym typeface="Calibri"/>
              </a:rPr>
              <a:t>read Excerpt 4 aloud</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you read, deliberately use the tools from the </a:t>
            </a:r>
            <a:r>
              <a:rPr lang="en" sz="1200" b="1">
                <a:solidFill>
                  <a:schemeClr val="dk1"/>
                </a:solidFill>
                <a:latin typeface="Calibri"/>
                <a:ea typeface="Calibri"/>
                <a:cs typeface="Calibri"/>
                <a:sym typeface="Calibri"/>
              </a:rPr>
              <a:t>Storyteller’s Toolbox anchor chart</a:t>
            </a:r>
            <a:r>
              <a:rPr lang="en" sz="1200">
                <a:solidFill>
                  <a:schemeClr val="dk1"/>
                </a:solidFill>
                <a:latin typeface="Calibri"/>
                <a:ea typeface="Calibri"/>
                <a:cs typeface="Calibri"/>
                <a:sym typeface="Calibri"/>
              </a:rPr>
              <a:t>. </a:t>
            </a: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Pause to ask: </a:t>
            </a:r>
            <a:r>
              <a:rPr lang="en" sz="1200" i="1">
                <a:solidFill>
                  <a:schemeClr val="dk1"/>
                </a:solidFill>
                <a:latin typeface="Calibri"/>
                <a:ea typeface="Calibri"/>
                <a:cs typeface="Calibri"/>
                <a:sym typeface="Calibri"/>
              </a:rPr>
              <a:t>“What did you notice about my voice or my body? What did I do?”</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students answer, point to the correct part of the </a:t>
            </a:r>
            <a:r>
              <a:rPr lang="en" sz="1200" b="1">
                <a:solidFill>
                  <a:schemeClr val="dk1"/>
                </a:solidFill>
                <a:latin typeface="Calibri"/>
                <a:ea typeface="Calibri"/>
                <a:cs typeface="Calibri"/>
                <a:sym typeface="Calibri"/>
              </a:rPr>
              <a:t>Storyteller’s Toolbox anchor chart</a:t>
            </a:r>
            <a:r>
              <a:rPr lang="en" sz="1200">
                <a:solidFill>
                  <a:schemeClr val="dk1"/>
                </a:solidFill>
                <a:latin typeface="Calibri"/>
                <a:ea typeface="Calibri"/>
                <a:cs typeface="Calibri"/>
                <a:sym typeface="Calibri"/>
              </a:rPr>
              <a:t> and push them to explain how the choice you made as a storyteller added to the meaning or power of the story.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notice your voice, pacing, and expression.</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29" name="Google Shape;229;g44ef04595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6764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33aaaabd3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8-10  minutes (this slide, 1-2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Slide 1 of 3</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Closing and Assessment A: Reviewing Excerpt 4 Close reading guide, second read</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Using the first three paragraphs allows for you to model some second read questions before assigning homework.</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Use the </a:t>
            </a:r>
            <a:r>
              <a:rPr lang="en" sz="1200" b="1">
                <a:solidFill>
                  <a:schemeClr val="dk1"/>
                </a:solidFill>
                <a:latin typeface="Calibri"/>
                <a:ea typeface="Calibri"/>
                <a:cs typeface="Calibri"/>
                <a:sym typeface="Calibri"/>
              </a:rPr>
              <a:t>Excerpt 4 Close Reading Guide, Second Read</a:t>
            </a:r>
            <a:r>
              <a:rPr lang="en" sz="1200">
                <a:solidFill>
                  <a:schemeClr val="dk1"/>
                </a:solidFill>
                <a:latin typeface="Calibri"/>
                <a:ea typeface="Calibri"/>
                <a:cs typeface="Calibri"/>
                <a:sym typeface="Calibri"/>
              </a:rPr>
              <a:t> to model and provide practice in using context clues to figure out unusual meanings of familiar words in the first few paragraphs.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their homework is to complete the Excerpt 4 second read questions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they will need their </a:t>
            </a:r>
            <a:r>
              <a:rPr lang="en" sz="1200" b="1">
                <a:solidFill>
                  <a:schemeClr val="dk1"/>
                </a:solidFill>
                <a:latin typeface="Calibri"/>
                <a:ea typeface="Calibri"/>
                <a:cs typeface="Calibri"/>
                <a:sym typeface="Calibri"/>
              </a:rPr>
              <a:t>Reference Sheet: Roots, Prefixes, and Suffixes</a:t>
            </a:r>
            <a:r>
              <a:rPr lang="en" sz="1200">
                <a:solidFill>
                  <a:schemeClr val="dk1"/>
                </a:solidFill>
                <a:latin typeface="Calibri"/>
                <a:ea typeface="Calibri"/>
                <a:cs typeface="Calibri"/>
                <a:sym typeface="Calibri"/>
              </a:rPr>
              <a:t> to do this.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that student are following your modeling in paragraphs 1-3.</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teacher may offer selected, shorter passages to specific groups based on the readiness and needs of the group. This provides an opportunity for students to read a complex text within the seventh-grade-level span, but differentiates the length of the text, not the complexity.</a:t>
            </a:r>
            <a:endParaRPr sz="1200">
              <a:solidFill>
                <a:schemeClr val="dk1"/>
              </a:solidFill>
              <a:latin typeface="Calibri"/>
              <a:ea typeface="Calibri"/>
              <a:cs typeface="Calibri"/>
              <a:sym typeface="Calibri"/>
            </a:endParaRPr>
          </a:p>
        </p:txBody>
      </p:sp>
      <p:sp>
        <p:nvSpPr>
          <p:cNvPr id="238" name="Google Shape;238;g433aaaabd3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9963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33aaaabd3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8-10  minutes (this slide, 3-5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2 of 3</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Closing and Assessment A: Reviewing Excerpt 4 Close reading guide, second read</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Using the first three paragraphs allows for you to model some questions before assigning homework.</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Use the </a:t>
            </a:r>
            <a:r>
              <a:rPr lang="en" sz="1200" b="1">
                <a:solidFill>
                  <a:schemeClr val="dk1"/>
                </a:solidFill>
                <a:latin typeface="Calibri"/>
                <a:ea typeface="Calibri"/>
                <a:cs typeface="Calibri"/>
                <a:sym typeface="Calibri"/>
              </a:rPr>
              <a:t>Excerpt 4 Close Reading Guide, Second Read</a:t>
            </a:r>
            <a:r>
              <a:rPr lang="en" sz="1200">
                <a:solidFill>
                  <a:schemeClr val="dk1"/>
                </a:solidFill>
                <a:latin typeface="Calibri"/>
                <a:ea typeface="Calibri"/>
                <a:cs typeface="Calibri"/>
                <a:sym typeface="Calibri"/>
              </a:rPr>
              <a:t> to model and provide practice in using context clues to figure out unusual meanings of familiar words in the first few paragraphs.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their homework is to complete the </a:t>
            </a:r>
            <a:r>
              <a:rPr lang="en" sz="1200" b="1">
                <a:solidFill>
                  <a:schemeClr val="dk1"/>
                </a:solidFill>
                <a:latin typeface="Calibri"/>
                <a:ea typeface="Calibri"/>
                <a:cs typeface="Calibri"/>
                <a:sym typeface="Calibri"/>
              </a:rPr>
              <a:t>Excerpt 4 second read questions.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they will need their </a:t>
            </a:r>
            <a:r>
              <a:rPr lang="en" sz="1200" b="1">
                <a:solidFill>
                  <a:schemeClr val="dk1"/>
                </a:solidFill>
                <a:latin typeface="Calibri"/>
                <a:ea typeface="Calibri"/>
                <a:cs typeface="Calibri"/>
                <a:sym typeface="Calibri"/>
              </a:rPr>
              <a:t>Reference Sheet: Roots, Prefixes, and Suffixes</a:t>
            </a:r>
            <a:r>
              <a:rPr lang="en" sz="1200">
                <a:solidFill>
                  <a:schemeClr val="dk1"/>
                </a:solidFill>
                <a:latin typeface="Calibri"/>
                <a:ea typeface="Calibri"/>
                <a:cs typeface="Calibri"/>
                <a:sym typeface="Calibri"/>
              </a:rPr>
              <a:t> to do this.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as they read this excerpt, they will use context clues to determine the meaning of words in context.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words often have many meanings, and that meanings often shift over time; they should focus on determining the meaning of the word as Douglass is using it.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that student are following your modeling in paragraphs 1-3.</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teacher may offer selected, shorter passages to specific groups based on the readiness and needs of the group. This provides an opportunity for students to read a complex text within the seventh-grade-level span, but differentiates the length of the text, not the complexity.</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p:txBody>
      </p:sp>
      <p:sp>
        <p:nvSpPr>
          <p:cNvPr id="246" name="Google Shape;246;g433aaaabd3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12836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33aaaabd3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8-10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3 of 3</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Closing and Assessment A: Reviewing Excerpt 4 Close reading guide, second read</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After the vocabulary work, try having students work with this question themselves.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They are meant to do the rest of the second read questions for homework. Use your judgment about this. If you think it is going to be too challenging for most students, consider supporting more of the second read of Excerpt 4 with teacher guided questions, as you did with earlier excerpts.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first sentence on the slide. Direct students’ attention to the word </a:t>
            </a:r>
            <a:r>
              <a:rPr lang="en" sz="1200" i="1">
                <a:solidFill>
                  <a:schemeClr val="dk1"/>
                </a:solidFill>
                <a:latin typeface="Calibri"/>
                <a:ea typeface="Calibri"/>
                <a:cs typeface="Calibri"/>
                <a:sym typeface="Calibri"/>
              </a:rPr>
              <a:t>faculty</a:t>
            </a:r>
            <a:r>
              <a:rPr lang="en" sz="1200">
                <a:solidFill>
                  <a:schemeClr val="dk1"/>
                </a:solidFill>
                <a:latin typeface="Calibri"/>
                <a:ea typeface="Calibri"/>
                <a:cs typeface="Calibri"/>
                <a:sym typeface="Calibri"/>
              </a:rPr>
              <a:t> in Paragraph 3 and think aloud about how you would determine its meaning in context, making sure to explain that the definition you know for faculty (a group of teachers or professors at a given school) clearly doesn’t fit here, so you are figuring out a different meaning for the word.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to work with a partner to determine the meaning of </a:t>
            </a:r>
            <a:r>
              <a:rPr lang="en" sz="1200" i="1">
                <a:solidFill>
                  <a:schemeClr val="dk1"/>
                </a:solidFill>
                <a:latin typeface="Calibri"/>
                <a:ea typeface="Calibri"/>
                <a:cs typeface="Calibri"/>
                <a:sym typeface="Calibri"/>
              </a:rPr>
              <a:t>breaking</a:t>
            </a:r>
            <a:r>
              <a:rPr lang="en" sz="1200">
                <a:solidFill>
                  <a:schemeClr val="dk1"/>
                </a:solidFill>
                <a:latin typeface="Calibri"/>
                <a:ea typeface="Calibri"/>
                <a:cs typeface="Calibri"/>
                <a:sym typeface="Calibri"/>
              </a:rPr>
              <a:t> in Paragraph 3.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listen in and prompt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rest of the slide aloud.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that student are following your modeling in paragraph 3.</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them to notice that Covey is whipping the slaves to get them to do he wants.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54" name="Google Shape;254;g433aaaabd3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0000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327d98486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Assessment:B: Reviewing Homework </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Again, use your judgment about whether to assign these for homework, or continue to guide students in this work.</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marR="88900" lvl="0" indent="-304800" algn="l" rtl="0">
              <a:lnSpc>
                <a:spcPct val="115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r>
              <a:rPr lang="en-US" sz="1200">
                <a:solidFill>
                  <a:schemeClr val="dk1"/>
                </a:solidFill>
                <a:latin typeface="Calibri"/>
                <a:ea typeface="Calibri"/>
                <a:cs typeface="Calibri"/>
                <a:sym typeface="Calibri"/>
              </a:rPr>
              <a:t>.</a:t>
            </a:r>
            <a:endParaRPr sz="1200">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understanding of homework expectation.</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Clarify any additional questions students may have about second read questions</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62" name="Google Shape;262;g4327d98486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59239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a:t>
            </a:r>
            <a:r>
              <a:rPr lang="en-US" sz="1200" b="1">
                <a:solidFill>
                  <a:schemeClr val="dk1"/>
                </a:solidFill>
                <a:latin typeface="Calibri"/>
                <a:ea typeface="Calibri"/>
                <a:cs typeface="Calibri"/>
                <a:sym typeface="Calibri"/>
              </a:rPr>
              <a:t>W</a:t>
            </a:r>
            <a:r>
              <a:rPr lang="en" sz="1200" b="1">
                <a:solidFill>
                  <a:schemeClr val="dk1"/>
                </a:solidFill>
                <a:latin typeface="Calibri"/>
                <a:ea typeface="Calibri"/>
                <a:cs typeface="Calibri"/>
                <a:sym typeface="Calibri"/>
              </a:rPr>
              <a:t>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269" name="Google Shape;269;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1512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Independent Reading Status Check </a:t>
            </a:r>
            <a:r>
              <a:rPr lang="en" sz="1200">
                <a:solidFill>
                  <a:schemeClr val="dk1"/>
                </a:solidFill>
                <a:latin typeface="Calibri"/>
                <a:ea typeface="Calibri"/>
                <a:cs typeface="Calibri"/>
                <a:sym typeface="Calibri"/>
              </a:rPr>
              <a:t>(optional; one per student)</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Virginia Hamilton: Quick Facts (for teacher reference)</a:t>
            </a:r>
            <a:endParaRPr sz="1200" b="1">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Computer</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i="1">
                <a:solidFill>
                  <a:schemeClr val="dk1"/>
                </a:solidFill>
                <a:latin typeface="Calibri"/>
                <a:ea typeface="Calibri"/>
                <a:cs typeface="Calibri"/>
                <a:sym typeface="Calibri"/>
              </a:rPr>
              <a:t>The People Could Fly</a:t>
            </a:r>
            <a:r>
              <a:rPr lang="en" sz="1200">
                <a:solidFill>
                  <a:schemeClr val="dk1"/>
                </a:solidFill>
                <a:latin typeface="Calibri"/>
                <a:ea typeface="Calibri"/>
                <a:cs typeface="Calibri"/>
                <a:sym typeface="Calibri"/>
              </a:rPr>
              <a:t> video (</a:t>
            </a:r>
            <a:r>
              <a:rPr lang="en" sz="1200" u="sng">
                <a:solidFill>
                  <a:schemeClr val="hlink"/>
                </a:solidFill>
                <a:latin typeface="Calibri"/>
                <a:ea typeface="Calibri"/>
                <a:cs typeface="Calibri"/>
                <a:sym typeface="Calibri"/>
                <a:hlinkClick r:id="rId3"/>
              </a:rPr>
              <a:t>http://www.youtube.com/watch?v=o0C151dnDqg</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Storyteller’s Toolbox anchor chart </a:t>
            </a:r>
            <a:r>
              <a:rPr lang="en" sz="1200">
                <a:solidFill>
                  <a:schemeClr val="dk1"/>
                </a:solidFill>
                <a:latin typeface="Calibri"/>
                <a:ea typeface="Calibri"/>
                <a:cs typeface="Calibri"/>
                <a:sym typeface="Calibri"/>
              </a:rPr>
              <a:t>(new; teacher-created; see supporting materials)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Storyteller’s Toolbox anchor chart, student version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4 Text and Questions:  The Fight with Covey </a:t>
            </a:r>
            <a:r>
              <a:rPr lang="en" sz="1200">
                <a:solidFill>
                  <a:schemeClr val="dk1"/>
                </a:solidFill>
                <a:latin typeface="Calibri"/>
                <a:ea typeface="Calibri"/>
                <a:cs typeface="Calibri"/>
                <a:sym typeface="Calibri"/>
              </a:rPr>
              <a:t>(one per student and one to display)</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4 Close Reading Guide, Second Read (for teacher reference)</a:t>
            </a:r>
            <a:endParaRPr sz="1200" b="1">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The People Could Fly</a:t>
            </a:r>
            <a:r>
              <a:rPr lang="en" sz="1200">
                <a:solidFill>
                  <a:schemeClr val="dk1"/>
                </a:solidFill>
                <a:latin typeface="Calibri"/>
                <a:ea typeface="Calibri"/>
                <a:cs typeface="Calibri"/>
                <a:sym typeface="Calibri"/>
              </a:rPr>
              <a:t> (book; from Unit 1, Lesson 1; for teacher reference;  see teaching notes for alternatives)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Reference Sheet: Roots, Prefixes, and Suffixes </a:t>
            </a:r>
            <a:r>
              <a:rPr lang="en" sz="1200">
                <a:solidFill>
                  <a:schemeClr val="dk1"/>
                </a:solidFill>
                <a:latin typeface="Calibri"/>
                <a:ea typeface="Calibri"/>
                <a:cs typeface="Calibri"/>
                <a:sym typeface="Calibri"/>
              </a:rPr>
              <a:t>(from Unit 1, Lesson 7)</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0099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The People Could Fly</a:t>
            </a:r>
            <a:r>
              <a:rPr lang="en" sz="1200">
                <a:solidFill>
                  <a:schemeClr val="dk1"/>
                </a:solidFill>
                <a:latin typeface="Calibri"/>
                <a:ea typeface="Calibri"/>
                <a:cs typeface="Calibri"/>
                <a:sym typeface="Calibri"/>
              </a:rPr>
              <a:t>, by Virginia Hamilton book</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video- </a:t>
            </a:r>
            <a:r>
              <a:rPr lang="en" sz="1200" u="sng">
                <a:solidFill>
                  <a:schemeClr val="hlink"/>
                </a:solidFill>
                <a:latin typeface="Calibri"/>
                <a:ea typeface="Calibri"/>
                <a:cs typeface="Calibri"/>
                <a:sym typeface="Calibri"/>
                <a:hlinkClick r:id="rId3"/>
              </a:rPr>
              <a:t>The People Could Fly Jos Duncan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Excerpt 4 Text and questions</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Storyteller’s Toolbox anchor chart</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Use of Equity Sticks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 </a:t>
            </a:r>
            <a:endParaRPr sz="120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6002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5389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whole class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or have the students take turns reading the bullets.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paying attention</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9621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8-</a:t>
            </a:r>
            <a:r>
              <a:rPr lang="en" sz="1200" b="1">
                <a:solidFill>
                  <a:schemeClr val="dk1"/>
                </a:solidFill>
                <a:latin typeface="Calibri"/>
                <a:ea typeface="Calibri"/>
                <a:cs typeface="Calibri"/>
                <a:sym typeface="Calibri"/>
              </a:rPr>
              <a:t>10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group/partner</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Opening: A:  Independent Reading Check in</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the Opening of this lesson, students participate in an independent reading check-in. Use whichever structure you have established with your class to do this. Feel free to use the </a:t>
            </a:r>
            <a:r>
              <a:rPr lang="en" sz="1200" b="1">
                <a:solidFill>
                  <a:schemeClr val="dk1"/>
                </a:solidFill>
                <a:latin typeface="Calibri"/>
                <a:ea typeface="Calibri"/>
                <a:cs typeface="Calibri"/>
                <a:sym typeface="Calibri"/>
              </a:rPr>
              <a:t>Independent Reading Status Check </a:t>
            </a:r>
            <a:r>
              <a:rPr lang="en" sz="1200">
                <a:solidFill>
                  <a:schemeClr val="dk1"/>
                </a:solidFill>
                <a:latin typeface="Calibri"/>
                <a:ea typeface="Calibri"/>
                <a:cs typeface="Calibri"/>
                <a:sym typeface="Calibri"/>
              </a:rPr>
              <a:t>(see supporting materials). Students will talk with a peer about their book.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solidFill>
                  <a:schemeClr val="dk1"/>
                </a:solidFill>
                <a:latin typeface="Calibri"/>
                <a:ea typeface="Calibri"/>
                <a:cs typeface="Calibri"/>
                <a:sym typeface="Calibri"/>
              </a:rPr>
              <a:t>Students need to check in to see if they met their last goal and set a new goal.</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solidFill>
                  <a:schemeClr val="dk1"/>
                </a:solidFill>
                <a:latin typeface="Calibri"/>
                <a:ea typeface="Calibri"/>
                <a:cs typeface="Calibri"/>
                <a:sym typeface="Calibri"/>
              </a:rPr>
              <a:t>You may wish to use the </a:t>
            </a:r>
            <a:r>
              <a:rPr lang="en" sz="1200" b="1">
                <a:solidFill>
                  <a:schemeClr val="dk1"/>
                </a:solidFill>
                <a:latin typeface="Calibri"/>
                <a:ea typeface="Calibri"/>
                <a:cs typeface="Calibri"/>
                <a:sym typeface="Calibri"/>
              </a:rPr>
              <a:t>Independent Reading Status Check</a:t>
            </a:r>
            <a:r>
              <a:rPr lang="en" sz="1200">
                <a:solidFill>
                  <a:schemeClr val="dk1"/>
                </a:solidFill>
                <a:latin typeface="Calibri"/>
                <a:ea typeface="Calibri"/>
                <a:cs typeface="Calibri"/>
                <a:sym typeface="Calibri"/>
              </a:rPr>
              <a:t> during this part of the lesson.</a:t>
            </a:r>
            <a:r>
              <a:rPr lang="en" sz="1200">
                <a:solidFill>
                  <a:schemeClr val="dk1"/>
                </a:solidFill>
                <a:latin typeface="Times New Roman"/>
                <a:ea typeface="Times New Roman"/>
                <a:cs typeface="Times New Roman"/>
                <a:sym typeface="Times New Roman"/>
              </a:rPr>
              <a:t> </a:t>
            </a:r>
            <a:endParaRPr sz="1200">
              <a:solidFill>
                <a:schemeClr val="dk1"/>
              </a:solidFill>
              <a:latin typeface="Times New Roman"/>
              <a:ea typeface="Times New Roman"/>
              <a:cs typeface="Times New Roman"/>
              <a:sym typeface="Times New Roman"/>
            </a:endParaRPr>
          </a:p>
          <a:p>
            <a:pPr marL="457200" lvl="0" indent="0" algn="l" rtl="0">
              <a:spcBef>
                <a:spcPts val="0"/>
              </a:spcBef>
              <a:spcAft>
                <a:spcPts val="0"/>
              </a:spcAft>
              <a:buNone/>
            </a:pPr>
            <a:endParaRPr sz="12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share reading experiences with partners.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how you might provide additional support to students whose independent reading check-in suggests they are not successfully engaging with a text.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0" name="Google Shape;170;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3053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class</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1 of 5</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A: Learning the Tools of a Storyteller</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posted learning targets.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for a volunteer to read them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a student to define the words </a:t>
            </a:r>
            <a:r>
              <a:rPr lang="en" sz="1200" i="1">
                <a:solidFill>
                  <a:schemeClr val="dk1"/>
                </a:solidFill>
                <a:latin typeface="Calibri"/>
                <a:ea typeface="Calibri"/>
                <a:cs typeface="Calibri"/>
                <a:sym typeface="Calibri"/>
              </a:rPr>
              <a:t>compare</a:t>
            </a:r>
            <a:r>
              <a:rPr lang="en" sz="1200">
                <a:solidFill>
                  <a:schemeClr val="dk1"/>
                </a:solidFill>
                <a:latin typeface="Calibri"/>
                <a:ea typeface="Calibri"/>
                <a:cs typeface="Calibri"/>
                <a:sym typeface="Calibri"/>
              </a:rPr>
              <a:t> and </a:t>
            </a:r>
            <a:r>
              <a:rPr lang="en" sz="1200" i="1">
                <a:solidFill>
                  <a:schemeClr val="dk1"/>
                </a:solidFill>
                <a:latin typeface="Calibri"/>
                <a:ea typeface="Calibri"/>
                <a:cs typeface="Calibri"/>
                <a:sym typeface="Calibri"/>
              </a:rPr>
              <a:t>contrast.</a:t>
            </a:r>
            <a:r>
              <a:rPr lang="en" sz="1200">
                <a:solidFill>
                  <a:schemeClr val="dk1"/>
                </a:solidFill>
                <a:latin typeface="Calibri"/>
                <a:ea typeface="Calibri"/>
                <a:cs typeface="Calibri"/>
                <a:sym typeface="Calibri"/>
              </a:rPr>
              <a:t> Ask:  </a:t>
            </a:r>
            <a:r>
              <a:rPr lang="en" sz="1200" i="1">
                <a:solidFill>
                  <a:schemeClr val="dk1"/>
                </a:solidFill>
                <a:latin typeface="Calibri"/>
                <a:ea typeface="Calibri"/>
                <a:cs typeface="Calibri"/>
                <a:sym typeface="Calibri"/>
              </a:rPr>
              <a:t>“How is reading a story similar to and different from listening to that story told by a storyteller?”  </a:t>
            </a:r>
            <a:r>
              <a:rPr lang="en" sz="1200">
                <a:solidFill>
                  <a:schemeClr val="dk1"/>
                </a:solidFill>
                <a:latin typeface="Calibri"/>
                <a:ea typeface="Calibri"/>
                <a:cs typeface="Calibri"/>
                <a:sym typeface="Calibri"/>
              </a:rPr>
              <a:t>Accept all reasonable responses.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today students will see someone tell </a:t>
            </a:r>
            <a:r>
              <a:rPr lang="en-US" sz="1200">
                <a:solidFill>
                  <a:schemeClr val="dk1"/>
                </a:solidFill>
                <a:latin typeface="Calibri"/>
                <a:ea typeface="Calibri"/>
                <a:cs typeface="Calibri"/>
                <a:sym typeface="Calibri"/>
              </a:rPr>
              <a:t>about </a:t>
            </a:r>
            <a:r>
              <a:rPr lang="en" sz="1200">
                <a:solidFill>
                  <a:schemeClr val="dk1"/>
                </a:solidFill>
                <a:latin typeface="Calibri"/>
                <a:ea typeface="Calibri"/>
                <a:cs typeface="Calibri"/>
                <a:sym typeface="Calibri"/>
              </a:rPr>
              <a:t>parts of a book they read in Unit 1: </a:t>
            </a:r>
            <a:r>
              <a:rPr lang="en" sz="1200" i="1">
                <a:solidFill>
                  <a:schemeClr val="dk1"/>
                </a:solidFill>
                <a:latin typeface="Calibri"/>
                <a:ea typeface="Calibri"/>
                <a:cs typeface="Calibri"/>
                <a:sym typeface="Calibri"/>
              </a:rPr>
              <a:t>The</a:t>
            </a:r>
            <a:r>
              <a:rPr lang="en" sz="1200" b="1" i="1">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People Could Fly.</a:t>
            </a:r>
            <a:r>
              <a:rPr lang="en" sz="1200" b="1"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This version of the story is told a little differently from the picture book, but it starts out similarly.</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be following along.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question 3, look for students to notice that “compare” means to find something similar, while “ contrast” means to find something different.</a:t>
            </a:r>
            <a:endParaRPr sz="1200">
              <a:solidFill>
                <a:schemeClr val="dk1"/>
              </a:solidFill>
              <a:latin typeface="Calibri"/>
              <a:ea typeface="Calibri"/>
              <a:cs typeface="Calibri"/>
              <a:sym typeface="Calibri"/>
            </a:endParaRPr>
          </a:p>
          <a:p>
            <a:pPr marL="9144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78" name="Google Shape;178;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4391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327d98486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2 of 5</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Learning the Tools of a Storyteller</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Reread the first several pages of </a:t>
            </a:r>
            <a:r>
              <a:rPr lang="en" sz="1200" b="0" i="1">
                <a:solidFill>
                  <a:schemeClr val="dk1"/>
                </a:solidFill>
                <a:latin typeface="Calibri"/>
                <a:ea typeface="Calibri"/>
                <a:cs typeface="Calibri"/>
                <a:sym typeface="Calibri"/>
              </a:rPr>
              <a:t>The</a:t>
            </a:r>
            <a:r>
              <a:rPr lang="en" sz="1200" b="0">
                <a:solidFill>
                  <a:schemeClr val="dk1"/>
                </a:solidFill>
                <a:latin typeface="Calibri"/>
                <a:ea typeface="Calibri"/>
                <a:cs typeface="Calibri"/>
                <a:sym typeface="Calibri"/>
              </a:rPr>
              <a:t> </a:t>
            </a:r>
            <a:r>
              <a:rPr lang="en" sz="1200" b="0" i="1">
                <a:solidFill>
                  <a:schemeClr val="dk1"/>
                </a:solidFill>
                <a:latin typeface="Calibri"/>
                <a:ea typeface="Calibri"/>
                <a:cs typeface="Calibri"/>
                <a:sym typeface="Calibri"/>
              </a:rPr>
              <a:t>People Could Fly</a:t>
            </a:r>
            <a:r>
              <a:rPr lang="en" sz="1200" b="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aloud (through the page that explains how the people from Africa lost their wings in the slave ships).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of brief biographical information about Hamilton (see </a:t>
            </a:r>
            <a:r>
              <a:rPr lang="en" sz="1200" b="1">
                <a:solidFill>
                  <a:schemeClr val="dk1"/>
                </a:solidFill>
                <a:latin typeface="Calibri"/>
                <a:ea typeface="Calibri"/>
                <a:cs typeface="Calibri"/>
                <a:sym typeface="Calibri"/>
              </a:rPr>
              <a:t>Virginia Hamilton:  Quick Facts</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they will now watch this same part of the story told by a master storyteller, Joslyn Duncan. They should watch Duncan closely to notice what she does with her voice and her body to tell the story.</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that students are listening.</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6" name="Google Shape;186;g4327d98486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9748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3383e690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 (this slide, 3-5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3 of 5</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Learning the Tools of a Storyteller</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Note: The volume is low on this video. Make sure you have speakers or some way to project the sound.</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Use the </a:t>
            </a:r>
            <a:r>
              <a:rPr lang="en" sz="1200" b="0">
                <a:solidFill>
                  <a:schemeClr val="dk1"/>
                </a:solidFill>
                <a:latin typeface="Calibri"/>
                <a:ea typeface="Calibri"/>
                <a:cs typeface="Calibri"/>
                <a:sym typeface="Calibri"/>
              </a:rPr>
              <a:t>computer to play the clip of </a:t>
            </a:r>
            <a:r>
              <a:rPr lang="en" sz="1200" b="0" i="1">
                <a:solidFill>
                  <a:schemeClr val="dk1"/>
                </a:solidFill>
                <a:latin typeface="Calibri"/>
                <a:ea typeface="Calibri"/>
                <a:cs typeface="Calibri"/>
                <a:sym typeface="Calibri"/>
              </a:rPr>
              <a:t>The People Could Fly</a:t>
            </a:r>
            <a:r>
              <a:rPr lang="en" sz="1200" b="0">
                <a:solidFill>
                  <a:schemeClr val="dk1"/>
                </a:solidFill>
                <a:latin typeface="Calibri"/>
                <a:ea typeface="Calibri"/>
                <a:cs typeface="Calibri"/>
                <a:sym typeface="Calibri"/>
              </a:rPr>
              <a:t> video  </a:t>
            </a:r>
            <a:r>
              <a:rPr lang="en" sz="1200">
                <a:solidFill>
                  <a:schemeClr val="dk1"/>
                </a:solidFill>
                <a:latin typeface="Calibri"/>
                <a:ea typeface="Calibri"/>
                <a:cs typeface="Calibri"/>
                <a:sym typeface="Calibri"/>
              </a:rPr>
              <a:t>Play from from 0:00 to 1:00 and then pause.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what they noticed, using probing questions, such as: “</a:t>
            </a:r>
            <a:r>
              <a:rPr lang="en" sz="1200" i="1">
                <a:solidFill>
                  <a:schemeClr val="dk1"/>
                </a:solidFill>
                <a:latin typeface="Calibri"/>
                <a:ea typeface="Calibri"/>
                <a:cs typeface="Calibri"/>
                <a:sym typeface="Calibri"/>
              </a:rPr>
              <a:t>What do you notice Ms. Duncan doing with her voice?” “What do you notice Ms. Duncan doing with her body?”“What do you notice Ms. Duncan doing with her face?”</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that the storyteller doesn’t just use these tools to be entertaining, but to reinforce meaning and emphasize certain powerful lines. When they are emphasized, they become memorable and linger in the memory of the listener longer. Therefore, the storyteller doesn’t emphasize every line equally, but carefully chooses lines to call attention to.</a:t>
            </a:r>
            <a:r>
              <a:rPr lang="en" sz="1200">
                <a:solidFill>
                  <a:schemeClr val="dk1"/>
                </a:solidFill>
                <a:latin typeface="Times New Roman"/>
                <a:ea typeface="Times New Roman"/>
                <a:cs typeface="Times New Roman"/>
                <a:sym typeface="Times New Roman"/>
              </a:rPr>
              <a:t> </a:t>
            </a:r>
            <a:endParaRPr sz="1200">
              <a:solidFill>
                <a:schemeClr val="dk1"/>
              </a:solidFill>
              <a:latin typeface="Times New Roman"/>
              <a:ea typeface="Times New Roman"/>
              <a:cs typeface="Times New Roman"/>
              <a:sym typeface="Times New Roman"/>
            </a:endParaRPr>
          </a:p>
          <a:p>
            <a:pPr marL="457200" lvl="0" indent="0" algn="l" rtl="0">
              <a:spcBef>
                <a:spcPts val="0"/>
              </a:spcBef>
              <a:spcAft>
                <a:spcPts val="0"/>
              </a:spcAft>
              <a:buNone/>
            </a:pPr>
            <a:endParaRPr sz="12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reference to question 2 about voice, listen for: </a:t>
            </a:r>
            <a:r>
              <a:rPr lang="en" sz="1200" b="0">
                <a:solidFill>
                  <a:schemeClr val="dk1"/>
                </a:solidFill>
                <a:latin typeface="Calibri"/>
                <a:ea typeface="Calibri"/>
                <a:cs typeface="Calibri"/>
                <a:sym typeface="Calibri"/>
              </a:rPr>
              <a:t>“She is singing parts,” and “She is talking louder and softer and with lots of emotion.”</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In reference to question 2 about her body, listen for: “She makes her arms into wings and acts out flying. This helps to visually reinforce what’s going on in the story.”</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In reference to question 2 about her face, listen for students to notice that it’s highly expressive.</a:t>
            </a: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4" name="Google Shape;194;g43383e690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73857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333639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HM0ULqDWC9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hyperlink" Target="https://www.youtube.com/watch?v=HM0ULqDWC9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150100" y="1238325"/>
            <a:ext cx="8682300" cy="36750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55 - 60 minutes to complete. </a:t>
            </a:r>
            <a:endParaRPr sz="1800"/>
          </a:p>
          <a:p>
            <a:pPr marL="457200" lvl="0" indent="-342900" algn="l" rtl="0">
              <a:spcBef>
                <a:spcPts val="1000"/>
              </a:spcBef>
              <a:spcAft>
                <a:spcPts val="0"/>
              </a:spcAft>
              <a:buSzPts val="1800"/>
              <a:buFont typeface="Century Gothic"/>
              <a:buChar char="•"/>
            </a:pPr>
            <a:r>
              <a:rPr lang="en" sz="1800"/>
              <a:t>The purpose of today’s lesson is </a:t>
            </a:r>
            <a:r>
              <a:rPr lang="en-US" sz="1800"/>
              <a:t>to </a:t>
            </a:r>
            <a:r>
              <a:rPr lang="en" sz="1800"/>
              <a:t>identify the tools of a storyteller using </a:t>
            </a:r>
            <a:r>
              <a:rPr lang="en" sz="1800" i="1"/>
              <a:t>The People Could Fly</a:t>
            </a:r>
            <a:r>
              <a:rPr lang="en" sz="1800"/>
              <a:t> while also completing a first read of Excerpt 4 of the </a:t>
            </a:r>
            <a:r>
              <a:rPr lang="en" sz="1800" i="1"/>
              <a:t>Narrative.</a:t>
            </a:r>
            <a:endParaRPr sz="1800"/>
          </a:p>
          <a:p>
            <a:pPr marL="0" lvl="0" indent="0" algn="l" rtl="0">
              <a:spcBef>
                <a:spcPts val="1000"/>
              </a:spcBef>
              <a:spcAft>
                <a:spcPts val="0"/>
              </a:spcAft>
              <a:buNone/>
            </a:pPr>
            <a:r>
              <a:rPr lang="en" sz="1800" b="1"/>
              <a:t>The Learning Targets for today are:</a:t>
            </a:r>
            <a:endParaRPr sz="1800" b="1"/>
          </a:p>
          <a:p>
            <a:pPr marL="457200" lvl="0" indent="-317500" algn="l" rtl="0">
              <a:lnSpc>
                <a:spcPct val="90000"/>
              </a:lnSpc>
              <a:spcBef>
                <a:spcPts val="1000"/>
              </a:spcBef>
              <a:spcAft>
                <a:spcPts val="0"/>
              </a:spcAft>
              <a:buSzPts val="1400"/>
              <a:buChar char="•"/>
            </a:pPr>
            <a:r>
              <a:rPr lang="en" sz="1400"/>
              <a:t>I can compare and contrast written and performed versions of </a:t>
            </a:r>
            <a:r>
              <a:rPr lang="en" sz="1400" i="1"/>
              <a:t>The</a:t>
            </a:r>
            <a:r>
              <a:rPr lang="en" sz="1400"/>
              <a:t> </a:t>
            </a:r>
            <a:r>
              <a:rPr lang="en" sz="1400" i="1"/>
              <a:t>People Could Fly.</a:t>
            </a:r>
            <a:endParaRPr sz="1400" i="1"/>
          </a:p>
          <a:p>
            <a:pPr marL="457200" lvl="0" indent="-317500" algn="l" rtl="0">
              <a:lnSpc>
                <a:spcPct val="90000"/>
              </a:lnSpc>
              <a:spcBef>
                <a:spcPts val="0"/>
              </a:spcBef>
              <a:spcAft>
                <a:spcPts val="0"/>
              </a:spcAft>
              <a:buSzPts val="1400"/>
              <a:buChar char="•"/>
            </a:pPr>
            <a:r>
              <a:rPr lang="en" sz="1400"/>
              <a:t>I can explain some of the ways a storyteller uses his or her voice and body to bring a story alive.</a:t>
            </a:r>
            <a:endParaRPr sz="1400"/>
          </a:p>
          <a:p>
            <a:pPr marL="457200" lvl="0" indent="-317500" algn="l" rtl="0">
              <a:lnSpc>
                <a:spcPct val="90000"/>
              </a:lnSpc>
              <a:spcBef>
                <a:spcPts val="0"/>
              </a:spcBef>
              <a:spcAft>
                <a:spcPts val="0"/>
              </a:spcAft>
              <a:buSzPts val="1400"/>
              <a:buChar char="•"/>
            </a:pPr>
            <a:r>
              <a:rPr lang="en" sz="1400"/>
              <a:t>I can determine the meaning of words and phrases in an excerpt of </a:t>
            </a:r>
            <a:r>
              <a:rPr lang="en" sz="1400" i="1"/>
              <a:t>Narrative of the Life of Frederick Douglass.</a:t>
            </a:r>
            <a:endParaRPr sz="1400" i="1"/>
          </a:p>
          <a:p>
            <a:pPr marL="457200" lvl="0" indent="-317500" algn="l" rtl="0">
              <a:lnSpc>
                <a:spcPct val="90000"/>
              </a:lnSpc>
              <a:spcBef>
                <a:spcPts val="0"/>
              </a:spcBef>
              <a:spcAft>
                <a:spcPts val="0"/>
              </a:spcAft>
              <a:buSzPts val="1400"/>
              <a:buChar char="•"/>
            </a:pPr>
            <a:r>
              <a:rPr lang="en" sz="1400"/>
              <a:t>I can reread a complex text to understand it more deeply.</a:t>
            </a:r>
            <a:endParaRPr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7" name="Google Shape;207;p34"/>
          <p:cNvSpPr txBox="1"/>
          <p:nvPr/>
        </p:nvSpPr>
        <p:spPr>
          <a:xfrm>
            <a:off x="340475" y="153400"/>
            <a:ext cx="73983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Let’s look at our Storyteller Toolbox Anchor</a:t>
            </a:r>
            <a:r>
              <a:rPr lang="en" sz="3000">
                <a:latin typeface="Century Gothic"/>
                <a:ea typeface="Century Gothic"/>
                <a:cs typeface="Century Gothic"/>
                <a:sym typeface="Century Gothic"/>
              </a:rPr>
              <a:t> </a:t>
            </a:r>
            <a:r>
              <a:rPr lang="en" sz="2400">
                <a:latin typeface="Century Gothic"/>
                <a:ea typeface="Century Gothic"/>
                <a:cs typeface="Century Gothic"/>
                <a:sym typeface="Century Gothic"/>
              </a:rPr>
              <a:t>Chart</a:t>
            </a:r>
            <a:endParaRPr sz="2400">
              <a:latin typeface="Century Gothic"/>
              <a:ea typeface="Century Gothic"/>
              <a:cs typeface="Century Gothic"/>
              <a:sym typeface="Century Gothic"/>
            </a:endParaRPr>
          </a:p>
        </p:txBody>
      </p:sp>
      <p:pic>
        <p:nvPicPr>
          <p:cNvPr id="208" name="Google Shape;208;p34"/>
          <p:cNvPicPr preferRelativeResize="0"/>
          <p:nvPr/>
        </p:nvPicPr>
        <p:blipFill>
          <a:blip r:embed="rId3">
            <a:alphaModFix/>
          </a:blip>
          <a:stretch>
            <a:fillRect/>
          </a:stretch>
        </p:blipFill>
        <p:spPr>
          <a:xfrm>
            <a:off x="2869650" y="791200"/>
            <a:ext cx="5881826" cy="3973224"/>
          </a:xfrm>
          <a:prstGeom prst="rect">
            <a:avLst/>
          </a:prstGeom>
          <a:noFill/>
          <a:ln>
            <a:noFill/>
          </a:ln>
        </p:spPr>
      </p:pic>
      <p:sp>
        <p:nvSpPr>
          <p:cNvPr id="209" name="Google Shape;209;p34"/>
          <p:cNvSpPr txBox="1"/>
          <p:nvPr/>
        </p:nvSpPr>
        <p:spPr>
          <a:xfrm>
            <a:off x="340475" y="962625"/>
            <a:ext cx="2273700" cy="366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This chart captures what you just discussed in the video we watched.</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Now you will watch some more of the video and think about what else you notice about how the story is being told.</a:t>
            </a:r>
            <a:endParaRPr>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120743" y="73468"/>
            <a:ext cx="923144" cy="117485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5" name="Google Shape;215;p35"/>
          <p:cNvSpPr txBox="1"/>
          <p:nvPr/>
        </p:nvSpPr>
        <p:spPr>
          <a:xfrm>
            <a:off x="314464" y="275825"/>
            <a:ext cx="77169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watch the storyteller again</a:t>
            </a:r>
            <a:endParaRPr sz="3000">
              <a:latin typeface="Century Gothic"/>
              <a:ea typeface="Century Gothic"/>
              <a:cs typeface="Century Gothic"/>
              <a:sym typeface="Century Gothic"/>
            </a:endParaRPr>
          </a:p>
        </p:txBody>
      </p:sp>
      <p:sp>
        <p:nvSpPr>
          <p:cNvPr id="216" name="Google Shape;216;p35"/>
          <p:cNvSpPr txBox="1"/>
          <p:nvPr/>
        </p:nvSpPr>
        <p:spPr>
          <a:xfrm>
            <a:off x="197025" y="791188"/>
            <a:ext cx="1397100" cy="218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17" name="Google Shape;217;p35"/>
          <p:cNvPicPr preferRelativeResize="0"/>
          <p:nvPr/>
        </p:nvPicPr>
        <p:blipFill>
          <a:blip r:embed="rId3">
            <a:alphaModFix/>
          </a:blip>
          <a:stretch>
            <a:fillRect/>
          </a:stretch>
        </p:blipFill>
        <p:spPr>
          <a:xfrm>
            <a:off x="6236975" y="1543050"/>
            <a:ext cx="2111825" cy="2769075"/>
          </a:xfrm>
          <a:prstGeom prst="rect">
            <a:avLst/>
          </a:prstGeom>
          <a:noFill/>
          <a:ln>
            <a:noFill/>
          </a:ln>
        </p:spPr>
      </p:pic>
      <p:sp>
        <p:nvSpPr>
          <p:cNvPr id="218" name="Google Shape;218;p35"/>
          <p:cNvSpPr txBox="1"/>
          <p:nvPr/>
        </p:nvSpPr>
        <p:spPr>
          <a:xfrm>
            <a:off x="314464" y="1060987"/>
            <a:ext cx="4984200" cy="37332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Clr>
                <a:schemeClr val="dk1"/>
              </a:buClr>
              <a:buSzPts val="1400"/>
              <a:buFont typeface="Century Gothic"/>
              <a:buAutoNum type="arabicPeriod"/>
            </a:pPr>
            <a:r>
              <a:rPr lang="en">
                <a:solidFill>
                  <a:schemeClr val="dk1"/>
                </a:solidFill>
                <a:latin typeface="Century Gothic"/>
                <a:ea typeface="Century Gothic"/>
                <a:cs typeface="Century Gothic"/>
                <a:sym typeface="Century Gothic"/>
              </a:rPr>
              <a:t>What do you notice Ms. Duncan doing with her body?</a:t>
            </a:r>
          </a:p>
          <a:p>
            <a:pPr marL="457200" lvl="0" indent="-317500" algn="l" rtl="0">
              <a:spcBef>
                <a:spcPts val="0"/>
              </a:spcBef>
              <a:spcAft>
                <a:spcPts val="0"/>
              </a:spcAft>
              <a:buClr>
                <a:schemeClr val="dk1"/>
              </a:buClr>
              <a:buSzPts val="1400"/>
              <a:buFont typeface="Century Gothic"/>
              <a:buAutoNum type="arabicPeriod"/>
            </a:pPr>
            <a:endParaRPr lang="en">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a:solidFill>
                  <a:schemeClr val="dk1"/>
                </a:solidFill>
                <a:latin typeface="Century Gothic"/>
                <a:ea typeface="Century Gothic"/>
                <a:cs typeface="Century Gothic"/>
                <a:sym typeface="Century Gothic"/>
              </a:rPr>
              <a:t>What do you notice Ms. Duncan doing with her face?</a:t>
            </a:r>
          </a:p>
          <a:p>
            <a:pPr marL="457200" lvl="0" indent="-317500" algn="l" rtl="0">
              <a:spcBef>
                <a:spcPts val="0"/>
              </a:spcBef>
              <a:spcAft>
                <a:spcPts val="0"/>
              </a:spcAft>
              <a:buClr>
                <a:schemeClr val="dk1"/>
              </a:buClr>
              <a:buSzPts val="1400"/>
              <a:buFont typeface="Century Gothic"/>
              <a:buAutoNum type="arabicPeriod"/>
            </a:pPr>
            <a:endParaRPr lang="en">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a:solidFill>
                  <a:schemeClr val="dk1"/>
                </a:solidFill>
                <a:latin typeface="Century Gothic"/>
                <a:ea typeface="Century Gothic"/>
                <a:cs typeface="Century Gothic"/>
                <a:sym typeface="Century Gothic"/>
              </a:rPr>
              <a:t>Why would this part of the story be emphasized by the storyteller? Why is it important?</a:t>
            </a:r>
          </a:p>
          <a:p>
            <a:pPr marL="457200" lvl="0" indent="-317500" algn="l" rtl="0">
              <a:spcBef>
                <a:spcPts val="0"/>
              </a:spcBef>
              <a:spcAft>
                <a:spcPts val="0"/>
              </a:spcAft>
              <a:buClr>
                <a:schemeClr val="dk1"/>
              </a:buClr>
              <a:buSzPts val="1400"/>
              <a:buFont typeface="Century Gothic"/>
              <a:buAutoNum type="arabicPeriod"/>
            </a:pPr>
            <a:endParaRPr lang="en">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a:solidFill>
                  <a:schemeClr val="dk1"/>
                </a:solidFill>
                <a:latin typeface="Century Gothic"/>
                <a:ea typeface="Century Gothic"/>
                <a:cs typeface="Century Gothic"/>
                <a:sym typeface="Century Gothic"/>
              </a:rPr>
              <a:t>What does Ms. Duncan do with her voice or her body to bring this part of the story to life?</a:t>
            </a:r>
          </a:p>
          <a:p>
            <a:pPr marL="457200" lvl="0" indent="-317500" algn="l" rtl="0">
              <a:spcBef>
                <a:spcPts val="0"/>
              </a:spcBef>
              <a:spcAft>
                <a:spcPts val="0"/>
              </a:spcAft>
              <a:buClr>
                <a:schemeClr val="dk1"/>
              </a:buClr>
              <a:buSzPts val="1400"/>
              <a:buFont typeface="Century Gothic"/>
              <a:buAutoNum type="arabicPeriod"/>
            </a:pPr>
            <a:endParaRPr lang="en">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a:solidFill>
                  <a:schemeClr val="dk1"/>
                </a:solidFill>
                <a:latin typeface="Century Gothic"/>
                <a:ea typeface="Century Gothic"/>
                <a:cs typeface="Century Gothic"/>
                <a:sym typeface="Century Gothic"/>
              </a:rPr>
              <a:t>What word(s) or phrase(s) echo in your mind from this last clip? How did Ms. Duncan emphasize this word or phrase? Why would she emphasize this?</a:t>
            </a:r>
            <a:endParaRPr>
              <a:solidFill>
                <a:schemeClr val="dk1"/>
              </a:solidFill>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120743" y="73468"/>
            <a:ext cx="923144" cy="117485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4" name="Google Shape;224;p36"/>
          <p:cNvSpPr txBox="1"/>
          <p:nvPr/>
        </p:nvSpPr>
        <p:spPr>
          <a:xfrm>
            <a:off x="197025" y="153400"/>
            <a:ext cx="77169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prepare to read Excerpt 4 </a:t>
            </a:r>
            <a:endParaRPr sz="3000" i="1">
              <a:latin typeface="Century Gothic"/>
              <a:ea typeface="Century Gothic"/>
              <a:cs typeface="Century Gothic"/>
              <a:sym typeface="Century Gothic"/>
            </a:endParaRPr>
          </a:p>
        </p:txBody>
      </p:sp>
      <p:pic>
        <p:nvPicPr>
          <p:cNvPr id="225" name="Google Shape;225;p36"/>
          <p:cNvPicPr preferRelativeResize="0"/>
          <p:nvPr/>
        </p:nvPicPr>
        <p:blipFill>
          <a:blip r:embed="rId3">
            <a:alphaModFix/>
          </a:blip>
          <a:stretch>
            <a:fillRect/>
          </a:stretch>
        </p:blipFill>
        <p:spPr>
          <a:xfrm>
            <a:off x="3262675" y="1616100"/>
            <a:ext cx="5508500" cy="2320750"/>
          </a:xfrm>
          <a:prstGeom prst="rect">
            <a:avLst/>
          </a:prstGeom>
          <a:noFill/>
          <a:ln>
            <a:noFill/>
          </a:ln>
        </p:spPr>
      </p:pic>
      <p:sp>
        <p:nvSpPr>
          <p:cNvPr id="226" name="Google Shape;226;p36"/>
          <p:cNvSpPr txBox="1"/>
          <p:nvPr/>
        </p:nvSpPr>
        <p:spPr>
          <a:xfrm>
            <a:off x="499000" y="1307200"/>
            <a:ext cx="2559000" cy="313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We’re now going to begin Excerpt 4 of the </a:t>
            </a:r>
            <a:r>
              <a:rPr lang="en" i="1">
                <a:latin typeface="Century Gothic"/>
                <a:ea typeface="Century Gothic"/>
                <a:cs typeface="Century Gothic"/>
                <a:sym typeface="Century Gothic"/>
              </a:rPr>
              <a:t>Narrative. </a:t>
            </a:r>
            <a:endParaRPr i="1">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First, let’s think about:</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Who are the main characters in this story?</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What is the conflict?</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120743" y="73468"/>
            <a:ext cx="923144" cy="117485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2" name="Google Shape;232;p37"/>
          <p:cNvSpPr txBox="1"/>
          <p:nvPr/>
        </p:nvSpPr>
        <p:spPr>
          <a:xfrm>
            <a:off x="197025" y="153400"/>
            <a:ext cx="77169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read Excerpt 4 of the </a:t>
            </a:r>
            <a:r>
              <a:rPr lang="en" sz="3000" i="1">
                <a:latin typeface="Century Gothic"/>
                <a:ea typeface="Century Gothic"/>
                <a:cs typeface="Century Gothic"/>
                <a:sym typeface="Century Gothic"/>
              </a:rPr>
              <a:t>Narrative</a:t>
            </a:r>
            <a:endParaRPr sz="3000" i="1">
              <a:latin typeface="Century Gothic"/>
              <a:ea typeface="Century Gothic"/>
              <a:cs typeface="Century Gothic"/>
              <a:sym typeface="Century Gothic"/>
            </a:endParaRPr>
          </a:p>
        </p:txBody>
      </p:sp>
      <p:pic>
        <p:nvPicPr>
          <p:cNvPr id="233" name="Google Shape;233;p37"/>
          <p:cNvPicPr preferRelativeResize="0"/>
          <p:nvPr/>
        </p:nvPicPr>
        <p:blipFill>
          <a:blip r:embed="rId3">
            <a:alphaModFix/>
          </a:blip>
          <a:stretch>
            <a:fillRect/>
          </a:stretch>
        </p:blipFill>
        <p:spPr>
          <a:xfrm>
            <a:off x="3262675" y="1616100"/>
            <a:ext cx="5508500" cy="2320750"/>
          </a:xfrm>
          <a:prstGeom prst="rect">
            <a:avLst/>
          </a:prstGeom>
          <a:noFill/>
          <a:ln>
            <a:noFill/>
          </a:ln>
        </p:spPr>
      </p:pic>
      <p:sp>
        <p:nvSpPr>
          <p:cNvPr id="234" name="Google Shape;234;p37"/>
          <p:cNvSpPr txBox="1"/>
          <p:nvPr/>
        </p:nvSpPr>
        <p:spPr>
          <a:xfrm>
            <a:off x="499000" y="1307200"/>
            <a:ext cx="2559000" cy="313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We’re now going to begin Excerpt 4 of the </a:t>
            </a:r>
            <a:r>
              <a:rPr lang="en" i="1">
                <a:latin typeface="Century Gothic"/>
                <a:ea typeface="Century Gothic"/>
                <a:cs typeface="Century Gothic"/>
                <a:sym typeface="Century Gothic"/>
              </a:rPr>
              <a:t>Narrative. </a:t>
            </a:r>
            <a:endParaRPr i="1">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Your teacher will read aloud while you read silently in your head.</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As your teacher reads, notice what tools she</a:t>
            </a:r>
            <a:r>
              <a:rPr lang="en-US">
                <a:latin typeface="Century Gothic"/>
                <a:ea typeface="Century Gothic"/>
                <a:cs typeface="Century Gothic"/>
                <a:sym typeface="Century Gothic"/>
              </a:rPr>
              <a:t> or he</a:t>
            </a:r>
            <a:r>
              <a:rPr lang="en">
                <a:latin typeface="Century Gothic"/>
                <a:ea typeface="Century Gothic"/>
                <a:cs typeface="Century Gothic"/>
                <a:sym typeface="Century Gothic"/>
              </a:rPr>
              <a:t> uses to emphasize what a powerful story this is.</a:t>
            </a:r>
            <a:endParaRPr>
              <a:latin typeface="Century Gothic"/>
              <a:ea typeface="Century Gothic"/>
              <a:cs typeface="Century Gothic"/>
              <a:sym typeface="Century Gothic"/>
            </a:endParaRPr>
          </a:p>
        </p:txBody>
      </p:sp>
      <p:sp>
        <p:nvSpPr>
          <p:cNvPr id="235" name="Google Shape;235;p37"/>
          <p:cNvSpPr txBox="1"/>
          <p:nvPr/>
        </p:nvSpPr>
        <p:spPr>
          <a:xfrm>
            <a:off x="0" y="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Google Shape;167;p29"/>
          <p:cNvPicPr preferRelativeResize="0"/>
          <p:nvPr/>
        </p:nvPicPr>
        <p:blipFill>
          <a:blip r:embed="rId4">
            <a:alphaModFix/>
          </a:blip>
          <a:stretch>
            <a:fillRect/>
          </a:stretch>
        </p:blipFill>
        <p:spPr>
          <a:xfrm>
            <a:off x="8120743" y="73468"/>
            <a:ext cx="923144" cy="117485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1" name="Google Shape;241;p38"/>
          <p:cNvSpPr txBox="1"/>
          <p:nvPr/>
        </p:nvSpPr>
        <p:spPr>
          <a:xfrm>
            <a:off x="197025" y="153400"/>
            <a:ext cx="77169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reread Excerpt 4</a:t>
            </a:r>
            <a:endParaRPr sz="3000">
              <a:latin typeface="Century Gothic"/>
              <a:ea typeface="Century Gothic"/>
              <a:cs typeface="Century Gothic"/>
              <a:sym typeface="Century Gothic"/>
            </a:endParaRPr>
          </a:p>
        </p:txBody>
      </p:sp>
      <p:pic>
        <p:nvPicPr>
          <p:cNvPr id="242" name="Google Shape;242;p38"/>
          <p:cNvPicPr preferRelativeResize="0"/>
          <p:nvPr/>
        </p:nvPicPr>
        <p:blipFill>
          <a:blip r:embed="rId3">
            <a:alphaModFix/>
          </a:blip>
          <a:stretch>
            <a:fillRect/>
          </a:stretch>
        </p:blipFill>
        <p:spPr>
          <a:xfrm>
            <a:off x="3434224" y="1460025"/>
            <a:ext cx="5557374" cy="2320750"/>
          </a:xfrm>
          <a:prstGeom prst="rect">
            <a:avLst/>
          </a:prstGeom>
          <a:noFill/>
          <a:ln>
            <a:noFill/>
          </a:ln>
        </p:spPr>
      </p:pic>
      <p:sp>
        <p:nvSpPr>
          <p:cNvPr id="243" name="Google Shape;243;p38"/>
          <p:cNvSpPr txBox="1"/>
          <p:nvPr/>
        </p:nvSpPr>
        <p:spPr>
          <a:xfrm>
            <a:off x="517475" y="1602125"/>
            <a:ext cx="2665800" cy="269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Your teacher will model thinking about and answering the second read questions.</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Notice that the first thing your teacher does is reread.</a:t>
            </a:r>
            <a:endParaRPr>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120743" y="73468"/>
            <a:ext cx="923144" cy="117485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9" name="Google Shape;249;p39"/>
          <p:cNvSpPr txBox="1"/>
          <p:nvPr/>
        </p:nvSpPr>
        <p:spPr>
          <a:xfrm>
            <a:off x="197025" y="153400"/>
            <a:ext cx="77169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continue re-reading Excerpt 4</a:t>
            </a:r>
            <a:endParaRPr sz="3000">
              <a:latin typeface="Century Gothic"/>
              <a:ea typeface="Century Gothic"/>
              <a:cs typeface="Century Gothic"/>
              <a:sym typeface="Century Gothic"/>
            </a:endParaRPr>
          </a:p>
        </p:txBody>
      </p:sp>
      <p:pic>
        <p:nvPicPr>
          <p:cNvPr id="250" name="Google Shape;250;p39"/>
          <p:cNvPicPr preferRelativeResize="0"/>
          <p:nvPr/>
        </p:nvPicPr>
        <p:blipFill>
          <a:blip r:embed="rId3">
            <a:alphaModFix/>
          </a:blip>
          <a:stretch>
            <a:fillRect/>
          </a:stretch>
        </p:blipFill>
        <p:spPr>
          <a:xfrm>
            <a:off x="2634475" y="1307625"/>
            <a:ext cx="6070200" cy="3449825"/>
          </a:xfrm>
          <a:prstGeom prst="rect">
            <a:avLst/>
          </a:prstGeom>
          <a:noFill/>
          <a:ln>
            <a:noFill/>
          </a:ln>
        </p:spPr>
      </p:pic>
      <p:sp>
        <p:nvSpPr>
          <p:cNvPr id="251" name="Google Shape;251;p39"/>
          <p:cNvSpPr txBox="1"/>
          <p:nvPr/>
        </p:nvSpPr>
        <p:spPr>
          <a:xfrm>
            <a:off x="266575" y="1272800"/>
            <a:ext cx="2242500" cy="332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As your teacher models working with second read questions, notice how they talk about using context clues to figure out word meanings.</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Then listen to your teacher model answering the question, “Why does Douglass say that the slaves were worked up to the point of endurance?”</a:t>
            </a:r>
            <a:endParaRPr>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120743" y="73468"/>
            <a:ext cx="923144" cy="117485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7" name="Google Shape;257;p40"/>
          <p:cNvSpPr txBox="1"/>
          <p:nvPr/>
        </p:nvSpPr>
        <p:spPr>
          <a:xfrm>
            <a:off x="197025" y="153400"/>
            <a:ext cx="77169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re-read more of  Excerpt 4</a:t>
            </a:r>
            <a:endParaRPr sz="3000">
              <a:latin typeface="Century Gothic"/>
              <a:ea typeface="Century Gothic"/>
              <a:cs typeface="Century Gothic"/>
              <a:sym typeface="Century Gothic"/>
            </a:endParaRPr>
          </a:p>
        </p:txBody>
      </p:sp>
      <p:pic>
        <p:nvPicPr>
          <p:cNvPr id="258" name="Google Shape;258;p40"/>
          <p:cNvPicPr preferRelativeResize="0"/>
          <p:nvPr/>
        </p:nvPicPr>
        <p:blipFill>
          <a:blip r:embed="rId3">
            <a:alphaModFix/>
          </a:blip>
          <a:stretch>
            <a:fillRect/>
          </a:stretch>
        </p:blipFill>
        <p:spPr>
          <a:xfrm>
            <a:off x="3042200" y="1307625"/>
            <a:ext cx="4871727" cy="3161600"/>
          </a:xfrm>
          <a:prstGeom prst="rect">
            <a:avLst/>
          </a:prstGeom>
          <a:noFill/>
          <a:ln>
            <a:noFill/>
          </a:ln>
        </p:spPr>
      </p:pic>
      <p:sp>
        <p:nvSpPr>
          <p:cNvPr id="259" name="Google Shape;259;p40"/>
          <p:cNvSpPr txBox="1"/>
          <p:nvPr/>
        </p:nvSpPr>
        <p:spPr>
          <a:xfrm>
            <a:off x="467600" y="1059450"/>
            <a:ext cx="2381700" cy="353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Listen to your teacher work with the word “faculty.”</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Now try working with a second read question with your partner.</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After you have reread Paragraph 3, discuss and answer</a:t>
            </a:r>
            <a:r>
              <a:rPr lang="en-US">
                <a:latin typeface="Century Gothic"/>
                <a:ea typeface="Century Gothic"/>
                <a:cs typeface="Century Gothic"/>
                <a:sym typeface="Century Gothic"/>
              </a:rPr>
              <a:t>:</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“What does it mean to ‘urge us on with the whip?</a:t>
            </a:r>
            <a:r>
              <a:rPr lang="en-US">
                <a:latin typeface="Century Gothic"/>
                <a:ea typeface="Century Gothic"/>
                <a:cs typeface="Century Gothic"/>
                <a:sym typeface="Century Gothic"/>
              </a:rPr>
              <a:t>’</a:t>
            </a:r>
            <a:r>
              <a:rPr lang="en">
                <a:latin typeface="Century Gothic"/>
                <a:ea typeface="Century Gothic"/>
                <a:cs typeface="Century Gothic"/>
                <a:sym typeface="Century Gothic"/>
              </a:rPr>
              <a:t>”</a:t>
            </a:r>
            <a:endParaRPr>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120743" y="73468"/>
            <a:ext cx="923144" cy="11748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1"/>
          <p:cNvSpPr txBox="1">
            <a:spLocks noGrp="1"/>
          </p:cNvSpPr>
          <p:nvPr>
            <p:ph type="body" idx="1"/>
          </p:nvPr>
        </p:nvSpPr>
        <p:spPr>
          <a:xfrm>
            <a:off x="628650" y="1369221"/>
            <a:ext cx="7886700" cy="1203000"/>
          </a:xfrm>
          <a:prstGeom prst="rect">
            <a:avLst/>
          </a:prstGeom>
          <a:noFill/>
          <a:ln>
            <a:noFill/>
          </a:ln>
        </p:spPr>
        <p:txBody>
          <a:bodyPr spcFirstLastPara="1" wrap="square" lIns="68575" tIns="34275" rIns="68575" bIns="34275" anchor="t" anchorCtr="0">
            <a:noAutofit/>
          </a:bodyPr>
          <a:lstStyle/>
          <a:p>
            <a:pPr marL="457200" marR="88900" lvl="0" indent="-381000" algn="l" rtl="0">
              <a:lnSpc>
                <a:spcPct val="115000"/>
              </a:lnSpc>
              <a:spcBef>
                <a:spcPts val="0"/>
              </a:spcBef>
              <a:spcAft>
                <a:spcPts val="0"/>
              </a:spcAft>
              <a:buClr>
                <a:srgbClr val="000000"/>
              </a:buClr>
              <a:buSzPts val="2400"/>
              <a:buAutoNum type="arabicPeriod"/>
            </a:pPr>
            <a:r>
              <a:rPr lang="en" sz="2400"/>
              <a:t>Complete Excerpt 4 second read questions.</a:t>
            </a:r>
            <a:endParaRPr sz="2400"/>
          </a:p>
          <a:p>
            <a:pPr marL="457200" marR="88900" lvl="0" indent="-381000" algn="l" rtl="0">
              <a:lnSpc>
                <a:spcPct val="115000"/>
              </a:lnSpc>
              <a:spcBef>
                <a:spcPts val="0"/>
              </a:spcBef>
              <a:spcAft>
                <a:spcPts val="0"/>
              </a:spcAft>
              <a:buSzPts val="2400"/>
              <a:buAutoNum type="arabicPeriod"/>
            </a:pPr>
            <a:r>
              <a:rPr lang="en" sz="2400"/>
              <a:t>Read your independent reading book.</a:t>
            </a:r>
            <a:endParaRPr sz="2400"/>
          </a:p>
          <a:p>
            <a:pPr marL="0" marR="88900" lvl="0" indent="0" algn="l" rtl="0">
              <a:lnSpc>
                <a:spcPct val="115000"/>
              </a:lnSpc>
              <a:spcBef>
                <a:spcPts val="0"/>
              </a:spcBef>
              <a:spcAft>
                <a:spcPts val="0"/>
              </a:spcAft>
              <a:buNone/>
            </a:pPr>
            <a:endParaRPr sz="1400">
              <a:solidFill>
                <a:srgbClr val="000000"/>
              </a:solidFill>
              <a:latin typeface="Arial"/>
              <a:ea typeface="Arial"/>
              <a:cs typeface="Arial"/>
              <a:sym typeface="Arial"/>
            </a:endParaRPr>
          </a:p>
          <a:p>
            <a:pPr marL="0" marR="0" lvl="0" indent="0" algn="l" rtl="0">
              <a:lnSpc>
                <a:spcPct val="90000"/>
              </a:lnSpc>
              <a:spcBef>
                <a:spcPts val="0"/>
              </a:spcBef>
              <a:spcAft>
                <a:spcPts val="0"/>
              </a:spcAft>
              <a:buNone/>
            </a:pPr>
            <a:endParaRPr sz="3000"/>
          </a:p>
        </p:txBody>
      </p:sp>
      <p:sp>
        <p:nvSpPr>
          <p:cNvPr id="265" name="Google Shape;265;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120743" y="73468"/>
            <a:ext cx="923144" cy="117485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2" name="Google Shape;27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73" name="Google Shape;273;p42"/>
          <p:cNvGraphicFramePr/>
          <p:nvPr/>
        </p:nvGraphicFramePr>
        <p:xfrm>
          <a:off x="577191" y="1248212"/>
          <a:ext cx="7989600" cy="3230175"/>
        </p:xfrm>
        <a:graphic>
          <a:graphicData uri="http://schemas.openxmlformats.org/drawingml/2006/table">
            <a:tbl>
              <a:tblPr firstRow="1" bandRow="1">
                <a:noFill/>
                <a:tableStyleId>{2571421D-9DFA-43E9-BE21-7B6B02760A49}</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955396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311700" y="1451800"/>
            <a:ext cx="8725800" cy="3338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100"/>
              <a:t>•     </a:t>
            </a:r>
            <a:r>
              <a:rPr lang="en" sz="1100" b="1"/>
              <a:t>Independent Reading Status Check </a:t>
            </a:r>
            <a:r>
              <a:rPr lang="en" sz="1100"/>
              <a:t>(optional; one per student)</a:t>
            </a:r>
            <a:endParaRPr sz="1100"/>
          </a:p>
          <a:p>
            <a:pPr marL="0" lvl="0" indent="0" algn="l" rtl="0">
              <a:spcBef>
                <a:spcPts val="800"/>
              </a:spcBef>
              <a:spcAft>
                <a:spcPts val="0"/>
              </a:spcAft>
              <a:buClr>
                <a:schemeClr val="dk1"/>
              </a:buClr>
              <a:buSzPts val="1100"/>
              <a:buFont typeface="Arial"/>
              <a:buNone/>
            </a:pPr>
            <a:r>
              <a:rPr lang="en" sz="1100"/>
              <a:t>•     </a:t>
            </a:r>
            <a:r>
              <a:rPr lang="en" sz="1100" i="1"/>
              <a:t>The People Could Fly</a:t>
            </a:r>
            <a:r>
              <a:rPr lang="en" sz="1100"/>
              <a:t> (book; from Unit 1, Lesson 1; </a:t>
            </a:r>
            <a:r>
              <a:rPr lang="en" sz="1100" b="1"/>
              <a:t>for teacher reference</a:t>
            </a:r>
            <a:r>
              <a:rPr lang="en" sz="1100"/>
              <a:t>;  see teaching notes for alternatives)</a:t>
            </a:r>
            <a:endParaRPr sz="1100"/>
          </a:p>
          <a:p>
            <a:pPr marL="0" lvl="0" indent="0" algn="l" rtl="0">
              <a:spcBef>
                <a:spcPts val="800"/>
              </a:spcBef>
              <a:spcAft>
                <a:spcPts val="0"/>
              </a:spcAft>
              <a:buClr>
                <a:schemeClr val="dk1"/>
              </a:buClr>
              <a:buSzPts val="1100"/>
              <a:buFont typeface="Arial"/>
              <a:buNone/>
            </a:pPr>
            <a:r>
              <a:rPr lang="en" sz="1100"/>
              <a:t>•     </a:t>
            </a:r>
            <a:r>
              <a:rPr lang="en" sz="1100" b="1"/>
              <a:t>Virginia Hamilton: Quick Facts (for teacher reference)</a:t>
            </a:r>
            <a:endParaRPr sz="1100" b="1"/>
          </a:p>
          <a:p>
            <a:pPr marL="0" lvl="0" indent="0" algn="l" rtl="0">
              <a:spcBef>
                <a:spcPts val="800"/>
              </a:spcBef>
              <a:spcAft>
                <a:spcPts val="0"/>
              </a:spcAft>
              <a:buClr>
                <a:schemeClr val="dk1"/>
              </a:buClr>
              <a:buSzPts val="1100"/>
              <a:buFont typeface="Arial"/>
              <a:buNone/>
            </a:pPr>
            <a:r>
              <a:rPr lang="en" sz="1100"/>
              <a:t>•     Computer</a:t>
            </a:r>
            <a:endParaRPr sz="1100"/>
          </a:p>
          <a:p>
            <a:pPr marL="0" lvl="0" indent="0" algn="l" rtl="0">
              <a:spcBef>
                <a:spcPts val="800"/>
              </a:spcBef>
              <a:spcAft>
                <a:spcPts val="0"/>
              </a:spcAft>
              <a:buClr>
                <a:schemeClr val="dk1"/>
              </a:buClr>
              <a:buSzPts val="1100"/>
              <a:buFont typeface="Arial"/>
              <a:buNone/>
            </a:pPr>
            <a:r>
              <a:rPr lang="en" sz="1100"/>
              <a:t>•     </a:t>
            </a:r>
            <a:r>
              <a:rPr lang="en" sz="1100" i="1"/>
              <a:t>The People Could Fly</a:t>
            </a:r>
            <a:r>
              <a:rPr lang="en" sz="1100"/>
              <a:t> video (http://www.youtube.com/watch?v=o0C151dnDqg)</a:t>
            </a:r>
            <a:endParaRPr sz="1100"/>
          </a:p>
          <a:p>
            <a:pPr marL="0" lvl="0" indent="0" algn="l" rtl="0">
              <a:spcBef>
                <a:spcPts val="800"/>
              </a:spcBef>
              <a:spcAft>
                <a:spcPts val="0"/>
              </a:spcAft>
              <a:buClr>
                <a:schemeClr val="dk1"/>
              </a:buClr>
              <a:buSzPts val="1100"/>
              <a:buFont typeface="Arial"/>
              <a:buNone/>
            </a:pPr>
            <a:r>
              <a:rPr lang="en" sz="1100"/>
              <a:t>•     Document camera</a:t>
            </a:r>
            <a:endParaRPr sz="1100"/>
          </a:p>
          <a:p>
            <a:pPr marL="0" lvl="0" indent="0" algn="l" rtl="0">
              <a:spcBef>
                <a:spcPts val="800"/>
              </a:spcBef>
              <a:spcAft>
                <a:spcPts val="0"/>
              </a:spcAft>
              <a:buClr>
                <a:schemeClr val="dk1"/>
              </a:buClr>
              <a:buSzPts val="1100"/>
              <a:buFont typeface="Arial"/>
              <a:buNone/>
            </a:pPr>
            <a:r>
              <a:rPr lang="en" sz="1100"/>
              <a:t>•     </a:t>
            </a:r>
            <a:r>
              <a:rPr lang="en" sz="1100" b="1"/>
              <a:t>Storyteller’s Toolbox anchor chart </a:t>
            </a:r>
            <a:r>
              <a:rPr lang="en" sz="1100"/>
              <a:t>(new; teacher-created; see supporting materials)</a:t>
            </a:r>
            <a:endParaRPr sz="1100"/>
          </a:p>
          <a:p>
            <a:pPr marL="0" lvl="0" indent="0" algn="l" rtl="0">
              <a:spcBef>
                <a:spcPts val="800"/>
              </a:spcBef>
              <a:spcAft>
                <a:spcPts val="0"/>
              </a:spcAft>
              <a:buClr>
                <a:schemeClr val="dk1"/>
              </a:buClr>
              <a:buSzPts val="1100"/>
              <a:buFont typeface="Arial"/>
              <a:buNone/>
            </a:pPr>
            <a:r>
              <a:rPr lang="en" sz="1100"/>
              <a:t>•     </a:t>
            </a:r>
            <a:r>
              <a:rPr lang="en" sz="1100" b="1"/>
              <a:t>Storyteller’s Toolbox anchor chart, student version </a:t>
            </a:r>
            <a:r>
              <a:rPr lang="en" sz="1100"/>
              <a:t>(one per student)</a:t>
            </a:r>
            <a:endParaRPr sz="1100"/>
          </a:p>
          <a:p>
            <a:pPr marL="0" lvl="0" indent="0" algn="l" rtl="0">
              <a:spcBef>
                <a:spcPts val="800"/>
              </a:spcBef>
              <a:spcAft>
                <a:spcPts val="0"/>
              </a:spcAft>
              <a:buClr>
                <a:schemeClr val="dk1"/>
              </a:buClr>
              <a:buSzPts val="1100"/>
              <a:buFont typeface="Arial"/>
              <a:buNone/>
            </a:pPr>
            <a:r>
              <a:rPr lang="en" sz="1100"/>
              <a:t>•     Equity sticks</a:t>
            </a:r>
            <a:endParaRPr sz="1100"/>
          </a:p>
          <a:p>
            <a:pPr marL="0" lvl="0" indent="0" algn="l" rtl="0">
              <a:spcBef>
                <a:spcPts val="800"/>
              </a:spcBef>
              <a:spcAft>
                <a:spcPts val="0"/>
              </a:spcAft>
              <a:buClr>
                <a:schemeClr val="dk1"/>
              </a:buClr>
              <a:buSzPts val="1100"/>
              <a:buFont typeface="Arial"/>
              <a:buNone/>
            </a:pPr>
            <a:r>
              <a:rPr lang="en" sz="1100"/>
              <a:t>•     </a:t>
            </a:r>
            <a:r>
              <a:rPr lang="en" sz="1100" b="1"/>
              <a:t>Excerpt 4 Text and Questions:  The Fight with Covey </a:t>
            </a:r>
            <a:r>
              <a:rPr lang="en" sz="1100"/>
              <a:t>(one per student and one to display)</a:t>
            </a:r>
            <a:endParaRPr sz="1100"/>
          </a:p>
          <a:p>
            <a:pPr marL="0" lvl="0" indent="0" algn="l" rtl="0">
              <a:spcBef>
                <a:spcPts val="800"/>
              </a:spcBef>
              <a:spcAft>
                <a:spcPts val="0"/>
              </a:spcAft>
              <a:buNone/>
            </a:pPr>
            <a:r>
              <a:rPr lang="en" sz="1100"/>
              <a:t>•     </a:t>
            </a:r>
            <a:r>
              <a:rPr lang="en" sz="1100" b="1"/>
              <a:t>Excerpt 4 Close Reading Guide, Second Read (for teacher reference)</a:t>
            </a:r>
            <a:endParaRPr sz="1100" b="1"/>
          </a:p>
          <a:p>
            <a:pPr marL="0" lvl="0" indent="0" algn="l" rtl="0">
              <a:spcBef>
                <a:spcPts val="800"/>
              </a:spcBef>
              <a:spcAft>
                <a:spcPts val="0"/>
              </a:spcAft>
              <a:buNone/>
            </a:pPr>
            <a:r>
              <a:rPr lang="en" sz="1100" b="1"/>
              <a:t>•     Reference Sheet: Roots, Prefixes, and Suffixes </a:t>
            </a:r>
            <a:r>
              <a:rPr lang="en" sz="1100"/>
              <a:t>(from Unit 1, Lesson 7)</a:t>
            </a:r>
            <a:endParaRPr sz="1100"/>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r>
              <a:rPr lang="en" b="1">
                <a:solidFill>
                  <a:schemeClr val="dk1"/>
                </a:solidFill>
                <a:latin typeface="Century Gothic"/>
                <a:ea typeface="Century Gothic"/>
                <a:cs typeface="Century Gothic"/>
                <a:sym typeface="Century Gothic"/>
              </a:rPr>
              <a:t>Preparing for Lesson 5</a:t>
            </a: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a:solidFill>
                  <a:schemeClr val="dk1"/>
                </a:solidFill>
                <a:latin typeface="Century Gothic"/>
                <a:ea typeface="Century Gothic"/>
                <a:cs typeface="Century Gothic"/>
                <a:sym typeface="Century Gothic"/>
              </a:rPr>
              <a:t>Materials and classroom preparation:</a:t>
            </a: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5</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Arial" panose="020B0604020202020204" pitchFamily="34" charset="0"/>
              <a:buChar char="•"/>
            </a:pPr>
            <a:r>
              <a:rPr lang="en" sz="1800" i="1">
                <a:latin typeface="Century Gothic"/>
                <a:ea typeface="Century Gothic"/>
                <a:cs typeface="Century Gothic"/>
                <a:sym typeface="Century Gothic"/>
              </a:rPr>
              <a:t>The People Could Fly</a:t>
            </a:r>
            <a:r>
              <a:rPr lang="en" sz="1800">
                <a:latin typeface="Century Gothic"/>
                <a:ea typeface="Century Gothic"/>
                <a:cs typeface="Century Gothic"/>
                <a:sym typeface="Century Gothic"/>
              </a:rPr>
              <a:t> by Virginia Hamilton book</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Arial" panose="020B0604020202020204" pitchFamily="34" charset="0"/>
              <a:buChar char="•"/>
            </a:pPr>
            <a:r>
              <a:rPr lang="en" sz="1800">
                <a:latin typeface="Century Gothic"/>
                <a:ea typeface="Century Gothic"/>
                <a:cs typeface="Century Gothic"/>
                <a:sym typeface="Century Gothic"/>
              </a:rPr>
              <a:t>Preview video- </a:t>
            </a:r>
            <a:r>
              <a:rPr lang="en" sz="1800" u="sng">
                <a:solidFill>
                  <a:schemeClr val="hlink"/>
                </a:solidFill>
                <a:latin typeface="Century Gothic"/>
                <a:ea typeface="Century Gothic"/>
                <a:cs typeface="Century Gothic"/>
                <a:sym typeface="Century Gothic"/>
                <a:hlinkClick r:id="rId3"/>
              </a:rPr>
              <a:t>The People Could Fly Jos Duncan</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Arial" panose="020B0604020202020204" pitchFamily="34" charset="0"/>
              <a:buChar char="•"/>
            </a:pPr>
            <a:r>
              <a:rPr lang="en" sz="1800">
                <a:latin typeface="Century Gothic"/>
                <a:ea typeface="Century Gothic"/>
                <a:cs typeface="Century Gothic"/>
                <a:sym typeface="Century Gothic"/>
              </a:rPr>
              <a:t>Excerpt 4 Text and questions</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Arial" panose="020B0604020202020204" pitchFamily="34" charset="0"/>
              <a:buChar char="•"/>
            </a:pPr>
            <a:r>
              <a:rPr lang="en" sz="1800" b="1">
                <a:latin typeface="Century Gothic"/>
                <a:ea typeface="Century Gothic"/>
                <a:cs typeface="Century Gothic"/>
                <a:sym typeface="Century Gothic"/>
              </a:rPr>
              <a:t>Storyteller’s Toolbox anchor chart</a:t>
            </a:r>
            <a:endParaRPr sz="1800" b="1">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Arial" panose="020B0604020202020204" pitchFamily="34" charset="0"/>
              <a:buChar char="•"/>
            </a:pPr>
            <a:r>
              <a:rPr lang="en" sz="1800">
                <a:latin typeface="Century Gothic"/>
                <a:ea typeface="Century Gothic"/>
                <a:cs typeface="Century Gothic"/>
                <a:sym typeface="Century Gothic"/>
              </a:rPr>
              <a:t>Post Learning Targets</a:t>
            </a:r>
            <a:endParaRPr sz="180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rgbClr val="000000"/>
                </a:solidFill>
                <a:latin typeface="Century Gothic"/>
                <a:ea typeface="Century Gothic"/>
                <a:cs typeface="Century Gothic"/>
                <a:sym typeface="Century Gothic"/>
              </a:rPr>
              <a:t>Hello, Students!</a:t>
            </a:r>
            <a:endParaRPr sz="3400" b="1">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Arial" panose="020B0604020202020204" pitchFamily="34" charset="0"/>
              <a:buChar char="•"/>
            </a:pPr>
            <a:r>
              <a:rPr lang="en" sz="1800">
                <a:latin typeface="Century Gothic"/>
                <a:ea typeface="Century Gothic"/>
                <a:cs typeface="Century Gothic"/>
                <a:sym typeface="Century Gothic"/>
              </a:rPr>
              <a:t>Independent Reading Check in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Arial" panose="020B0604020202020204" pitchFamily="34" charset="0"/>
              <a:buChar char="•"/>
            </a:pPr>
            <a:r>
              <a:rPr lang="en" sz="1800">
                <a:latin typeface="Century Gothic"/>
                <a:ea typeface="Century Gothic"/>
                <a:cs typeface="Century Gothic"/>
                <a:sym typeface="Century Gothic"/>
              </a:rPr>
              <a:t>Learning the Tools of a Storyteller</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Arial" panose="020B0604020202020204" pitchFamily="34" charset="0"/>
              <a:buChar char="•"/>
            </a:pPr>
            <a:r>
              <a:rPr lang="en" sz="1800">
                <a:latin typeface="Century Gothic"/>
                <a:ea typeface="Century Gothic"/>
                <a:cs typeface="Century Gothic"/>
                <a:sym typeface="Century Gothic"/>
              </a:rPr>
              <a:t>Read Excerpt 4</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Arial" panose="020B0604020202020204" pitchFamily="34" charset="0"/>
              <a:buChar char="•"/>
            </a:pPr>
            <a:r>
              <a:rPr lang="en" sz="1800">
                <a:latin typeface="Century Gothic"/>
                <a:ea typeface="Century Gothic"/>
                <a:cs typeface="Century Gothic"/>
                <a:sym typeface="Century Gothic"/>
              </a:rPr>
              <a:t>Assign homework</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120743" y="73468"/>
            <a:ext cx="923144" cy="117485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3" name="Google Shape;173;p30"/>
          <p:cNvSpPr txBox="1"/>
          <p:nvPr/>
        </p:nvSpPr>
        <p:spPr>
          <a:xfrm>
            <a:off x="228600" y="153400"/>
            <a:ext cx="7330800" cy="68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a:latin typeface="Century Gothic"/>
                <a:ea typeface="Century Gothic"/>
                <a:cs typeface="Century Gothic"/>
                <a:sym typeface="Century Gothic"/>
              </a:rPr>
              <a:t>Let’s check in on independent reading</a:t>
            </a:r>
            <a:endParaRPr sz="2800" b="1">
              <a:latin typeface="Century Gothic"/>
              <a:ea typeface="Century Gothic"/>
              <a:cs typeface="Century Gothic"/>
              <a:sym typeface="Century Gothic"/>
            </a:endParaRPr>
          </a:p>
        </p:txBody>
      </p:sp>
      <p:pic>
        <p:nvPicPr>
          <p:cNvPr id="174" name="Google Shape;174;p30"/>
          <p:cNvPicPr preferRelativeResize="0"/>
          <p:nvPr/>
        </p:nvPicPr>
        <p:blipFill>
          <a:blip r:embed="rId3">
            <a:alphaModFix/>
          </a:blip>
          <a:stretch>
            <a:fillRect/>
          </a:stretch>
        </p:blipFill>
        <p:spPr>
          <a:xfrm>
            <a:off x="3439200" y="968450"/>
            <a:ext cx="4367999" cy="3997401"/>
          </a:xfrm>
          <a:prstGeom prst="rect">
            <a:avLst/>
          </a:prstGeom>
          <a:noFill/>
          <a:ln>
            <a:noFill/>
          </a:ln>
        </p:spPr>
      </p:pic>
      <p:sp>
        <p:nvSpPr>
          <p:cNvPr id="175" name="Google Shape;175;p30"/>
          <p:cNvSpPr txBox="1"/>
          <p:nvPr/>
        </p:nvSpPr>
        <p:spPr>
          <a:xfrm>
            <a:off x="481800" y="1046775"/>
            <a:ext cx="2630400" cy="329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You will now have the opportunity to think about your independent reading work.</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You and a partner will take a few minutes for a short conversation about your independent reading.</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While you and a partner are talking, your teacher will check in with a few students at a time about independent reading.</a:t>
            </a:r>
            <a:endParaRPr>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120743" y="73468"/>
            <a:ext cx="923144" cy="11748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2" name="Google Shape;182;p31"/>
          <p:cNvSpPr txBox="1"/>
          <p:nvPr/>
        </p:nvSpPr>
        <p:spPr>
          <a:xfrm>
            <a:off x="374325" y="358078"/>
            <a:ext cx="7351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review our learning targets</a:t>
            </a:r>
            <a:endParaRPr sz="3000">
              <a:latin typeface="Century Gothic"/>
              <a:ea typeface="Century Gothic"/>
              <a:cs typeface="Century Gothic"/>
              <a:sym typeface="Century Gothic"/>
            </a:endParaRPr>
          </a:p>
        </p:txBody>
      </p:sp>
      <p:graphicFrame>
        <p:nvGraphicFramePr>
          <p:cNvPr id="183" name="Google Shape;183;p31"/>
          <p:cNvGraphicFramePr/>
          <p:nvPr>
            <p:extLst>
              <p:ext uri="{D42A27DB-BD31-4B8C-83A1-F6EECF244321}">
                <p14:modId xmlns:p14="http://schemas.microsoft.com/office/powerpoint/2010/main" val="424530986"/>
              </p:ext>
            </p:extLst>
          </p:nvPr>
        </p:nvGraphicFramePr>
        <p:xfrm>
          <a:off x="374325" y="1248325"/>
          <a:ext cx="7976175" cy="3145506"/>
        </p:xfrm>
        <a:graphic>
          <a:graphicData uri="http://schemas.openxmlformats.org/drawingml/2006/table">
            <a:tbl>
              <a:tblPr>
                <a:noFill/>
                <a:tableStyleId>{F0565621-3DA5-4F96-AB6C-0556692B2428}</a:tableStyleId>
              </a:tblPr>
              <a:tblGrid>
                <a:gridCol w="7976175">
                  <a:extLst>
                    <a:ext uri="{9D8B030D-6E8A-4147-A177-3AD203B41FA5}">
                      <a16:colId xmlns:a16="http://schemas.microsoft.com/office/drawing/2014/main" val="20000"/>
                    </a:ext>
                  </a:extLst>
                </a:gridCol>
              </a:tblGrid>
              <a:tr h="2838500">
                <a:tc>
                  <a:txBody>
                    <a:bodyPr/>
                    <a:lstStyle/>
                    <a:p>
                      <a:pPr marL="457200" lvl="0" indent="-381000" algn="l" rtl="0">
                        <a:lnSpc>
                          <a:spcPct val="90000"/>
                        </a:lnSpc>
                        <a:spcBef>
                          <a:spcPts val="100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compare and contrast written and performed versions of </a:t>
                      </a:r>
                      <a:r>
                        <a:rPr lang="en" sz="2400" i="1">
                          <a:solidFill>
                            <a:schemeClr val="dk1"/>
                          </a:solidFill>
                          <a:latin typeface="Century Gothic"/>
                          <a:ea typeface="Century Gothic"/>
                          <a:cs typeface="Century Gothic"/>
                          <a:sym typeface="Century Gothic"/>
                        </a:rPr>
                        <a:t>The</a:t>
                      </a:r>
                      <a:r>
                        <a:rPr lang="en" sz="2400">
                          <a:solidFill>
                            <a:schemeClr val="dk1"/>
                          </a:solidFill>
                          <a:latin typeface="Century Gothic"/>
                          <a:ea typeface="Century Gothic"/>
                          <a:cs typeface="Century Gothic"/>
                          <a:sym typeface="Century Gothic"/>
                        </a:rPr>
                        <a:t> </a:t>
                      </a:r>
                      <a:r>
                        <a:rPr lang="en" sz="2400" i="1">
                          <a:solidFill>
                            <a:schemeClr val="dk1"/>
                          </a:solidFill>
                          <a:latin typeface="Century Gothic"/>
                          <a:ea typeface="Century Gothic"/>
                          <a:cs typeface="Century Gothic"/>
                          <a:sym typeface="Century Gothic"/>
                        </a:rPr>
                        <a:t>People Could Fly.</a:t>
                      </a:r>
                      <a:endParaRPr sz="2400" i="1">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explain some of the ways a storyteller uses his or her voice and body to bring a story alive.</a:t>
                      </a:r>
                      <a:endParaRPr sz="240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determine the meaning of words and phrases in an excerpt of </a:t>
                      </a:r>
                      <a:r>
                        <a:rPr lang="en" sz="2400" i="1">
                          <a:solidFill>
                            <a:schemeClr val="dk1"/>
                          </a:solidFill>
                          <a:latin typeface="Century Gothic"/>
                          <a:ea typeface="Century Gothic"/>
                          <a:cs typeface="Century Gothic"/>
                          <a:sym typeface="Century Gothic"/>
                        </a:rPr>
                        <a:t>Narrative of the Life of Frederick Douglass.</a:t>
                      </a:r>
                      <a:endParaRPr sz="2400" i="1">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reread a complex text to understand it more deeply.</a:t>
                      </a:r>
                      <a:endParaRPr sz="2400">
                        <a:solidFill>
                          <a:schemeClr val="dk1"/>
                        </a:solidFill>
                        <a:latin typeface="Century Gothic"/>
                        <a:ea typeface="Century Gothic"/>
                        <a:cs typeface="Century Gothic"/>
                        <a:sym typeface="Century Gothic"/>
                      </a:endParaRPr>
                    </a:p>
                  </a:txBody>
                  <a:tcPr marL="114300" marR="114300" marT="91425" marB="91425"/>
                </a:tc>
                <a:extLst>
                  <a:ext uri="{0D108BD9-81ED-4DB2-BD59-A6C34878D82A}">
                    <a16:rowId xmlns:a16="http://schemas.microsoft.com/office/drawing/2014/main" val="10000"/>
                  </a:ext>
                </a:extLst>
              </a:tr>
            </a:tbl>
          </a:graphicData>
        </a:graphic>
      </p:graphicFrame>
      <p:pic>
        <p:nvPicPr>
          <p:cNvPr id="6" name="Google Shape;167;p29"/>
          <p:cNvPicPr preferRelativeResize="0"/>
          <p:nvPr/>
        </p:nvPicPr>
        <p:blipFill>
          <a:blip r:embed="rId3">
            <a:alphaModFix/>
          </a:blip>
          <a:stretch>
            <a:fillRect/>
          </a:stretch>
        </p:blipFill>
        <p:spPr>
          <a:xfrm>
            <a:off x="8120743" y="73468"/>
            <a:ext cx="923144" cy="117485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9" name="Google Shape;189;p32"/>
          <p:cNvSpPr txBox="1"/>
          <p:nvPr/>
        </p:nvSpPr>
        <p:spPr>
          <a:xfrm>
            <a:off x="303755" y="233573"/>
            <a:ext cx="7716900" cy="5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review T</a:t>
            </a:r>
            <a:r>
              <a:rPr lang="en" sz="3000" i="1">
                <a:latin typeface="Century Gothic"/>
                <a:ea typeface="Century Gothic"/>
                <a:cs typeface="Century Gothic"/>
                <a:sym typeface="Century Gothic"/>
              </a:rPr>
              <a:t>he People Could Fly</a:t>
            </a:r>
            <a:endParaRPr sz="3000" i="1">
              <a:latin typeface="Century Gothic"/>
              <a:ea typeface="Century Gothic"/>
              <a:cs typeface="Century Gothic"/>
              <a:sym typeface="Century Gothic"/>
            </a:endParaRPr>
          </a:p>
        </p:txBody>
      </p:sp>
      <p:pic>
        <p:nvPicPr>
          <p:cNvPr id="190" name="Google Shape;190;p32"/>
          <p:cNvPicPr preferRelativeResize="0"/>
          <p:nvPr/>
        </p:nvPicPr>
        <p:blipFill>
          <a:blip r:embed="rId3">
            <a:alphaModFix/>
          </a:blip>
          <a:stretch>
            <a:fillRect/>
          </a:stretch>
        </p:blipFill>
        <p:spPr>
          <a:xfrm>
            <a:off x="326571" y="1340282"/>
            <a:ext cx="1866900" cy="2447925"/>
          </a:xfrm>
          <a:prstGeom prst="rect">
            <a:avLst/>
          </a:prstGeom>
          <a:noFill/>
          <a:ln>
            <a:noFill/>
          </a:ln>
        </p:spPr>
      </p:pic>
      <p:sp>
        <p:nvSpPr>
          <p:cNvPr id="191" name="Google Shape;191;p32"/>
          <p:cNvSpPr txBox="1"/>
          <p:nvPr/>
        </p:nvSpPr>
        <p:spPr>
          <a:xfrm>
            <a:off x="2300700" y="1248325"/>
            <a:ext cx="6843300" cy="3468600"/>
          </a:xfrm>
          <a:prstGeom prst="rect">
            <a:avLst/>
          </a:prstGeom>
          <a:noFill/>
          <a:ln>
            <a:noFill/>
          </a:ln>
        </p:spPr>
        <p:txBody>
          <a:bodyPr spcFirstLastPara="1" wrap="square" lIns="91425" tIns="91425" rIns="91425" bIns="91425" anchor="ctr" anchorCtr="0">
            <a:noAutofit/>
          </a:bodyPr>
          <a:lstStyle/>
          <a:p>
            <a:pPr marL="457200" lvl="0" indent="-317500" algn="l" rtl="0">
              <a:lnSpc>
                <a:spcPct val="100000"/>
              </a:lnSpc>
              <a:spcBef>
                <a:spcPts val="0"/>
              </a:spcBef>
              <a:spcAft>
                <a:spcPts val="0"/>
              </a:spcAft>
              <a:buClr>
                <a:schemeClr val="dk1"/>
              </a:buClr>
              <a:buSzPts val="1400"/>
              <a:buFont typeface="Century Gothic"/>
              <a:buAutoNum type="arabicPeriod"/>
            </a:pPr>
            <a:r>
              <a:rPr lang="en">
                <a:solidFill>
                  <a:schemeClr val="dk1"/>
                </a:solidFill>
                <a:latin typeface="Century Gothic"/>
                <a:ea typeface="Century Gothic"/>
                <a:cs typeface="Century Gothic"/>
                <a:sym typeface="Century Gothic"/>
              </a:rPr>
              <a:t>Virginia Esther Hamilton was born on March 12, 1934, in Yellow Springs, Ohio.</a:t>
            </a:r>
            <a:endParaRPr>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AutoNum type="arabicPeriod"/>
            </a:pPr>
            <a:r>
              <a:rPr lang="en">
                <a:solidFill>
                  <a:schemeClr val="dk1"/>
                </a:solidFill>
                <a:latin typeface="Century Gothic"/>
                <a:ea typeface="Century Gothic"/>
                <a:cs typeface="Century Gothic"/>
                <a:sym typeface="Century Gothic"/>
              </a:rPr>
              <a:t>In 1958, she moved to New York City to follow her dream of becoming a published author.</a:t>
            </a:r>
            <a:endParaRPr>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AutoNum type="arabicPeriod"/>
            </a:pPr>
            <a:r>
              <a:rPr lang="en">
                <a:solidFill>
                  <a:schemeClr val="dk1"/>
                </a:solidFill>
                <a:latin typeface="Century Gothic"/>
                <a:ea typeface="Century Gothic"/>
                <a:cs typeface="Century Gothic"/>
                <a:sym typeface="Century Gothic"/>
              </a:rPr>
              <a:t>Hamilton wrote and published 41 books in many different genres including folktales, mysteries, science fiction, realistic fiction, and biographies.</a:t>
            </a:r>
            <a:endParaRPr>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AutoNum type="arabicPeriod"/>
            </a:pPr>
            <a:r>
              <a:rPr lang="en">
                <a:solidFill>
                  <a:schemeClr val="dk1"/>
                </a:solidFill>
                <a:latin typeface="Century Gothic"/>
                <a:ea typeface="Century Gothic"/>
                <a:cs typeface="Century Gothic"/>
                <a:sym typeface="Century Gothic"/>
              </a:rPr>
              <a:t>Her books have a strong focus on African American memory, tradition, and history. Hamilton has won every major award for children’s literature.</a:t>
            </a:r>
            <a:endParaRPr>
              <a:solidFill>
                <a:schemeClr val="dk1"/>
              </a:solidFill>
              <a:latin typeface="Century Gothic"/>
              <a:ea typeface="Century Gothic"/>
              <a:cs typeface="Century Gothic"/>
              <a:sym typeface="Century Gothic"/>
            </a:endParaRPr>
          </a:p>
          <a:p>
            <a:pPr marL="0" lvl="0" indent="0" algn="l" rtl="0">
              <a:lnSpc>
                <a:spcPct val="100000"/>
              </a:lnSpc>
              <a:spcBef>
                <a:spcPts val="600"/>
              </a:spcBef>
              <a:spcAft>
                <a:spcPts val="0"/>
              </a:spcAft>
              <a:buNone/>
            </a:pPr>
            <a:endParaRPr>
              <a:solidFill>
                <a:schemeClr val="dk1"/>
              </a:solidFill>
              <a:latin typeface="Century Gothic"/>
              <a:ea typeface="Century Gothic"/>
              <a:cs typeface="Century Gothic"/>
              <a:sym typeface="Century Gothic"/>
            </a:endParaRPr>
          </a:p>
          <a:p>
            <a:pPr marL="0" lvl="0" indent="0" algn="l" rtl="0">
              <a:lnSpc>
                <a:spcPct val="100000"/>
              </a:lnSpc>
              <a:spcBef>
                <a:spcPts val="600"/>
              </a:spcBef>
              <a:spcAft>
                <a:spcPts val="0"/>
              </a:spcAft>
              <a:buNone/>
            </a:pPr>
            <a:r>
              <a:rPr lang="en">
                <a:solidFill>
                  <a:schemeClr val="dk1"/>
                </a:solidFill>
                <a:latin typeface="Century Gothic"/>
                <a:ea typeface="Century Gothic"/>
                <a:cs typeface="Century Gothic"/>
                <a:sym typeface="Century Gothic"/>
              </a:rPr>
              <a:t>http://www.virginiahamilton.com/biography/</a:t>
            </a:r>
            <a:endParaRPr>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a:solidFill>
                  <a:schemeClr val="dk1"/>
                </a:solidFill>
                <a:latin typeface="Century Gothic"/>
                <a:ea typeface="Century Gothic"/>
                <a:cs typeface="Century Gothic"/>
                <a:sym typeface="Century Gothic"/>
              </a:rPr>
              <a:t>http://www.biography.com/people/virginia-hamilton-21106647</a:t>
            </a:r>
            <a:endParaRPr>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120743" y="73468"/>
            <a:ext cx="923144" cy="117485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Google Shape;197;p33"/>
          <p:cNvSpPr txBox="1"/>
          <p:nvPr/>
        </p:nvSpPr>
        <p:spPr>
          <a:xfrm>
            <a:off x="403599" y="153400"/>
            <a:ext cx="7510325"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watch a storyteller</a:t>
            </a:r>
            <a:endParaRPr sz="3000">
              <a:latin typeface="Century Gothic"/>
              <a:ea typeface="Century Gothic"/>
              <a:cs typeface="Century Gothic"/>
              <a:sym typeface="Century Gothic"/>
            </a:endParaRPr>
          </a:p>
        </p:txBody>
      </p:sp>
      <p:sp>
        <p:nvSpPr>
          <p:cNvPr id="198" name="Google Shape;198;p33"/>
          <p:cNvSpPr txBox="1"/>
          <p:nvPr/>
        </p:nvSpPr>
        <p:spPr>
          <a:xfrm>
            <a:off x="197025" y="791188"/>
            <a:ext cx="1397100" cy="218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99" name="Google Shape;199;p33"/>
          <p:cNvPicPr preferRelativeResize="0"/>
          <p:nvPr/>
        </p:nvPicPr>
        <p:blipFill>
          <a:blip r:embed="rId3">
            <a:alphaModFix/>
          </a:blip>
          <a:stretch>
            <a:fillRect/>
          </a:stretch>
        </p:blipFill>
        <p:spPr>
          <a:xfrm>
            <a:off x="5144555" y="791197"/>
            <a:ext cx="2291370" cy="3004500"/>
          </a:xfrm>
          <a:prstGeom prst="rect">
            <a:avLst/>
          </a:prstGeom>
          <a:noFill/>
          <a:ln>
            <a:noFill/>
          </a:ln>
        </p:spPr>
      </p:pic>
      <p:sp>
        <p:nvSpPr>
          <p:cNvPr id="200" name="Google Shape;200;p33"/>
          <p:cNvSpPr txBox="1"/>
          <p:nvPr/>
        </p:nvSpPr>
        <p:spPr>
          <a:xfrm>
            <a:off x="332092" y="1516621"/>
            <a:ext cx="4301400" cy="26172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do you notice Ms. Duncan doing with her voice?</a:t>
            </a:r>
          </a:p>
          <a:p>
            <a:pPr marL="457200" lvl="0" indent="-342900" algn="l" rtl="0">
              <a:spcBef>
                <a:spcPts val="0"/>
              </a:spcBef>
              <a:spcAft>
                <a:spcPts val="0"/>
              </a:spcAft>
              <a:buSzPts val="1800"/>
              <a:buFont typeface="Century Gothic"/>
              <a:buAutoNum type="arabicPeriod"/>
            </a:pPr>
            <a:endParaRPr lang="en"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do you notice Ms. Duncan doing with her body?</a:t>
            </a:r>
          </a:p>
          <a:p>
            <a:pPr marL="457200" lvl="0" indent="-342900" algn="l" rtl="0">
              <a:spcBef>
                <a:spcPts val="0"/>
              </a:spcBef>
              <a:spcAft>
                <a:spcPts val="0"/>
              </a:spcAft>
              <a:buSzPts val="1800"/>
              <a:buFont typeface="Century Gothic"/>
              <a:buAutoNum type="arabicPeriod"/>
            </a:pPr>
            <a:endParaRPr lang="en"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do you notice Ms. Duncan doing with her face?</a:t>
            </a:r>
            <a:endParaRPr sz="1800">
              <a:latin typeface="Century Gothic"/>
              <a:ea typeface="Century Gothic"/>
              <a:cs typeface="Century Gothic"/>
              <a:sym typeface="Century Gothic"/>
            </a:endParaRPr>
          </a:p>
        </p:txBody>
      </p:sp>
      <p:sp>
        <p:nvSpPr>
          <p:cNvPr id="201" name="Google Shape;201;p33"/>
          <p:cNvSpPr txBox="1"/>
          <p:nvPr/>
        </p:nvSpPr>
        <p:spPr>
          <a:xfrm>
            <a:off x="403599" y="776833"/>
            <a:ext cx="2202518" cy="637800"/>
          </a:xfrm>
          <a:prstGeom prst="rect">
            <a:avLst/>
          </a:prstGeom>
          <a:noFill/>
          <a:ln>
            <a:noFill/>
          </a:ln>
        </p:spPr>
        <p:txBody>
          <a:bodyPr spcFirstLastPara="1" wrap="square" lIns="91425" tIns="91425" rIns="91425" bIns="91425" anchor="t" anchorCtr="0">
            <a:noAutofit/>
          </a:bodyPr>
          <a:lstStyle/>
          <a:p>
            <a:pPr lvl="0" indent="0" algn="l" rtl="0">
              <a:spcBef>
                <a:spcPts val="0"/>
              </a:spcBef>
              <a:spcAft>
                <a:spcPts val="0"/>
              </a:spcAft>
              <a:buNone/>
            </a:pPr>
            <a:r>
              <a:rPr lang="en" b="1" u="sng">
                <a:solidFill>
                  <a:schemeClr val="hlink"/>
                </a:solidFill>
                <a:latin typeface="Century Gothic"/>
                <a:ea typeface="Century Gothic"/>
                <a:cs typeface="Century Gothic"/>
                <a:sym typeface="Century Gothic"/>
                <a:hlinkClick r:id="rId4"/>
              </a:rPr>
              <a:t>People Could Fly</a:t>
            </a:r>
            <a:endParaRPr>
              <a:solidFill>
                <a:schemeClr val="dk1"/>
              </a:solidFill>
              <a:latin typeface="Century Gothic"/>
              <a:ea typeface="Century Gothic"/>
              <a:cs typeface="Century Gothic"/>
              <a:sym typeface="Century Gothic"/>
            </a:endParaRPr>
          </a:p>
          <a:p>
            <a:pPr lvl="0" indent="0" algn="l" rtl="0">
              <a:spcBef>
                <a:spcPts val="0"/>
              </a:spcBef>
              <a:spcAft>
                <a:spcPts val="0"/>
              </a:spcAft>
              <a:buNone/>
            </a:pPr>
            <a:endParaRPr/>
          </a:p>
        </p:txBody>
      </p:sp>
      <p:pic>
        <p:nvPicPr>
          <p:cNvPr id="8" name="Google Shape;167;p29"/>
          <p:cNvPicPr preferRelativeResize="0"/>
          <p:nvPr/>
        </p:nvPicPr>
        <p:blipFill>
          <a:blip r:embed="rId5">
            <a:alphaModFix/>
          </a:blip>
          <a:stretch>
            <a:fillRect/>
          </a:stretch>
        </p:blipFill>
        <p:spPr>
          <a:xfrm>
            <a:off x="8120743" y="73468"/>
            <a:ext cx="923144" cy="117485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59E7BA5-B7A2-4970-B68F-587ACAB4024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E3F9C2F-4F28-40E3-A755-07FF7EEF2C0D}">
  <ds:schemaRefs>
    <ds:schemaRef ds:uri="http://schemas.microsoft.com/sharepoint/v3/contenttype/forms"/>
  </ds:schemaRefs>
</ds:datastoreItem>
</file>

<file path=customXml/itemProps3.xml><?xml version="1.0" encoding="utf-8"?>
<ds:datastoreItem xmlns:ds="http://schemas.openxmlformats.org/officeDocument/2006/customXml" ds:itemID="{3CE79715-F409-47F7-AC94-DB931B93E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19</Slides>
  <Notes>18</Notes>
  <HiddenSlides>0</HiddenSlide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PowerPoint Presentation</vt:lpstr>
      <vt:lpstr>PowerPoint Presentation</vt:lpstr>
      <vt:lpstr>Grade 7: Module 3:  Unit 2: 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revision>5</cp:revision>
  <dcterms:modified xsi:type="dcterms:W3CDTF">2019-03-26T01:17:27Z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411</vt:lpwstr>
  </property>
  <property fmtid="{D5CDD505-2E9C-101B-9397-08002B2CF9AE}" pid="4" name="AuthorIds_UIVersion_1536">
    <vt:lpwstr>411</vt:lpwstr>
  </property>
</Properties>
</file>