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77"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7010400" cy="92964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266164-6D59-4A95-98D8-DB88969F56B1}">
  <a:tblStyle styleId="{2F266164-6D59-4A95-98D8-DB88969F56B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85DE6A1-29B0-46EC-B435-9C7407DFE053}"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6685" autoAdjust="0"/>
  </p:normalViewPr>
  <p:slideViewPr>
    <p:cSldViewPr snapToGrid="0">
      <p:cViewPr varScale="1">
        <p:scale>
          <a:sx n="37" d="100"/>
          <a:sy n="37" d="100"/>
        </p:scale>
        <p:origin x="1622"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43533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43259024c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443259024c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both practices.</a:t>
            </a:r>
            <a:endParaRPr dirty="0"/>
          </a:p>
          <a:p>
            <a:pPr marL="457200" lvl="0" indent="-304800" algn="l" rtl="0">
              <a:spcBef>
                <a:spcPts val="0"/>
              </a:spcBef>
              <a:spcAft>
                <a:spcPts val="0"/>
              </a:spcAft>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41.)</a:t>
            </a:r>
            <a:endParaRPr dirty="0"/>
          </a:p>
          <a:p>
            <a:pPr marL="457200" lvl="0" indent="-304800" algn="l" rtl="0">
              <a:spcBef>
                <a:spcPts val="0"/>
              </a:spcBef>
              <a:spcAft>
                <a:spcPts val="0"/>
              </a:spcAft>
              <a:buSzPts val="1200"/>
              <a:buChar char="●"/>
            </a:pPr>
            <a:r>
              <a:rPr lang="en-US" dirty="0"/>
              <a:t>Students will interact with an excerpt from the decodable reader “The Spelling Bee” to work together to read the excerpt fluently. They will think about how to apply phrasing, expression, and other rules of fluency and offer each other feedback.</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work together to read the excerpt fluently. </a:t>
            </a:r>
            <a:endParaRPr dirty="0"/>
          </a:p>
          <a:p>
            <a:pPr marL="457200" lvl="0" indent="-304800" algn="l" rtl="0">
              <a:spcBef>
                <a:spcPts val="0"/>
              </a:spcBef>
              <a:spcAft>
                <a:spcPts val="0"/>
              </a:spcAft>
              <a:buSzPts val="1200"/>
              <a:buChar char="●"/>
            </a:pPr>
            <a:r>
              <a:rPr lang="en-US" dirty="0"/>
              <a:t>Consider collecting the sentences and excerpts of text used in the Work Time on chart paper in such a way that they can be practiced by the group, in pairs, or individually. This may involve collecting them into a class notebook, individual notebooks, or displaying them on chart paper.</a:t>
            </a:r>
            <a:endParaRPr dirty="0"/>
          </a:p>
        </p:txBody>
      </p:sp>
      <p:sp>
        <p:nvSpPr>
          <p:cNvPr id="207" name="Google Shape;207;g443259024c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55418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283" name="Google Shape;283;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390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8-10</a:t>
            </a:r>
            <a:r>
              <a:rPr lang="en-US" b="1" i="0" u="none" strike="noStrike" cap="none" dirty="0">
                <a:solidFill>
                  <a:schemeClr val="dk1"/>
                </a:solidFill>
                <a:latin typeface="Calibri"/>
                <a:ea typeface="Calibri"/>
                <a:cs typeface="Calibri"/>
                <a:sym typeface="Calibri"/>
              </a:rPr>
              <a:t> minutes</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pages 6 &amp; 7 from their decodable).</a:t>
            </a:r>
            <a:endParaRPr dirty="0"/>
          </a:p>
          <a:p>
            <a:pPr marL="457200" lvl="0" indent="-304800" algn="l" rtl="0">
              <a:spcBef>
                <a:spcPts val="0"/>
              </a:spcBef>
              <a:spcAft>
                <a:spcPts val="0"/>
              </a:spcAft>
              <a:buClr>
                <a:schemeClr val="dk1"/>
              </a:buClr>
              <a:buSzPts val="1200"/>
              <a:buFont typeface="Calibri"/>
              <a:buChar char="●"/>
            </a:pPr>
            <a:r>
              <a:rPr lang="en-US" dirty="0"/>
              <a:t>Have student helpers assist with distributing materials. </a:t>
            </a:r>
            <a:endParaRPr dirty="0"/>
          </a:p>
          <a:p>
            <a:pPr marL="457200" lvl="0" indent="-304800" algn="l" rtl="0">
              <a:spcBef>
                <a:spcPts val="0"/>
              </a:spcBef>
              <a:spcAft>
                <a:spcPts val="0"/>
              </a:spcAft>
              <a:buClr>
                <a:schemeClr val="dk1"/>
              </a:buClr>
              <a:buSzPts val="1200"/>
              <a:buFont typeface="Calibri"/>
              <a:buChar char="●"/>
            </a:pPr>
            <a:r>
              <a:rPr lang="en-US" dirty="0"/>
              <a:t>This lesson uses the Fluency Instructional Practice that has previously been introduced.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“The Spelling Bee.”</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“The Spelling Bee.”</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in a monotone, skipping over punctuation, with little to no expression.</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Clr>
                <a:schemeClr val="dk1"/>
              </a:buClr>
              <a:buSzPts val="1200"/>
              <a:buFont typeface="Calibri"/>
              <a:buAutoNum type="arabicPeriod"/>
            </a:pPr>
            <a:r>
              <a:rPr lang="en-US" dirty="0"/>
              <a:t>Invite two or three student volunteers to share what they noticed with their partners (examples: </a:t>
            </a:r>
            <a:r>
              <a:rPr lang="en-US" b="0" dirty="0"/>
              <a:t>sounded word by word, sounded too slow or too fast, sounded “boring”</a:t>
            </a:r>
            <a:r>
              <a:rPr lang="en-US" dirty="0"/>
              <a:t>); prompt students to name specific examples in the text </a:t>
            </a:r>
            <a:r>
              <a:rPr lang="en-US" b="0" dirty="0"/>
              <a:t>(i.e., naming a place where it was word by word, where punctuation was skipped).</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Does anyone have any suggestions for how I could make this more fluent</a:t>
            </a:r>
            <a:r>
              <a:rPr lang="en-US" dirty="0"/>
              <a:t>?” </a:t>
            </a:r>
            <a:r>
              <a:rPr lang="en-US" b="0" dirty="0"/>
              <a:t>(Responses will vary. Examples: stop at the periods; pause at the comma; make it sound like talking when the teacher is speaking; say groups of words together.)</a:t>
            </a:r>
            <a:endParaRPr b="0"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“When I read it the second time, did it help you to understand the text better?” “What is happening here in this excerpt?”</a:t>
            </a:r>
            <a:r>
              <a:rPr lang="en-US" i="0" dirty="0"/>
              <a:t> (James and Nell are the only ones left in the spelling bee.)</a:t>
            </a:r>
            <a:r>
              <a:rPr lang="en-US" i="1" dirty="0"/>
              <a:t> “How does the author let us know that the teacher was excited when she announced the winner?” </a:t>
            </a:r>
            <a:r>
              <a:rPr lang="en-US" b="0" dirty="0"/>
              <a:t>(Because there is an exclamation point when she said, “James is the winner!”) </a:t>
            </a:r>
            <a:endParaRPr b="0" dirty="0"/>
          </a:p>
          <a:p>
            <a:pPr marL="457200" lvl="0" indent="-304800" algn="l" rtl="0">
              <a:spcBef>
                <a:spcPts val="0"/>
              </a:spcBef>
              <a:spcAft>
                <a:spcPts val="0"/>
              </a:spcAft>
              <a:buClr>
                <a:schemeClr val="dk1"/>
              </a:buClr>
              <a:buSzPts val="1200"/>
              <a:buFont typeface="Calibri"/>
              <a:buAutoNum type="arabicPeriod"/>
            </a:pPr>
            <a:r>
              <a:rPr lang="en-US" dirty="0"/>
              <a:t>Point to the card labeled “with expression” and say: </a:t>
            </a:r>
            <a:r>
              <a:rPr lang="en-US" i="0" dirty="0"/>
              <a:t>“Reading this fluently means that we read with the expression indicated by the punctuation. The author uses an exclamation point to communicate the teacher’s excitement.” </a:t>
            </a:r>
            <a:endParaRPr i="0" dirty="0"/>
          </a:p>
          <a:p>
            <a:pPr marL="457200" lvl="0" indent="-304800" algn="l" rtl="0">
              <a:spcBef>
                <a:spcPts val="0"/>
              </a:spcBef>
              <a:spcAft>
                <a:spcPts val="0"/>
              </a:spcAft>
              <a:buClr>
                <a:schemeClr val="dk1"/>
              </a:buClr>
              <a:buSzPts val="1200"/>
              <a:buFont typeface="Calibri"/>
              <a:buAutoNum type="arabicPeriod"/>
            </a:pPr>
            <a:r>
              <a:rPr lang="en-US" dirty="0"/>
              <a:t>Invite one or two student volunteers to come up and read the excerpt with expression. </a:t>
            </a:r>
            <a:endParaRPr dirty="0"/>
          </a:p>
          <a:p>
            <a:pPr marL="457200" lvl="0" indent="-304800" algn="l" rtl="0">
              <a:spcBef>
                <a:spcPts val="0"/>
              </a:spcBef>
              <a:spcAft>
                <a:spcPts val="0"/>
              </a:spcAft>
              <a:buClr>
                <a:schemeClr val="dk1"/>
              </a:buClr>
              <a:buSzPts val="1200"/>
              <a:buFont typeface="Calibri"/>
              <a:buAutoNum type="arabicPeriod"/>
            </a:pPr>
            <a:r>
              <a:rPr lang="en-US" dirty="0"/>
              <a:t>Review the rules of fluency: smoothly, with expression, with meaning, just the right speed. </a:t>
            </a:r>
            <a:endParaRPr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“The Spelling Bee” (or students can use pages 6 &amp; 7 from reader)</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giving each other one star (positive comment naming a rule of fluency that was evident) and one step (a rule of fluency that wasn’t evident or could be worked on). </a:t>
            </a:r>
            <a:endParaRPr dirty="0"/>
          </a:p>
          <a:p>
            <a:pPr marL="457200" lvl="0" indent="-304800" algn="l" rtl="0">
              <a:spcBef>
                <a:spcPts val="0"/>
              </a:spcBef>
              <a:spcAft>
                <a:spcPts val="0"/>
              </a:spcAft>
              <a:buClr>
                <a:schemeClr val="dk1"/>
              </a:buClr>
              <a:buSzPts val="1200"/>
              <a:buFont typeface="Calibri"/>
              <a:buAutoNum type="arabicPeriod"/>
            </a:pPr>
            <a:r>
              <a:rPr lang="en-US" dirty="0"/>
              <a:t>Students practice reading fluently with a partner. </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consider inviting one or two students to come up and read the excerpt to the group. When they are done, the teacher can invite students to name one star and one step.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42) for students to use when partnering up and practicing fluent reading or assigning some students the excerpt and others the entire decodable, depending on student need.</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dialogue with expression, consider revising or extending this into Independent Work Time to focus on phrasing. Invite students to read the first sentence aloud and determine what group of words should be read together. Underline those words and invite the students to read the sentence again, reading each group of words together to make it sound “smooth” (i.e., phrased).</a:t>
            </a:r>
            <a:endParaRPr dirty="0"/>
          </a:p>
        </p:txBody>
      </p:sp>
      <p:sp>
        <p:nvSpPr>
          <p:cNvPr id="292" name="Google Shape;292;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3" name="Google Shape;293;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94605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r>
              <a:rPr lang="en-US" dirty="0"/>
              <a:t> None.</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way they took responsibility for their learning to become a proficient reader. Define “responsibility” for students. (Something they did by themselves on their own as a learner to become a proficient reader.)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dirty="0"/>
              <a:t>Students who can express fluency in terms of the elements.</a:t>
            </a:r>
            <a:endParaRPr b="1" dirty="0"/>
          </a:p>
          <a:p>
            <a:pPr marL="457200" marR="0" lvl="0" indent="0" algn="l" rtl="0">
              <a:spcBef>
                <a:spcPts val="0"/>
              </a:spcBef>
              <a:spcAft>
                <a:spcPts val="0"/>
              </a:spcAft>
              <a:buNone/>
            </a:pPr>
            <a:endParaRPr b="1" dirty="0"/>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“When I read the excerpt I thought about ________, and  ___________.”</a:t>
            </a:r>
            <a:endParaRPr dirty="0"/>
          </a:p>
          <a:p>
            <a:pPr marL="914400" marR="0" lvl="1" indent="-304800" algn="l" rtl="0">
              <a:spcBef>
                <a:spcPts val="0"/>
              </a:spcBef>
              <a:spcAft>
                <a:spcPts val="0"/>
              </a:spcAft>
              <a:buClr>
                <a:schemeClr val="dk1"/>
              </a:buClr>
              <a:buSzPts val="1200"/>
              <a:buFont typeface="Calibri"/>
              <a:buChar char="○"/>
            </a:pPr>
            <a:r>
              <a:rPr lang="en-US" dirty="0"/>
              <a:t>“After I got feedback about ______ from ______, I read the excerpt again and it sounded ______.“</a:t>
            </a:r>
            <a:endParaRPr sz="1200" b="0" i="0" u="none" strike="noStrike" cap="none" dirty="0">
              <a:solidFill>
                <a:schemeClr val="dk1"/>
              </a:solidFill>
              <a:latin typeface="Calibri"/>
              <a:ea typeface="Calibri"/>
              <a:cs typeface="Calibri"/>
              <a:sym typeface="Calibri"/>
            </a:endParaRPr>
          </a:p>
        </p:txBody>
      </p:sp>
      <p:sp>
        <p:nvSpPr>
          <p:cNvPr id="301" name="Google Shape;301;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2" name="Google Shape;302;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090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p>
          <a:p>
            <a:pPr marL="0" lvl="0" indent="0" algn="l" rtl="0">
              <a:spcBef>
                <a:spcPts val="0"/>
              </a:spcBef>
              <a:spcAft>
                <a:spcPts val="0"/>
              </a:spcAft>
              <a:buClr>
                <a:schemeClr val="dk1"/>
              </a:buClr>
              <a:buFont typeface="Arial"/>
              <a:buNone/>
            </a:pPr>
            <a:r>
              <a:rPr lang="en-US" b="1" dirty="0"/>
              <a:t>Grouping: Whole group</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310" name="Google Shape;310;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412575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43330a8ef_1_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443330a8ef_1_15: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t>Suggested slide pacing: 2-3 minutes</a:t>
            </a:r>
          </a:p>
          <a:p>
            <a:pPr marL="0" lvl="0" indent="0" algn="l" rtl="0">
              <a:lnSpc>
                <a:spcPct val="100000"/>
              </a:lnSpc>
              <a:spcBef>
                <a:spcPts val="0"/>
              </a:spcBef>
              <a:spcAft>
                <a:spcPts val="0"/>
              </a:spcAft>
              <a:buClr>
                <a:schemeClr val="dk1"/>
              </a:buClr>
              <a:buSzPts val="1100"/>
              <a:buFont typeface="Arial"/>
              <a:buNone/>
            </a:pPr>
            <a:r>
              <a:rPr lang="en-US" b="1" dirty="0"/>
              <a:t>Grouping: Whole group</a:t>
            </a:r>
            <a:endParaRPr b="1" dirty="0"/>
          </a:p>
          <a:p>
            <a:pPr marL="0" lvl="0" indent="0" algn="l" rtl="0">
              <a:lnSpc>
                <a:spcPct val="100000"/>
              </a:lnSpc>
              <a:spcBef>
                <a:spcPts val="0"/>
              </a:spcBef>
              <a:spcAft>
                <a:spcPts val="0"/>
              </a:spcAft>
              <a:buClr>
                <a:schemeClr val="dk1"/>
              </a:buClr>
              <a:buSzPts val="1100"/>
              <a:buFont typeface="Arial"/>
              <a:buNone/>
            </a:pPr>
            <a:endParaRPr b="1" dirty="0"/>
          </a:p>
          <a:p>
            <a:pPr marL="0" lvl="0" indent="0" algn="l" rtl="0">
              <a:lnSpc>
                <a:spcPct val="100000"/>
              </a:lnSpc>
              <a:spcBef>
                <a:spcPts val="0"/>
              </a:spcBef>
              <a:spcAft>
                <a:spcPts val="0"/>
              </a:spcAft>
              <a:buClr>
                <a:schemeClr val="dk1"/>
              </a:buClr>
              <a:buSzPts val="1100"/>
              <a:buFont typeface="Arial"/>
              <a:buNone/>
            </a:pPr>
            <a:r>
              <a:rPr lang="en-US"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0" lvl="0" indent="0" algn="l" rtl="0">
              <a:lnSpc>
                <a:spcPct val="100000"/>
              </a:lnSpc>
              <a:spcBef>
                <a:spcPts val="0"/>
              </a:spcBef>
              <a:spcAft>
                <a:spcPts val="0"/>
              </a:spcAft>
              <a:buClr>
                <a:schemeClr val="dk1"/>
              </a:buClr>
              <a:buSzPts val="1100"/>
              <a:buFont typeface="Arial"/>
              <a:buNone/>
            </a:pPr>
            <a:endParaRPr dirty="0">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US" dirty="0"/>
              <a:t>Teacher Actions: None.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Supports/Meeting Student Needs: None.</a:t>
            </a:r>
            <a:endParaRPr dirty="0"/>
          </a:p>
        </p:txBody>
      </p:sp>
      <p:sp>
        <p:nvSpPr>
          <p:cNvPr id="316" name="Google Shape;316;g443330a8ef_1_15: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3548181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43330a8ef_1_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443330a8ef_1_22: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t>Suggested slide pacing: 10-15 minutes per activity </a:t>
            </a:r>
            <a:endParaRPr b="1" dirty="0"/>
          </a:p>
          <a:p>
            <a:pPr marL="0" lvl="0" indent="0" algn="l" rtl="0">
              <a:lnSpc>
                <a:spcPct val="100000"/>
              </a:lnSpc>
              <a:spcBef>
                <a:spcPts val="0"/>
              </a:spcBef>
              <a:spcAft>
                <a:spcPts val="0"/>
              </a:spcAft>
              <a:buClr>
                <a:schemeClr val="dk1"/>
              </a:buClr>
              <a:buSzPts val="1100"/>
              <a:buFont typeface="Arial"/>
              <a:buNone/>
            </a:pPr>
            <a:r>
              <a:rPr lang="en-US" b="1" dirty="0"/>
              <a:t>Grouping: Small Group work time</a:t>
            </a:r>
            <a:endParaRPr b="1" dirty="0"/>
          </a:p>
          <a:p>
            <a:pPr marL="0" lvl="0" indent="0" algn="l" rtl="0">
              <a:lnSpc>
                <a:spcPct val="100000"/>
              </a:lnSpc>
              <a:spcBef>
                <a:spcPts val="0"/>
              </a:spcBef>
              <a:spcAft>
                <a:spcPts val="0"/>
              </a:spcAft>
              <a:buClr>
                <a:schemeClr val="dk1"/>
              </a:buClr>
              <a:buSzPts val="1100"/>
              <a:buFont typeface="Arial"/>
              <a:buNone/>
            </a:pPr>
            <a:endParaRPr b="1" dirty="0"/>
          </a:p>
          <a:p>
            <a:pPr marL="0" lvl="0" indent="0" algn="l" rtl="0">
              <a:lnSpc>
                <a:spcPct val="100000"/>
              </a:lnSpc>
              <a:spcBef>
                <a:spcPts val="0"/>
              </a:spcBef>
              <a:spcAft>
                <a:spcPts val="0"/>
              </a:spcAft>
              <a:buClr>
                <a:schemeClr val="dk1"/>
              </a:buClr>
              <a:buSzPts val="1100"/>
              <a:buFont typeface="Arial"/>
              <a:buNone/>
            </a:pPr>
            <a:r>
              <a:rPr lang="en-US"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2 Teacher Guide. </a:t>
            </a:r>
            <a:r>
              <a:rPr lang="en-US" dirty="0"/>
              <a:t>To differentiate further, change the difficulty of text based on the ability of the student (See notes in “Student Supports/Meeting Student Needs” below).</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Distribute materials:</a:t>
            </a:r>
            <a:endParaRPr dirty="0"/>
          </a:p>
          <a:p>
            <a:pPr marL="914400" lvl="1" indent="-304800" algn="l" rtl="0">
              <a:lnSpc>
                <a:spcPct val="100000"/>
              </a:lnSpc>
              <a:spcBef>
                <a:spcPts val="0"/>
              </a:spcBef>
              <a:spcAft>
                <a:spcPts val="0"/>
              </a:spcAft>
              <a:buClr>
                <a:schemeClr val="dk1"/>
              </a:buClr>
              <a:buSzPts val="1200"/>
              <a:buFont typeface="Calibri"/>
              <a:buChar char="○"/>
            </a:pPr>
            <a:r>
              <a:rPr lang="en-US" dirty="0"/>
              <a:t>Copy per student of “The Spelling Bee” decodable text; Rules of Fluency cards, anchor chart, etc. for student reference.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Share activities and instructions with students.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working in assigned activity?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coding/marking punctuation correctly? (as assigned)</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reading per assignment?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asking peers for assistance as needed before asking teacher?</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304800" algn="l" rtl="0">
              <a:lnSpc>
                <a:spcPct val="100000"/>
              </a:lnSpc>
              <a:spcBef>
                <a:spcPts val="0"/>
              </a:spcBef>
              <a:spcAft>
                <a:spcPts val="0"/>
              </a:spcAft>
              <a:buClr>
                <a:schemeClr val="dk1"/>
              </a:buClr>
              <a:buSzPts val="1200"/>
              <a:buFont typeface="Arial"/>
              <a:buChar char="●"/>
            </a:pPr>
            <a:r>
              <a:rPr lang="en-US" dirty="0"/>
              <a:t>Consider assigning Engagement Text from this cycle in lieu of decodable reader for the “The Spelling Bee” student pairs.</a:t>
            </a:r>
            <a:endParaRPr dirty="0"/>
          </a:p>
          <a:p>
            <a:pPr marL="457200" lvl="0" indent="-304800" algn="l" rtl="0">
              <a:lnSpc>
                <a:spcPct val="100000"/>
              </a:lnSpc>
              <a:spcBef>
                <a:spcPts val="0"/>
              </a:spcBef>
              <a:spcAft>
                <a:spcPts val="0"/>
              </a:spcAft>
              <a:buClr>
                <a:schemeClr val="dk1"/>
              </a:buClr>
              <a:buSzPts val="1200"/>
              <a:buFont typeface="Arial"/>
              <a:buChar char="●"/>
            </a:pPr>
            <a:r>
              <a:rPr lang="en-US" dirty="0"/>
              <a:t>Vary number of students in groups as </a:t>
            </a:r>
            <a:r>
              <a:rPr lang="en-US"/>
              <a:t>needed.</a:t>
            </a:r>
            <a:endParaRPr dirty="0"/>
          </a:p>
        </p:txBody>
      </p:sp>
      <p:sp>
        <p:nvSpPr>
          <p:cNvPr id="324" name="Google Shape;324;g443330a8ef_1_22: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extLst>
      <p:ext uri="{BB962C8B-B14F-4D97-AF65-F5344CB8AC3E}">
        <p14:creationId xmlns:p14="http://schemas.microsoft.com/office/powerpoint/2010/main" val="3638461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43259024c_0_1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43259024c_0_111: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Snap or Trap Word List and T-chart (cut apart in advance)</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“The Spelling Bee” (see supporting materials)</a:t>
            </a:r>
            <a:endParaRPr dirty="0"/>
          </a:p>
          <a:p>
            <a:pPr marL="457200" lvl="0" indent="-304800" algn="l" rtl="0">
              <a:spcBef>
                <a:spcPts val="0"/>
              </a:spcBef>
              <a:spcAft>
                <a:spcPts val="0"/>
              </a:spcAft>
              <a:buSzPts val="1200"/>
              <a:buChar char="●"/>
            </a:pPr>
            <a:r>
              <a:rPr lang="en-US" dirty="0"/>
              <a:t>Student copies of excerpt from decodable “A New Playground.” p. 6 &amp; 7</a:t>
            </a:r>
            <a:endParaRPr dirty="0"/>
          </a:p>
          <a:p>
            <a:pPr marL="457200" lvl="0" indent="-304800" algn="l" rtl="0">
              <a:spcBef>
                <a:spcPts val="0"/>
              </a:spcBef>
              <a:spcAft>
                <a:spcPts val="0"/>
              </a:spcAft>
              <a:buSzPts val="1200"/>
              <a:buChar char="●"/>
            </a:pPr>
            <a:r>
              <a:rPr lang="en-US" dirty="0"/>
              <a:t>Materials for Independent Work Time</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214" name="Google Shape;214;g443259024c_0_11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327312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43259024c_0_22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43259024c_0_22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Review Independent and Small Group Work guidance (</a:t>
            </a:r>
            <a:r>
              <a:rPr lang="en-US" b="1" dirty="0"/>
              <a:t>Skills Block Resource Manual</a:t>
            </a:r>
            <a:r>
              <a:rPr lang="en-US" dirty="0"/>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8883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accumulated in first grade cycles and new high-frequency words introduced in this cycle. Regular examination of those words for known </a:t>
            </a:r>
            <a:r>
              <a:rPr lang="en-US" dirty="0" err="1"/>
              <a:t>graphophonemic</a:t>
            </a:r>
            <a:r>
              <a:rPr lang="en-US" dirty="0"/>
              <a:t> (letter-sound) patterns supports automaticity and commitment of those patterns to memory. </a:t>
            </a:r>
            <a:endParaRPr dirty="0"/>
          </a:p>
          <a:p>
            <a:pPr marL="457200" marR="0" lvl="0" indent="-304800" algn="l" rtl="0">
              <a:spcBef>
                <a:spcPts val="0"/>
              </a:spcBef>
              <a:spcAft>
                <a:spcPts val="0"/>
              </a:spcAft>
              <a:buClr>
                <a:srgbClr val="333333"/>
              </a:buClr>
              <a:buSzPts val="1200"/>
              <a:buChar char="●"/>
            </a:pPr>
            <a:r>
              <a:rPr lang="en-US" dirty="0"/>
              <a:t>Students work with short pieces of text containing patterns worked with in this cycle and in previous cycles to develop fluency (phrasing, expression, speed and meaning).</a:t>
            </a:r>
            <a:endParaRPr dirty="0"/>
          </a:p>
          <a:p>
            <a:pPr marL="914400" marR="0" lvl="0" indent="0" algn="l" rtl="0">
              <a:spcBef>
                <a:spcPts val="0"/>
              </a:spcBef>
              <a:spcAft>
                <a:spcPts val="0"/>
              </a:spcAft>
              <a:buNone/>
            </a:pPr>
            <a:endParaRPr dirty="0">
              <a:solidFill>
                <a:srgbClr val="333333"/>
              </a:solidFill>
              <a:highlight>
                <a:srgbClr val="FFFFFF"/>
              </a:highlight>
            </a:endParaRPr>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have difficulty applying all the elements of fluency simultaneously. They should read first for accuracy. </a:t>
            </a:r>
            <a:endParaRPr dirty="0"/>
          </a:p>
          <a:p>
            <a:pPr marL="457200" marR="0" lvl="0" indent="-304800" algn="l" rtl="0">
              <a:spcBef>
                <a:spcPts val="0"/>
              </a:spcBef>
              <a:spcAft>
                <a:spcPts val="0"/>
              </a:spcAft>
              <a:buSzPts val="1200"/>
              <a:buChar char="●"/>
            </a:pPr>
            <a:r>
              <a:rPr lang="en-US" dirty="0"/>
              <a:t>Encourage multiple readings practicing each element of fluency.</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students can identify regularly spelled high-frequency words and explain what makes them “regularly spelled.” </a:t>
            </a: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contraction, elements, excerpt, expression, fluency, frequently, grapple, phrase (L) </a:t>
            </a:r>
            <a:endParaRPr b="0" i="0" strike="noStrike" cap="none" dirty="0">
              <a:solidFill>
                <a:schemeClr val="dk1"/>
              </a:solidFill>
              <a:latin typeface="Calibri"/>
              <a:ea typeface="Calibri"/>
              <a:cs typeface="Calibri"/>
              <a:sym typeface="Calibri"/>
            </a:endParaRPr>
          </a:p>
        </p:txBody>
      </p:sp>
      <p:sp>
        <p:nvSpPr>
          <p:cNvPr id="227" name="Google Shape;22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8" name="Google Shape;22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1285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38" name="Google Shape;23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3713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246" name="Google Shape;24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7821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3259024c_0_33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43259024c_0_33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57200" lvl="0" indent="-304800" algn="l" rtl="0">
              <a:lnSpc>
                <a:spcPct val="100000"/>
              </a:lnSpc>
              <a:spcBef>
                <a:spcPts val="0"/>
              </a:spcBef>
              <a:spcAft>
                <a:spcPts val="0"/>
              </a:spcAft>
              <a:buSzPts val="1200"/>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that has previously been </a:t>
            </a:r>
            <a:r>
              <a:rPr lang="en-US" dirty="0"/>
              <a:t>introduced. </a:t>
            </a:r>
            <a:r>
              <a:rPr lang="en-US" sz="1200" dirty="0">
                <a:solidFill>
                  <a:schemeClr val="dk1"/>
                </a:solidFill>
                <a:latin typeface="Calibri"/>
                <a:ea typeface="Calibri"/>
                <a:cs typeface="Calibri"/>
                <a:sym typeface="Calibri"/>
              </a:rPr>
              <a:t>Be prepared to model and guide students </a:t>
            </a:r>
            <a:r>
              <a:rPr lang="en-US" dirty="0"/>
              <a:t>as needed</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Char char="●"/>
            </a:pPr>
            <a:r>
              <a:rPr lang="en-US" dirty="0"/>
              <a:t>This slide has an animation if technology is available. </a:t>
            </a:r>
            <a:endParaRPr dirty="0"/>
          </a:p>
          <a:p>
            <a:pPr marL="457200" lvl="0" indent="-304800" algn="l" rtl="0">
              <a:lnSpc>
                <a:spcPct val="100000"/>
              </a:lnSpc>
              <a:spcBef>
                <a:spcPts val="0"/>
              </a:spcBef>
              <a:spcAft>
                <a:spcPts val="0"/>
              </a:spcAft>
              <a:buSzPts val="1200"/>
              <a:buChar char="●"/>
            </a:pPr>
            <a:r>
              <a:rPr lang="en-US" dirty="0"/>
              <a:t>Consider snapping fingers after saying “snap” and pretending to “trap” a word with hands cupped and clapped together when a word is a “trap.”</a:t>
            </a:r>
            <a:endParaRPr dirty="0"/>
          </a:p>
          <a:p>
            <a:pPr marL="457200" lvl="0" indent="-304800" algn="l" rtl="0">
              <a:lnSpc>
                <a:spcPct val="100000"/>
              </a:lnSpc>
              <a:spcBef>
                <a:spcPts val="0"/>
              </a:spcBef>
              <a:spcAft>
                <a:spcPts val="0"/>
              </a:spcAft>
              <a:buSzPts val="1200"/>
              <a:buChar char="●"/>
            </a:pPr>
            <a:r>
              <a:rPr lang="en-US" dirty="0"/>
              <a:t>Students may place these words in the snap column:</a:t>
            </a:r>
            <a:endParaRPr dirty="0"/>
          </a:p>
          <a:p>
            <a:pPr marL="914400" lvl="1" indent="-304800" algn="l" rtl="0">
              <a:lnSpc>
                <a:spcPct val="100000"/>
              </a:lnSpc>
              <a:spcBef>
                <a:spcPts val="0"/>
              </a:spcBef>
              <a:spcAft>
                <a:spcPts val="0"/>
              </a:spcAft>
              <a:buSzPts val="1200"/>
              <a:buChar char="○"/>
            </a:pPr>
            <a:r>
              <a:rPr lang="en-US" dirty="0"/>
              <a:t>“even” because the first syllable is open and vowel sound is long; second syllable is closed and vowel sound is short.</a:t>
            </a:r>
            <a:endParaRPr dirty="0"/>
          </a:p>
          <a:p>
            <a:pPr marL="914400" lvl="1" indent="-304800" algn="l" rtl="0">
              <a:lnSpc>
                <a:spcPct val="100000"/>
              </a:lnSpc>
              <a:spcBef>
                <a:spcPts val="0"/>
              </a:spcBef>
              <a:spcAft>
                <a:spcPts val="0"/>
              </a:spcAft>
              <a:buSzPts val="1200"/>
              <a:buChar char="○"/>
            </a:pPr>
            <a:r>
              <a:rPr lang="en-US" dirty="0"/>
              <a:t>“ready” because the letters match the sounds we hear and the vowel pattern with “</a:t>
            </a:r>
            <a:r>
              <a:rPr lang="en-US" dirty="0" err="1"/>
              <a:t>ea</a:t>
            </a:r>
            <a:r>
              <a:rPr lang="en-US" dirty="0"/>
              <a:t>” says /e/.</a:t>
            </a:r>
            <a:endParaRPr dirty="0"/>
          </a:p>
          <a:p>
            <a:pPr marL="914400" lvl="1" indent="-304800" algn="l" rtl="0">
              <a:lnSpc>
                <a:spcPct val="100000"/>
              </a:lnSpc>
              <a:spcBef>
                <a:spcPts val="0"/>
              </a:spcBef>
              <a:spcAft>
                <a:spcPts val="0"/>
              </a:spcAft>
              <a:buSzPts val="1200"/>
              <a:buChar char="○"/>
            </a:pPr>
            <a:r>
              <a:rPr lang="en-US" dirty="0"/>
              <a:t>“wrong” because the closed syllable makes the “o” say /o/.</a:t>
            </a:r>
            <a:endParaRPr dirty="0"/>
          </a:p>
          <a:p>
            <a:pPr marL="914400" lvl="1" indent="-304800" algn="l" rtl="0">
              <a:lnSpc>
                <a:spcPct val="100000"/>
              </a:lnSpc>
              <a:spcBef>
                <a:spcPts val="0"/>
              </a:spcBef>
              <a:spcAft>
                <a:spcPts val="0"/>
              </a:spcAft>
              <a:buSzPts val="1200"/>
              <a:buChar char="○"/>
            </a:pPr>
            <a:r>
              <a:rPr lang="en-US" dirty="0"/>
              <a:t>“open” because the first syllable is open and vowel sound is long; second syllable is closed and vowel sound is short.</a:t>
            </a:r>
            <a:endParaRPr dirty="0"/>
          </a:p>
          <a:p>
            <a:pPr marL="914400" lvl="1" indent="-304800" algn="l" rtl="0">
              <a:lnSpc>
                <a:spcPct val="100000"/>
              </a:lnSpc>
              <a:spcBef>
                <a:spcPts val="0"/>
              </a:spcBef>
              <a:spcAft>
                <a:spcPts val="0"/>
              </a:spcAft>
              <a:buSzPts val="1200"/>
              <a:buChar char="○"/>
            </a:pPr>
            <a:r>
              <a:rPr lang="en-US" dirty="0"/>
              <a:t>“before” because the first syllable is open and vowel sound is long; second syllable is r-controlled.</a:t>
            </a:r>
            <a:endParaRPr dirty="0"/>
          </a:p>
          <a:p>
            <a:pPr marL="914400" lvl="1" indent="-304800" algn="l" rtl="0">
              <a:spcBef>
                <a:spcPts val="0"/>
              </a:spcBef>
              <a:spcAft>
                <a:spcPts val="0"/>
              </a:spcAft>
              <a:buClr>
                <a:schemeClr val="dk1"/>
              </a:buClr>
              <a:buSzPts val="1200"/>
              <a:buChar char="○"/>
            </a:pPr>
            <a:r>
              <a:rPr lang="en-US" dirty="0"/>
              <a:t>“with” because the letters match the sounds we hear. “With” contains a single vowel followed by one or more consonants making is a closed/short vowel sound.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“We know some words are used frequently in reading and writing.”</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“Who remembers what ‘frequently’ means?” </a:t>
            </a:r>
            <a:r>
              <a:rPr lang="en-US" b="0" dirty="0"/>
              <a:t>(a lot; often)</a:t>
            </a:r>
            <a:endParaRPr b="0" dirty="0"/>
          </a:p>
          <a:p>
            <a:pPr marL="457200" lvl="0" indent="-304800" algn="l" rtl="0">
              <a:lnSpc>
                <a:spcPct val="100000"/>
              </a:lnSpc>
              <a:spcBef>
                <a:spcPts val="0"/>
              </a:spcBef>
              <a:spcAft>
                <a:spcPts val="0"/>
              </a:spcAft>
              <a:buSzPts val="1200"/>
              <a:buFont typeface="Calibri"/>
              <a:buAutoNum type="arabicPeriod"/>
            </a:pPr>
            <a:r>
              <a:rPr lang="en-US" dirty="0"/>
              <a:t>Remind students that high-frequency words need to be recognized “in a snap” (instantly) to support reading all kinds of text.</a:t>
            </a:r>
            <a:endParaRPr dirty="0"/>
          </a:p>
          <a:p>
            <a:pPr marL="457200" lvl="0" indent="-304800" algn="l" rtl="0">
              <a:lnSpc>
                <a:spcPct val="100000"/>
              </a:lnSpc>
              <a:spcBef>
                <a:spcPts val="0"/>
              </a:spcBef>
              <a:spcAft>
                <a:spcPts val="0"/>
              </a:spcAft>
              <a:buSzPts val="1200"/>
              <a:buFont typeface="Calibri"/>
              <a:buAutoNum type="arabicPeriod"/>
            </a:pPr>
            <a:r>
              <a:rPr lang="en-US" dirty="0"/>
              <a:t>Invite students to share with the group or with an elbow partner how knowing a word “in a snap” supports reading all kinds of text (</a:t>
            </a:r>
            <a:r>
              <a:rPr lang="en-US" b="0" dirty="0"/>
              <a:t>frees our brains up to figure out new words; more fluent because we don’t have to keep stopping for those words).</a:t>
            </a:r>
            <a:endParaRPr b="0" i="1" dirty="0"/>
          </a:p>
          <a:p>
            <a:pPr marL="457200" lvl="0" indent="-304800" algn="l" rtl="0">
              <a:lnSpc>
                <a:spcPct val="100000"/>
              </a:lnSpc>
              <a:spcBef>
                <a:spcPts val="0"/>
              </a:spcBef>
              <a:spcAft>
                <a:spcPts val="0"/>
              </a:spcAft>
              <a:buSzPts val="1200"/>
              <a:buFont typeface="Calibri"/>
              <a:buAutoNum type="arabicPeriod"/>
            </a:pPr>
            <a:r>
              <a:rPr lang="en-US" i="0" dirty="0"/>
              <a:t>“Some words on this list are snap words because they are spelled just like they sound so we can easily decode them. Some are trap words because they can’t be easily decoded. We want to be able to read all of these words automatically, so we are practicing them this week. Today we are going to identify the high-frequency words on this list that we think are already snap words because they are spelled just like they sound, and we are able to read them easily. Listen as I read these words and think about the sounds that you hear along with the letters you see.”  </a:t>
            </a:r>
            <a:endParaRPr i="0" dirty="0"/>
          </a:p>
          <a:p>
            <a:pPr marL="457200" lvl="0" indent="-304800" algn="l" rtl="0">
              <a:lnSpc>
                <a:spcPct val="100000"/>
              </a:lnSpc>
              <a:spcBef>
                <a:spcPts val="0"/>
              </a:spcBef>
              <a:spcAft>
                <a:spcPts val="0"/>
              </a:spcAft>
              <a:buSzPts val="1200"/>
              <a:buFont typeface="Calibri"/>
              <a:buAutoNum type="arabicPeriod"/>
            </a:pPr>
            <a:r>
              <a:rPr lang="en-US" dirty="0"/>
              <a:t>Read all words listed</a:t>
            </a:r>
            <a:r>
              <a:rPr lang="en-US" i="1" dirty="0"/>
              <a:t>. </a:t>
            </a:r>
            <a:endParaRPr i="1" dirty="0"/>
          </a:p>
          <a:p>
            <a:pPr marL="457200" lvl="0" indent="-304800" algn="l" rtl="0">
              <a:lnSpc>
                <a:spcPct val="100000"/>
              </a:lnSpc>
              <a:spcBef>
                <a:spcPts val="0"/>
              </a:spcBef>
              <a:spcAft>
                <a:spcPts val="0"/>
              </a:spcAft>
              <a:buSzPts val="1200"/>
              <a:buFont typeface="Calibri"/>
              <a:buAutoNum type="arabicPeriod"/>
            </a:pPr>
            <a:r>
              <a:rPr lang="en-US" dirty="0"/>
              <a:t>Read “even” and ask:</a:t>
            </a:r>
            <a:r>
              <a:rPr lang="en-US" i="1" dirty="0"/>
              <a:t> “Would we say this is a snap or trap word?”</a:t>
            </a:r>
            <a:r>
              <a:rPr lang="en-US" b="1" dirty="0"/>
              <a:t> </a:t>
            </a:r>
            <a:r>
              <a:rPr lang="en-US" b="0" dirty="0"/>
              <a:t>(snap)</a:t>
            </a:r>
            <a:r>
              <a:rPr lang="en-US" b="0" i="1" dirty="0"/>
              <a:t> </a:t>
            </a:r>
            <a:r>
              <a:rPr lang="en-US" i="1" dirty="0"/>
              <a:t>“Right, and why do we think this is a snap word?” </a:t>
            </a:r>
            <a:r>
              <a:rPr lang="en-US" b="0" dirty="0"/>
              <a:t>(Because the first syllable is open and vowel sound is long; second syllable is closed and vowel sound is short.) </a:t>
            </a:r>
            <a:endParaRPr b="0" dirty="0"/>
          </a:p>
          <a:p>
            <a:pPr marL="457200" lvl="0" indent="-304800" algn="l" rtl="0">
              <a:lnSpc>
                <a:spcPct val="100000"/>
              </a:lnSpc>
              <a:spcBef>
                <a:spcPts val="0"/>
              </a:spcBef>
              <a:spcAft>
                <a:spcPts val="0"/>
              </a:spcAft>
              <a:buSzPts val="1200"/>
              <a:buFont typeface="Calibri"/>
              <a:buAutoNum type="arabicPeriod"/>
            </a:pPr>
            <a:r>
              <a:rPr lang="en-US" dirty="0"/>
              <a:t>Put “even” card in the Snap column on the Snap or Trap T-chart.</a:t>
            </a:r>
            <a:r>
              <a:rPr lang="en-US" i="1" dirty="0"/>
              <a:t> </a:t>
            </a:r>
            <a:endParaRPr i="1"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“Can anyone find another snap word? Even if you’re not sure, grapple with it until you come up with a possible answer.” </a:t>
            </a:r>
            <a:r>
              <a:rPr lang="en-US" i="0" dirty="0"/>
              <a:t>(Example: “ready” is a snap word.)</a:t>
            </a:r>
            <a:r>
              <a:rPr lang="en-US" i="1" dirty="0"/>
              <a:t> “Why do you think it’s a snap word?” </a:t>
            </a:r>
            <a:r>
              <a:rPr lang="en-US" b="0" dirty="0"/>
              <a:t>(Because the letters match the sounds we hear.) </a:t>
            </a:r>
            <a:endParaRPr b="0" dirty="0"/>
          </a:p>
          <a:p>
            <a:pPr marL="457200" lvl="0" indent="-304800" algn="l" rtl="0">
              <a:lnSpc>
                <a:spcPct val="100000"/>
              </a:lnSpc>
              <a:spcBef>
                <a:spcPts val="0"/>
              </a:spcBef>
              <a:spcAft>
                <a:spcPts val="0"/>
              </a:spcAft>
              <a:buSzPts val="1200"/>
              <a:buFont typeface="Calibri"/>
              <a:buAutoNum type="arabicPeriod"/>
            </a:pPr>
            <a:r>
              <a:rPr lang="en-US" dirty="0"/>
              <a:t>Say</a:t>
            </a:r>
            <a:r>
              <a:rPr lang="en-US" i="1" dirty="0"/>
              <a:t>: </a:t>
            </a:r>
            <a:r>
              <a:rPr lang="en-US" i="0" dirty="0"/>
              <a:t>“Yes! ‘Ready’ is a snap word because it follows the vowel pattern with ‘</a:t>
            </a:r>
            <a:r>
              <a:rPr lang="en-US" i="0" dirty="0" err="1"/>
              <a:t>ea</a:t>
            </a:r>
            <a:r>
              <a:rPr lang="en-US" i="0" dirty="0"/>
              <a:t>’ saying /e/. It belongs in the Snap column.” </a:t>
            </a:r>
            <a:endParaRPr i="0" dirty="0"/>
          </a:p>
          <a:p>
            <a:pPr marL="457200" lvl="0" indent="-304800" algn="l" rtl="0">
              <a:lnSpc>
                <a:spcPct val="100000"/>
              </a:lnSpc>
              <a:spcBef>
                <a:spcPts val="0"/>
              </a:spcBef>
              <a:spcAft>
                <a:spcPts val="0"/>
              </a:spcAft>
              <a:buSzPts val="1200"/>
              <a:buFont typeface="Calibri"/>
              <a:buAutoNum type="arabicPeriod"/>
            </a:pPr>
            <a:r>
              <a:rPr lang="en-US" dirty="0"/>
              <a:t>Add the second snap word to the T-chart. </a:t>
            </a:r>
            <a:endParaRPr i="1" dirty="0"/>
          </a:p>
          <a:p>
            <a:pPr marL="457200" lvl="0" indent="-304800" algn="l" rtl="0">
              <a:lnSpc>
                <a:spcPct val="100000"/>
              </a:lnSpc>
              <a:spcBef>
                <a:spcPts val="0"/>
              </a:spcBef>
              <a:spcAft>
                <a:spcPts val="0"/>
              </a:spcAft>
              <a:buSzPts val="1200"/>
              <a:buFont typeface="Calibri"/>
              <a:buAutoNum type="arabicPeriod"/>
            </a:pPr>
            <a:r>
              <a:rPr lang="en-US" dirty="0"/>
              <a:t>Students and teachers read snap words. When finished, words will be placed on Interactive Word Wall.</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analyze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words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p:txBody>
      </p:sp>
    </p:spTree>
    <p:extLst>
      <p:ext uri="{BB962C8B-B14F-4D97-AF65-F5344CB8AC3E}">
        <p14:creationId xmlns:p14="http://schemas.microsoft.com/office/powerpoint/2010/main" val="74912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43259024c_0_43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443259024c_0_43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see slide 7</a:t>
            </a:r>
          </a:p>
          <a:p>
            <a:pPr marL="0" lvl="0" indent="0" algn="l" rtl="0">
              <a:spcBef>
                <a:spcPts val="0"/>
              </a:spcBef>
              <a:spcAft>
                <a:spcPts val="0"/>
              </a:spcAft>
              <a:buClr>
                <a:schemeClr val="dk1"/>
              </a:buClr>
              <a:buSzPts val="1100"/>
              <a:buFont typeface="Arial"/>
              <a:buNone/>
            </a:pPr>
            <a:r>
              <a:rPr lang="en-US" b="1" dirty="0"/>
              <a:t>Grouping: Whole group</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Use this slide for students to check their answers.</a:t>
            </a:r>
            <a:endParaRPr dirty="0"/>
          </a:p>
          <a:p>
            <a:pPr marL="457200" lvl="0" indent="-304800" algn="l" rtl="0">
              <a:spcBef>
                <a:spcPts val="0"/>
              </a:spcBef>
              <a:spcAft>
                <a:spcPts val="0"/>
              </a:spcAft>
              <a:buSzPts val="1200"/>
              <a:buChar char="●"/>
            </a:pPr>
            <a:r>
              <a:rPr lang="en-US" dirty="0"/>
              <a:t>Snap or Trap T-chart for teacher reference with answer key if needed and technology is available. Only Snap words are added to the Interactive Word Wall for this lesson.  </a:t>
            </a:r>
            <a:endParaRPr dirty="0"/>
          </a:p>
          <a:p>
            <a:pPr marL="457200" lvl="0" indent="-304800" algn="l" rtl="0">
              <a:spcBef>
                <a:spcPts val="0"/>
              </a:spcBef>
              <a:spcAft>
                <a:spcPts val="0"/>
              </a:spcAft>
              <a:buClr>
                <a:schemeClr val="dk1"/>
              </a:buClr>
              <a:buSzPts val="1200"/>
              <a:buChar char="●"/>
            </a:pPr>
            <a:r>
              <a:rPr lang="en-US" dirty="0"/>
              <a:t>Students may place these words in the Snap column:</a:t>
            </a:r>
            <a:endParaRPr dirty="0"/>
          </a:p>
          <a:p>
            <a:pPr marL="914400" lvl="1" indent="-304800" algn="l" rtl="0">
              <a:spcBef>
                <a:spcPts val="0"/>
              </a:spcBef>
              <a:spcAft>
                <a:spcPts val="0"/>
              </a:spcAft>
              <a:buClr>
                <a:schemeClr val="dk1"/>
              </a:buClr>
              <a:buSzPts val="1200"/>
              <a:buChar char="○"/>
            </a:pPr>
            <a:r>
              <a:rPr lang="en-US" dirty="0"/>
              <a:t>“even” Because the first syllable is open and vowel sound is long; second syllable is closed and vowel sound is short.</a:t>
            </a:r>
            <a:endParaRPr dirty="0"/>
          </a:p>
          <a:p>
            <a:pPr marL="914400" lvl="1" indent="-304800" algn="l" rtl="0">
              <a:spcBef>
                <a:spcPts val="0"/>
              </a:spcBef>
              <a:spcAft>
                <a:spcPts val="0"/>
              </a:spcAft>
              <a:buClr>
                <a:schemeClr val="dk1"/>
              </a:buClr>
              <a:buSzPts val="1200"/>
              <a:buChar char="○"/>
            </a:pPr>
            <a:r>
              <a:rPr lang="en-US" dirty="0"/>
              <a:t>“ready” because the letters match the sounds we hear and the vowel pattern with “</a:t>
            </a:r>
            <a:r>
              <a:rPr lang="en-US" dirty="0" err="1"/>
              <a:t>ea</a:t>
            </a:r>
            <a:r>
              <a:rPr lang="en-US" dirty="0"/>
              <a:t>” says /e/.</a:t>
            </a:r>
            <a:endParaRPr dirty="0"/>
          </a:p>
          <a:p>
            <a:pPr marL="914400" lvl="1" indent="-304800" algn="l" rtl="0">
              <a:spcBef>
                <a:spcPts val="0"/>
              </a:spcBef>
              <a:spcAft>
                <a:spcPts val="0"/>
              </a:spcAft>
              <a:buClr>
                <a:schemeClr val="dk1"/>
              </a:buClr>
              <a:buSzPts val="1200"/>
              <a:buChar char="○"/>
            </a:pPr>
            <a:r>
              <a:rPr lang="en-US" dirty="0"/>
              <a:t>“wrong” because the closed syllable makes the “o” say /o/.</a:t>
            </a:r>
            <a:endParaRPr dirty="0"/>
          </a:p>
          <a:p>
            <a:pPr marL="914400" lvl="1" indent="-304800" algn="l" rtl="0">
              <a:spcBef>
                <a:spcPts val="0"/>
              </a:spcBef>
              <a:spcAft>
                <a:spcPts val="0"/>
              </a:spcAft>
              <a:buSzPts val="1200"/>
              <a:buChar char="○"/>
            </a:pPr>
            <a:r>
              <a:rPr lang="en-US" dirty="0"/>
              <a:t>“with” because the letters match the sounds we hear. “With” contains a single vowel followed by one or more consonants making is a closed/short vowel sound. </a:t>
            </a:r>
            <a:endParaRPr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Teaching Actions: None.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0" indent="-98508" algn="l" rtl="0">
              <a:spcBef>
                <a:spcPts val="0"/>
              </a:spcBef>
              <a:spcAft>
                <a:spcPts val="0"/>
              </a:spcAft>
              <a:buNone/>
            </a:pPr>
            <a:endParaRPr dirty="0"/>
          </a:p>
          <a:p>
            <a:pPr marL="0" lvl="0" indent="0" algn="l" rtl="0">
              <a:spcBef>
                <a:spcPts val="0"/>
              </a:spcBef>
              <a:spcAft>
                <a:spcPts val="0"/>
              </a:spcAft>
              <a:buNone/>
            </a:pPr>
            <a:r>
              <a:rPr lang="en-US" dirty="0"/>
              <a:t>Student Supports/Meeting Student Needs: None.</a:t>
            </a:r>
            <a:endParaRPr dirty="0">
              <a:highlight>
                <a:schemeClr val="lt1"/>
              </a:highlight>
            </a:endParaRPr>
          </a:p>
        </p:txBody>
      </p:sp>
      <p:sp>
        <p:nvSpPr>
          <p:cNvPr id="265" name="Google Shape;265;g443259024c_0_43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6" name="Google Shape;266;g443259024c_0_43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8658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75" name="Google Shape;275;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6" name="Google Shape;276;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97180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1"/>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think about how to apply phrasing, expression, and other rules of fluency and offer each other feedback.</a:t>
            </a:r>
          </a:p>
          <a:p>
            <a:pPr marL="0" marR="0" lvl="0" indent="0" algn="l" rtl="0">
              <a:lnSpc>
                <a:spcPct val="110000"/>
              </a:lnSpc>
              <a:spcBef>
                <a:spcPts val="1000"/>
              </a:spcBef>
              <a:spcAft>
                <a:spcPts val="0"/>
              </a:spcAft>
              <a:buNone/>
            </a:pP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10" name="Google Shape;210;p31"/>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9: Lesson 44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0"/>
          <p:cNvSpPr txBox="1">
            <a:spLocks noGrp="1"/>
          </p:cNvSpPr>
          <p:nvPr>
            <p:ph type="title"/>
          </p:nvPr>
        </p:nvSpPr>
        <p:spPr>
          <a:xfrm>
            <a:off x="571501" y="393700"/>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Work Time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286" name="Google Shape;286;p40"/>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110000"/>
              </a:lnSpc>
              <a:spcBef>
                <a:spcPts val="1000"/>
              </a:spcBef>
              <a:spcAft>
                <a:spcPts val="0"/>
              </a:spcAft>
              <a:buClr>
                <a:srgbClr val="333333"/>
              </a:buClr>
              <a:buSzPts val="2800"/>
              <a:buChar char="●"/>
            </a:pPr>
            <a:r>
              <a:rPr lang="en-US" dirty="0">
                <a:solidFill>
                  <a:srgbClr val="333333"/>
                </a:solidFill>
                <a:highlight>
                  <a:srgbClr val="FFFFFF"/>
                </a:highlight>
              </a:rPr>
              <a:t>I can read fluently (smoothly, with expression and meaning, rereading and self-correcting when necessary).</a:t>
            </a: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6" name="Google Shape;251;p36"/>
          <p:cNvPicPr preferRelativeResize="0"/>
          <p:nvPr/>
        </p:nvPicPr>
        <p:blipFill>
          <a:blip r:embed="rId3">
            <a:alphaModFix/>
          </a:blip>
          <a:stretch>
            <a:fillRect/>
          </a:stretch>
        </p:blipFill>
        <p:spPr>
          <a:xfrm>
            <a:off x="11087101" y="5772832"/>
            <a:ext cx="939612" cy="73553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1"/>
          <p:cNvSpPr txBox="1"/>
          <p:nvPr/>
        </p:nvSpPr>
        <p:spPr>
          <a:xfrm>
            <a:off x="347400" y="241800"/>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a:latin typeface="Century Gothic"/>
                <a:ea typeface="Century Gothic"/>
                <a:cs typeface="Century Gothic"/>
                <a:sym typeface="Century Gothic"/>
              </a:rPr>
              <a:t>Fluency </a:t>
            </a:r>
            <a:endParaRPr sz="4200">
              <a:latin typeface="Century Gothic"/>
              <a:ea typeface="Century Gothic"/>
              <a:cs typeface="Century Gothic"/>
              <a:sym typeface="Century Gothic"/>
            </a:endParaRPr>
          </a:p>
        </p:txBody>
      </p:sp>
      <p:sp>
        <p:nvSpPr>
          <p:cNvPr id="296" name="Google Shape;296;p41"/>
          <p:cNvSpPr txBox="1"/>
          <p:nvPr/>
        </p:nvSpPr>
        <p:spPr>
          <a:xfrm>
            <a:off x="179286" y="1055700"/>
            <a:ext cx="7272338" cy="5802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Excerpt from Decodable Reader: “The Spelling Bee”</a:t>
            </a: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It was Nell’s turn. A teacher read the word to her. She spelled it wrong! James stopped to think about the word. Then he spelled it. He was right. James won the spelling bee!</a:t>
            </a:r>
            <a:endParaRPr sz="24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James almost tripped as he walked over to the teacher. She said, “James is the winner!” James grinned. He was sad for Nell but still very happy he won. The people clapped and clapped. </a:t>
            </a:r>
            <a:endParaRPr sz="2400"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				</a:t>
            </a:r>
            <a:r>
              <a:rPr lang="en-US" sz="2400" dirty="0">
                <a:solidFill>
                  <a:schemeClr val="dk1"/>
                </a:solidFill>
              </a:rPr>
              <a:t>	</a:t>
            </a:r>
            <a:endParaRPr sz="24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97" name="Google Shape;297;p41"/>
          <p:cNvSpPr txBox="1"/>
          <p:nvPr/>
        </p:nvSpPr>
        <p:spPr>
          <a:xfrm>
            <a:off x="7451624" y="877650"/>
            <a:ext cx="4435825" cy="428013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800" b="1" dirty="0">
                <a:latin typeface="Century Gothic"/>
                <a:ea typeface="Century Gothic"/>
                <a:cs typeface="Century Gothic"/>
                <a:sym typeface="Century Gothic"/>
              </a:rPr>
              <a:t>Rules of Fluency </a:t>
            </a:r>
            <a:endParaRPr sz="2800" b="1" dirty="0">
              <a:latin typeface="Century Gothic"/>
              <a:ea typeface="Century Gothic"/>
              <a:cs typeface="Century Gothic"/>
              <a:sym typeface="Century Gothic"/>
            </a:endParaRPr>
          </a:p>
          <a:p>
            <a:pPr marL="0" lvl="0" indent="0" algn="l" rtl="0">
              <a:spcBef>
                <a:spcPts val="0"/>
              </a:spcBef>
              <a:spcAft>
                <a:spcPts val="0"/>
              </a:spcAft>
              <a:buNone/>
            </a:pPr>
            <a:endParaRPr sz="28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2800" b="1" dirty="0">
                <a:latin typeface="Century Gothic"/>
                <a:ea typeface="Century Gothic"/>
                <a:cs typeface="Century Gothic"/>
                <a:sym typeface="Century Gothic"/>
              </a:rPr>
              <a:t>smoothly </a:t>
            </a:r>
            <a:endParaRPr sz="2800" b="1" dirty="0">
              <a:latin typeface="Century Gothic"/>
              <a:ea typeface="Century Gothic"/>
              <a:cs typeface="Century Gothic"/>
              <a:sym typeface="Century Gothic"/>
            </a:endParaRPr>
          </a:p>
          <a:p>
            <a:pPr marL="0" lvl="0" indent="0" algn="l" rtl="0">
              <a:spcBef>
                <a:spcPts val="0"/>
              </a:spcBef>
              <a:spcAft>
                <a:spcPts val="0"/>
              </a:spcAft>
              <a:buNone/>
            </a:pPr>
            <a:endParaRPr sz="28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2800" b="1" dirty="0">
                <a:latin typeface="Century Gothic"/>
                <a:ea typeface="Century Gothic"/>
                <a:cs typeface="Century Gothic"/>
                <a:sym typeface="Century Gothic"/>
              </a:rPr>
              <a:t>with expression</a:t>
            </a:r>
            <a:endParaRPr sz="2800" b="1" dirty="0">
              <a:latin typeface="Century Gothic"/>
              <a:ea typeface="Century Gothic"/>
              <a:cs typeface="Century Gothic"/>
              <a:sym typeface="Century Gothic"/>
            </a:endParaRPr>
          </a:p>
          <a:p>
            <a:pPr marL="0" lvl="0" indent="0" algn="l" rtl="0">
              <a:spcBef>
                <a:spcPts val="0"/>
              </a:spcBef>
              <a:spcAft>
                <a:spcPts val="0"/>
              </a:spcAft>
              <a:buNone/>
            </a:pPr>
            <a:endParaRPr sz="28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2800" b="1" dirty="0">
                <a:latin typeface="Century Gothic"/>
                <a:ea typeface="Century Gothic"/>
                <a:cs typeface="Century Gothic"/>
                <a:sym typeface="Century Gothic"/>
              </a:rPr>
              <a:t>with meaning</a:t>
            </a:r>
            <a:endParaRPr sz="2800" b="1" dirty="0">
              <a:latin typeface="Century Gothic"/>
              <a:ea typeface="Century Gothic"/>
              <a:cs typeface="Century Gothic"/>
              <a:sym typeface="Century Gothic"/>
            </a:endParaRPr>
          </a:p>
          <a:p>
            <a:pPr marL="0" lvl="0" indent="0" algn="l" rtl="0">
              <a:spcBef>
                <a:spcPts val="0"/>
              </a:spcBef>
              <a:spcAft>
                <a:spcPts val="0"/>
              </a:spcAft>
              <a:buNone/>
            </a:pPr>
            <a:endParaRPr sz="28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2800" b="1" dirty="0">
                <a:latin typeface="Century Gothic"/>
                <a:ea typeface="Century Gothic"/>
                <a:cs typeface="Century Gothic"/>
                <a:sym typeface="Century Gothic"/>
              </a:rPr>
              <a:t>just the right speed </a:t>
            </a:r>
            <a:endParaRPr sz="2800" b="1"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7"/>
                                        </p:tgtEl>
                                        <p:attrNameLst>
                                          <p:attrName>style.visibility</p:attrName>
                                        </p:attrNameLst>
                                      </p:cBhvr>
                                      <p:to>
                                        <p:strVal val="visible"/>
                                      </p:to>
                                    </p:set>
                                    <p:animEffect transition="in" filter="fade">
                                      <p:cBhvr>
                                        <p:cTn id="7" dur="1000"/>
                                        <p:tgtEl>
                                          <p:spTgt spid="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05" name="Google Shape;305;p42"/>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In what way did you take responsibility for your own learning in this lesson to become a proficient reader?</a:t>
            </a:r>
            <a:endParaRPr>
              <a:latin typeface="Century Gothic"/>
              <a:ea typeface="Century Gothic"/>
              <a:cs typeface="Century Gothic"/>
              <a:sym typeface="Century Gothic"/>
            </a:endParaRPr>
          </a:p>
        </p:txBody>
      </p:sp>
      <p:pic>
        <p:nvPicPr>
          <p:cNvPr id="306" name="Google Shape;306;p42"/>
          <p:cNvPicPr preferRelativeResize="0"/>
          <p:nvPr/>
        </p:nvPicPr>
        <p:blipFill>
          <a:blip r:embed="rId3">
            <a:alphaModFix/>
          </a:blip>
          <a:stretch>
            <a:fillRect/>
          </a:stretch>
        </p:blipFill>
        <p:spPr>
          <a:xfrm>
            <a:off x="767062" y="205770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3"/>
          <p:cNvSpPr txBox="1"/>
          <p:nvPr/>
        </p:nvSpPr>
        <p:spPr>
          <a:xfrm>
            <a:off x="457200" y="1457325"/>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278;p3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US" sz="4200"/>
              <a:t> Independent Work Learning Target</a:t>
            </a:r>
            <a:endParaRPr sz="4200"/>
          </a:p>
          <a:p>
            <a:pPr marL="0" lvl="0" indent="0" algn="l" rtl="0">
              <a:spcBef>
                <a:spcPts val="0"/>
              </a:spcBef>
              <a:spcAft>
                <a:spcPts val="0"/>
              </a:spcAft>
              <a:buNone/>
            </a:pPr>
            <a:endParaRPr/>
          </a:p>
        </p:txBody>
      </p:sp>
      <p:sp>
        <p:nvSpPr>
          <p:cNvPr id="319" name="Google Shape;319;p44"/>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457200" lvl="0" indent="-406400" algn="l" rtl="0">
              <a:spcBef>
                <a:spcPts val="1100"/>
              </a:spcBef>
              <a:spcAft>
                <a:spcPts val="0"/>
              </a:spcAft>
              <a:buClr>
                <a:srgbClr val="333333"/>
              </a:buClr>
              <a:buSzPts val="2800"/>
              <a:buChar char="•"/>
            </a:pPr>
            <a:r>
              <a:rPr lang="en-US">
                <a:solidFill>
                  <a:srgbClr val="333333"/>
                </a:solidFill>
                <a:highlight>
                  <a:srgbClr val="FFFFFF"/>
                </a:highlight>
              </a:rPr>
              <a:t>I can read fluently (smoothly, with expression and meaning, rereading and self-correcting when necessary).</a:t>
            </a:r>
            <a:endParaRPr>
              <a:solidFill>
                <a:srgbClr val="333333"/>
              </a:solidFill>
              <a:highlight>
                <a:srgbClr val="FFFFFF"/>
              </a:highlight>
            </a:endParaRPr>
          </a:p>
          <a:p>
            <a:pPr marL="0" lvl="0" indent="0" algn="l" rtl="0">
              <a:spcBef>
                <a:spcPts val="1100"/>
              </a:spcBef>
              <a:spcAft>
                <a:spcPts val="0"/>
              </a:spcAft>
              <a:buNone/>
            </a:pPr>
            <a:endParaRPr/>
          </a:p>
        </p:txBody>
      </p:sp>
      <p:pic>
        <p:nvPicPr>
          <p:cNvPr id="320" name="Google Shape;320;p44"/>
          <p:cNvPicPr preferRelativeResize="0"/>
          <p:nvPr/>
        </p:nvPicPr>
        <p:blipFill>
          <a:blip r:embed="rId3">
            <a:alphaModFix/>
          </a:blip>
          <a:stretch>
            <a:fillRect/>
          </a:stretch>
        </p:blipFill>
        <p:spPr>
          <a:xfrm>
            <a:off x="11058525" y="5733261"/>
            <a:ext cx="981637" cy="8013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graphicFrame>
        <p:nvGraphicFramePr>
          <p:cNvPr id="326" name="Google Shape;326;p45"/>
          <p:cNvGraphicFramePr/>
          <p:nvPr>
            <p:extLst>
              <p:ext uri="{D42A27DB-BD31-4B8C-83A1-F6EECF244321}">
                <p14:modId xmlns:p14="http://schemas.microsoft.com/office/powerpoint/2010/main" val="1922895707"/>
              </p:ext>
            </p:extLst>
          </p:nvPr>
        </p:nvGraphicFramePr>
        <p:xfrm>
          <a:off x="152400" y="152400"/>
          <a:ext cx="12030076" cy="6328200"/>
        </p:xfrm>
        <a:graphic>
          <a:graphicData uri="http://schemas.openxmlformats.org/drawingml/2006/table">
            <a:tbl>
              <a:tblPr>
                <a:noFill/>
                <a:tableStyleId>{385DE6A1-29B0-46EC-B435-9C7407DFE053}</a:tableStyleId>
              </a:tblPr>
              <a:tblGrid>
                <a:gridCol w="4019175">
                  <a:extLst>
                    <a:ext uri="{9D8B030D-6E8A-4147-A177-3AD203B41FA5}">
                      <a16:colId xmlns:a16="http://schemas.microsoft.com/office/drawing/2014/main" val="20000"/>
                    </a:ext>
                  </a:extLst>
                </a:gridCol>
                <a:gridCol w="4158038">
                  <a:extLst>
                    <a:ext uri="{9D8B030D-6E8A-4147-A177-3AD203B41FA5}">
                      <a16:colId xmlns:a16="http://schemas.microsoft.com/office/drawing/2014/main" val="20001"/>
                    </a:ext>
                  </a:extLst>
                </a:gridCol>
                <a:gridCol w="3852863">
                  <a:extLst>
                    <a:ext uri="{9D8B030D-6E8A-4147-A177-3AD203B41FA5}">
                      <a16:colId xmlns:a16="http://schemas.microsoft.com/office/drawing/2014/main" val="20002"/>
                    </a:ext>
                  </a:extLst>
                </a:gridCol>
              </a:tblGrid>
              <a:tr h="670072">
                <a:tc>
                  <a:txBody>
                    <a:bodyPr/>
                    <a:lstStyle/>
                    <a:p>
                      <a:pPr marL="0" lvl="0" indent="0" algn="l" rtl="0">
                        <a:lnSpc>
                          <a:spcPct val="120000"/>
                        </a:lnSpc>
                        <a:spcBef>
                          <a:spcPts val="0"/>
                        </a:spcBef>
                        <a:spcAft>
                          <a:spcPts val="0"/>
                        </a:spcAft>
                        <a:buNone/>
                      </a:pPr>
                      <a:r>
                        <a:rPr lang="en-US" sz="2700" b="1" dirty="0">
                          <a:latin typeface="Century Gothic"/>
                          <a:ea typeface="Century Gothic"/>
                          <a:cs typeface="Century Gothic"/>
                          <a:sym typeface="Century Gothic"/>
                        </a:rPr>
                        <a:t>Punctuation Detective</a:t>
                      </a:r>
                      <a:endParaRPr sz="2700" b="1"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US" sz="2700" b="1" dirty="0">
                          <a:latin typeface="Century Gothic"/>
                          <a:ea typeface="Century Gothic"/>
                          <a:cs typeface="Century Gothic"/>
                          <a:sym typeface="Century Gothic"/>
                        </a:rPr>
                        <a:t>Acting with Expression</a:t>
                      </a:r>
                      <a:endParaRPr sz="2700" b="1"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2500" b="1">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5635478">
                <a:tc>
                  <a:txBody>
                    <a:bodyPr/>
                    <a:lstStyle/>
                    <a:p>
                      <a:pPr marL="0" lvl="0" indent="0" algn="l" rtl="0">
                        <a:lnSpc>
                          <a:spcPct val="110000"/>
                        </a:lnSpc>
                        <a:spcBef>
                          <a:spcPts val="0"/>
                        </a:spcBef>
                        <a:spcAft>
                          <a:spcPts val="0"/>
                        </a:spcAft>
                        <a:buNone/>
                      </a:pPr>
                      <a:r>
                        <a:rPr lang="en-US" sz="1800" b="1" dirty="0">
                          <a:latin typeface="Century Gothic"/>
                          <a:ea typeface="Century Gothic"/>
                          <a:cs typeface="Century Gothic"/>
                          <a:sym typeface="Century Gothic"/>
                        </a:rPr>
                        <a:t>Teacher Group.</a:t>
                      </a:r>
                      <a:endParaRPr sz="1800" b="1" dirty="0">
                        <a:latin typeface="Century Gothic"/>
                        <a:ea typeface="Century Gothic"/>
                        <a:cs typeface="Century Gothic"/>
                        <a:sym typeface="Century Gothic"/>
                      </a:endParaRP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Chorally reread the excerpt from “The Spelling Bee,” pp. 6-7 of the decodable reader.</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Read the excerpt again. This time, pause at the commas, stop at the periods, and use an asking voice for the question marks and an excited voice for the exclamation marks.</a:t>
                      </a: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10000"/>
                        </a:lnSpc>
                        <a:spcBef>
                          <a:spcPts val="0"/>
                        </a:spcBef>
                        <a:spcAft>
                          <a:spcPts val="0"/>
                        </a:spcAft>
                        <a:buNone/>
                      </a:pPr>
                      <a:r>
                        <a:rPr lang="en-US" sz="1800" b="1" dirty="0">
                          <a:latin typeface="Century Gothic"/>
                          <a:ea typeface="Century Gothic"/>
                          <a:cs typeface="Century Gothic"/>
                          <a:sym typeface="Century Gothic"/>
                        </a:rPr>
                        <a:t>Work in a group of three.</a:t>
                      </a:r>
                      <a:endParaRPr sz="1800" b="1" dirty="0">
                        <a:latin typeface="Century Gothic"/>
                        <a:ea typeface="Century Gothic"/>
                        <a:cs typeface="Century Gothic"/>
                        <a:sym typeface="Century Gothic"/>
                      </a:endParaRP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Find and circle all the punctuation marks (periods, question and exclamation marks, commas, quotation marks) in the excerpt from </a:t>
                      </a:r>
                      <a:r>
                        <a:rPr lang="en-US" sz="1800" dirty="0">
                          <a:solidFill>
                            <a:schemeClr val="dk1"/>
                          </a:solidFill>
                          <a:latin typeface="Century Gothic"/>
                          <a:ea typeface="Century Gothic"/>
                          <a:cs typeface="Century Gothic"/>
                          <a:sym typeface="Century Gothic"/>
                        </a:rPr>
                        <a:t>“The Spelling Bee,” pp. 6-7 </a:t>
                      </a:r>
                      <a:r>
                        <a:rPr lang="en-US" sz="1800" dirty="0">
                          <a:latin typeface="Century Gothic"/>
                          <a:ea typeface="Century Gothic"/>
                          <a:cs typeface="Century Gothic"/>
                          <a:sym typeface="Century Gothic"/>
                        </a:rPr>
                        <a:t>of the decodable reader.</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Determine who will act as the narrator and who will act as the teacher.</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As you act out your parts, pause at commas, stop at periods, and use an asking voice for question marks and an excited voice at exclamation marks.</a:t>
                      </a: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10000"/>
                        </a:lnSpc>
                        <a:spcBef>
                          <a:spcPts val="0"/>
                        </a:spcBef>
                        <a:spcAft>
                          <a:spcPts val="0"/>
                        </a:spcAft>
                        <a:buNone/>
                      </a:pPr>
                      <a:r>
                        <a:rPr lang="en-US" sz="1800" b="1" dirty="0">
                          <a:latin typeface="Century Gothic"/>
                          <a:ea typeface="Century Gothic"/>
                          <a:cs typeface="Century Gothic"/>
                          <a:sym typeface="Century Gothic"/>
                        </a:rPr>
                        <a:t>Work with a partner.</a:t>
                      </a:r>
                      <a:endParaRPr sz="1800" b="1" dirty="0">
                        <a:latin typeface="Century Gothic"/>
                        <a:ea typeface="Century Gothic"/>
                        <a:cs typeface="Century Gothic"/>
                        <a:sym typeface="Century Gothic"/>
                      </a:endParaRP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Take turns reporting on the spelling bee by reading the decodable as a reporter or a camera person filming.</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Change roles every page. (Whoever “reports” the first page will “film” the second page.)</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lnSpc>
                          <a:spcPct val="110000"/>
                        </a:lnSpc>
                        <a:spcBef>
                          <a:spcPts val="0"/>
                        </a:spcBef>
                        <a:spcAft>
                          <a:spcPts val="0"/>
                        </a:spcAft>
                        <a:buFont typeface="+mj-lt"/>
                        <a:buAutoNum type="arabicPeriod"/>
                      </a:pPr>
                      <a:r>
                        <a:rPr lang="en-US" sz="1800" dirty="0">
                          <a:latin typeface="Century Gothic"/>
                          <a:ea typeface="Century Gothic"/>
                          <a:cs typeface="Century Gothic"/>
                          <a:sym typeface="Century Gothic"/>
                        </a:rPr>
                        <a:t>Compliment your partner on how he/she reads fluently and help your partner if he/she is not fluent.</a:t>
                      </a: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44: </a:t>
            </a:r>
            <a:endParaRPr sz="2200" dirty="0"/>
          </a:p>
          <a:p>
            <a:pPr marL="0" lvl="0" indent="0" algn="l" rtl="0">
              <a:lnSpc>
                <a:spcPct val="100000"/>
              </a:lnSpc>
              <a:spcBef>
                <a:spcPts val="0"/>
              </a:spcBef>
              <a:spcAft>
                <a:spcPts val="0"/>
              </a:spcAft>
              <a:buClr>
                <a:schemeClr val="dk1"/>
              </a:buClr>
              <a:buSzPts val="1100"/>
              <a:buFont typeface="Arial"/>
              <a:buNone/>
            </a:pP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Font typeface="Century Gothic"/>
              <a:buChar char="●"/>
            </a:pPr>
            <a:r>
              <a:rPr lang="en-US" sz="2200" dirty="0"/>
              <a:t>Snap or Trap Word List and T-chart</a:t>
            </a:r>
            <a:endParaRPr sz="2200" dirty="0"/>
          </a:p>
          <a:p>
            <a:pPr marL="457200" lvl="0" indent="-381000" algn="l" rtl="0">
              <a:lnSpc>
                <a:spcPct val="100000"/>
              </a:lnSpc>
              <a:spcBef>
                <a:spcPts val="1000"/>
              </a:spcBef>
              <a:spcAft>
                <a:spcPts val="0"/>
              </a:spcAft>
              <a:buSzPts val="2400"/>
              <a:buFont typeface="Century Gothic"/>
              <a:buChar char="●"/>
            </a:pPr>
            <a:r>
              <a:rPr lang="en-US" sz="2200" dirty="0"/>
              <a:t>Rules of Fluency written on index Cards (</a:t>
            </a:r>
            <a:r>
              <a:rPr lang="en-US" sz="2200" i="1" dirty="0"/>
              <a:t>Smoothly, With Expression, With Meaning, Just the Right Speed)</a:t>
            </a:r>
            <a:endParaRPr sz="22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200" dirty="0"/>
              <a:t>Enlarged excerpt from “The Spelling Bee”</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Student copies of excerpt from decodable “The Spelling Bee” p. 6 &amp; 7</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Materials for Independent Work Time</a:t>
            </a:r>
            <a:endParaRPr sz="2200" dirty="0"/>
          </a:p>
          <a:p>
            <a:pPr marL="0" lvl="0" indent="0" algn="l" rtl="0">
              <a:lnSpc>
                <a:spcPct val="100000"/>
              </a:lnSpc>
              <a:spcBef>
                <a:spcPts val="100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"The Fluency Song” (one to display; on slide, see supporting materials)</a:t>
            </a:r>
            <a:endParaRPr sz="22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217" name="Google Shape;217;p32"/>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9: Lesson 44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3"/>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4</a:t>
            </a:r>
            <a:r>
              <a:rPr lang="en-US" b="1" dirty="0">
                <a:solidFill>
                  <a:schemeClr val="dk1"/>
                </a:solidFill>
                <a:latin typeface="Century Gothic"/>
                <a:ea typeface="Century Gothic"/>
                <a:cs typeface="Century Gothic"/>
                <a:sym typeface="Century Gothic"/>
              </a:rPr>
              <a:t>4: </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spcBef>
                <a:spcPts val="1100"/>
              </a:spcBef>
              <a:spcAft>
                <a:spcPts val="0"/>
              </a:spcAft>
              <a:buClr>
                <a:srgbClr val="333333"/>
              </a:buClr>
              <a:buSzPts val="2800"/>
              <a:buFont typeface="Century Gothic"/>
              <a:buChar char="•"/>
            </a:pPr>
            <a:r>
              <a:rPr lang="en-US" dirty="0">
                <a:solidFill>
                  <a:srgbClr val="333333"/>
                </a:solidFill>
                <a:highlight>
                  <a:schemeClr val="lt1"/>
                </a:highlight>
                <a:latin typeface="Century Gothic"/>
                <a:ea typeface="Century Gothic"/>
                <a:cs typeface="Century Gothic"/>
                <a:sym typeface="Century Gothic"/>
              </a:rPr>
              <a:t>Review Independent and Small Group Work guidance (Skills Block Resource Manual)</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223" name="Google Shape;223;p33"/>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a:latin typeface="Century Gothic"/>
                <a:ea typeface="Century Gothic"/>
                <a:cs typeface="Century Gothic"/>
                <a:sym typeface="Century Gothic"/>
              </a:rPr>
              <a:t>Grade 2: Module 2: Part 2: Cycle 9: Lesson 44</a:t>
            </a:r>
            <a:endParaRPr sz="40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34"/>
          <p:cNvPicPr preferRelativeResize="0"/>
          <p:nvPr/>
        </p:nvPicPr>
        <p:blipFill rotWithShape="1">
          <a:blip r:embed="rId3">
            <a:alphaModFix/>
          </a:blip>
          <a:srcRect/>
          <a:stretch/>
        </p:blipFill>
        <p:spPr>
          <a:xfrm>
            <a:off x="2042258" y="268595"/>
            <a:ext cx="8107484" cy="3358034"/>
          </a:xfrm>
          <a:prstGeom prst="rect">
            <a:avLst/>
          </a:prstGeom>
          <a:noFill/>
          <a:ln>
            <a:noFill/>
          </a:ln>
        </p:spPr>
      </p:pic>
      <p:sp>
        <p:nvSpPr>
          <p:cNvPr id="231" name="Google Shape;231;p34"/>
          <p:cNvSpPr/>
          <p:nvPr/>
        </p:nvSpPr>
        <p:spPr>
          <a:xfrm>
            <a:off x="0" y="4960285"/>
            <a:ext cx="12192000" cy="1897715"/>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32" name="Google Shape;232;p34"/>
          <p:cNvSpPr txBox="1"/>
          <p:nvPr/>
        </p:nvSpPr>
        <p:spPr>
          <a:xfrm>
            <a:off x="2183020" y="4071181"/>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9: Lesson 44</a:t>
            </a:r>
            <a:endParaRPr sz="3200" b="1">
              <a:solidFill>
                <a:srgbClr val="404040"/>
              </a:solidFill>
              <a:latin typeface="Century Gothic"/>
              <a:ea typeface="Century Gothic"/>
              <a:cs typeface="Century Gothic"/>
              <a:sym typeface="Century Gothic"/>
            </a:endParaRPr>
          </a:p>
        </p:txBody>
      </p:sp>
      <p:pic>
        <p:nvPicPr>
          <p:cNvPr id="233" name="Google Shape;233;p34"/>
          <p:cNvPicPr preferRelativeResize="0"/>
          <p:nvPr/>
        </p:nvPicPr>
        <p:blipFill rotWithShape="1">
          <a:blip r:embed="rId4">
            <a:alphaModFix/>
          </a:blip>
          <a:srcRect/>
          <a:stretch/>
        </p:blipFill>
        <p:spPr>
          <a:xfrm>
            <a:off x="0" y="6231465"/>
            <a:ext cx="735156" cy="626535"/>
          </a:xfrm>
          <a:prstGeom prst="rect">
            <a:avLst/>
          </a:prstGeom>
          <a:noFill/>
          <a:ln>
            <a:noFill/>
          </a:ln>
        </p:spPr>
      </p:pic>
      <p:pic>
        <p:nvPicPr>
          <p:cNvPr id="234" name="Google Shape;234;p34"/>
          <p:cNvPicPr preferRelativeResize="0"/>
          <p:nvPr/>
        </p:nvPicPr>
        <p:blipFill rotWithShape="1">
          <a:blip r:embed="rId5">
            <a:alphaModFix/>
          </a:blip>
          <a:srcRect/>
          <a:stretch/>
        </p:blipFill>
        <p:spPr>
          <a:xfrm>
            <a:off x="1104260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42" name="Google Shape;242;p35"/>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time to grapple baby, grapple baby, grapple baby. Grapple baby, grapple baby, grapple. </a:t>
            </a:r>
            <a:endParaRPr sz="300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Is it a snap or trap word? Think about it and back it up. Think and back it up. Is it a snap or trap word? </a:t>
            </a:r>
            <a:endParaRPr sz="300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going to hard, but think about it and make a start.”</a:t>
            </a:r>
            <a:endParaRPr sz="30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49" name="Google Shape;249;p36"/>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1000"/>
              </a:spcBef>
              <a:spcAft>
                <a:spcPts val="0"/>
              </a:spcAft>
              <a:buClr>
                <a:schemeClr val="dk1"/>
              </a:buClr>
              <a:buSzPts val="2800"/>
              <a:buFont typeface="Century Gothic"/>
              <a:buChar char="●"/>
            </a:pPr>
            <a:r>
              <a:rPr lang="en-US">
                <a:solidFill>
                  <a:srgbClr val="333333"/>
                </a:solidFill>
                <a:highlight>
                  <a:srgbClr val="FFFFFF"/>
                </a:highlight>
              </a:rPr>
              <a:t>I can explain that single vowel letters in one-syllable words usually have short vowel sounds.</a:t>
            </a:r>
            <a:endParaRPr>
              <a:solidFill>
                <a:srgbClr val="333333"/>
              </a:solidFill>
              <a:highlight>
                <a:srgbClr val="FFFFFF"/>
              </a:highlight>
            </a:endParaRPr>
          </a:p>
          <a:p>
            <a:pPr marL="457200" marR="0" lvl="0" indent="-406400" algn="l" rtl="0">
              <a:lnSpc>
                <a:spcPct val="90000"/>
              </a:lnSpc>
              <a:spcBef>
                <a:spcPts val="1000"/>
              </a:spcBef>
              <a:spcAft>
                <a:spcPts val="0"/>
              </a:spcAft>
              <a:buClr>
                <a:schemeClr val="dk1"/>
              </a:buClr>
              <a:buSzPts val="2800"/>
              <a:buFont typeface="Century Gothic"/>
              <a:buChar char="●"/>
            </a:pPr>
            <a:r>
              <a:rPr lang="en-US">
                <a:solidFill>
                  <a:srgbClr val="333333"/>
                </a:solidFill>
                <a:highlight>
                  <a:srgbClr val="FFFFFF"/>
                </a:highlight>
              </a:rPr>
              <a:t>I can identify the sounds made by vowel teams. </a:t>
            </a:r>
            <a:endParaRPr>
              <a:solidFill>
                <a:srgbClr val="333333"/>
              </a:solidFill>
              <a:highlight>
                <a:srgbClr val="FFFFFF"/>
              </a:highlight>
            </a:endParaRPr>
          </a:p>
          <a:p>
            <a:pPr marL="457200" marR="0" lvl="0" indent="-406400" algn="l" rtl="0">
              <a:lnSpc>
                <a:spcPct val="90000"/>
              </a:lnSpc>
              <a:spcBef>
                <a:spcPts val="1000"/>
              </a:spcBef>
              <a:spcAft>
                <a:spcPts val="0"/>
              </a:spcAft>
              <a:buClr>
                <a:srgbClr val="333333"/>
              </a:buClr>
              <a:buSzPts val="2800"/>
              <a:buChar char="●"/>
            </a:pPr>
            <a:r>
              <a:rPr lang="en-US">
                <a:solidFill>
                  <a:srgbClr val="333333"/>
                </a:solidFill>
                <a:highlight>
                  <a:srgbClr val="FFFFFF"/>
                </a:highlight>
              </a:rPr>
              <a:t>I can read high-frequency words that don’t play fair. </a:t>
            </a: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250" name="Google Shape;250;p36"/>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51" name="Google Shape;251;p36"/>
          <p:cNvPicPr preferRelativeResize="0"/>
          <p:nvPr/>
        </p:nvPicPr>
        <p:blipFill>
          <a:blip r:embed="rId4">
            <a:alphaModFix/>
          </a:blip>
          <a:stretch>
            <a:fillRect/>
          </a:stretch>
        </p:blipFill>
        <p:spPr>
          <a:xfrm>
            <a:off x="11087101" y="5772832"/>
            <a:ext cx="939612" cy="73553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257" name="Google Shape;257;p37"/>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258" name="Google Shape;258;p37"/>
          <p:cNvSpPr txBox="1">
            <a:spLocks noGrp="1"/>
          </p:cNvSpPr>
          <p:nvPr>
            <p:ph type="body" idx="1"/>
          </p:nvPr>
        </p:nvSpPr>
        <p:spPr>
          <a:xfrm>
            <a:off x="415600" y="1152600"/>
            <a:ext cx="5269200" cy="57054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2400" b="1" dirty="0"/>
              <a:t>even</a:t>
            </a:r>
            <a:endParaRPr sz="2400" b="1" dirty="0"/>
          </a:p>
          <a:p>
            <a:pPr marL="0" lvl="0" indent="0" algn="l" rtl="0">
              <a:spcBef>
                <a:spcPts val="1100"/>
              </a:spcBef>
              <a:spcAft>
                <a:spcPts val="0"/>
              </a:spcAft>
              <a:buNone/>
            </a:pPr>
            <a:r>
              <a:rPr lang="en-US" sz="2400" b="1" dirty="0"/>
              <a:t>finally</a:t>
            </a:r>
            <a:endParaRPr sz="2400" b="1" dirty="0"/>
          </a:p>
          <a:p>
            <a:pPr marL="0" lvl="0" indent="0" algn="l" rtl="0">
              <a:spcBef>
                <a:spcPts val="1100"/>
              </a:spcBef>
              <a:spcAft>
                <a:spcPts val="0"/>
              </a:spcAft>
              <a:buNone/>
            </a:pPr>
            <a:r>
              <a:rPr lang="en-US" sz="2400" b="1" dirty="0"/>
              <a:t>wrong</a:t>
            </a:r>
            <a:endParaRPr sz="2400" b="1" dirty="0"/>
          </a:p>
          <a:p>
            <a:pPr marL="0" lvl="0" indent="0" algn="l" rtl="0">
              <a:spcBef>
                <a:spcPts val="1100"/>
              </a:spcBef>
              <a:spcAft>
                <a:spcPts val="0"/>
              </a:spcAft>
              <a:buNone/>
            </a:pPr>
            <a:r>
              <a:rPr lang="en-US" sz="2400" b="1" dirty="0"/>
              <a:t>won</a:t>
            </a:r>
            <a:endParaRPr sz="2400" b="1" dirty="0"/>
          </a:p>
          <a:p>
            <a:pPr marL="0" lvl="0" indent="0" algn="l" rtl="0">
              <a:spcBef>
                <a:spcPts val="1100"/>
              </a:spcBef>
              <a:spcAft>
                <a:spcPts val="0"/>
              </a:spcAft>
              <a:buNone/>
            </a:pPr>
            <a:r>
              <a:rPr lang="en-US" sz="2400" b="1" dirty="0"/>
              <a:t>friend</a:t>
            </a:r>
            <a:endParaRPr sz="2400" b="1" dirty="0"/>
          </a:p>
          <a:p>
            <a:pPr marL="0" lvl="0" indent="0" algn="l" rtl="0">
              <a:spcBef>
                <a:spcPts val="1100"/>
              </a:spcBef>
              <a:spcAft>
                <a:spcPts val="0"/>
              </a:spcAft>
              <a:buNone/>
            </a:pPr>
            <a:r>
              <a:rPr lang="en-US" sz="2400" b="1" dirty="0"/>
              <a:t>ready</a:t>
            </a:r>
            <a:endParaRPr sz="2400" b="1" dirty="0"/>
          </a:p>
          <a:p>
            <a:pPr marL="0" lvl="0" indent="0" algn="l" rtl="0">
              <a:spcBef>
                <a:spcPts val="1100"/>
              </a:spcBef>
              <a:spcAft>
                <a:spcPts val="0"/>
              </a:spcAft>
              <a:buNone/>
            </a:pPr>
            <a:r>
              <a:rPr lang="en-US" sz="2400" b="1" dirty="0"/>
              <a:t>one</a:t>
            </a:r>
            <a:endParaRPr sz="2400" b="1" dirty="0"/>
          </a:p>
          <a:p>
            <a:pPr marL="0" lvl="0" indent="0" algn="l" rtl="0">
              <a:spcBef>
                <a:spcPts val="1100"/>
              </a:spcBef>
              <a:spcAft>
                <a:spcPts val="0"/>
              </a:spcAft>
              <a:buNone/>
            </a:pPr>
            <a:r>
              <a:rPr lang="en-US" sz="2400" b="1" dirty="0"/>
              <a:t>with</a:t>
            </a:r>
            <a:endParaRPr sz="2400" b="1" dirty="0"/>
          </a:p>
          <a:p>
            <a:pPr marL="0" lvl="0" indent="0" algn="l" rtl="0">
              <a:spcBef>
                <a:spcPts val="1100"/>
              </a:spcBef>
              <a:spcAft>
                <a:spcPts val="0"/>
              </a:spcAft>
              <a:buNone/>
            </a:pPr>
            <a:r>
              <a:rPr lang="en-US" sz="2400" b="1" dirty="0"/>
              <a:t>open </a:t>
            </a:r>
            <a:endParaRPr sz="2400" b="1" dirty="0"/>
          </a:p>
          <a:p>
            <a:pPr marL="0" lvl="0" indent="0" algn="l" rtl="0">
              <a:spcBef>
                <a:spcPts val="1100"/>
              </a:spcBef>
              <a:spcAft>
                <a:spcPts val="0"/>
              </a:spcAft>
              <a:buNone/>
            </a:pPr>
            <a:r>
              <a:rPr lang="en-US" sz="2400" b="1" dirty="0"/>
              <a:t>before 		</a:t>
            </a:r>
            <a:endParaRPr sz="2400" b="1" dirty="0"/>
          </a:p>
          <a:p>
            <a:pPr marL="0" lvl="0" indent="0" algn="l" rtl="0">
              <a:spcBef>
                <a:spcPts val="1100"/>
              </a:spcBef>
              <a:spcAft>
                <a:spcPts val="0"/>
              </a:spcAft>
              <a:buNone/>
            </a:pPr>
            <a:r>
              <a:rPr lang="en-US" sz="3600" dirty="0"/>
              <a:t>			</a:t>
            </a:r>
            <a:endParaRPr sz="3600" dirty="0"/>
          </a:p>
          <a:p>
            <a:pPr marL="1219200" lvl="0" indent="0" algn="l" rtl="0">
              <a:spcBef>
                <a:spcPts val="1100"/>
              </a:spcBef>
              <a:spcAft>
                <a:spcPts val="0"/>
              </a:spcAft>
              <a:buNone/>
            </a:pPr>
            <a:r>
              <a:rPr lang="en-US" sz="3200" dirty="0"/>
              <a:t>                                        </a:t>
            </a:r>
            <a:endParaRPr sz="3200" dirty="0"/>
          </a:p>
        </p:txBody>
      </p:sp>
      <p:graphicFrame>
        <p:nvGraphicFramePr>
          <p:cNvPr id="259" name="Google Shape;259;p37"/>
          <p:cNvGraphicFramePr/>
          <p:nvPr/>
        </p:nvGraphicFramePr>
        <p:xfrm>
          <a:off x="6133375" y="798600"/>
          <a:ext cx="5642950" cy="5252540"/>
        </p:xfrm>
        <a:graphic>
          <a:graphicData uri="http://schemas.openxmlformats.org/drawingml/2006/table">
            <a:tbl>
              <a:tblPr>
                <a:noFill/>
                <a:tableStyleId>{2F266164-6D59-4A95-98D8-DB88969F56B1}</a:tableStyleId>
              </a:tblPr>
              <a:tblGrid>
                <a:gridCol w="2821475">
                  <a:extLst>
                    <a:ext uri="{9D8B030D-6E8A-4147-A177-3AD203B41FA5}">
                      <a16:colId xmlns:a16="http://schemas.microsoft.com/office/drawing/2014/main" val="20000"/>
                    </a:ext>
                  </a:extLst>
                </a:gridCol>
                <a:gridCol w="2821475">
                  <a:extLst>
                    <a:ext uri="{9D8B030D-6E8A-4147-A177-3AD203B41FA5}">
                      <a16:colId xmlns:a16="http://schemas.microsoft.com/office/drawing/2014/main" val="20001"/>
                    </a:ext>
                  </a:extLst>
                </a:gridCol>
              </a:tblGrid>
              <a:tr h="738100">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solidFill>
                      <a:srgbClr val="CCCCCC"/>
                    </a:solidFill>
                  </a:tcPr>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solidFill>
                      <a:srgbClr val="CCCCCC"/>
                    </a:solidFill>
                  </a:tcPr>
                </a:tc>
                <a:extLst>
                  <a:ext uri="{0D108BD9-81ED-4DB2-BD59-A6C34878D82A}">
                    <a16:rowId xmlns:a16="http://schemas.microsoft.com/office/drawing/2014/main" val="10000"/>
                  </a:ext>
                </a:extLst>
              </a:tr>
              <a:tr h="738100">
                <a:tc>
                  <a:txBody>
                    <a:bodyPr/>
                    <a:lstStyle/>
                    <a:p>
                      <a:pPr marL="0" lvl="0" indent="0" algn="l" rtl="0">
                        <a:spcBef>
                          <a:spcPts val="0"/>
                        </a:spcBef>
                        <a:spcAft>
                          <a:spcPts val="0"/>
                        </a:spcAft>
                        <a:buNone/>
                      </a:pP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38100">
                <a:tc>
                  <a:txBody>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sp>
        <p:nvSpPr>
          <p:cNvPr id="260" name="Google Shape;260;p37"/>
          <p:cNvSpPr txBox="1"/>
          <p:nvPr/>
        </p:nvSpPr>
        <p:spPr>
          <a:xfrm>
            <a:off x="6681000" y="1769800"/>
            <a:ext cx="1393800" cy="53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even</a:t>
            </a:r>
            <a:endParaRPr sz="2400" b="1">
              <a:latin typeface="Century Gothic"/>
              <a:ea typeface="Century Gothic"/>
              <a:cs typeface="Century Gothic"/>
              <a:sym typeface="Century Gothic"/>
            </a:endParaRPr>
          </a:p>
        </p:txBody>
      </p:sp>
      <p:sp>
        <p:nvSpPr>
          <p:cNvPr id="261" name="Google Shape;261;p37"/>
          <p:cNvSpPr txBox="1"/>
          <p:nvPr/>
        </p:nvSpPr>
        <p:spPr>
          <a:xfrm>
            <a:off x="6681000" y="2496100"/>
            <a:ext cx="1548600" cy="6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ready</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1000"/>
                                        <p:tgtEl>
                                          <p:spTgt spid="2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
                                        </p:tgtEl>
                                        <p:attrNameLst>
                                          <p:attrName>style.visibility</p:attrName>
                                        </p:attrNameLst>
                                      </p:cBhvr>
                                      <p:to>
                                        <p:strVal val="visible"/>
                                      </p:to>
                                    </p:set>
                                    <p:animEffect transition="in" filter="fade">
                                      <p:cBhvr>
                                        <p:cTn id="12" dur="1000"/>
                                        <p:tgtEl>
                                          <p:spTgt spid="2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fade">
                                      <p:cBhvr>
                                        <p:cTn id="17" dur="10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8"/>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269" name="Google Shape;269;p38"/>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270" name="Google Shape;270;p38"/>
          <p:cNvSpPr txBox="1"/>
          <p:nvPr/>
        </p:nvSpPr>
        <p:spPr>
          <a:xfrm>
            <a:off x="7196050" y="2427300"/>
            <a:ext cx="2222100" cy="3071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even</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ready</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wrong</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open</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before</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with</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271" name="Google Shape;271;p38"/>
          <p:cNvSpPr txBox="1"/>
          <p:nvPr/>
        </p:nvSpPr>
        <p:spPr>
          <a:xfrm>
            <a:off x="2363625" y="2057400"/>
            <a:ext cx="2784300" cy="4108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finally</a:t>
            </a:r>
            <a:endParaRPr sz="2400" b="1">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won</a:t>
            </a:r>
            <a:endParaRPr sz="2400" b="1">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friend</a:t>
            </a:r>
            <a:endParaRPr sz="2400" b="1">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one</a:t>
            </a:r>
            <a:endParaRPr sz="2400" b="1">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b="1">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79" name="Google Shape;279;p39"/>
          <p:cNvSpPr txBox="1">
            <a:spLocks noGrp="1"/>
          </p:cNvSpPr>
          <p:nvPr>
            <p:ph type="body" idx="2"/>
          </p:nvPr>
        </p:nvSpPr>
        <p:spPr>
          <a:xfrm>
            <a:off x="840550" y="1871525"/>
            <a:ext cx="10514100" cy="4654800"/>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1000"/>
              </a:spcBef>
              <a:spcAft>
                <a:spcPts val="0"/>
              </a:spcAft>
              <a:buClr>
                <a:schemeClr val="dk1"/>
              </a:buClr>
              <a:buSzPts val="1110"/>
              <a:buFont typeface="Arial"/>
              <a:buNone/>
            </a:pPr>
            <a:r>
              <a:rPr lang="en-US" sz="2400" b="1" dirty="0">
                <a:solidFill>
                  <a:srgbClr val="FF0000"/>
                </a:solidFill>
              </a:rPr>
              <a:t>Teacher:</a:t>
            </a:r>
            <a:r>
              <a:rPr lang="en-US" sz="2400" dirty="0">
                <a:solidFill>
                  <a:srgbClr val="FF0000"/>
                </a:solidFill>
              </a:rPr>
              <a:t> “Can you read this fluently? Smoothly, with expression, please. Can you read it smoothly with expression and meaning?</a:t>
            </a:r>
            <a:r>
              <a:rPr lang="en-US" sz="2400" u="none" strike="noStrike" cap="none" dirty="0">
                <a:solidFill>
                  <a:srgbClr val="FF0000"/>
                </a:solidFill>
              </a:rPr>
              <a:t>”</a:t>
            </a:r>
          </a:p>
          <a:p>
            <a:pPr marL="0" marR="0" lvl="0" indent="0" rtl="0">
              <a:lnSpc>
                <a:spcPct val="100000"/>
              </a:lnSpc>
              <a:spcBef>
                <a:spcPts val="1000"/>
              </a:spcBef>
              <a:spcAft>
                <a:spcPts val="0"/>
              </a:spcAft>
              <a:buClr>
                <a:schemeClr val="dk1"/>
              </a:buClr>
              <a:buSzPts val="1110"/>
              <a:buFont typeface="Arial"/>
              <a:buNone/>
            </a:pPr>
            <a:endParaRPr sz="24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r>
              <a:rPr lang="en-US" sz="2400" b="1" dirty="0">
                <a:solidFill>
                  <a:srgbClr val="FF0000"/>
                </a:solidFill>
              </a:rPr>
              <a:t>Students</a:t>
            </a:r>
            <a:r>
              <a:rPr lang="en-US" sz="2400" dirty="0">
                <a:solidFill>
                  <a:srgbClr val="FF0000"/>
                </a:solidFill>
              </a:rPr>
              <a:t>: “Yes, we’ll read it fluently. Not too fast and not too slow. Yes, we’ll read it fluently at just the right speed.” </a:t>
            </a:r>
            <a:endParaRPr sz="24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endParaRPr sz="24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r>
              <a:rPr lang="en-US" sz="2400" b="1" dirty="0">
                <a:solidFill>
                  <a:srgbClr val="FF0000"/>
                </a:solidFill>
              </a:rPr>
              <a:t>All together</a:t>
            </a:r>
            <a:r>
              <a:rPr lang="en-US" sz="2400" dirty="0">
                <a:solidFill>
                  <a:srgbClr val="FF0000"/>
                </a:solidFill>
              </a:rPr>
              <a:t>:</a:t>
            </a:r>
            <a:r>
              <a:rPr lang="en-US" sz="2400" dirty="0">
                <a:solidFill>
                  <a:srgbClr val="000000"/>
                </a:solidFill>
              </a:rPr>
              <a:t> </a:t>
            </a:r>
            <a:r>
              <a:rPr lang="en-US" sz="2400" dirty="0">
                <a:solidFill>
                  <a:srgbClr val="FF0000"/>
                </a:solidFill>
              </a:rPr>
              <a:t>“So now we’ll read this fluently. Think about how smooth it will be. Now we’ll read it fluently at just the right speed.” </a:t>
            </a:r>
            <a:endParaRPr sz="24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288874-EF67-45BC-AD48-67418CC37372}"/>
</file>

<file path=customXml/itemProps2.xml><?xml version="1.0" encoding="utf-8"?>
<ds:datastoreItem xmlns:ds="http://schemas.openxmlformats.org/officeDocument/2006/customXml" ds:itemID="{FF56E073-A0F3-4090-8AC4-F85EE2C6A240}"/>
</file>

<file path=customXml/itemProps3.xml><?xml version="1.0" encoding="utf-8"?>
<ds:datastoreItem xmlns:ds="http://schemas.openxmlformats.org/officeDocument/2006/customXml" ds:itemID="{78A482D9-6E05-47C3-85DA-1B7A26E6428B}"/>
</file>

<file path=docProps/app.xml><?xml version="1.0" encoding="utf-8"?>
<Properties xmlns="http://schemas.openxmlformats.org/officeDocument/2006/extended-properties" xmlns:vt="http://schemas.openxmlformats.org/officeDocument/2006/docPropsVTypes">
  <TotalTime>40</TotalTime>
  <Words>4597</Words>
  <Application>Microsoft Office PowerPoint</Application>
  <PresentationFormat>Widescreen</PresentationFormat>
  <Paragraphs>379</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Century Gothic</vt:lpstr>
      <vt:lpstr>Arial</vt:lpstr>
      <vt:lpstr>Times New Roman</vt:lpstr>
      <vt:lpstr>Calibri</vt:lpstr>
      <vt:lpstr>Office Theme</vt:lpstr>
      <vt:lpstr>Office Theme</vt:lpstr>
      <vt:lpstr>Grade 2: Module 2: Part 2: Cycle 9: Lesson 44 Teacher slide, before teaching.</vt:lpstr>
      <vt:lpstr>Grade 2: Module 2: Part 2: Cycle 9: Lesson 44 Teacher slide, before teaching.</vt:lpstr>
      <vt:lpstr>Grade 2: Module 2: Part 2: Cycle 9: Lesson 44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 Independent Work Learning Target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9: Lesson 44 Teacher slide, before teaching.</dc:title>
  <dc:creator>nbravo</dc:creator>
  <cp:lastModifiedBy>me@briannadasilva.com</cp:lastModifiedBy>
  <cp:revision>7</cp:revision>
  <dcterms:modified xsi:type="dcterms:W3CDTF">2018-12-12T16:16:37Z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