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Masters/notesMaster1.xml" ContentType="application/vnd.openxmlformats-officedocument.presentationml.notesMaster+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4" r:id="rId1"/>
    <p:sldMasterId id="2147483685" r:id="rId2"/>
    <p:sldMasterId id="2147483686" r:id="rId3"/>
  </p:sldMasterIdLst>
  <p:notesMasterIdLst>
    <p:notesMasterId r:id="rId34"/>
  </p:notesMasterIdLst>
  <p:sldIdLst>
    <p:sldId id="256" r:id="rId4"/>
    <p:sldId id="257" r:id="rId5"/>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Lst>
  <p:sldSz cx="9144000" cy="5143500" type="screen16x9"/>
  <p:notesSz cx="6858000" cy="9144000"/>
  <p:embeddedFontLst>
    <p:embeddedFont>
      <p:font typeface="Calibri" panose="020F0502020204030204" pitchFamily="34" charset="0"/>
      <p:regular r:id="rId35"/>
      <p:bold r:id="rId36"/>
      <p:italic r:id="rId37"/>
      <p:boldItalic r:id="rId38"/>
    </p:embeddedFont>
    <p:embeddedFont>
      <p:font typeface="Century Gothic" panose="020B0502020202020204" pitchFamily="3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7BED61B-E883-410B-B3AB-00FDA81F9106}">
  <a:tblStyle styleId="{D7BED61B-E883-410B-B3AB-00FDA81F910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586" autoAdjust="0"/>
  </p:normalViewPr>
  <p:slideViewPr>
    <p:cSldViewPr snapToGrid="0">
      <p:cViewPr varScale="1">
        <p:scale>
          <a:sx n="90" d="100"/>
          <a:sy n="90" d="100"/>
        </p:scale>
        <p:origin x="1234" y="58"/>
      </p:cViewPr>
      <p:guideLst>
        <p:guide orient="horz" pos="1620"/>
        <p:guide pos="2880"/>
      </p:guideLst>
    </p:cSldViewPr>
  </p:slideViewPr>
  <p:notesTextViewPr>
    <p:cViewPr>
      <p:scale>
        <a:sx n="1" d="1"/>
        <a:sy n="1" d="1"/>
      </p:scale>
      <p:origin x="0" y="-211"/>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font" Target="fonts/font5.fntdata"/><Relationship Id="rId21" Type="http://schemas.openxmlformats.org/officeDocument/2006/relationships/slide" Target="slides/slide18.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customXml" Target="../customXml/item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font" Target="fonts/font2.fntdata"/><Relationship Id="rId49" Type="http://schemas.openxmlformats.org/officeDocument/2006/relationships/customXml" Target="../customXml/item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font" Target="fonts/font1.fntdata"/><Relationship Id="rId43" Type="http://schemas.openxmlformats.org/officeDocument/2006/relationships/presProps" Target="presProps.xml"/><Relationship Id="rId48" Type="http://schemas.openxmlformats.org/officeDocument/2006/relationships/customXml" Target="../customXml/item2.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font" Target="fonts/font4.fntdata"/><Relationship Id="rId46" Type="http://schemas.openxmlformats.org/officeDocument/2006/relationships/tableStyles" Target="tableStyles.xml"/><Relationship Id="rId20" Type="http://schemas.openxmlformats.org/officeDocument/2006/relationships/slide" Target="slides/slide17.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24465703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Students work with the Engagement Text: “Babies.” This text serves to pique students’ interest about the Decodable Reader, by incorporating the topic and some words from this cycle into an engaging read-aloud.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Although the K–2 Skills Block focuses primarily on RF standards, comprehension is an integral part of reading development. Leading a brief discussion after the read-aloud connects students to key ideas, details, and vocabulary contained within it. Because these questions likely cause the Opening to take longer than 5 minutes, they are optional. Consider adjusting differentiated small group instruction time accordingly to accommodate the extended Opening.</a:t>
            </a:r>
            <a:endParaRPr sz="1200" dirty="0">
              <a:latin typeface="Calibri"/>
              <a:ea typeface="Calibri"/>
              <a:cs typeface="Calibri"/>
              <a:sym typeface="Calibri"/>
            </a:endParaRPr>
          </a:p>
          <a:p>
            <a:pPr marL="457200" lvl="0" indent="-304800" algn="l" rtl="0">
              <a:spcBef>
                <a:spcPts val="0"/>
              </a:spcBef>
              <a:spcAft>
                <a:spcPts val="0"/>
              </a:spcAft>
              <a:buClr>
                <a:srgbClr val="000000"/>
              </a:buClr>
              <a:buSzPts val="1200"/>
              <a:buFont typeface="Calibri"/>
              <a:buChar char="●"/>
            </a:pPr>
            <a:r>
              <a:rPr lang="en" sz="1200" dirty="0">
                <a:solidFill>
                  <a:schemeClr val="dk1"/>
                </a:solidFill>
                <a:latin typeface="Calibri"/>
                <a:ea typeface="Calibri"/>
                <a:cs typeface="Calibri"/>
                <a:sym typeface="Calibri"/>
              </a:rPr>
              <a:t>Students examine the following high-frequency words: “usually,” “eight,” “animal,” “people,” “around,” “that’s,” “they’re,” “you’ve.” Students must determine which are “snap” (easily decodable) and which are “trap” (difficult to decode/irregular) words and explain their thinking. This lesson includes a contraction that is also a homophone (they’re). While students are familiar with the word, this provides an opportunity to examine “they’re” as both a contraction for “they” and “are,” and as a homophone of “their” and “there.”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search for the high-frequency words reading the Decodable Reader: “Babies” in pairs or individually. Pairing students during the Decodable Reader routine provides support for students who need it and engages more proficient students to apply their knowledge to support a peer. Have students work individually if you prefer that they receive more individual practice without peer guidance or support.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05891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that to “grapple” is to keep working at a problem, even if it takes a lot of work. “I like to work on crossword puzzles, but sometimes I have to grapple with an answer before I can figure it 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248337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5" name="Google Shape;295;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we will know in a ‘snap’ because those words ‘play fair,’ and some words are ‘trap words’ and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7230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2" name="Google Shape;302;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know some words can be hard to read and spell because they don’t look and sound like they should. We say those words ‘don’t play fair.’ Today we’re going to look at words like this and figure out what makes them hard to read and spell.”</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a list of Snap or Trap Word Cards or project slide/post on board (“usually,” “eight,” “animal,” “people,” “around,” “that’s,” “they’re,” “you’ve”) and a Snap or Trap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so they ‘don’t play fair.’ We will figure out which ones should go in the Trap column (words that don’t play fair) and which ones go in the Snap column (words that do play fair).”</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 and then reread the word “eight.”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“Take a minute to think about this word and read it to yourself.”</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a:t>
            </a:r>
            <a:r>
              <a:rPr lang="en" sz="1200" dirty="0">
                <a:solidFill>
                  <a:schemeClr val="dk1"/>
                </a:solidFill>
                <a:latin typeface="Calibri"/>
                <a:ea typeface="Calibri"/>
                <a:cs typeface="Calibri"/>
                <a:sym typeface="Calibri"/>
              </a:rPr>
              <a:t>?”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why this is a trap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because it sounds like the word “ate” but is spelled completely different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In the word ‘eight,’ we hear the /ā/ sound at the beginning. There is a word that sounds just like it but means something completely different (homophone) spelled ‘a-t-e.’ Those two different spellings for a word that sounds exactly the same make this word one that we can identify as a trap.”</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word to Trap column on T-chart.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with students until all words are identified as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both lists of high-frequency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with their knowledge of letter sounds to decide whether a high-frequency word is a snap or trap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that students may identify “they’re” as a trap word because it is a homophone and easily confused with “their” and “there.”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each high-frequency word first and then analyze the word after reading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share their thinking when identifying words as snap or trap. This analysis supports future learning in morphology.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showing students the syllabication of the word “usually”: “u-su-al-ly.”</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174300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42d1f6f34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42d1f6f34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12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Track T-chart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12829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2062338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3" name="Google Shape;323;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“Babies.’”</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05434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0" name="Google Shape;330;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of Enlarged Decodable Reader “Babies.”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“First we read the text, ‘Babies,’ together. Now we will read a related text with the same title. This text is filled with words that YOU can read! There are decodable words, and there are some words that don’t play fair, like ‘another.’”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high-frequency words (“usually,” “eight,” “animal,” “people,” “around,” “that’s,” “they’re,” “you’ve”) on the Interactive Word Wall.</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Babies</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and highlighters to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“Babies” together and highlight in their own book.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“Babies”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647193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6" name="Google Shape;336;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14339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925382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40647059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New Materials to Prepare in Advance: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“Babies”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“Babies”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T-chart (on board, chart paper or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Snapshot Assessment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optional; one per student) </a:t>
            </a: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 (optional)</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b="1"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b="1"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 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7137439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31658354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388577384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47120903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6"/>
        <p:cNvGrpSpPr/>
        <p:nvPr/>
      </p:nvGrpSpPr>
      <p:grpSpPr>
        <a:xfrm>
          <a:off x="0" y="0"/>
          <a:ext cx="0" cy="0"/>
          <a:chOff x="0" y="0"/>
          <a:chExt cx="0" cy="0"/>
        </a:xfrm>
      </p:grpSpPr>
      <p:sp>
        <p:nvSpPr>
          <p:cNvPr id="377" name="Google Shape;377;g42489a76a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8" name="Google Shape;378;g42489a76a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93636042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3"/>
        <p:cNvGrpSpPr/>
        <p:nvPr/>
      </p:nvGrpSpPr>
      <p:grpSpPr>
        <a:xfrm>
          <a:off x="0" y="0"/>
          <a:ext cx="0" cy="0"/>
          <a:chOff x="0" y="0"/>
          <a:chExt cx="0" cy="0"/>
        </a:xfrm>
      </p:grpSpPr>
      <p:sp>
        <p:nvSpPr>
          <p:cNvPr id="384" name="Google Shape;384;g46da45cb3a_1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5" name="Google Shape;385;g46da45cb3a_1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2385586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73c041cd8_0_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473c041cd8_0_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Closing, students reflect on what it means to be an independent reader and how they can become increasingly more independent during whole group instruction and differentiated small group instruction. Consider asking one or more of the following questions to support students’ understanding of independence (encourage specificity in responses).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does it mean to be independent?” </a:t>
            </a:r>
            <a:r>
              <a:rPr lang="en" sz="1200" b="0" i="0" dirty="0">
                <a:latin typeface="Calibri"/>
                <a:ea typeface="Calibri"/>
                <a:cs typeface="Calibri"/>
                <a:sym typeface="Calibri"/>
              </a:rPr>
              <a:t>(examples: be able to do something on your own, be able to help myself with something) </a:t>
            </a:r>
            <a:r>
              <a:rPr lang="en" sz="1200" i="1" dirty="0">
                <a:latin typeface="Calibri"/>
                <a:ea typeface="Calibri"/>
                <a:cs typeface="Calibri"/>
                <a:sym typeface="Calibri"/>
              </a:rPr>
              <a:t>“What does it mean to be an independent reader?” </a:t>
            </a:r>
            <a:r>
              <a:rPr lang="en" sz="1200" b="0" i="0" dirty="0">
                <a:latin typeface="Calibri"/>
                <a:ea typeface="Calibri"/>
                <a:cs typeface="Calibri"/>
                <a:sym typeface="Calibri"/>
              </a:rPr>
              <a:t>(examples: have knowledge and skills to problem solve words, have “stamina” or the ability to stick with reading for an extended period of time, know your strengths and weaknesses)</a:t>
            </a:r>
            <a:endParaRPr sz="1200" b="0"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include answers listed with questions or like responses. Students are reflecting on what it means to be an independent reader.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Consider providing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“One thing an independent reader has to be able to do is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“As an independent reader, I can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 can show independence by _____.”</a:t>
            </a:r>
            <a:endParaRPr sz="1200" dirty="0">
              <a:solidFill>
                <a:schemeClr val="dk1"/>
              </a:solidFill>
              <a:latin typeface="Calibri"/>
              <a:ea typeface="Calibri"/>
              <a:cs typeface="Calibri"/>
              <a:sym typeface="Calibri"/>
            </a:endParaRPr>
          </a:p>
        </p:txBody>
      </p:sp>
      <p:sp>
        <p:nvSpPr>
          <p:cNvPr id="398" name="Google Shape;398;g473c041cd8_0_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g473c041cd8_0_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72783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4"/>
        <p:cNvGrpSpPr/>
        <p:nvPr/>
      </p:nvGrpSpPr>
      <p:grpSpPr>
        <a:xfrm>
          <a:off x="0" y="0"/>
          <a:ext cx="0" cy="0"/>
          <a:chOff x="0" y="0"/>
          <a:chExt cx="0" cy="0"/>
        </a:xfrm>
      </p:grpSpPr>
      <p:sp>
        <p:nvSpPr>
          <p:cNvPr id="405" name="Google Shape;405;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6" name="Google Shape;406;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practice reading words with spelling patterns and high-frequency words from this cycle by completing detective word work and/or reading the decodable story.</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956874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0"/>
        <p:cNvGrpSpPr/>
        <p:nvPr/>
      </p:nvGrpSpPr>
      <p:grpSpPr>
        <a:xfrm>
          <a:off x="0" y="0"/>
          <a:ext cx="0" cy="0"/>
          <a:chOff x="0" y="0"/>
          <a:chExt cx="0" cy="0"/>
        </a:xfrm>
      </p:grpSpPr>
      <p:sp>
        <p:nvSpPr>
          <p:cNvPr id="411" name="Google Shape;411;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2" name="Google Shape;412;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8259267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44ba0868e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44ba0868e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a:t>
            </a:r>
            <a:r>
              <a:rPr lang="en" sz="1200" b="0" dirty="0">
                <a:solidFill>
                  <a:schemeClr val="dk1"/>
                </a:solidFill>
                <a:latin typeface="Calibri"/>
                <a:ea typeface="Calibri"/>
                <a:cs typeface="Calibri"/>
                <a:sym typeface="Calibri"/>
              </a:rPr>
              <a:t>Babies” decodable text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a:t>
            </a:r>
            <a:r>
              <a:rPr lang="en" sz="1200" b="0" dirty="0">
                <a:solidFill>
                  <a:schemeClr val="dk1"/>
                </a:solidFill>
                <a:latin typeface="Calibri"/>
                <a:ea typeface="Calibri"/>
                <a:cs typeface="Calibri"/>
                <a:sym typeface="Calibri"/>
              </a:rPr>
              <a:t>: Rules of Fluency </a:t>
            </a:r>
            <a:r>
              <a:rPr lang="en" sz="1200" dirty="0">
                <a:solidFill>
                  <a:schemeClr val="dk1"/>
                </a:solidFill>
                <a:latin typeface="Calibri"/>
                <a:ea typeface="Calibri"/>
                <a:cs typeface="Calibri"/>
                <a:sym typeface="Calibri"/>
              </a:rPr>
              <a:t>cards, </a:t>
            </a:r>
            <a:r>
              <a:rPr lang="en" sz="1200" b="0"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reading fluently?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referring to the Reader’s Toolbox as needed for decoding?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assigning the engagement text for independent reading in place of or in addition to the decodable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 students to refer to the Reader’s Toolbox as needed for decoding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500080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5"/>
        <p:cNvGrpSpPr/>
        <p:nvPr/>
      </p:nvGrpSpPr>
      <p:grpSpPr>
        <a:xfrm>
          <a:off x="0" y="0"/>
          <a:ext cx="0" cy="0"/>
          <a:chOff x="0" y="0"/>
          <a:chExt cx="0" cy="0"/>
        </a:xfrm>
      </p:grpSpPr>
      <p:sp>
        <p:nvSpPr>
          <p:cNvPr id="426" name="Google Shape;426;g4a6f44d21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7" name="Google Shape;427;g4a6f44d21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28</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lang="en"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Teacher Actions: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algn="l" rtl="0">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Supports/Meeting Student Needs: None.</a:t>
            </a:r>
          </a:p>
        </p:txBody>
      </p:sp>
    </p:spTree>
    <p:extLst>
      <p:ext uri="{BB962C8B-B14F-4D97-AF65-F5344CB8AC3E}">
        <p14:creationId xmlns:p14="http://schemas.microsoft.com/office/powerpoint/2010/main" val="1016797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Engagement Text: “Babies.”</a:t>
            </a:r>
            <a:endParaRPr sz="1200" dirty="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72489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4a9f90cf1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1" name="Google Shape;441;g4a9f90cf1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28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496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apply what they have learned about plural endings of singular words ending in “y” to reading words containing “ies” endings. Students also apply knowledge of vowel sounds to decode and analyze high-frequency words. All but one of the words with this pattern in the Decodable Reader are two-syllable words representing plural nouns (examples: “babies,” “puppies”). One is a single-syllable verb (“tries”).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Closing of Grade 2 lessons, students have been reflecting on key character elements necessary for learning. In Module 1, they considered what it means to become proficient or “really good” at something and reflected on ways they take responsibility in the process of becoming proficient readers. In Module 2, students considered the role of goal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setting in the process and identified concrete knowledge or skills to work on. In Module 3, they reflected on the power of collaboration to help themselves and others “grow and flourish” (i.e., become proficient readers and writers). By Module 4, students are applying these habits of character. They now have strategies and a sense of confidence that has built a strong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foundation for Module 4: independence.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high-frequency words and determine why the words are regularly or irregularly spelled.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plural words with “ies” endings and irregularly spelled high-frequency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independently find a given word.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babies, hatch, egg, legless, wingless, maggots, chicks, bunnies, fry, mammals, sac, attached, lifecycle (T)</a:t>
            </a:r>
            <a:endParaRPr sz="1200" dirty="0">
              <a:latin typeface="Calibri"/>
              <a:ea typeface="Calibri"/>
              <a:cs typeface="Calibri"/>
              <a:sym typeface="Calibri"/>
            </a:endParaRPr>
          </a:p>
        </p:txBody>
      </p:sp>
    </p:spTree>
    <p:extLst>
      <p:ext uri="{BB962C8B-B14F-4D97-AF65-F5344CB8AC3E}">
        <p14:creationId xmlns:p14="http://schemas.microsoft.com/office/powerpoint/2010/main" val="274664812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4333593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Invite students to explain the meaning of “evidence,” if needed. Students may be familiar with “evidence” from working with Engagement Texts in the Grade 1 modules. </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18001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46c8afa21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46c8afa21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chemeClr val="dk1"/>
                </a:solidFill>
                <a:highlight>
                  <a:schemeClr val="lt1"/>
                </a:highlight>
                <a:latin typeface="Calibri"/>
                <a:ea typeface="Calibri"/>
                <a:cs typeface="Calibri"/>
                <a:sym typeface="Calibri"/>
              </a:rPr>
              <a:t> 3-5 minutes for uninterrupted first read and 8-10 minutes for the second read with questions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“Babies” aloud twice. The first time, uninterrupted. After the second read, students turn to a partner and retell the story in their own words. Engage students in a comprehension discussion including any new vocabulary. (Questions are found on the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“Listen carefully as I read this text: ‘Babies.’ After I am finished reading, you will retell the main points to a partner and answer some questions about it.”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text without interruption, pointing out the accompanying illustrations.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turn to a partner and tell what they learned from the text: “Babies.”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listening to story.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are sharing what they have learned from listening to the story.</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solidFill>
                  <a:srgbClr val="333333"/>
                </a:solidFill>
                <a:highlight>
                  <a:schemeClr val="lt1"/>
                </a:highlight>
                <a:latin typeface="Calibri"/>
                <a:ea typeface="Calibri"/>
                <a:cs typeface="Calibri"/>
                <a:sym typeface="Calibri"/>
              </a:rPr>
              <a:t>For students who need additional help, including ELLs, consider providing picture cards of nouns in “Babies” to support comprehension.</a:t>
            </a:r>
            <a:endParaRPr sz="1200" dirty="0">
              <a:solidFill>
                <a:srgbClr val="333333"/>
              </a:solidFill>
              <a:highlight>
                <a:schemeClr val="lt1"/>
              </a:highlight>
              <a:latin typeface="Calibri"/>
              <a:ea typeface="Calibri"/>
              <a:cs typeface="Calibri"/>
              <a:sym typeface="Calibri"/>
            </a:endParaRPr>
          </a:p>
          <a:p>
            <a:pPr marL="457200" lvl="0" indent="-304800" algn="l" rtl="0">
              <a:spcBef>
                <a:spcPts val="0"/>
              </a:spcBef>
              <a:spcAft>
                <a:spcPts val="0"/>
              </a:spcAft>
              <a:buClr>
                <a:srgbClr val="333333"/>
              </a:buClr>
              <a:buSzPts val="1200"/>
              <a:buFont typeface="Calibri"/>
              <a:buChar char="●"/>
            </a:pPr>
            <a:r>
              <a:rPr lang="en" sz="1200" dirty="0">
                <a:solidFill>
                  <a:srgbClr val="333333"/>
                </a:solidFill>
                <a:highlight>
                  <a:schemeClr val="lt1"/>
                </a:highlight>
                <a:latin typeface="Calibri"/>
                <a:ea typeface="Calibri"/>
                <a:cs typeface="Calibri"/>
                <a:sym typeface="Calibri"/>
              </a:rPr>
              <a:t>Consider asking students to make connections to the text, such as the types of baby animals students have known. Also consider making connections to any experiences they may have had caring for a baby animal or memories from their childhood.</a:t>
            </a:r>
            <a:endParaRPr sz="1200" dirty="0">
              <a:solidFill>
                <a:srgbClr val="333333"/>
              </a:solidFill>
              <a:highlight>
                <a:schemeClr val="lt1"/>
              </a:highlight>
              <a:latin typeface="Calibri"/>
              <a:ea typeface="Calibri"/>
              <a:cs typeface="Calibri"/>
              <a:sym typeface="Calibri"/>
            </a:endParaRPr>
          </a:p>
        </p:txBody>
      </p:sp>
    </p:spTree>
    <p:extLst>
      <p:ext uri="{BB962C8B-B14F-4D97-AF65-F5344CB8AC3E}">
        <p14:creationId xmlns:p14="http://schemas.microsoft.com/office/powerpoint/2010/main" val="12487343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comprehension questions.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“Babies.”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Recall: </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Which babies are carried in the moms’ bodies and which babies hatch from an egg</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Human babies, rabbit babies and monkey babies [mammals] are carried by their moms; birds, maggots, and fish hatch from eggs</a:t>
            </a:r>
            <a:r>
              <a:rPr lang="en" sz="1200"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Extension Question:</a:t>
            </a:r>
            <a:endParaRPr sz="1200" dirty="0">
              <a:solidFill>
                <a:schemeClr val="dk1"/>
              </a:solidFill>
              <a:latin typeface="Calibri"/>
              <a:ea typeface="Calibri"/>
              <a:cs typeface="Calibri"/>
              <a:sym typeface="Calibri"/>
            </a:endParaRPr>
          </a:p>
          <a:p>
            <a:pPr marL="137160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some similarities and differences between the babies described?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answer comprehension questions about text.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0660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42b525c55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42b525c55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comprehension questions focused on vocabulary and language.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vocabulary and language comprehension questions about “Babies.”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In the text, we learn that the maggots are born legless and wingless. What does this mean?” </a:t>
            </a:r>
            <a:r>
              <a:rPr lang="en" sz="1200" b="0" i="0" dirty="0">
                <a:solidFill>
                  <a:schemeClr val="dk1"/>
                </a:solidFill>
                <a:latin typeface="Calibri"/>
                <a:ea typeface="Calibri"/>
                <a:cs typeface="Calibri"/>
                <a:sym typeface="Calibri"/>
              </a:rPr>
              <a:t>(The suffix “less” on the end of a word means “without.” Maggots are baby flies that are born without legs and wings.)</a:t>
            </a:r>
            <a:endParaRPr sz="1200" b="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A fish baby, known as a ‘fry,’ has a ‘sac’ attached to its body when it is born. What does it mean to be ‘attached?’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 be joined or fastened to something)</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some similarities and differences between the babies described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Answers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answering the comprehension questions based on the story.</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needed, reread portion of text with the information to answer the question.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594691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4"/>
        <p:cNvGrpSpPr/>
        <p:nvPr/>
      </p:nvGrpSpPr>
      <p:grpSpPr>
        <a:xfrm>
          <a:off x="0" y="0"/>
          <a:ext cx="0" cy="0"/>
          <a:chOff x="0" y="0"/>
          <a:chExt cx="0" cy="0"/>
        </a:xfrm>
      </p:grpSpPr>
      <p:sp>
        <p:nvSpPr>
          <p:cNvPr id="105" name="Google Shape;105;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7" name="Google Shape;10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0" name="Google Shape;110;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1" name="Google Shape;111;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2" name="Google Shape;112;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5" name="Google Shape;115;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6" name="Google Shape;116;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9"/>
        <p:cNvGrpSpPr/>
        <p:nvPr/>
      </p:nvGrpSpPr>
      <p:grpSpPr>
        <a:xfrm>
          <a:off x="0" y="0"/>
          <a:ext cx="0" cy="0"/>
          <a:chOff x="0" y="0"/>
          <a:chExt cx="0" cy="0"/>
        </a:xfrm>
      </p:grpSpPr>
      <p:sp>
        <p:nvSpPr>
          <p:cNvPr id="120" name="Google Shape;120;p18"/>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18"/>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22" name="Google Shape;122;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19"/>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19"/>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32"/>
        <p:cNvGrpSpPr/>
        <p:nvPr/>
      </p:nvGrpSpPr>
      <p:grpSpPr>
        <a:xfrm>
          <a:off x="0" y="0"/>
          <a:ext cx="0" cy="0"/>
          <a:chOff x="0" y="0"/>
          <a:chExt cx="0" cy="0"/>
        </a:xfrm>
      </p:grpSpPr>
      <p:sp>
        <p:nvSpPr>
          <p:cNvPr id="133" name="Google Shape;133;p20"/>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20"/>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5" name="Google Shape;135;p20"/>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6" name="Google Shape;136;p20"/>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7" name="Google Shape;137;p20"/>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6"/>
        <p:cNvGrpSpPr/>
        <p:nvPr/>
      </p:nvGrpSpPr>
      <p:grpSpPr>
        <a:xfrm>
          <a:off x="0" y="0"/>
          <a:ext cx="0" cy="0"/>
          <a:chOff x="0" y="0"/>
          <a:chExt cx="0" cy="0"/>
        </a:xfrm>
      </p:grpSpPr>
      <p:sp>
        <p:nvSpPr>
          <p:cNvPr id="147" name="Google Shape;147;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50"/>
        <p:cNvGrpSpPr/>
        <p:nvPr/>
      </p:nvGrpSpPr>
      <p:grpSpPr>
        <a:xfrm>
          <a:off x="0" y="0"/>
          <a:ext cx="0" cy="0"/>
          <a:chOff x="0" y="0"/>
          <a:chExt cx="0" cy="0"/>
        </a:xfrm>
      </p:grpSpPr>
      <p:sp>
        <p:nvSpPr>
          <p:cNvPr id="151" name="Google Shape;151;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2" name="Google Shape;152;p23"/>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53" name="Google Shape;153;p23"/>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4" name="Google Shape;154;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9" name="Google Shape;159;p24"/>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60" name="Google Shape;160;p24"/>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61" name="Google Shape;161;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4"/>
        <p:cNvGrpSpPr/>
        <p:nvPr/>
      </p:nvGrpSpPr>
      <p:grpSpPr>
        <a:xfrm>
          <a:off x="0" y="0"/>
          <a:ext cx="0" cy="0"/>
          <a:chOff x="0" y="0"/>
          <a:chExt cx="0" cy="0"/>
        </a:xfrm>
      </p:grpSpPr>
      <p:sp>
        <p:nvSpPr>
          <p:cNvPr id="165" name="Google Shape;165;p2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6" name="Google Shape;166;p2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7" name="Google Shape;167;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2" name="Google Shape;172;p26"/>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Google Shape;173;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4" name="Google Shape;174;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6"/>
        <p:cNvGrpSpPr/>
        <p:nvPr/>
      </p:nvGrpSpPr>
      <p:grpSpPr>
        <a:xfrm>
          <a:off x="0" y="0"/>
          <a:ext cx="0" cy="0"/>
          <a:chOff x="0" y="0"/>
          <a:chExt cx="0" cy="0"/>
        </a:xfrm>
      </p:grpSpPr>
      <p:sp>
        <p:nvSpPr>
          <p:cNvPr id="177" name="Google Shape;177;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8" name="Google Shape;178;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9" name="Google Shape;179;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4"/>
        <p:cNvGrpSpPr/>
        <p:nvPr/>
      </p:nvGrpSpPr>
      <p:grpSpPr>
        <a:xfrm>
          <a:off x="0" y="0"/>
          <a:ext cx="0" cy="0"/>
          <a:chOff x="0" y="0"/>
          <a:chExt cx="0" cy="0"/>
        </a:xfrm>
      </p:grpSpPr>
      <p:sp>
        <p:nvSpPr>
          <p:cNvPr id="185" name="Google Shape;185;p29"/>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86" name="Google Shape;186;p29"/>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7" name="Google Shape;187;p2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88"/>
        <p:cNvGrpSpPr/>
        <p:nvPr/>
      </p:nvGrpSpPr>
      <p:grpSpPr>
        <a:xfrm>
          <a:off x="0" y="0"/>
          <a:ext cx="0" cy="0"/>
          <a:chOff x="0" y="0"/>
          <a:chExt cx="0" cy="0"/>
        </a:xfrm>
      </p:grpSpPr>
      <p:sp>
        <p:nvSpPr>
          <p:cNvPr id="189" name="Google Shape;189;p30"/>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90" name="Google Shape;190;p3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1"/>
        <p:cNvGrpSpPr/>
        <p:nvPr/>
      </p:nvGrpSpPr>
      <p:grpSpPr>
        <a:xfrm>
          <a:off x="0" y="0"/>
          <a:ext cx="0" cy="0"/>
          <a:chOff x="0" y="0"/>
          <a:chExt cx="0" cy="0"/>
        </a:xfrm>
      </p:grpSpPr>
      <p:sp>
        <p:nvSpPr>
          <p:cNvPr id="192" name="Google Shape;192;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3" name="Google Shape;193;p3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94" name="Google Shape;194;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5"/>
        <p:cNvGrpSpPr/>
        <p:nvPr/>
      </p:nvGrpSpPr>
      <p:grpSpPr>
        <a:xfrm>
          <a:off x="0" y="0"/>
          <a:ext cx="0" cy="0"/>
          <a:chOff x="0" y="0"/>
          <a:chExt cx="0" cy="0"/>
        </a:xfrm>
      </p:grpSpPr>
      <p:sp>
        <p:nvSpPr>
          <p:cNvPr id="196" name="Google Shape;196;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97" name="Google Shape;197;p3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8" name="Google Shape;198;p32"/>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99" name="Google Shape;199;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00"/>
        <p:cNvGrpSpPr/>
        <p:nvPr/>
      </p:nvGrpSpPr>
      <p:grpSpPr>
        <a:xfrm>
          <a:off x="0" y="0"/>
          <a:ext cx="0" cy="0"/>
          <a:chOff x="0" y="0"/>
          <a:chExt cx="0" cy="0"/>
        </a:xfrm>
      </p:grpSpPr>
      <p:sp>
        <p:nvSpPr>
          <p:cNvPr id="201" name="Google Shape;201;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2" name="Google Shape;202;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03"/>
        <p:cNvGrpSpPr/>
        <p:nvPr/>
      </p:nvGrpSpPr>
      <p:grpSpPr>
        <a:xfrm>
          <a:off x="0" y="0"/>
          <a:ext cx="0" cy="0"/>
          <a:chOff x="0" y="0"/>
          <a:chExt cx="0" cy="0"/>
        </a:xfrm>
      </p:grpSpPr>
      <p:sp>
        <p:nvSpPr>
          <p:cNvPr id="204" name="Google Shape;204;p34"/>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05" name="Google Shape;205;p34"/>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06" name="Google Shape;206;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07"/>
        <p:cNvGrpSpPr/>
        <p:nvPr/>
      </p:nvGrpSpPr>
      <p:grpSpPr>
        <a:xfrm>
          <a:off x="0" y="0"/>
          <a:ext cx="0" cy="0"/>
          <a:chOff x="0" y="0"/>
          <a:chExt cx="0" cy="0"/>
        </a:xfrm>
      </p:grpSpPr>
      <p:sp>
        <p:nvSpPr>
          <p:cNvPr id="208" name="Google Shape;208;p35"/>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09" name="Google Shape;209;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10"/>
        <p:cNvGrpSpPr/>
        <p:nvPr/>
      </p:nvGrpSpPr>
      <p:grpSpPr>
        <a:xfrm>
          <a:off x="0" y="0"/>
          <a:ext cx="0" cy="0"/>
          <a:chOff x="0" y="0"/>
          <a:chExt cx="0" cy="0"/>
        </a:xfrm>
      </p:grpSpPr>
      <p:sp>
        <p:nvSpPr>
          <p:cNvPr id="211" name="Google Shape;211;p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36"/>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13" name="Google Shape;213;p36"/>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14" name="Google Shape;214;p36"/>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15" name="Google Shape;215;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16"/>
        <p:cNvGrpSpPr/>
        <p:nvPr/>
      </p:nvGrpSpPr>
      <p:grpSpPr>
        <a:xfrm>
          <a:off x="0" y="0"/>
          <a:ext cx="0" cy="0"/>
          <a:chOff x="0" y="0"/>
          <a:chExt cx="0" cy="0"/>
        </a:xfrm>
      </p:grpSpPr>
      <p:sp>
        <p:nvSpPr>
          <p:cNvPr id="217" name="Google Shape;217;p37"/>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18" name="Google Shape;218;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19"/>
        <p:cNvGrpSpPr/>
        <p:nvPr/>
      </p:nvGrpSpPr>
      <p:grpSpPr>
        <a:xfrm>
          <a:off x="0" y="0"/>
          <a:ext cx="0" cy="0"/>
          <a:chOff x="0" y="0"/>
          <a:chExt cx="0" cy="0"/>
        </a:xfrm>
      </p:grpSpPr>
      <p:sp>
        <p:nvSpPr>
          <p:cNvPr id="220" name="Google Shape;220;p38"/>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21" name="Google Shape;221;p38"/>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22" name="Google Shape;222;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23"/>
        <p:cNvGrpSpPr/>
        <p:nvPr/>
      </p:nvGrpSpPr>
      <p:grpSpPr>
        <a:xfrm>
          <a:off x="0" y="0"/>
          <a:ext cx="0" cy="0"/>
          <a:chOff x="0" y="0"/>
          <a:chExt cx="0" cy="0"/>
        </a:xfrm>
      </p:grpSpPr>
      <p:sp>
        <p:nvSpPr>
          <p:cNvPr id="224" name="Google Shape;224;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6" Type="http://schemas.openxmlformats.org/officeDocument/2006/relationships/image" Target="../media/image3.png"/><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2.pn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1.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3.xml"/><Relationship Id="rId3" Type="http://schemas.openxmlformats.org/officeDocument/2006/relationships/slideLayout" Target="../slideLayouts/slideLayout28.xml"/><Relationship Id="rId7" Type="http://schemas.openxmlformats.org/officeDocument/2006/relationships/slideLayout" Target="../slideLayouts/slideLayout32.xml"/><Relationship Id="rId12" Type="http://schemas.openxmlformats.org/officeDocument/2006/relationships/theme" Target="../theme/theme3.xml"/><Relationship Id="rId2" Type="http://schemas.openxmlformats.org/officeDocument/2006/relationships/slideLayout" Target="../slideLayouts/slideLayout27.xml"/><Relationship Id="rId1" Type="http://schemas.openxmlformats.org/officeDocument/2006/relationships/slideLayout" Target="../slideLayouts/slideLayout26.xml"/><Relationship Id="rId6" Type="http://schemas.openxmlformats.org/officeDocument/2006/relationships/slideLayout" Target="../slideLayouts/slideLayout31.xml"/><Relationship Id="rId11" Type="http://schemas.openxmlformats.org/officeDocument/2006/relationships/slideLayout" Target="../slideLayouts/slideLayout36.xml"/><Relationship Id="rId5" Type="http://schemas.openxmlformats.org/officeDocument/2006/relationships/slideLayout" Target="../slideLayouts/slideLayout30.xml"/><Relationship Id="rId10" Type="http://schemas.openxmlformats.org/officeDocument/2006/relationships/slideLayout" Target="../slideLayouts/slideLayout35.xml"/><Relationship Id="rId4" Type="http://schemas.openxmlformats.org/officeDocument/2006/relationships/slideLayout" Target="../slideLayouts/slideLayout29.xml"/><Relationship Id="rId9"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5"/>
        <p:cNvGrpSpPr/>
        <p:nvPr/>
      </p:nvGrpSpPr>
      <p:grpSpPr>
        <a:xfrm>
          <a:off x="0" y="0"/>
          <a:ext cx="0" cy="0"/>
          <a:chOff x="0" y="0"/>
          <a:chExt cx="0" cy="0"/>
        </a:xfrm>
      </p:grpSpPr>
      <p:sp>
        <p:nvSpPr>
          <p:cNvPr id="96" name="Google Shape;96;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8" name="Google Shape;98;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5"/>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02" name="Google Shape;102;p15"/>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03" name="Google Shape;103;p15"/>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80"/>
        <p:cNvGrpSpPr/>
        <p:nvPr/>
      </p:nvGrpSpPr>
      <p:grpSpPr>
        <a:xfrm>
          <a:off x="0" y="0"/>
          <a:ext cx="0" cy="0"/>
          <a:chOff x="0" y="0"/>
          <a:chExt cx="0" cy="0"/>
        </a:xfrm>
      </p:grpSpPr>
      <p:sp>
        <p:nvSpPr>
          <p:cNvPr id="181" name="Google Shape;181;p2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82" name="Google Shape;182;p28"/>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183" name="Google Shape;183;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1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5.png"/></Relationships>
</file>

<file path=ppt/slides/_rels/slide1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9.png"/></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1.xml"/><Relationship Id="rId1" Type="http://schemas.openxmlformats.org/officeDocument/2006/relationships/slideLayout" Target="../slideLayouts/slideLayout12.xml"/><Relationship Id="rId4" Type="http://schemas.openxmlformats.org/officeDocument/2006/relationships/image" Target="../media/image21.png"/></Relationships>
</file>

<file path=ppt/slides/_rels/slide2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2.xml"/><Relationship Id="rId1" Type="http://schemas.openxmlformats.org/officeDocument/2006/relationships/slideLayout" Target="../slideLayouts/slideLayout1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25.png"/></Relationships>
</file>

<file path=ppt/slides/_rels/slide24.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26.png"/><Relationship Id="rId7" Type="http://schemas.openxmlformats.org/officeDocument/2006/relationships/image" Target="../media/image19.png"/><Relationship Id="rId2" Type="http://schemas.openxmlformats.org/officeDocument/2006/relationships/notesSlide" Target="../notesSlides/notesSlide24.xml"/><Relationship Id="rId1" Type="http://schemas.openxmlformats.org/officeDocument/2006/relationships/slideLayout" Target="../slideLayouts/slideLayout12.xml"/><Relationship Id="rId6" Type="http://schemas.openxmlformats.org/officeDocument/2006/relationships/image" Target="../media/image15.png"/><Relationship Id="rId5" Type="http://schemas.openxmlformats.org/officeDocument/2006/relationships/image" Target="../media/image17.png"/><Relationship Id="rId4" Type="http://schemas.openxmlformats.org/officeDocument/2006/relationships/image" Target="../media/image23.png"/><Relationship Id="rId9"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5.xml"/><Relationship Id="rId1" Type="http://schemas.openxmlformats.org/officeDocument/2006/relationships/slideLayout" Target="../slideLayouts/slideLayout2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8.xml"/><Relationship Id="rId1" Type="http://schemas.openxmlformats.org/officeDocument/2006/relationships/slideLayout" Target="../slideLayouts/slideLayout25.xml"/><Relationship Id="rId5" Type="http://schemas.openxmlformats.org/officeDocument/2006/relationships/image" Target="../media/image30.png"/><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9.xml"/><Relationship Id="rId1" Type="http://schemas.openxmlformats.org/officeDocument/2006/relationships/slideLayout" Target="../slideLayouts/slideLayout28.xml"/><Relationship Id="rId4" Type="http://schemas.openxmlformats.org/officeDocument/2006/relationships/image" Target="../media/image32.png"/></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3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0.xml"/><Relationship Id="rId1" Type="http://schemas.openxmlformats.org/officeDocument/2006/relationships/slideLayout" Target="../slideLayouts/slideLayout28.xml"/><Relationship Id="rId4" Type="http://schemas.openxmlformats.org/officeDocument/2006/relationships/image" Target="../media/image3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40"/>
          <p:cNvSpPr txBox="1">
            <a:spLocks noGrp="1"/>
          </p:cNvSpPr>
          <p:nvPr>
            <p:ph type="title"/>
          </p:nvPr>
        </p:nvSpPr>
        <p:spPr>
          <a:xfrm>
            <a:off x="315685" y="231389"/>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4: Part 1: Cycle 20: Lesson 97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30" name="Google Shape;230;p40"/>
          <p:cNvSpPr txBox="1">
            <a:spLocks noGrp="1"/>
          </p:cNvSpPr>
          <p:nvPr>
            <p:ph type="body" idx="1"/>
          </p:nvPr>
        </p:nvSpPr>
        <p:spPr>
          <a:xfrm>
            <a:off x="315685" y="964629"/>
            <a:ext cx="8677243" cy="39327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600" dirty="0">
                <a:solidFill>
                  <a:schemeClr val="dk1"/>
                </a:solidFill>
              </a:rPr>
              <a:t>This lesson in</a:t>
            </a:r>
            <a:r>
              <a:rPr lang="en" sz="1600" dirty="0"/>
              <a:t>cludes three instructional practices: Engagement Text Read Aloud, Snap or Trap, and Decodable Reader Partner Search and Read. Students work with the Engagement Text: “Babies” to pique their interest about the Decodable Reader, by incorporating the topic and some words from this cycle into an engaging read-aloud.</a:t>
            </a:r>
            <a:br>
              <a:rPr lang="en" sz="1600" dirty="0"/>
            </a:br>
            <a:r>
              <a:rPr lang="en" sz="1600" dirty="0"/>
              <a:t>During Snap or Trap, students will determine which words are “snap” (easily decodable) and which are “trap” (difficult to decode/irregular) explain their thinking. This lesson includes a contraction that is also a homophone (they’re). Students will then engage in reading the decodable “Babies” with partners.</a:t>
            </a:r>
            <a:endParaRPr sz="1600" b="1" dirty="0">
              <a:solidFill>
                <a:schemeClr val="dk1"/>
              </a:solidFill>
            </a:endParaRPr>
          </a:p>
          <a:p>
            <a:pPr marL="0" lvl="0" indent="0" algn="l" rtl="0">
              <a:lnSpc>
                <a:spcPct val="9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cycle (</a:t>
            </a:r>
            <a:r>
              <a:rPr lang="en" sz="1600" dirty="0"/>
              <a:t>singular and plural words spelled with “y,” “ey,” “ies,” and “s”) </a:t>
            </a:r>
            <a:r>
              <a:rPr lang="en" sz="1600" dirty="0">
                <a:solidFill>
                  <a:schemeClr val="dk1"/>
                </a:solidFill>
              </a:rPr>
              <a:t>and </a:t>
            </a:r>
            <a:r>
              <a:rPr lang="en" sz="1600" dirty="0"/>
              <a:t>previous </a:t>
            </a:r>
            <a:r>
              <a:rPr lang="en" sz="1600" dirty="0">
                <a:solidFill>
                  <a:schemeClr val="dk1"/>
                </a:solidFill>
              </a:rPr>
              <a:t>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High-Frequency words:</a:t>
            </a:r>
            <a:r>
              <a:rPr lang="en" sz="1600" dirty="0"/>
              <a:t> “usually,” “eight,” “animal,” “people,” “around,” “that’s,” “they’re,” “you’ve.”</a:t>
            </a:r>
            <a:endParaRPr sz="1600" dirty="0"/>
          </a:p>
          <a:p>
            <a:pPr marL="177800" lvl="0" indent="0" algn="l" rtl="0">
              <a:lnSpc>
                <a:spcPct val="70000"/>
              </a:lnSpc>
              <a:spcBef>
                <a:spcPts val="1000"/>
              </a:spcBef>
              <a:spcAft>
                <a:spcPts val="0"/>
              </a:spcAft>
              <a:buNone/>
            </a:pPr>
            <a:endParaRPr sz="1600" dirty="0">
              <a:solidFill>
                <a:schemeClr val="dk1"/>
              </a:solidFill>
            </a:endParaRPr>
          </a:p>
          <a:p>
            <a:pPr marL="177800" lvl="0" indent="0" algn="l" rtl="0">
              <a:lnSpc>
                <a:spcPct val="70000"/>
              </a:lnSpc>
              <a:spcBef>
                <a:spcPts val="1000"/>
              </a:spcBef>
              <a:spcAft>
                <a:spcPts val="1000"/>
              </a:spcAft>
              <a:buNone/>
            </a:pP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92" name="Google Shape;292;p4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Is it a snap or trap word? Think about it and back it up. Think and back it up. Is it a snap or trap word? It’s going to </a:t>
            </a:r>
            <a:r>
              <a:rPr lang="en-US" sz="2400" dirty="0">
                <a:solidFill>
                  <a:srgbClr val="FF0000"/>
                </a:solidFill>
              </a:rPr>
              <a:t>be </a:t>
            </a:r>
            <a:r>
              <a:rPr lang="en" sz="2400" dirty="0">
                <a:solidFill>
                  <a:srgbClr val="FF0000"/>
                </a:solidFill>
              </a:rPr>
              <a:t>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6"/>
        <p:cNvGrpSpPr/>
        <p:nvPr/>
      </p:nvGrpSpPr>
      <p:grpSpPr>
        <a:xfrm>
          <a:off x="0" y="0"/>
          <a:ext cx="0" cy="0"/>
          <a:chOff x="0" y="0"/>
          <a:chExt cx="0" cy="0"/>
        </a:xfrm>
      </p:grpSpPr>
      <p:sp>
        <p:nvSpPr>
          <p:cNvPr id="297" name="Google Shape;297;p5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98" name="Google Shape;298;p5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t>I can read high-frequency words that are a “snap” and play fair, and words that are a “trap” and don’t play fair.</a:t>
            </a:r>
            <a:endParaRPr sz="2400" dirty="0"/>
          </a:p>
          <a:p>
            <a:pPr marL="177800" lvl="0" indent="0" algn="l" rtl="0">
              <a:lnSpc>
                <a:spcPct val="120000"/>
              </a:lnSpc>
              <a:spcBef>
                <a:spcPts val="800"/>
              </a:spcBef>
              <a:spcAft>
                <a:spcPts val="0"/>
              </a:spcAft>
              <a:buNone/>
            </a:pP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299" name="Google Shape;299;p50"/>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3"/>
        <p:cNvGrpSpPr/>
        <p:nvPr/>
      </p:nvGrpSpPr>
      <p:grpSpPr>
        <a:xfrm>
          <a:off x="0" y="0"/>
          <a:ext cx="0" cy="0"/>
          <a:chOff x="0" y="0"/>
          <a:chExt cx="0" cy="0"/>
        </a:xfrm>
      </p:grpSpPr>
      <p:sp>
        <p:nvSpPr>
          <p:cNvPr id="304" name="Google Shape;304;p51"/>
          <p:cNvSpPr txBox="1">
            <a:spLocks noGrp="1"/>
          </p:cNvSpPr>
          <p:nvPr>
            <p:ph type="title"/>
          </p:nvPr>
        </p:nvSpPr>
        <p:spPr>
          <a:xfrm>
            <a:off x="311700" y="1957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b="1"/>
              <a:t>Snap or Trap</a:t>
            </a:r>
            <a:endParaRPr b="1"/>
          </a:p>
        </p:txBody>
      </p:sp>
      <p:sp>
        <p:nvSpPr>
          <p:cNvPr id="305" name="Google Shape;305;p51"/>
          <p:cNvSpPr txBox="1">
            <a:spLocks noGrp="1"/>
          </p:cNvSpPr>
          <p:nvPr>
            <p:ph type="body" idx="1"/>
          </p:nvPr>
        </p:nvSpPr>
        <p:spPr>
          <a:xfrm>
            <a:off x="311700" y="1033775"/>
            <a:ext cx="8692500" cy="1313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3600" dirty="0"/>
              <a:t>usually      eight	     animal	    people    </a:t>
            </a: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1200" dirty="0">
              <a:latin typeface="Calibri"/>
              <a:ea typeface="Calibri"/>
              <a:cs typeface="Calibri"/>
              <a:sym typeface="Calibri"/>
            </a:endParaRPr>
          </a:p>
          <a:p>
            <a:pPr marL="0" lvl="0" indent="0" algn="l" rtl="0">
              <a:spcBef>
                <a:spcPts val="800"/>
              </a:spcBef>
              <a:spcAft>
                <a:spcPts val="0"/>
              </a:spcAft>
              <a:buNone/>
            </a:pPr>
            <a:endParaRPr sz="3600" dirty="0"/>
          </a:p>
          <a:p>
            <a:pPr marL="0" lvl="0" indent="0" algn="l" rtl="0">
              <a:spcBef>
                <a:spcPts val="800"/>
              </a:spcBef>
              <a:spcAft>
                <a:spcPts val="0"/>
              </a:spcAft>
              <a:buNone/>
            </a:pPr>
            <a:endParaRPr sz="3600" dirty="0"/>
          </a:p>
          <a:p>
            <a:pPr marL="0" lvl="0" indent="0" algn="l" rtl="0">
              <a:spcBef>
                <a:spcPts val="800"/>
              </a:spcBef>
              <a:spcAft>
                <a:spcPts val="0"/>
              </a:spcAft>
              <a:buNone/>
            </a:pPr>
            <a:r>
              <a:rPr lang="en" sz="3600" dirty="0"/>
              <a:t>	</a:t>
            </a:r>
            <a:endParaRPr sz="3600" dirty="0"/>
          </a:p>
          <a:p>
            <a:pPr marL="0" lvl="0" indent="0" algn="l" rtl="0">
              <a:spcBef>
                <a:spcPts val="800"/>
              </a:spcBef>
              <a:spcAft>
                <a:spcPts val="0"/>
              </a:spcAft>
              <a:buNone/>
            </a:pPr>
            <a:endParaRPr dirty="0"/>
          </a:p>
          <a:p>
            <a:pPr marL="914400" lvl="0" indent="0" algn="l" rtl="0">
              <a:spcBef>
                <a:spcPts val="800"/>
              </a:spcBef>
              <a:spcAft>
                <a:spcPts val="0"/>
              </a:spcAft>
              <a:buNone/>
            </a:pPr>
            <a:r>
              <a:rPr lang="en" sz="2400" dirty="0"/>
              <a:t>                                        </a:t>
            </a:r>
            <a:endParaRPr sz="2400" dirty="0"/>
          </a:p>
        </p:txBody>
      </p:sp>
      <p:sp>
        <p:nvSpPr>
          <p:cNvPr id="306" name="Google Shape;306;p51"/>
          <p:cNvSpPr txBox="1"/>
          <p:nvPr/>
        </p:nvSpPr>
        <p:spPr>
          <a:xfrm>
            <a:off x="311700" y="2347475"/>
            <a:ext cx="8692500" cy="1115100"/>
          </a:xfrm>
          <a:prstGeom prst="rect">
            <a:avLst/>
          </a:prstGeom>
          <a:noFill/>
          <a:ln>
            <a:noFill/>
          </a:ln>
        </p:spPr>
        <p:txBody>
          <a:bodyPr spcFirstLastPara="1" wrap="square" lIns="91425" tIns="91425" rIns="91425" bIns="91425" anchor="t" anchorCtr="0">
            <a:noAutofit/>
          </a:bodyPr>
          <a:lstStyle/>
          <a:p>
            <a:pPr marL="0" lvl="0" indent="0" algn="l" rtl="0">
              <a:spcBef>
                <a:spcPts val="800"/>
              </a:spcBef>
              <a:spcAft>
                <a:spcPts val="0"/>
              </a:spcAft>
              <a:buClr>
                <a:schemeClr val="dk1"/>
              </a:buClr>
              <a:buSzPts val="1100"/>
              <a:buFont typeface="Arial"/>
              <a:buNone/>
            </a:pPr>
            <a:r>
              <a:rPr lang="en" sz="3600" dirty="0">
                <a:solidFill>
                  <a:schemeClr val="dk1"/>
                </a:solidFill>
                <a:latin typeface="Century Gothic"/>
                <a:ea typeface="Century Gothic"/>
                <a:cs typeface="Century Gothic"/>
                <a:sym typeface="Century Gothic"/>
              </a:rPr>
              <a:t>around	   that’s	     they’re  	   you’ve	</a:t>
            </a:r>
            <a:endParaRPr dirty="0"/>
          </a:p>
          <a:p>
            <a:pPr marL="0" lvl="0" indent="0" algn="l" rtl="0">
              <a:spcBef>
                <a:spcPts val="800"/>
              </a:spcBef>
              <a:spcAft>
                <a:spcPts val="0"/>
              </a:spcAft>
              <a:buClr>
                <a:schemeClr val="dk1"/>
              </a:buClr>
              <a:buSzPts val="1100"/>
              <a:buFont typeface="Arial"/>
              <a:buNone/>
            </a:pPr>
            <a:endParaRPr dirty="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5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a:p>
            <a:pPr marL="914400" lvl="0" indent="0" algn="l" rtl="0">
              <a:spcBef>
                <a:spcPts val="800"/>
              </a:spcBef>
              <a:spcAft>
                <a:spcPts val="0"/>
              </a:spcAft>
              <a:buNone/>
            </a:pPr>
            <a:r>
              <a:rPr lang="en" sz="2400"/>
              <a:t>                                        </a:t>
            </a:r>
            <a:endParaRPr sz="2400"/>
          </a:p>
        </p:txBody>
      </p:sp>
      <p:pic>
        <p:nvPicPr>
          <p:cNvPr id="312" name="Google Shape;312;p52"/>
          <p:cNvPicPr preferRelativeResize="0"/>
          <p:nvPr/>
        </p:nvPicPr>
        <p:blipFill>
          <a:blip r:embed="rId3">
            <a:alphaModFix/>
          </a:blip>
          <a:stretch>
            <a:fillRect/>
          </a:stretch>
        </p:blipFill>
        <p:spPr>
          <a:xfrm>
            <a:off x="742800" y="563313"/>
            <a:ext cx="7448550" cy="4257675"/>
          </a:xfrm>
          <a:prstGeom prst="rect">
            <a:avLst/>
          </a:prstGeom>
          <a:noFill/>
          <a:ln>
            <a:noFill/>
          </a:ln>
        </p:spPr>
      </p:pic>
      <p:sp>
        <p:nvSpPr>
          <p:cNvPr id="313" name="Google Shape;313;p52"/>
          <p:cNvSpPr txBox="1"/>
          <p:nvPr/>
        </p:nvSpPr>
        <p:spPr>
          <a:xfrm>
            <a:off x="1661750" y="2093000"/>
            <a:ext cx="2156400" cy="187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p:txBody>
      </p:sp>
      <p:sp>
        <p:nvSpPr>
          <p:cNvPr id="314" name="Google Shape;314;p52"/>
          <p:cNvSpPr txBox="1"/>
          <p:nvPr/>
        </p:nvSpPr>
        <p:spPr>
          <a:xfrm>
            <a:off x="5157425" y="2205825"/>
            <a:ext cx="2156400" cy="2615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000"/>
          </a:p>
          <a:p>
            <a:pPr marL="0" lvl="0" indent="0" algn="l" rtl="0">
              <a:spcBef>
                <a:spcPts val="0"/>
              </a:spcBef>
              <a:spcAft>
                <a:spcPts val="0"/>
              </a:spcAft>
              <a:buNone/>
            </a:pPr>
            <a:endParaRPr sz="3000"/>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13"/>
                                        </p:tgtEl>
                                        <p:attrNameLst>
                                          <p:attrName>style.visibility</p:attrName>
                                        </p:attrNameLst>
                                      </p:cBhvr>
                                      <p:to>
                                        <p:strVal val="visible"/>
                                      </p:to>
                                    </p:set>
                                    <p:animEffect transition="in" filter="fade">
                                      <p:cBhvr>
                                        <p:cTn id="7" dur="1000"/>
                                        <p:tgtEl>
                                          <p:spTgt spid="31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14"/>
                                        </p:tgtEl>
                                        <p:attrNameLst>
                                          <p:attrName>style.visibility</p:attrName>
                                        </p:attrNameLst>
                                      </p:cBhvr>
                                      <p:to>
                                        <p:strVal val="visible"/>
                                      </p:to>
                                    </p:set>
                                    <p:animEffect transition="in" filter="fade">
                                      <p:cBhvr>
                                        <p:cTn id="12" dur="1000"/>
                                        <p:tgtEl>
                                          <p:spTgt spid="3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20" name="Google Shape;320;p53"/>
          <p:cNvSpPr txBox="1">
            <a:spLocks noGrp="1"/>
          </p:cNvSpPr>
          <p:nvPr>
            <p:ph type="body" idx="1"/>
          </p:nvPr>
        </p:nvSpPr>
        <p:spPr>
          <a:xfrm>
            <a:off x="499533" y="1152475"/>
            <a:ext cx="8144934"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326" name="Google Shape;326;p54"/>
          <p:cNvSpPr txBox="1">
            <a:spLocks noGrp="1"/>
          </p:cNvSpPr>
          <p:nvPr>
            <p:ph type="body" idx="1"/>
          </p:nvPr>
        </p:nvSpPr>
        <p:spPr>
          <a:xfrm>
            <a:off x="311700" y="1152475"/>
            <a:ext cx="81885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 “</a:t>
            </a:r>
            <a:r>
              <a:rPr lang="en" sz="2400"/>
              <a:t>Babies.</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327" name="Google Shape;327;p54"/>
          <p:cNvPicPr preferRelativeResize="0"/>
          <p:nvPr/>
        </p:nvPicPr>
        <p:blipFill>
          <a:blip r:embed="rId3">
            <a:alphaModFix/>
          </a:blip>
          <a:stretch>
            <a:fillRect/>
          </a:stretch>
        </p:blipFill>
        <p:spPr>
          <a:xfrm>
            <a:off x="8268900" y="4247800"/>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55"/>
          <p:cNvSpPr txBox="1">
            <a:spLocks noGrp="1"/>
          </p:cNvSpPr>
          <p:nvPr>
            <p:ph type="title"/>
          </p:nvPr>
        </p:nvSpPr>
        <p:spPr>
          <a:xfrm>
            <a:off x="311700" y="2175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t>
            </a:r>
            <a:endParaRPr sz="3000"/>
          </a:p>
          <a:p>
            <a:pPr marL="0" lvl="0" indent="0" algn="l" rtl="0">
              <a:spcBef>
                <a:spcPts val="0"/>
              </a:spcBef>
              <a:spcAft>
                <a:spcPts val="0"/>
              </a:spcAft>
              <a:buNone/>
            </a:pPr>
            <a:r>
              <a:rPr lang="en" sz="3000"/>
              <a:t>and Read</a:t>
            </a:r>
            <a:endParaRPr sz="3000"/>
          </a:p>
        </p:txBody>
      </p:sp>
      <p:pic>
        <p:nvPicPr>
          <p:cNvPr id="333" name="Google Shape;333;p55"/>
          <p:cNvPicPr preferRelativeResize="0"/>
          <p:nvPr/>
        </p:nvPicPr>
        <p:blipFill>
          <a:blip r:embed="rId3">
            <a:alphaModFix/>
          </a:blip>
          <a:stretch>
            <a:fillRect/>
          </a:stretch>
        </p:blipFill>
        <p:spPr>
          <a:xfrm>
            <a:off x="4056825" y="302575"/>
            <a:ext cx="3703924" cy="4342775"/>
          </a:xfrm>
          <a:prstGeom prst="rect">
            <a:avLst/>
          </a:prstGeom>
          <a:noFill/>
          <a:ln w="9525" cap="flat" cmpd="sng">
            <a:solidFill>
              <a:schemeClr val="dk2"/>
            </a:solidFill>
            <a:prstDash val="solid"/>
            <a:round/>
            <a:headEnd type="none" w="sm" len="sm"/>
            <a:tailEnd type="none" w="sm" len="sm"/>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pic>
        <p:nvPicPr>
          <p:cNvPr id="339" name="Google Shape;339;p56"/>
          <p:cNvPicPr preferRelativeResize="0"/>
          <p:nvPr/>
        </p:nvPicPr>
        <p:blipFill>
          <a:blip r:embed="rId3">
            <a:alphaModFix/>
          </a:blip>
          <a:stretch>
            <a:fillRect/>
          </a:stretch>
        </p:blipFill>
        <p:spPr>
          <a:xfrm>
            <a:off x="397325" y="1050300"/>
            <a:ext cx="5000625" cy="2733675"/>
          </a:xfrm>
          <a:prstGeom prst="rect">
            <a:avLst/>
          </a:prstGeom>
          <a:noFill/>
          <a:ln>
            <a:noFill/>
          </a:ln>
        </p:spPr>
      </p:pic>
      <p:pic>
        <p:nvPicPr>
          <p:cNvPr id="340" name="Google Shape;340;p56"/>
          <p:cNvPicPr preferRelativeResize="0"/>
          <p:nvPr/>
        </p:nvPicPr>
        <p:blipFill>
          <a:blip r:embed="rId4">
            <a:alphaModFix/>
          </a:blip>
          <a:stretch>
            <a:fillRect/>
          </a:stretch>
        </p:blipFill>
        <p:spPr>
          <a:xfrm>
            <a:off x="5478325" y="1132250"/>
            <a:ext cx="3441250" cy="2569764"/>
          </a:xfrm>
          <a:prstGeom prst="rect">
            <a:avLst/>
          </a:prstGeom>
          <a:noFill/>
          <a:ln>
            <a:noFill/>
          </a:ln>
        </p:spPr>
      </p:pic>
      <p:sp>
        <p:nvSpPr>
          <p:cNvPr id="6" name="Google Shape;345;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44"/>
        <p:cNvGrpSpPr/>
        <p:nvPr/>
      </p:nvGrpSpPr>
      <p:grpSpPr>
        <a:xfrm>
          <a:off x="0" y="0"/>
          <a:ext cx="0" cy="0"/>
          <a:chOff x="0" y="0"/>
          <a:chExt cx="0" cy="0"/>
        </a:xfrm>
      </p:grpSpPr>
      <p:sp>
        <p:nvSpPr>
          <p:cNvPr id="345" name="Google Shape;345;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46" name="Google Shape;346;p57"/>
          <p:cNvPicPr preferRelativeResize="0"/>
          <p:nvPr/>
        </p:nvPicPr>
        <p:blipFill>
          <a:blip r:embed="rId3">
            <a:alphaModFix/>
          </a:blip>
          <a:stretch>
            <a:fillRect/>
          </a:stretch>
        </p:blipFill>
        <p:spPr>
          <a:xfrm>
            <a:off x="382950" y="1293425"/>
            <a:ext cx="4743450" cy="2809875"/>
          </a:xfrm>
          <a:prstGeom prst="rect">
            <a:avLst/>
          </a:prstGeom>
          <a:noFill/>
          <a:ln>
            <a:noFill/>
          </a:ln>
        </p:spPr>
      </p:pic>
      <p:pic>
        <p:nvPicPr>
          <p:cNvPr id="347" name="Google Shape;347;p57"/>
          <p:cNvPicPr preferRelativeResize="0"/>
          <p:nvPr/>
        </p:nvPicPr>
        <p:blipFill>
          <a:blip r:embed="rId4">
            <a:alphaModFix/>
          </a:blip>
          <a:stretch>
            <a:fillRect/>
          </a:stretch>
        </p:blipFill>
        <p:spPr>
          <a:xfrm>
            <a:off x="5277975" y="1292825"/>
            <a:ext cx="3554325" cy="255785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53" name="Google Shape;353;p58"/>
          <p:cNvPicPr preferRelativeResize="0"/>
          <p:nvPr/>
        </p:nvPicPr>
        <p:blipFill>
          <a:blip r:embed="rId3">
            <a:alphaModFix/>
          </a:blip>
          <a:stretch>
            <a:fillRect/>
          </a:stretch>
        </p:blipFill>
        <p:spPr>
          <a:xfrm>
            <a:off x="483775" y="1188950"/>
            <a:ext cx="4838700" cy="2886075"/>
          </a:xfrm>
          <a:prstGeom prst="rect">
            <a:avLst/>
          </a:prstGeom>
          <a:noFill/>
          <a:ln>
            <a:noFill/>
          </a:ln>
        </p:spPr>
      </p:pic>
      <p:pic>
        <p:nvPicPr>
          <p:cNvPr id="354" name="Google Shape;354;p58"/>
          <p:cNvPicPr preferRelativeResize="0"/>
          <p:nvPr/>
        </p:nvPicPr>
        <p:blipFill>
          <a:blip r:embed="rId4">
            <a:alphaModFix/>
          </a:blip>
          <a:stretch>
            <a:fillRect/>
          </a:stretch>
        </p:blipFill>
        <p:spPr>
          <a:xfrm>
            <a:off x="5474850" y="1278063"/>
            <a:ext cx="3444700" cy="2587387"/>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41"/>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“Babies”</a:t>
            </a:r>
            <a:r>
              <a:rPr lang="en" sz="1500" dirty="0">
                <a:solidFill>
                  <a:schemeClr val="dk1"/>
                </a:solidFill>
              </a:rPr>
              <a:t> (Provided;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Babies</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and T-chart (Supporting Materials: Teacher Guide, write on index cards, list on board or show slide) </a:t>
            </a:r>
            <a:endParaRPr sz="1500" dirty="0"/>
          </a:p>
          <a:p>
            <a:pPr marL="457200" lvl="0" indent="-323850" algn="l" rtl="0">
              <a:spcBef>
                <a:spcPts val="0"/>
              </a:spcBef>
              <a:spcAft>
                <a:spcPts val="0"/>
              </a:spcAft>
              <a:buClr>
                <a:schemeClr val="dk1"/>
              </a:buClr>
              <a:buSzPts val="1500"/>
              <a:buChar char="•"/>
            </a:pPr>
            <a:r>
              <a:rPr lang="en" sz="1500" dirty="0">
                <a:solidFill>
                  <a:schemeClr val="dk1"/>
                </a:solidFill>
              </a:rPr>
              <a:t>Snapshot Assessment (Supporting Materials: Teacher Guide, optional; one per student) </a:t>
            </a:r>
            <a:endParaRPr sz="1500" b="1" dirty="0">
              <a:solidFill>
                <a:schemeClr val="dk1"/>
              </a:solidFill>
            </a:endParaRPr>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 (optional)</a:t>
            </a:r>
            <a:endParaRPr sz="1500" dirty="0">
              <a:solidFill>
                <a:schemeClr val="dk1"/>
              </a:solidFill>
            </a:endParaRPr>
          </a:p>
        </p:txBody>
      </p:sp>
      <p:sp>
        <p:nvSpPr>
          <p:cNvPr id="236" name="Google Shape;236;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1: Module 4: Part 1: Cycle 20: Lesson 97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5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0" name="Google Shape;360;p59"/>
          <p:cNvPicPr preferRelativeResize="0"/>
          <p:nvPr/>
        </p:nvPicPr>
        <p:blipFill>
          <a:blip r:embed="rId3">
            <a:alphaModFix/>
          </a:blip>
          <a:stretch>
            <a:fillRect/>
          </a:stretch>
        </p:blipFill>
        <p:spPr>
          <a:xfrm>
            <a:off x="0" y="1273438"/>
            <a:ext cx="5172075" cy="2181225"/>
          </a:xfrm>
          <a:prstGeom prst="rect">
            <a:avLst/>
          </a:prstGeom>
          <a:noFill/>
          <a:ln>
            <a:noFill/>
          </a:ln>
        </p:spPr>
      </p:pic>
      <p:pic>
        <p:nvPicPr>
          <p:cNvPr id="361" name="Google Shape;361;p59"/>
          <p:cNvPicPr preferRelativeResize="0"/>
          <p:nvPr/>
        </p:nvPicPr>
        <p:blipFill>
          <a:blip r:embed="rId4">
            <a:alphaModFix/>
          </a:blip>
          <a:stretch>
            <a:fillRect/>
          </a:stretch>
        </p:blipFill>
        <p:spPr>
          <a:xfrm>
            <a:off x="5266875" y="1180625"/>
            <a:ext cx="3183351" cy="2366850"/>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67" name="Google Shape;367;p60"/>
          <p:cNvPicPr preferRelativeResize="0"/>
          <p:nvPr/>
        </p:nvPicPr>
        <p:blipFill>
          <a:blip r:embed="rId3">
            <a:alphaModFix/>
          </a:blip>
          <a:stretch>
            <a:fillRect/>
          </a:stretch>
        </p:blipFill>
        <p:spPr>
          <a:xfrm>
            <a:off x="311700" y="1071563"/>
            <a:ext cx="4410075" cy="3000375"/>
          </a:xfrm>
          <a:prstGeom prst="rect">
            <a:avLst/>
          </a:prstGeom>
          <a:noFill/>
          <a:ln>
            <a:noFill/>
          </a:ln>
        </p:spPr>
      </p:pic>
      <p:pic>
        <p:nvPicPr>
          <p:cNvPr id="368" name="Google Shape;368;p60"/>
          <p:cNvPicPr preferRelativeResize="0"/>
          <p:nvPr/>
        </p:nvPicPr>
        <p:blipFill>
          <a:blip r:embed="rId4">
            <a:alphaModFix/>
          </a:blip>
          <a:stretch>
            <a:fillRect/>
          </a:stretch>
        </p:blipFill>
        <p:spPr>
          <a:xfrm>
            <a:off x="4945400" y="1074400"/>
            <a:ext cx="3758050" cy="2994696"/>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sp>
        <p:nvSpPr>
          <p:cNvPr id="373" name="Google Shape;373;p6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74" name="Google Shape;374;p61"/>
          <p:cNvPicPr preferRelativeResize="0"/>
          <p:nvPr/>
        </p:nvPicPr>
        <p:blipFill>
          <a:blip r:embed="rId3">
            <a:alphaModFix/>
          </a:blip>
          <a:stretch>
            <a:fillRect/>
          </a:stretch>
        </p:blipFill>
        <p:spPr>
          <a:xfrm>
            <a:off x="527000" y="1246575"/>
            <a:ext cx="4686300" cy="2800350"/>
          </a:xfrm>
          <a:prstGeom prst="rect">
            <a:avLst/>
          </a:prstGeom>
          <a:noFill/>
          <a:ln>
            <a:noFill/>
          </a:ln>
        </p:spPr>
      </p:pic>
      <p:pic>
        <p:nvPicPr>
          <p:cNvPr id="375" name="Google Shape;375;p61"/>
          <p:cNvPicPr preferRelativeResize="0"/>
          <p:nvPr/>
        </p:nvPicPr>
        <p:blipFill>
          <a:blip r:embed="rId4">
            <a:alphaModFix/>
          </a:blip>
          <a:stretch>
            <a:fillRect/>
          </a:stretch>
        </p:blipFill>
        <p:spPr>
          <a:xfrm>
            <a:off x="5213300" y="1128963"/>
            <a:ext cx="3625900" cy="2885577"/>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79"/>
        <p:cNvGrpSpPr/>
        <p:nvPr/>
      </p:nvGrpSpPr>
      <p:grpSpPr>
        <a:xfrm>
          <a:off x="0" y="0"/>
          <a:ext cx="0" cy="0"/>
          <a:chOff x="0" y="0"/>
          <a:chExt cx="0" cy="0"/>
        </a:xfrm>
      </p:grpSpPr>
      <p:sp>
        <p:nvSpPr>
          <p:cNvPr id="380" name="Google Shape;380;p6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pic>
        <p:nvPicPr>
          <p:cNvPr id="381" name="Google Shape;381;p62"/>
          <p:cNvPicPr preferRelativeResize="0"/>
          <p:nvPr/>
        </p:nvPicPr>
        <p:blipFill>
          <a:blip r:embed="rId3">
            <a:alphaModFix/>
          </a:blip>
          <a:stretch>
            <a:fillRect/>
          </a:stretch>
        </p:blipFill>
        <p:spPr>
          <a:xfrm>
            <a:off x="426150" y="1285075"/>
            <a:ext cx="4953000" cy="2409825"/>
          </a:xfrm>
          <a:prstGeom prst="rect">
            <a:avLst/>
          </a:prstGeom>
          <a:noFill/>
          <a:ln>
            <a:noFill/>
          </a:ln>
        </p:spPr>
      </p:pic>
      <p:pic>
        <p:nvPicPr>
          <p:cNvPr id="382" name="Google Shape;382;p62"/>
          <p:cNvPicPr preferRelativeResize="0"/>
          <p:nvPr/>
        </p:nvPicPr>
        <p:blipFill>
          <a:blip r:embed="rId4">
            <a:alphaModFix/>
          </a:blip>
          <a:stretch>
            <a:fillRect/>
          </a:stretch>
        </p:blipFill>
        <p:spPr>
          <a:xfrm>
            <a:off x="5379150" y="1385950"/>
            <a:ext cx="3388000" cy="23716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pic>
        <p:nvPicPr>
          <p:cNvPr id="388" name="Google Shape;388;p63"/>
          <p:cNvPicPr preferRelativeResize="0"/>
          <p:nvPr/>
        </p:nvPicPr>
        <p:blipFill>
          <a:blip r:embed="rId3">
            <a:alphaModFix/>
          </a:blip>
          <a:stretch>
            <a:fillRect/>
          </a:stretch>
        </p:blipFill>
        <p:spPr>
          <a:xfrm>
            <a:off x="2312534" y="1171415"/>
            <a:ext cx="4410075" cy="3067050"/>
          </a:xfrm>
          <a:prstGeom prst="rect">
            <a:avLst/>
          </a:prstGeom>
          <a:noFill/>
          <a:ln>
            <a:noFill/>
          </a:ln>
        </p:spPr>
      </p:pic>
      <p:pic>
        <p:nvPicPr>
          <p:cNvPr id="389" name="Google Shape;389;p63"/>
          <p:cNvPicPr preferRelativeResize="0"/>
          <p:nvPr/>
        </p:nvPicPr>
        <p:blipFill>
          <a:blip r:embed="rId4">
            <a:alphaModFix/>
          </a:blip>
          <a:stretch>
            <a:fillRect/>
          </a:stretch>
        </p:blipFill>
        <p:spPr>
          <a:xfrm>
            <a:off x="226046" y="1716598"/>
            <a:ext cx="1217575" cy="968966"/>
          </a:xfrm>
          <a:prstGeom prst="rect">
            <a:avLst/>
          </a:prstGeom>
          <a:noFill/>
          <a:ln>
            <a:noFill/>
          </a:ln>
        </p:spPr>
      </p:pic>
      <p:pic>
        <p:nvPicPr>
          <p:cNvPr id="390" name="Google Shape;390;p63"/>
          <p:cNvPicPr preferRelativeResize="0"/>
          <p:nvPr/>
        </p:nvPicPr>
        <p:blipFill>
          <a:blip r:embed="rId5">
            <a:alphaModFix/>
          </a:blip>
          <a:stretch>
            <a:fillRect/>
          </a:stretch>
        </p:blipFill>
        <p:spPr>
          <a:xfrm>
            <a:off x="6722621" y="1055640"/>
            <a:ext cx="1488300" cy="1117883"/>
          </a:xfrm>
          <a:prstGeom prst="rect">
            <a:avLst/>
          </a:prstGeom>
          <a:noFill/>
          <a:ln>
            <a:noFill/>
          </a:ln>
        </p:spPr>
      </p:pic>
      <p:pic>
        <p:nvPicPr>
          <p:cNvPr id="391" name="Google Shape;391;p63"/>
          <p:cNvPicPr preferRelativeResize="0"/>
          <p:nvPr/>
        </p:nvPicPr>
        <p:blipFill>
          <a:blip r:embed="rId6">
            <a:alphaModFix/>
          </a:blip>
          <a:stretch>
            <a:fillRect/>
          </a:stretch>
        </p:blipFill>
        <p:spPr>
          <a:xfrm>
            <a:off x="964311" y="2548120"/>
            <a:ext cx="1348236" cy="970250"/>
          </a:xfrm>
          <a:prstGeom prst="rect">
            <a:avLst/>
          </a:prstGeom>
          <a:noFill/>
          <a:ln>
            <a:noFill/>
          </a:ln>
        </p:spPr>
      </p:pic>
      <p:pic>
        <p:nvPicPr>
          <p:cNvPr id="392" name="Google Shape;392;p63"/>
          <p:cNvPicPr preferRelativeResize="0"/>
          <p:nvPr/>
        </p:nvPicPr>
        <p:blipFill>
          <a:blip r:embed="rId7">
            <a:alphaModFix/>
          </a:blip>
          <a:stretch>
            <a:fillRect/>
          </a:stretch>
        </p:blipFill>
        <p:spPr>
          <a:xfrm>
            <a:off x="7800709" y="1918728"/>
            <a:ext cx="1146294" cy="852300"/>
          </a:xfrm>
          <a:prstGeom prst="rect">
            <a:avLst/>
          </a:prstGeom>
          <a:noFill/>
          <a:ln>
            <a:noFill/>
          </a:ln>
        </p:spPr>
      </p:pic>
      <p:pic>
        <p:nvPicPr>
          <p:cNvPr id="393" name="Google Shape;393;p63"/>
          <p:cNvPicPr preferRelativeResize="0"/>
          <p:nvPr/>
        </p:nvPicPr>
        <p:blipFill>
          <a:blip r:embed="rId8">
            <a:alphaModFix/>
          </a:blip>
          <a:stretch>
            <a:fillRect/>
          </a:stretch>
        </p:blipFill>
        <p:spPr>
          <a:xfrm>
            <a:off x="6722621" y="2685329"/>
            <a:ext cx="1217576" cy="970260"/>
          </a:xfrm>
          <a:prstGeom prst="rect">
            <a:avLst/>
          </a:prstGeom>
          <a:noFill/>
          <a:ln>
            <a:noFill/>
          </a:ln>
        </p:spPr>
      </p:pic>
      <p:pic>
        <p:nvPicPr>
          <p:cNvPr id="394" name="Google Shape;394;p63"/>
          <p:cNvPicPr preferRelativeResize="0"/>
          <p:nvPr/>
        </p:nvPicPr>
        <p:blipFill>
          <a:blip r:embed="rId9">
            <a:alphaModFix/>
          </a:blip>
          <a:stretch>
            <a:fillRect/>
          </a:stretch>
        </p:blipFill>
        <p:spPr>
          <a:xfrm>
            <a:off x="7800721" y="3518365"/>
            <a:ext cx="1217575" cy="852295"/>
          </a:xfrm>
          <a:prstGeom prst="rect">
            <a:avLst/>
          </a:prstGeom>
          <a:noFill/>
          <a:ln>
            <a:noFill/>
          </a:ln>
        </p:spPr>
      </p:pic>
      <p:sp>
        <p:nvSpPr>
          <p:cNvPr id="11" name="Google Shape;345;p5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Partner Search and Read</a:t>
            </a:r>
            <a:endParaRPr sz="300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4"/>
          <p:cNvSpPr txBox="1">
            <a:spLocks noGrp="1"/>
          </p:cNvSpPr>
          <p:nvPr>
            <p:ph type="title"/>
          </p:nvPr>
        </p:nvSpPr>
        <p:spPr>
          <a:xfrm>
            <a:off x="384916" y="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402" name="Google Shape;402;p64"/>
          <p:cNvSpPr txBox="1">
            <a:spLocks noGrp="1"/>
          </p:cNvSpPr>
          <p:nvPr>
            <p:ph type="body" idx="1"/>
          </p:nvPr>
        </p:nvSpPr>
        <p:spPr>
          <a:xfrm>
            <a:off x="3858591" y="136491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does it mean to be an independent reader? </a:t>
            </a:r>
            <a:br>
              <a:rPr lang="en">
                <a:latin typeface="Century Gothic"/>
                <a:ea typeface="Century Gothic"/>
                <a:cs typeface="Century Gothic"/>
                <a:sym typeface="Century Gothic"/>
              </a:rPr>
            </a:br>
            <a:endParaRPr>
              <a:latin typeface="Century Gothic"/>
              <a:ea typeface="Century Gothic"/>
              <a:cs typeface="Century Gothic"/>
              <a:sym typeface="Century Gothic"/>
            </a:endParaRPr>
          </a:p>
        </p:txBody>
      </p:sp>
      <p:pic>
        <p:nvPicPr>
          <p:cNvPr id="403" name="Google Shape;403;p64"/>
          <p:cNvPicPr preferRelativeResize="0"/>
          <p:nvPr/>
        </p:nvPicPr>
        <p:blipFill>
          <a:blip r:embed="rId3">
            <a:alphaModFix/>
          </a:blip>
          <a:stretch>
            <a:fillRect/>
          </a:stretch>
        </p:blipFill>
        <p:spPr>
          <a:xfrm>
            <a:off x="666998" y="1364923"/>
            <a:ext cx="2416224" cy="2416224"/>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409" name="Google Shape;409;p65"/>
          <p:cNvSpPr txBox="1">
            <a:spLocks noGrp="1"/>
          </p:cNvSpPr>
          <p:nvPr>
            <p:ph type="body" idx="1"/>
          </p:nvPr>
        </p:nvSpPr>
        <p:spPr>
          <a:xfrm>
            <a:off x="311700" y="10092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413"/>
        <p:cNvGrpSpPr/>
        <p:nvPr/>
      </p:nvGrpSpPr>
      <p:grpSpPr>
        <a:xfrm>
          <a:off x="0" y="0"/>
          <a:ext cx="0" cy="0"/>
          <a:chOff x="0" y="0"/>
          <a:chExt cx="0" cy="0"/>
        </a:xfrm>
      </p:grpSpPr>
      <p:sp>
        <p:nvSpPr>
          <p:cNvPr id="414" name="Google Shape;414;p6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415" name="Google Shape;415;p6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t>I can use what I know to read high-frequency words and singular and plural words spelled with “y,” “ey,” “ies,” and “s.”</a:t>
            </a:r>
            <a:endParaRPr sz="2400" dirty="0"/>
          </a:p>
          <a:p>
            <a:pPr marL="457200" lvl="0" indent="-381000" algn="l" rtl="0">
              <a:lnSpc>
                <a:spcPct val="120000"/>
              </a:lnSpc>
              <a:spcBef>
                <a:spcPts val="0"/>
              </a:spcBef>
              <a:spcAft>
                <a:spcPts val="0"/>
              </a:spcAft>
              <a:buClr>
                <a:schemeClr val="dk1"/>
              </a:buClr>
              <a:buSzPts val="2400"/>
              <a:buChar char="•"/>
            </a:pPr>
            <a:r>
              <a:rPr lang="en" sz="2400" dirty="0">
                <a:solidFill>
                  <a:schemeClr val="dk1"/>
                </a:solidFill>
              </a:rPr>
              <a:t>I can fl</a:t>
            </a:r>
            <a:r>
              <a:rPr lang="en" sz="2400" dirty="0"/>
              <a:t>uently </a:t>
            </a:r>
            <a:r>
              <a:rPr lang="en" sz="2400" dirty="0">
                <a:solidFill>
                  <a:schemeClr val="dk1"/>
                </a:solidFill>
              </a:rPr>
              <a:t>read the decodable text: “</a:t>
            </a:r>
            <a:r>
              <a:rPr lang="en" sz="2400" dirty="0"/>
              <a:t>Babies.</a:t>
            </a:r>
            <a:r>
              <a:rPr lang="en" sz="2400" dirty="0">
                <a:solidFill>
                  <a:schemeClr val="dk1"/>
                </a:solidFill>
              </a:rPr>
              <a:t>”</a:t>
            </a:r>
            <a:endParaRPr sz="2400" dirty="0">
              <a:solidFill>
                <a:schemeClr val="dk1"/>
              </a:solidFill>
            </a:endParaRPr>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416" name="Google Shape;416;p66"/>
          <p:cNvPicPr preferRelativeResize="0"/>
          <p:nvPr/>
        </p:nvPicPr>
        <p:blipFill>
          <a:blip r:embed="rId3">
            <a:alphaModFix/>
          </a:blip>
          <a:stretch>
            <a:fillRect/>
          </a:stretch>
        </p:blipFill>
        <p:spPr>
          <a:xfrm>
            <a:off x="8258014" y="4247800"/>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20"/>
        <p:cNvGrpSpPr/>
        <p:nvPr/>
      </p:nvGrpSpPr>
      <p:grpSpPr>
        <a:xfrm>
          <a:off x="0" y="0"/>
          <a:ext cx="0" cy="0"/>
          <a:chOff x="0" y="0"/>
          <a:chExt cx="0" cy="0"/>
        </a:xfrm>
      </p:grpSpPr>
      <p:graphicFrame>
        <p:nvGraphicFramePr>
          <p:cNvPr id="421" name="Google Shape;421;p67"/>
          <p:cNvGraphicFramePr/>
          <p:nvPr>
            <p:extLst>
              <p:ext uri="{D42A27DB-BD31-4B8C-83A1-F6EECF244321}">
                <p14:modId xmlns:p14="http://schemas.microsoft.com/office/powerpoint/2010/main" val="4071196354"/>
              </p:ext>
            </p:extLst>
          </p:nvPr>
        </p:nvGraphicFramePr>
        <p:xfrm>
          <a:off x="0" y="0"/>
          <a:ext cx="9144000" cy="5358265"/>
        </p:xfrm>
        <a:graphic>
          <a:graphicData uri="http://schemas.openxmlformats.org/drawingml/2006/table">
            <a:tbl>
              <a:tblPr>
                <a:noFill/>
                <a:tableStyleId>{D7BED61B-E883-410B-B3AB-00FDA81F9106}</a:tableStyleId>
              </a:tblPr>
              <a:tblGrid>
                <a:gridCol w="3120125">
                  <a:extLst>
                    <a:ext uri="{9D8B030D-6E8A-4147-A177-3AD203B41FA5}">
                      <a16:colId xmlns:a16="http://schemas.microsoft.com/office/drawing/2014/main" val="20000"/>
                    </a:ext>
                  </a:extLst>
                </a:gridCol>
                <a:gridCol w="3226800">
                  <a:extLst>
                    <a:ext uri="{9D8B030D-6E8A-4147-A177-3AD203B41FA5}">
                      <a16:colId xmlns:a16="http://schemas.microsoft.com/office/drawing/2014/main" val="20001"/>
                    </a:ext>
                  </a:extLst>
                </a:gridCol>
                <a:gridCol w="2797075">
                  <a:extLst>
                    <a:ext uri="{9D8B030D-6E8A-4147-A177-3AD203B41FA5}">
                      <a16:colId xmlns:a16="http://schemas.microsoft.com/office/drawing/2014/main" val="20002"/>
                    </a:ext>
                  </a:extLst>
                </a:gridCol>
              </a:tblGrid>
              <a:tr h="588175">
                <a:tc>
                  <a:txBody>
                    <a:bodyPr/>
                    <a:lstStyle/>
                    <a:p>
                      <a:pPr marL="0" lvl="0" indent="0" algn="ctr" rtl="0">
                        <a:spcBef>
                          <a:spcPts val="0"/>
                        </a:spcBef>
                        <a:spcAft>
                          <a:spcPts val="0"/>
                        </a:spcAft>
                        <a:buClr>
                          <a:schemeClr val="dk1"/>
                        </a:buClr>
                        <a:buSzPts val="1100"/>
                        <a:buFont typeface="Arial"/>
                        <a:buNone/>
                      </a:pPr>
                      <a:r>
                        <a:rPr lang="en" sz="1800" b="1" dirty="0">
                          <a:solidFill>
                            <a:schemeClr val="dk1"/>
                          </a:solidFill>
                          <a:latin typeface="Century Gothic"/>
                          <a:ea typeface="Century Gothic"/>
                          <a:cs typeface="Century Gothic"/>
                          <a:sym typeface="Century Gothic"/>
                        </a:rPr>
                        <a:t> Word Work</a:t>
                      </a:r>
                      <a:endParaRPr sz="18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Partner Reading </a:t>
                      </a:r>
                      <a:endParaRPr sz="18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b="1">
                          <a:solidFill>
                            <a:schemeClr val="dk1"/>
                          </a:solidFill>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75325">
                <a:tc>
                  <a:txBody>
                    <a:bodyPr/>
                    <a:lstStyle/>
                    <a:p>
                      <a:pPr marL="0" lvl="0" indent="0" algn="l" rtl="0">
                        <a:spcBef>
                          <a:spcPts val="0"/>
                        </a:spcBef>
                        <a:spcAft>
                          <a:spcPts val="0"/>
                        </a:spcAft>
                        <a:buClr>
                          <a:schemeClr val="dk1"/>
                        </a:buClr>
                        <a:buSzPts val="1100"/>
                        <a:buFont typeface="Arial"/>
                        <a:buNone/>
                      </a:pPr>
                      <a:r>
                        <a:rPr lang="en" sz="1520" b="1" dirty="0">
                          <a:solidFill>
                            <a:schemeClr val="dk1"/>
                          </a:solidFill>
                          <a:latin typeface="Century Gothic"/>
                          <a:ea typeface="Century Gothic"/>
                          <a:cs typeface="Century Gothic"/>
                          <a:sym typeface="Century Gothic"/>
                        </a:rPr>
                        <a:t>Be a word detective!</a:t>
                      </a:r>
                      <a:r>
                        <a:rPr lang="en" sz="1520" dirty="0">
                          <a:solidFill>
                            <a:schemeClr val="dk1"/>
                          </a:solidFill>
                          <a:latin typeface="Century Gothic"/>
                          <a:ea typeface="Century Gothic"/>
                          <a:cs typeface="Century Gothic"/>
                          <a:sym typeface="Century Gothic"/>
                        </a:rPr>
                        <a:t> As you find the following words, whisper read, spell the word to yourself, and circle the words.</a:t>
                      </a:r>
                      <a:endParaRPr sz="152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 sz="1520" dirty="0">
                          <a:solidFill>
                            <a:schemeClr val="dk1"/>
                          </a:solidFill>
                          <a:latin typeface="Century Gothic"/>
                          <a:ea typeface="Century Gothic"/>
                          <a:cs typeface="Century Gothic"/>
                          <a:sym typeface="Century Gothic"/>
                        </a:rPr>
                        <a:t>Find the high-frequency words “usually, eight, animal, people, around, that’s, they’re, you’ve.”</a:t>
                      </a:r>
                    </a:p>
                    <a:p>
                      <a:pPr marL="342900" lvl="0" indent="-342900" algn="l" rtl="0">
                        <a:spcBef>
                          <a:spcPts val="0"/>
                        </a:spcBef>
                        <a:spcAft>
                          <a:spcPts val="0"/>
                        </a:spcAft>
                        <a:buClr>
                          <a:schemeClr val="dk1"/>
                        </a:buClr>
                        <a:buSzPct val="100000"/>
                        <a:buFont typeface="+mj-lt"/>
                        <a:buAutoNum type="arabicPeriod"/>
                      </a:pPr>
                      <a:r>
                        <a:rPr lang="en" sz="1520" dirty="0">
                          <a:solidFill>
                            <a:schemeClr val="dk1"/>
                          </a:solidFill>
                          <a:latin typeface="Century Gothic"/>
                          <a:ea typeface="Century Gothic"/>
                          <a:cs typeface="Century Gothic"/>
                          <a:sym typeface="Century Gothic"/>
                        </a:rPr>
                        <a:t>Find all the plural words that end with “-eys” or “-ies.”</a:t>
                      </a:r>
                    </a:p>
                    <a:p>
                      <a:pPr marL="342900" lvl="0" indent="-342900" algn="l" rtl="0">
                        <a:spcBef>
                          <a:spcPts val="0"/>
                        </a:spcBef>
                        <a:spcAft>
                          <a:spcPts val="0"/>
                        </a:spcAft>
                        <a:buClr>
                          <a:schemeClr val="dk1"/>
                        </a:buClr>
                        <a:buSzPct val="100000"/>
                        <a:buFont typeface="+mj-lt"/>
                        <a:buAutoNum type="arabicPeriod"/>
                      </a:pPr>
                      <a:r>
                        <a:rPr lang="en" sz="152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520" dirty="0">
                          <a:solidFill>
                            <a:schemeClr val="dk1"/>
                          </a:solidFill>
                          <a:latin typeface="Century Gothic"/>
                          <a:ea typeface="Century Gothic"/>
                          <a:cs typeface="Century Gothic"/>
                          <a:sym typeface="Century Gothic"/>
                        </a:rPr>
                        <a:t>Work with your partner to read all the words. Did you circle the same words?</a:t>
                      </a:r>
                      <a:endParaRPr sz="152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Complete the Word Work.</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Read the first page of  “Babies” together, using the same voice.</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Take turns reading the other pages of “Babies.”</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If you can’t read a word, use the Reader’s Toolbox and try again.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Follow the Rules of Fluency! Read </a:t>
                      </a:r>
                      <a:r>
                        <a:rPr lang="en" sz="1400" i="1" dirty="0">
                          <a:solidFill>
                            <a:schemeClr val="dk1"/>
                          </a:solidFill>
                          <a:latin typeface="Century Gothic"/>
                          <a:ea typeface="Century Gothic"/>
                          <a:cs typeface="Century Gothic"/>
                          <a:sym typeface="Century Gothic"/>
                        </a:rPr>
                        <a:t>smoothly</a:t>
                      </a:r>
                      <a:r>
                        <a:rPr lang="en" sz="1400" dirty="0">
                          <a:solidFill>
                            <a:schemeClr val="dk1"/>
                          </a:solidFill>
                          <a:latin typeface="Century Gothic"/>
                          <a:ea typeface="Century Gothic"/>
                          <a:cs typeface="Century Gothic"/>
                          <a:sym typeface="Century Gothic"/>
                        </a:rPr>
                        <a:t>, </a:t>
                      </a:r>
                      <a:r>
                        <a:rPr lang="en" sz="1400" i="1" dirty="0">
                          <a:solidFill>
                            <a:schemeClr val="dk1"/>
                          </a:solidFill>
                          <a:latin typeface="Century Gothic"/>
                          <a:ea typeface="Century Gothic"/>
                          <a:cs typeface="Century Gothic"/>
                          <a:sym typeface="Century Gothic"/>
                        </a:rPr>
                        <a:t>with expression </a:t>
                      </a:r>
                      <a:r>
                        <a:rPr lang="en-US" sz="1400" i="1" dirty="0">
                          <a:solidFill>
                            <a:schemeClr val="dk1"/>
                          </a:solidFill>
                          <a:latin typeface="Century Gothic"/>
                          <a:ea typeface="Century Gothic"/>
                          <a:cs typeface="Century Gothic"/>
                          <a:sym typeface="Century Gothic"/>
                        </a:rPr>
                        <a:t>and</a:t>
                      </a:r>
                      <a:r>
                        <a:rPr lang="en" sz="1400" i="1" dirty="0">
                          <a:solidFill>
                            <a:schemeClr val="dk1"/>
                          </a:solidFill>
                          <a:latin typeface="Century Gothic"/>
                          <a:ea typeface="Century Gothic"/>
                          <a:cs typeface="Century Gothic"/>
                          <a:sym typeface="Century Gothic"/>
                        </a:rPr>
                        <a:t> meaning</a:t>
                      </a:r>
                      <a:r>
                        <a:rPr lang="en" sz="1400" dirty="0">
                          <a:solidFill>
                            <a:schemeClr val="dk1"/>
                          </a:solidFill>
                          <a:latin typeface="Century Gothic"/>
                          <a:ea typeface="Century Gothic"/>
                          <a:cs typeface="Century Gothic"/>
                          <a:sym typeface="Century Gothic"/>
                        </a:rPr>
                        <a:t> and at </a:t>
                      </a:r>
                      <a:r>
                        <a:rPr lang="en" sz="1400" i="1" dirty="0">
                          <a:solidFill>
                            <a:schemeClr val="dk1"/>
                          </a:solidFill>
                          <a:latin typeface="Century Gothic"/>
                          <a:ea typeface="Century Gothic"/>
                          <a:cs typeface="Century Gothic"/>
                          <a:sym typeface="Century Gothic"/>
                        </a:rPr>
                        <a:t>just the right speed</a:t>
                      </a:r>
                      <a:r>
                        <a:rPr lang="en" sz="1400" dirty="0">
                          <a:solidFill>
                            <a:schemeClr val="dk1"/>
                          </a:solidFill>
                          <a:latin typeface="Century Gothic"/>
                          <a:ea typeface="Century Gothic"/>
                          <a:cs typeface="Century Gothic"/>
                          <a:sym typeface="Century Gothic"/>
                        </a:rPr>
                        <a:t>. </a:t>
                      </a:r>
                    </a:p>
                    <a:p>
                      <a:pPr marL="342900" lvl="0" indent="-342900" algn="l" rtl="0">
                        <a:spcBef>
                          <a:spcPts val="0"/>
                        </a:spcBef>
                        <a:spcAft>
                          <a:spcPts val="0"/>
                        </a:spcAft>
                        <a:buClr>
                          <a:schemeClr val="dk1"/>
                        </a:buClr>
                        <a:buSzPct val="100000"/>
                        <a:buFont typeface="+mj-lt"/>
                        <a:buAutoNum type="arabicPeriod"/>
                      </a:pPr>
                      <a:r>
                        <a:rPr lang="en" sz="1400" dirty="0">
                          <a:solidFill>
                            <a:schemeClr val="dk1"/>
                          </a:solidFill>
                          <a:latin typeface="Century Gothic"/>
                          <a:ea typeface="Century Gothic"/>
                          <a:cs typeface="Century Gothic"/>
                          <a:sym typeface="Century Gothic"/>
                        </a:rPr>
                        <a:t>If time allows, read the story again and act out what happens as you take turns reading.</a:t>
                      </a:r>
                      <a:endParaRPr sz="1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“Babies.”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As you read, circle all the plural words that end with “-eys” or “-ies” and the high-frequency words “usually, eight, animal, people, around, that’s, they’re, you’ve.”</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Read the story again.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can’t read a word, use the Reader’s Toolbox and try again.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If you have time, find another student that independently read the story and tell each other sentences with the words you circled.</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550" dirty="0">
                        <a:solidFill>
                          <a:schemeClr val="dk1"/>
                        </a:solidFill>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422" name="Google Shape;422;p67"/>
          <p:cNvPicPr preferRelativeResize="0"/>
          <p:nvPr/>
        </p:nvPicPr>
        <p:blipFill>
          <a:blip r:embed="rId3">
            <a:alphaModFix/>
          </a:blip>
          <a:stretch>
            <a:fillRect/>
          </a:stretch>
        </p:blipFill>
        <p:spPr>
          <a:xfrm flipH="1">
            <a:off x="56750" y="26575"/>
            <a:ext cx="645000" cy="499576"/>
          </a:xfrm>
          <a:prstGeom prst="rect">
            <a:avLst/>
          </a:prstGeom>
          <a:noFill/>
          <a:ln>
            <a:noFill/>
          </a:ln>
        </p:spPr>
      </p:pic>
      <p:pic>
        <p:nvPicPr>
          <p:cNvPr id="423" name="Google Shape;423;p67"/>
          <p:cNvPicPr preferRelativeResize="0"/>
          <p:nvPr/>
        </p:nvPicPr>
        <p:blipFill>
          <a:blip r:embed="rId4">
            <a:alphaModFix/>
          </a:blip>
          <a:stretch>
            <a:fillRect/>
          </a:stretch>
        </p:blipFill>
        <p:spPr>
          <a:xfrm>
            <a:off x="2953825" y="26563"/>
            <a:ext cx="576750" cy="548850"/>
          </a:xfrm>
          <a:prstGeom prst="rect">
            <a:avLst/>
          </a:prstGeom>
          <a:noFill/>
          <a:ln>
            <a:noFill/>
          </a:ln>
        </p:spPr>
      </p:pic>
      <p:pic>
        <p:nvPicPr>
          <p:cNvPr id="424" name="Google Shape;424;p67"/>
          <p:cNvPicPr preferRelativeResize="0"/>
          <p:nvPr/>
        </p:nvPicPr>
        <p:blipFill>
          <a:blip r:embed="rId5">
            <a:alphaModFix/>
          </a:blip>
          <a:stretch>
            <a:fillRect/>
          </a:stretch>
        </p:blipFill>
        <p:spPr>
          <a:xfrm>
            <a:off x="5912417" y="-46146"/>
            <a:ext cx="645000" cy="64500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28"/>
        <p:cNvGrpSpPr/>
        <p:nvPr/>
      </p:nvGrpSpPr>
      <p:grpSpPr>
        <a:xfrm>
          <a:off x="0" y="0"/>
          <a:ext cx="0" cy="0"/>
          <a:chOff x="0" y="0"/>
          <a:chExt cx="0" cy="0"/>
        </a:xfrm>
      </p:grpSpPr>
      <p:sp>
        <p:nvSpPr>
          <p:cNvPr id="429" name="Google Shape;429;p68"/>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30" name="Google Shape;430;p68"/>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31" name="Google Shape;431;p68"/>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32" name="Google Shape;432;p68"/>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33" name="Google Shape;433;p68"/>
          <p:cNvGraphicFramePr/>
          <p:nvPr>
            <p:extLst>
              <p:ext uri="{D42A27DB-BD31-4B8C-83A1-F6EECF244321}">
                <p14:modId xmlns:p14="http://schemas.microsoft.com/office/powerpoint/2010/main" val="1421809270"/>
              </p:ext>
            </p:extLst>
          </p:nvPr>
        </p:nvGraphicFramePr>
        <p:xfrm>
          <a:off x="4572000" y="19125"/>
          <a:ext cx="4328900" cy="4941495"/>
        </p:xfrm>
        <a:graphic>
          <a:graphicData uri="http://schemas.openxmlformats.org/drawingml/2006/table">
            <a:tbl>
              <a:tblPr>
                <a:noFill/>
                <a:tableStyleId>{D7BED61B-E883-410B-B3AB-00FDA81F9106}</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34" name="Google Shape;434;p68"/>
          <p:cNvPicPr preferRelativeResize="0"/>
          <p:nvPr/>
        </p:nvPicPr>
        <p:blipFill>
          <a:blip r:embed="rId4">
            <a:alphaModFix/>
          </a:blip>
          <a:stretch>
            <a:fillRect/>
          </a:stretch>
        </p:blipFill>
        <p:spPr>
          <a:xfrm>
            <a:off x="4572000" y="4526475"/>
            <a:ext cx="449825" cy="381000"/>
          </a:xfrm>
          <a:prstGeom prst="rect">
            <a:avLst/>
          </a:prstGeom>
          <a:noFill/>
          <a:ln>
            <a:noFill/>
          </a:ln>
        </p:spPr>
      </p:pic>
      <p:pic>
        <p:nvPicPr>
          <p:cNvPr id="435" name="Google Shape;435;p68"/>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6" name="Google Shape;436;p68"/>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7" name="Google Shape;437;p68"/>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438" name="Google Shape;438;p68"/>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4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97:</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Babies</a:t>
            </a:r>
            <a:r>
              <a:rPr lang="en" dirty="0">
                <a:solidFill>
                  <a:schemeClr val="dk1"/>
                </a:solidFill>
              </a:rPr>
              <a:t>”</a:t>
            </a:r>
            <a:endParaRPr dirty="0">
              <a:solidFill>
                <a:schemeClr val="dk1"/>
              </a:solidFill>
            </a:endParaRPr>
          </a:p>
          <a:p>
            <a:pPr marL="457200" lvl="0" indent="-361950" algn="l" rtl="0">
              <a:spcBef>
                <a:spcPts val="0"/>
              </a:spcBef>
              <a:spcAft>
                <a:spcPts val="0"/>
              </a:spcAft>
              <a:buSzPts val="2100"/>
              <a:buChar char="•"/>
            </a:pPr>
            <a:r>
              <a:rPr lang="en" dirty="0"/>
              <a:t>Review Independent and Small Group Work guidance (Skills Block Resource Manual)</a:t>
            </a:r>
            <a:endParaRPr dirty="0"/>
          </a:p>
          <a:p>
            <a:pPr marL="0" lvl="0" indent="0" algn="l" rtl="0">
              <a:lnSpc>
                <a:spcPct val="115000"/>
              </a:lnSpc>
              <a:spcBef>
                <a:spcPts val="800"/>
              </a:spcBef>
              <a:spcAft>
                <a:spcPts val="0"/>
              </a:spcAft>
              <a:buClr>
                <a:schemeClr val="dk1"/>
              </a:buClr>
              <a:buSzPts val="1100"/>
              <a:buFont typeface="Arial"/>
              <a:buNone/>
            </a:pPr>
            <a:endParaRPr dirty="0">
              <a:solidFill>
                <a:schemeClr val="dk1"/>
              </a:solidFill>
              <a:latin typeface="Times New Roman"/>
              <a:ea typeface="Times New Roman"/>
              <a:cs typeface="Times New Roman"/>
              <a:sym typeface="Times New Roman"/>
            </a:endParaRPr>
          </a:p>
          <a:p>
            <a:pPr marL="0" lvl="0" indent="0" algn="l" rtl="0">
              <a:lnSpc>
                <a:spcPct val="90000"/>
              </a:lnSpc>
              <a:spcBef>
                <a:spcPts val="1000"/>
              </a:spcBef>
              <a:spcAft>
                <a:spcPts val="0"/>
              </a:spcAft>
              <a:buNone/>
            </a:pPr>
            <a:endParaRPr dirty="0">
              <a:solidFill>
                <a:schemeClr val="dk1"/>
              </a:solidFill>
            </a:endParaRPr>
          </a:p>
        </p:txBody>
      </p:sp>
      <p:sp>
        <p:nvSpPr>
          <p:cNvPr id="242" name="Google Shape;242;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4: Part 1: Cycle 20: Lesson 97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42"/>
        <p:cNvGrpSpPr/>
        <p:nvPr/>
      </p:nvGrpSpPr>
      <p:grpSpPr>
        <a:xfrm>
          <a:off x="0" y="0"/>
          <a:ext cx="0" cy="0"/>
          <a:chOff x="0" y="0"/>
          <a:chExt cx="0" cy="0"/>
        </a:xfrm>
      </p:grpSpPr>
      <p:pic>
        <p:nvPicPr>
          <p:cNvPr id="444" name="Google Shape;444;p69"/>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4" name="Picture 3">
            <a:extLst>
              <a:ext uri="{FF2B5EF4-FFF2-40B4-BE49-F238E27FC236}">
                <a16:creationId xmlns:a16="http://schemas.microsoft.com/office/drawing/2014/main" id="{AEF36FF2-C103-4830-9CDF-02F11FD6C0FC}"/>
              </a:ext>
            </a:extLst>
          </p:cNvPr>
          <p:cNvPicPr>
            <a:picLocks noChangeAspect="1"/>
          </p:cNvPicPr>
          <p:nvPr/>
        </p:nvPicPr>
        <p:blipFill rotWithShape="1">
          <a:blip r:embed="rId4"/>
          <a:srcRect l="4747" r="3607"/>
          <a:stretch/>
        </p:blipFill>
        <p:spPr>
          <a:xfrm>
            <a:off x="541301" y="76200"/>
            <a:ext cx="3240015" cy="4991100"/>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43"/>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8" name="Google Shape;248;p43"/>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9" name="Google Shape;249;p43"/>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4: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20: Lesson 97</a:t>
            </a:r>
            <a:endParaRPr sz="3200" b="1">
              <a:solidFill>
                <a:srgbClr val="404040"/>
              </a:solidFill>
              <a:latin typeface="Century Gothic"/>
              <a:ea typeface="Century Gothic"/>
              <a:cs typeface="Century Gothic"/>
              <a:sym typeface="Century Gothic"/>
            </a:endParaRPr>
          </a:p>
        </p:txBody>
      </p:sp>
      <p:pic>
        <p:nvPicPr>
          <p:cNvPr id="250" name="Google Shape;250;p43"/>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51" name="Google Shape;251;p43"/>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4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7" name="Google Shape;257;p4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It’s time to hear a story, a story, a story. 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63" name="Google Shape;263;p4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t>I can tell what I learned from the text: “Babies.”</a:t>
            </a:r>
            <a:endParaRPr sz="2400"/>
          </a:p>
          <a:p>
            <a:pPr marL="0" lvl="0" indent="0" algn="l" rtl="0">
              <a:lnSpc>
                <a:spcPct val="120000"/>
              </a:lnSpc>
              <a:spcBef>
                <a:spcPts val="800"/>
              </a:spcBef>
              <a:spcAft>
                <a:spcPts val="0"/>
              </a:spcAft>
              <a:buNone/>
            </a:pPr>
            <a:endParaRPr sz="2400"/>
          </a:p>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Using evidence from the text, I can answer questions about </a:t>
            </a:r>
            <a:r>
              <a:rPr lang="en" sz="2400"/>
              <a:t>the engagement text “Babies.”</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264" name="Google Shape;264;p45"/>
          <p:cNvPicPr preferRelativeResize="0"/>
          <p:nvPr/>
        </p:nvPicPr>
        <p:blipFill>
          <a:blip r:embed="rId3">
            <a:alphaModFix/>
          </a:blip>
          <a:stretch>
            <a:fillRect/>
          </a:stretch>
        </p:blipFill>
        <p:spPr>
          <a:xfrm>
            <a:off x="8271150"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46"/>
          <p:cNvSpPr txBox="1">
            <a:spLocks noGrp="1"/>
          </p:cNvSpPr>
          <p:nvPr>
            <p:ph type="body" idx="1"/>
          </p:nvPr>
        </p:nvSpPr>
        <p:spPr>
          <a:xfrm>
            <a:off x="105950" y="109150"/>
            <a:ext cx="4716000" cy="4486500"/>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endParaRPr sz="1600"/>
          </a:p>
          <a:p>
            <a:pPr marL="0" lvl="0" indent="0" algn="l" rtl="0">
              <a:lnSpc>
                <a:spcPct val="115000"/>
              </a:lnSpc>
              <a:spcBef>
                <a:spcPts val="1000"/>
              </a:spcBef>
              <a:spcAft>
                <a:spcPts val="1000"/>
              </a:spcAft>
              <a:buClr>
                <a:schemeClr val="dk1"/>
              </a:buClr>
              <a:buSzPts val="1100"/>
              <a:buFont typeface="Arial"/>
              <a:buNone/>
            </a:pPr>
            <a:endParaRPr sz="1600"/>
          </a:p>
        </p:txBody>
      </p:sp>
      <p:pic>
        <p:nvPicPr>
          <p:cNvPr id="270" name="Google Shape;270;p46"/>
          <p:cNvPicPr preferRelativeResize="0"/>
          <p:nvPr/>
        </p:nvPicPr>
        <p:blipFill>
          <a:blip r:embed="rId3">
            <a:alphaModFix/>
          </a:blip>
          <a:stretch>
            <a:fillRect/>
          </a:stretch>
        </p:blipFill>
        <p:spPr>
          <a:xfrm>
            <a:off x="153475" y="227238"/>
            <a:ext cx="4175725" cy="3785360"/>
          </a:xfrm>
          <a:prstGeom prst="rect">
            <a:avLst/>
          </a:prstGeom>
          <a:noFill/>
          <a:ln>
            <a:noFill/>
          </a:ln>
        </p:spPr>
      </p:pic>
      <p:pic>
        <p:nvPicPr>
          <p:cNvPr id="271" name="Google Shape;271;p46"/>
          <p:cNvPicPr preferRelativeResize="0"/>
          <p:nvPr/>
        </p:nvPicPr>
        <p:blipFill>
          <a:blip r:embed="rId4">
            <a:alphaModFix/>
          </a:blip>
          <a:stretch>
            <a:fillRect/>
          </a:stretch>
        </p:blipFill>
        <p:spPr>
          <a:xfrm>
            <a:off x="4444150" y="454213"/>
            <a:ext cx="4287349" cy="3331375"/>
          </a:xfrm>
          <a:prstGeom prst="rect">
            <a:avLst/>
          </a:prstGeom>
          <a:noFill/>
          <a:ln>
            <a:noFill/>
          </a:ln>
        </p:spPr>
      </p:pic>
      <p:pic>
        <p:nvPicPr>
          <p:cNvPr id="272" name="Google Shape;272;p46"/>
          <p:cNvPicPr preferRelativeResize="0"/>
          <p:nvPr/>
        </p:nvPicPr>
        <p:blipFill>
          <a:blip r:embed="rId5">
            <a:alphaModFix/>
          </a:blip>
          <a:stretch>
            <a:fillRect/>
          </a:stretch>
        </p:blipFill>
        <p:spPr>
          <a:xfrm>
            <a:off x="869200" y="4119475"/>
            <a:ext cx="1973975" cy="760275"/>
          </a:xfrm>
          <a:prstGeom prst="rect">
            <a:avLst/>
          </a:prstGeom>
          <a:noFill/>
          <a:ln>
            <a:noFill/>
          </a:ln>
        </p:spPr>
      </p:pic>
      <p:pic>
        <p:nvPicPr>
          <p:cNvPr id="273" name="Google Shape;273;p46"/>
          <p:cNvPicPr preferRelativeResize="0"/>
          <p:nvPr/>
        </p:nvPicPr>
        <p:blipFill>
          <a:blip r:embed="rId6">
            <a:alphaModFix/>
          </a:blip>
          <a:stretch>
            <a:fillRect/>
          </a:stretch>
        </p:blipFill>
        <p:spPr>
          <a:xfrm>
            <a:off x="2843174" y="4147788"/>
            <a:ext cx="1400012" cy="811700"/>
          </a:xfrm>
          <a:prstGeom prst="rect">
            <a:avLst/>
          </a:prstGeom>
          <a:noFill/>
          <a:ln>
            <a:noFill/>
          </a:ln>
        </p:spPr>
      </p:pic>
      <p:pic>
        <p:nvPicPr>
          <p:cNvPr id="274" name="Google Shape;274;p46"/>
          <p:cNvPicPr preferRelativeResize="0"/>
          <p:nvPr/>
        </p:nvPicPr>
        <p:blipFill>
          <a:blip r:embed="rId7">
            <a:alphaModFix/>
          </a:blip>
          <a:stretch>
            <a:fillRect/>
          </a:stretch>
        </p:blipFill>
        <p:spPr>
          <a:xfrm>
            <a:off x="5200050" y="3906388"/>
            <a:ext cx="2550098" cy="1053112"/>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47"/>
          <p:cNvSpPr txBox="1">
            <a:spLocks noGrp="1"/>
          </p:cNvSpPr>
          <p:nvPr>
            <p:ph type="title"/>
          </p:nvPr>
        </p:nvSpPr>
        <p:spPr>
          <a:xfrm>
            <a:off x="311700" y="24923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280" name="Google Shape;280;p47"/>
          <p:cNvSpPr txBox="1">
            <a:spLocks noGrp="1"/>
          </p:cNvSpPr>
          <p:nvPr>
            <p:ph type="body" idx="1"/>
          </p:nvPr>
        </p:nvSpPr>
        <p:spPr>
          <a:xfrm>
            <a:off x="196050" y="658650"/>
            <a:ext cx="8751900" cy="3416400"/>
          </a:xfrm>
          <a:prstGeom prst="rect">
            <a:avLst/>
          </a:prstGeom>
        </p:spPr>
        <p:txBody>
          <a:bodyPr spcFirstLastPara="1" wrap="square" lIns="68575" tIns="34275" rIns="68575" bIns="34275" anchor="t" anchorCtr="0">
            <a:noAutofit/>
          </a:bodyPr>
          <a:lstStyle/>
          <a:p>
            <a:pPr marL="0" lvl="0" indent="0" algn="l" rtl="0">
              <a:lnSpc>
                <a:spcPct val="115000"/>
              </a:lnSpc>
              <a:spcBef>
                <a:spcPts val="800"/>
              </a:spcBef>
              <a:spcAft>
                <a:spcPts val="0"/>
              </a:spcAft>
              <a:buNone/>
            </a:pPr>
            <a:endParaRPr sz="2400"/>
          </a:p>
          <a:p>
            <a:pPr marL="457200" lvl="0" indent="-381000" algn="l" rtl="0">
              <a:lnSpc>
                <a:spcPct val="115000"/>
              </a:lnSpc>
              <a:spcBef>
                <a:spcPts val="1000"/>
              </a:spcBef>
              <a:spcAft>
                <a:spcPts val="0"/>
              </a:spcAft>
              <a:buSzPts val="2400"/>
              <a:buAutoNum type="arabicPeriod"/>
            </a:pPr>
            <a:r>
              <a:rPr lang="en" sz="2400"/>
              <a:t>Which babies are carried in the moms’ bodies and which babies hatch from an egg?</a:t>
            </a:r>
            <a:endParaRPr sz="2400"/>
          </a:p>
          <a:p>
            <a:pPr marL="457200" lvl="0" indent="-381000" algn="l" rtl="0">
              <a:lnSpc>
                <a:spcPct val="115000"/>
              </a:lnSpc>
              <a:spcBef>
                <a:spcPts val="1000"/>
              </a:spcBef>
              <a:spcAft>
                <a:spcPts val="0"/>
              </a:spcAft>
              <a:buSzPts val="2400"/>
              <a:buAutoNum type="arabicPeriod"/>
            </a:pPr>
            <a:r>
              <a:rPr lang="en" sz="2400"/>
              <a:t>What are some similarities and differences between the babies described?</a:t>
            </a:r>
            <a:br>
              <a:rPr lang="en" sz="2400"/>
            </a:br>
            <a:endParaRPr sz="2400"/>
          </a:p>
          <a:p>
            <a:pPr marL="177800" lvl="0" indent="0" algn="l" rtl="0">
              <a:lnSpc>
                <a:spcPct val="115000"/>
              </a:lnSpc>
              <a:spcBef>
                <a:spcPts val="1000"/>
              </a:spcBef>
              <a:spcAft>
                <a:spcPts val="0"/>
              </a:spcAft>
              <a:buNone/>
            </a:pPr>
            <a:endParaRPr sz="2400"/>
          </a:p>
          <a:p>
            <a:pPr marL="0" lvl="0" indent="0" algn="l" rtl="0">
              <a:lnSpc>
                <a:spcPct val="115000"/>
              </a:lnSpc>
              <a:spcBef>
                <a:spcPts val="1000"/>
              </a:spcBef>
              <a:spcAft>
                <a:spcPts val="1000"/>
              </a:spcAft>
              <a:buNone/>
            </a:pPr>
            <a:r>
              <a:rPr lang="en" sz="2400"/>
              <a:t>   </a:t>
            </a:r>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48"/>
          <p:cNvSpPr txBox="1">
            <a:spLocks noGrp="1"/>
          </p:cNvSpPr>
          <p:nvPr>
            <p:ph type="title"/>
          </p:nvPr>
        </p:nvSpPr>
        <p:spPr>
          <a:xfrm>
            <a:off x="293914" y="185058"/>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286" name="Google Shape;286;p48"/>
          <p:cNvSpPr txBox="1">
            <a:spLocks noGrp="1"/>
          </p:cNvSpPr>
          <p:nvPr>
            <p:ph type="body" idx="1"/>
          </p:nvPr>
        </p:nvSpPr>
        <p:spPr>
          <a:xfrm>
            <a:off x="293914" y="947057"/>
            <a:ext cx="8711486" cy="3570514"/>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AutoNum type="arabicPeriod"/>
            </a:pPr>
            <a:r>
              <a:rPr lang="en" dirty="0"/>
              <a:t>In the text, we learn that the maggots are born legless and wingless. What does this mean?</a:t>
            </a:r>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a:t>A fish baby, known as a “fry,” has a “sac” attached to its body when it is born. What does it mean to be “attached?”</a:t>
            </a:r>
          </a:p>
          <a:p>
            <a:pPr marL="457200" lvl="0" indent="-361950" algn="l" rtl="0">
              <a:lnSpc>
                <a:spcPct val="120000"/>
              </a:lnSpc>
              <a:spcBef>
                <a:spcPts val="800"/>
              </a:spcBef>
              <a:spcAft>
                <a:spcPts val="0"/>
              </a:spcAft>
              <a:buSzPts val="2100"/>
              <a:buAutoNum type="arabicPeriod"/>
            </a:pPr>
            <a:endParaRPr lang="en" dirty="0"/>
          </a:p>
          <a:p>
            <a:pPr marL="457200" lvl="0" indent="-361950" algn="l" rtl="0">
              <a:lnSpc>
                <a:spcPct val="120000"/>
              </a:lnSpc>
              <a:spcBef>
                <a:spcPts val="800"/>
              </a:spcBef>
              <a:spcAft>
                <a:spcPts val="0"/>
              </a:spcAft>
              <a:buSzPts val="2100"/>
              <a:buAutoNum type="arabicPeriod"/>
            </a:pPr>
            <a:r>
              <a:rPr lang="en" dirty="0"/>
              <a:t>What are some similarities and differences between the babies described?</a:t>
            </a:r>
            <a:endParaRPr b="1"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endParaRPr sz="1900" dirty="0"/>
          </a:p>
          <a:p>
            <a:pPr marL="177800" lvl="0" indent="0" algn="l" rtl="0">
              <a:lnSpc>
                <a:spcPct val="120000"/>
              </a:lnSpc>
              <a:spcBef>
                <a:spcPts val="800"/>
              </a:spcBef>
              <a:spcAft>
                <a:spcPts val="0"/>
              </a:spcAft>
              <a:buNone/>
            </a:pPr>
            <a:r>
              <a:rPr lang="en" sz="1900" dirty="0"/>
              <a:t>       </a:t>
            </a:r>
            <a:endParaRPr sz="19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B0CFCC5-EE7E-496F-82B8-D9BA12CE8E17}"/>
</file>

<file path=customXml/itemProps2.xml><?xml version="1.0" encoding="utf-8"?>
<ds:datastoreItem xmlns:ds="http://schemas.openxmlformats.org/officeDocument/2006/customXml" ds:itemID="{F1FC5B33-8201-48D1-993D-F74F2640E602}"/>
</file>

<file path=customXml/itemProps3.xml><?xml version="1.0" encoding="utf-8"?>
<ds:datastoreItem xmlns:ds="http://schemas.openxmlformats.org/officeDocument/2006/customXml" ds:itemID="{98E1C2F6-045F-4353-8B03-F18FC1E915EB}"/>
</file>

<file path=docProps/app.xml><?xml version="1.0" encoding="utf-8"?>
<Properties xmlns="http://schemas.openxmlformats.org/officeDocument/2006/extended-properties" xmlns:vt="http://schemas.openxmlformats.org/officeDocument/2006/docPropsVTypes">
  <TotalTime>31</TotalTime>
  <Words>5798</Words>
  <Application>Microsoft Office PowerPoint</Application>
  <PresentationFormat>On-screen Show (16:9)</PresentationFormat>
  <Paragraphs>537</Paragraphs>
  <Slides>30</Slides>
  <Notes>30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30</vt:i4>
      </vt:variant>
    </vt:vector>
  </HeadingPairs>
  <TitlesOfParts>
    <vt:vector size="37" baseType="lpstr">
      <vt:lpstr>Arial</vt:lpstr>
      <vt:lpstr>Calibri</vt:lpstr>
      <vt:lpstr>Times New Roman</vt:lpstr>
      <vt:lpstr>Century Gothic</vt:lpstr>
      <vt:lpstr>Office Theme</vt:lpstr>
      <vt:lpstr>Office Theme</vt:lpstr>
      <vt:lpstr>Simple Light</vt:lpstr>
      <vt:lpstr>Grade 2: Module 4: Part 1: Cycle 20: Lesson 97 Teacher slide, before teaching.</vt:lpstr>
      <vt:lpstr>Grade 1: Module 4: Part 1: Cycle 20: Lesson 97 Teacher slide, before teaching.</vt:lpstr>
      <vt:lpstr>Grade 2: Module 4: Part 1: Cycle 20: Lesson 97 Teacher slide, before teaching.</vt:lpstr>
      <vt:lpstr>PowerPoint Presentation</vt:lpstr>
      <vt:lpstr>Transition Song</vt:lpstr>
      <vt:lpstr>Opening Learning Targets</vt:lpstr>
      <vt:lpstr>PowerPoint Presentation</vt:lpstr>
      <vt:lpstr>Comprehension Conversation</vt:lpstr>
      <vt:lpstr>Vocabulary and Language</vt:lpstr>
      <vt:lpstr>Transition Song</vt:lpstr>
      <vt:lpstr>Work Time Learning Targets</vt:lpstr>
      <vt:lpstr>Snap or Trap</vt:lpstr>
      <vt:lpstr>PowerPoint Presentation</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lpstr>Reader’s Toolbox:  Use what you know!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4: Part 1: Cycle 20: Lesson 97 Teacher slide, before teaching.</dc:title>
  <dc:creator>nbravo</dc:creator>
  <cp:lastModifiedBy>me@briannadasilva.com</cp:lastModifiedBy>
  <cp:revision>4</cp:revision>
  <dcterms:modified xsi:type="dcterms:W3CDTF">2019-01-07T20:09:01Z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