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DF5235B-1CF0-4556-9AC1-8AEC91635B6D}">
  <a:tblStyle styleId="{CDF5235B-1CF0-4556-9AC1-8AEC91635B6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478" autoAdjust="0"/>
  </p:normalViewPr>
  <p:slideViewPr>
    <p:cSldViewPr snapToGrid="0">
      <p:cViewPr varScale="1">
        <p:scale>
          <a:sx n="91" d="100"/>
          <a:sy n="91" d="100"/>
        </p:scale>
        <p:origin x="-1608" y="-112"/>
      </p:cViewPr>
      <p:guideLst>
        <p:guide orient="horz" pos="1620"/>
        <p:guide pos="2880"/>
      </p:guideLst>
    </p:cSldViewPr>
  </p:slideViewPr>
  <p:notesTextViewPr>
    <p:cViewPr>
      <p:scale>
        <a:sx n="1" d="1"/>
        <a:sy n="1" d="1"/>
      </p:scale>
      <p:origin x="0" y="10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911636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www.mayoclinic.com/health/post-traumatic-stress-disorder/DS00246"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e277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Writer: Turn in Informational Essay (1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Read-aloud: Louie Returns Home (15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Introducing a Thematic Concept: Becoming Visible after Captivity (35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 Homework (2 minute)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pages 334–338 and the summary of pages 339–344 in </a:t>
            </a:r>
            <a:r>
              <a:rPr lang="en" sz="1200" i="1" dirty="0">
                <a:latin typeface="Calibri"/>
                <a:ea typeface="Calibri"/>
                <a:cs typeface="Calibri"/>
                <a:sym typeface="Calibri"/>
              </a:rPr>
              <a:t>Unbroken</a:t>
            </a:r>
            <a:r>
              <a:rPr lang="en" sz="1200" dirty="0">
                <a:latin typeface="Calibri"/>
                <a:ea typeface="Calibri"/>
                <a:cs typeface="Calibri"/>
                <a:sym typeface="Calibri"/>
              </a:rPr>
              <a:t>. Complete the </a:t>
            </a:r>
            <a:r>
              <a:rPr lang="en" sz="1200" b="1" dirty="0">
                <a:latin typeface="Calibri"/>
                <a:ea typeface="Calibri"/>
                <a:cs typeface="Calibri"/>
                <a:sym typeface="Calibri"/>
              </a:rPr>
              <a:t>structured notes</a:t>
            </a:r>
            <a:r>
              <a:rPr lang="en" sz="1200" dirty="0">
                <a:latin typeface="Calibri"/>
                <a:ea typeface="Calibri"/>
                <a:cs typeface="Calibri"/>
                <a:sym typeface="Calibri"/>
              </a:rPr>
              <a:t>.</a:t>
            </a:r>
            <a:r>
              <a:rPr lang="en" dirty="0"/>
              <a:t/>
            </a:r>
            <a:br>
              <a:rPr lang="en" dirty="0"/>
            </a:br>
            <a:endParaRPr dirty="0"/>
          </a:p>
          <a:p>
            <a:pPr marL="0" lvl="0" indent="0" algn="l" rtl="0">
              <a:spcBef>
                <a:spcPts val="0"/>
              </a:spcBef>
              <a:spcAft>
                <a:spcPts val="0"/>
              </a:spcAft>
              <a:buNone/>
            </a:pPr>
            <a:endParaRPr dirty="0"/>
          </a:p>
        </p:txBody>
      </p:sp>
      <p:sp>
        <p:nvSpPr>
          <p:cNvPr id="208" name="Google Shape;208;g432ce277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2892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32ce277d9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a:t>
            </a:r>
            <a:r>
              <a:rPr lang="en" sz="1200" b="1" dirty="0">
                <a:latin typeface="Calibri"/>
                <a:ea typeface="Calibri"/>
                <a:cs typeface="Calibri"/>
                <a:sym typeface="Calibri"/>
              </a:rPr>
              <a:t>. Introducing a Thematic Concept: Becoming Visible Again after Captivity </a:t>
            </a:r>
            <a:endParaRPr sz="1200" b="1"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and in Lesson 18, students may bring up the phrase “PTSD,” or Post-Traumatic Stress Disorder. If necessary, define the term for students: “Post-traumatic stress disorder (PTSD) is a mental health condition triggered by a terrifying event. Symptoms may include flashbacks, nightmares and severe anxiety, as well as uncontrollable thoughts about the event.” (</a:t>
            </a:r>
            <a:r>
              <a:rPr lang="en" sz="1200" u="sng" dirty="0">
                <a:solidFill>
                  <a:schemeClr val="hlink"/>
                </a:solidFill>
                <a:latin typeface="Calibri"/>
                <a:ea typeface="Calibri"/>
                <a:cs typeface="Calibri"/>
                <a:sym typeface="Calibri"/>
                <a:hlinkClick r:id="rId3"/>
              </a:rPr>
              <a:t>http://www.mayoclinic.com/health/post-traumatic-stress-disorder/DS00246</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a discussion with students about this passage to introduce the new thematic concept of becoming visible again.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pausing after each question to allow students time to think, discuss, and call on volunteers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share their thinking for question two, summarize that Louie has left invisibility behind him in some ways. He is visible to his family and is reconnecting with the outside world, his family, community, and friends.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share their thinking for question 3, summarize for students by explaining that deep inside, Louie is still facing the effects of the dehumanization and loss of dignity he experienced in the prison camp.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after captivity, Louie is becoming visible again in some ways, but they will learn that the journey back to visibility will not be easy for Louie.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Listen </a:t>
            </a:r>
            <a:r>
              <a:rPr lang="en" sz="1200" dirty="0">
                <a:solidFill>
                  <a:schemeClr val="dk1"/>
                </a:solidFill>
                <a:latin typeface="Calibri"/>
                <a:ea typeface="Calibri"/>
                <a:cs typeface="Calibri"/>
                <a:sym typeface="Calibri"/>
              </a:rPr>
              <a:t>for students to realize </a:t>
            </a:r>
            <a:r>
              <a:rPr lang="en" sz="1200" b="0" dirty="0">
                <a:solidFill>
                  <a:schemeClr val="dk1"/>
                </a:solidFill>
                <a:latin typeface="Calibri"/>
                <a:ea typeface="Calibri"/>
                <a:cs typeface="Calibri"/>
                <a:sym typeface="Calibri"/>
              </a:rPr>
              <a:t>that Louie is no longer isolated from the outside world now that he is home with his family.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students to note again that he is with his family and appears healthy and happy.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students to notice that Louie is still not his old self. He snaps when he hears the recording of the radio broadcast. He reacts with uncontrolled shaking and screaming, and he doesn’t seem to make sense. At first his family thought Louie would be fine since he talked about the prison camp so calmly, but after his violent reaction, they stare at him horrified. They realize he is not fine. When Louie tries to sleep, his dreams are haunted by the Bird.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9" name="Google Shape;279;g432ce277d9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2385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32ce277d9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Introducing a Thematic Concept: Becoming Visible Again after Captivity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one sticky note per student for this part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Becoming Visible Again anchor chart </a:t>
            </a:r>
            <a:r>
              <a:rPr lang="en" sz="1200" dirty="0">
                <a:solidFill>
                  <a:schemeClr val="dk1"/>
                </a:solidFill>
                <a:latin typeface="Calibri"/>
                <a:ea typeface="Calibri"/>
                <a:cs typeface="Calibri"/>
                <a:sym typeface="Calibri"/>
              </a:rPr>
              <a:t>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student copy and display the </a:t>
            </a:r>
            <a:r>
              <a:rPr lang="en" sz="1200" b="1" dirty="0">
                <a:solidFill>
                  <a:schemeClr val="dk1"/>
                </a:solidFill>
                <a:latin typeface="Calibri"/>
                <a:ea typeface="Calibri"/>
                <a:cs typeface="Calibri"/>
                <a:sym typeface="Calibri"/>
              </a:rPr>
              <a:t>Becoming Visible Again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fill it in together to better understand this new thematic concept.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one of the best ways to understand a word is by naming examples of it (as they did when they used the Frayer model to define </a:t>
            </a:r>
            <a:r>
              <a:rPr lang="en" sz="1200" i="1" dirty="0">
                <a:solidFill>
                  <a:schemeClr val="dk1"/>
                </a:solidFill>
                <a:latin typeface="Calibri"/>
                <a:ea typeface="Calibri"/>
                <a:cs typeface="Calibri"/>
                <a:sym typeface="Calibri"/>
              </a:rPr>
              <a:t>resilient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propaganda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of the sticky notes 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for a few volunteers to read the sticky notes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each example, poll the class, asking for a thumbs-up if students agree that this is an example of a way to become visible again.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for a thumbs-up if students agree that this example is listed in the correct column (under either Dignity or Reconnecting).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seem divided or confused, ask a volunteer to explain why this is an example of a way to make someone visible, and/or explain where this example should go on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do you notice about the examples listed on the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provide examples for Dignity such as: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being recognized as your own person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believing in yourself</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standing up for yourself</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feeling safe and in control</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having a voice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being in control of yourself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Look for students to provide examples for Reconnecting such as: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being a member of a community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communicating with others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interacting with others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notice that most of the examples are related to “reconnecting.”</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pre-filled sticky notes using the examples provided on the </a:t>
            </a:r>
            <a:r>
              <a:rPr lang="en" sz="1200" b="1" dirty="0">
                <a:solidFill>
                  <a:schemeClr val="dk1"/>
                </a:solidFill>
                <a:latin typeface="Calibri"/>
                <a:ea typeface="Calibri"/>
                <a:cs typeface="Calibri"/>
                <a:sym typeface="Calibri"/>
              </a:rPr>
              <a:t>teacher reference anchor chart </a:t>
            </a:r>
            <a:r>
              <a:rPr lang="en" sz="1200" dirty="0">
                <a:solidFill>
                  <a:schemeClr val="dk1"/>
                </a:solidFill>
                <a:latin typeface="Calibri"/>
                <a:ea typeface="Calibri"/>
                <a:cs typeface="Calibri"/>
                <a:sym typeface="Calibri"/>
              </a:rPr>
              <a:t>and have them determine their placement.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engage students more actively and provide the necessary scaffolding especially critical for learners with lower levels of language proficiency and/or learning. For students needing additional support, you may want to provide a partially filled-in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7" name="Google Shape;287;g432ce277d9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19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5133983d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Introducing a Thematic Concept: Becoming Visible Again after Captivity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the pre-cut </a:t>
            </a:r>
            <a:r>
              <a:rPr lang="en" sz="1200" b="1" dirty="0">
                <a:solidFill>
                  <a:schemeClr val="dk1"/>
                </a:solidFill>
                <a:latin typeface="Calibri"/>
                <a:ea typeface="Calibri"/>
                <a:cs typeface="Calibri"/>
                <a:sym typeface="Calibri"/>
              </a:rPr>
              <a:t>Visibility Synonym strips</a:t>
            </a:r>
            <a:r>
              <a:rPr lang="en" sz="1200" dirty="0">
                <a:solidFill>
                  <a:schemeClr val="dk1"/>
                </a:solidFill>
                <a:latin typeface="Calibri"/>
                <a:ea typeface="Calibri"/>
                <a:cs typeface="Calibri"/>
                <a:sym typeface="Calibri"/>
              </a:rPr>
              <a:t> and tape for this part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journey will be complicated for Louie. He won’t become visible again, in both senses of the word, all at once.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good writers like Laura Hillenbrand use synonyms to avoid repetition and help their readers understand complicated topics.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are words and phrases that the students may use to talk or write about the concept of visibility.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Visibility Synonyms strips</a:t>
            </a:r>
            <a:r>
              <a:rPr lang="en" sz="1200" dirty="0">
                <a:solidFill>
                  <a:schemeClr val="dk1"/>
                </a:solidFill>
                <a:latin typeface="Calibri"/>
                <a:ea typeface="Calibri"/>
                <a:cs typeface="Calibri"/>
                <a:sym typeface="Calibri"/>
              </a:rPr>
              <a:t>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attached their synonyms/related phrases to the anchor chart, use the same thumbs-up polling method to check for understanding and make sure everything is in the right spot.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explore the nuances or differences or shades of meaning among the synonyms and phrases they have collected.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Reiterate that these synonyms will be helpful for students’ final performance task.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place these synonyms in the Dignity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Individuality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Pride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Identity</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Self-respect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Self-esteem</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Self-worth</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Self-control</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Agency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place these synonyms in the Reconnecting column: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Belonging</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Presence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Involvement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inclusion</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 synonym strip that contains a definition for the term listed.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g45133983d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231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32ce277d9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collecting students’ draft informational essays at the beginning of the lesson, assess the drafts for “Content and Analysis” and “Command of Evidence” on the </a:t>
            </a:r>
            <a:r>
              <a:rPr lang="en" sz="1200" b="1" dirty="0">
                <a:solidFill>
                  <a:schemeClr val="dk1"/>
                </a:solidFill>
                <a:latin typeface="Calibri"/>
                <a:ea typeface="Calibri"/>
                <a:cs typeface="Calibri"/>
                <a:sym typeface="Calibri"/>
              </a:rPr>
              <a:t>NYS Expository Writing Evaluation Rubric</a:t>
            </a:r>
            <a:r>
              <a:rPr lang="en" sz="1200" dirty="0">
                <a:solidFill>
                  <a:schemeClr val="dk1"/>
                </a:solidFill>
                <a:latin typeface="Calibri"/>
                <a:ea typeface="Calibri"/>
                <a:cs typeface="Calibri"/>
                <a:sym typeface="Calibri"/>
              </a:rPr>
              <a:t>. By Lesson 19, be prepared to return students’ drafts with feedback and the scored rubric. For assessment purposes on students’ first draft, focus on just the top two rows of the rubric. But also give feedback on the “Coherence, Organization, and Style” and “Control of Conventions” for students to revise in Lesson 19. Specifically, keep an eye out for mistakes that relate to the following learning targets: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correct capitalization, punctuation, and spelling to send a clear message to my reader. (L.8.2) (This essay is meant to assess L.8.2c: Spell correctly. Give students feedback on their spelling</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intentionally use verbs in active and passive voice and in the conditional and subjunctive mood. (L.8.3) (Focus your feedback on active and passive voice; subjunctive and conditional moods will be assessed in Unit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a:t>
            </a:r>
            <a:r>
              <a:rPr lang="en" sz="1200" dirty="0">
                <a:solidFill>
                  <a:schemeClr val="dk1"/>
                </a:solidFill>
                <a:latin typeface="Calibri"/>
                <a:ea typeface="Calibri"/>
                <a:cs typeface="Calibri"/>
                <a:sym typeface="Calibri"/>
              </a:rPr>
              <a:t> pages 334–344.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preview the homework.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supported structured notes, pages 334–344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p:txBody>
      </p:sp>
      <p:sp>
        <p:nvSpPr>
          <p:cNvPr id="310" name="Google Shape;310;g432ce277d9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6950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4c7bc26e4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g44c7bc26e4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7" name="Google Shape;317;g44c7bc26e4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9362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e277d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Becoming Visible Again</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Becoming Visible Again anchor chart</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Visibility Synonyms strips</a:t>
            </a:r>
            <a:r>
              <a:rPr lang="en" sz="1200" dirty="0">
                <a:solidFill>
                  <a:schemeClr val="dk1"/>
                </a:solidFill>
                <a:latin typeface="Calibri"/>
                <a:ea typeface="Calibri"/>
                <a:cs typeface="Calibri"/>
                <a:sym typeface="Calibri"/>
              </a:rPr>
              <a:t> (for teacher use; one strip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pages 334–344</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supported structured notes, pages 334–344</a:t>
            </a:r>
            <a:r>
              <a:rPr lang="en" sz="1200" dirty="0">
                <a:solidFill>
                  <a:schemeClr val="dk1"/>
                </a:solidFill>
                <a:latin typeface="Calibri"/>
                <a:ea typeface="Calibri"/>
                <a:cs typeface="Calibri"/>
                <a:sym typeface="Calibri"/>
              </a:rPr>
              <a:t> (optional; only for students who need more support)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Unbroken</a:t>
            </a:r>
            <a:r>
              <a:rPr lang="en" sz="1200" b="1" dirty="0">
                <a:solidFill>
                  <a:schemeClr val="dk1"/>
                </a:solidFill>
                <a:latin typeface="Calibri"/>
                <a:ea typeface="Calibri"/>
                <a:cs typeface="Calibri"/>
                <a:sym typeface="Calibri"/>
              </a:rPr>
              <a:t> Structured Notes Teacher Guide, pages 334–344</a:t>
            </a:r>
            <a:r>
              <a:rPr lang="en" sz="1200" dirty="0">
                <a:solidFill>
                  <a:schemeClr val="dk1"/>
                </a:solidFill>
                <a:latin typeface="Calibri"/>
                <a:ea typeface="Calibri"/>
                <a:cs typeface="Calibri"/>
                <a:sym typeface="Calibri"/>
              </a:rPr>
              <a:t> (for teacher reference)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their Okinawa Discussion </a:t>
            </a:r>
            <a:r>
              <a:rPr lang="en" sz="1200" dirty="0" smtClean="0">
                <a:solidFill>
                  <a:schemeClr val="dk1"/>
                </a:solidFill>
                <a:latin typeface="Calibri"/>
                <a:ea typeface="Calibri"/>
                <a:cs typeface="Calibri"/>
                <a:sym typeface="Calibri"/>
              </a:rPr>
              <a:t>Appointment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cut out the </a:t>
            </a:r>
            <a:r>
              <a:rPr lang="en" sz="1200" b="1" dirty="0">
                <a:solidFill>
                  <a:schemeClr val="dk1"/>
                </a:solidFill>
                <a:latin typeface="Calibri"/>
                <a:ea typeface="Calibri"/>
                <a:cs typeface="Calibri"/>
                <a:sym typeface="Calibri"/>
              </a:rPr>
              <a:t>Visibility Synonyms strips </a:t>
            </a:r>
            <a:r>
              <a:rPr lang="en" sz="1200" dirty="0">
                <a:solidFill>
                  <a:schemeClr val="dk1"/>
                </a:solidFill>
                <a:latin typeface="Calibri"/>
                <a:ea typeface="Calibri"/>
                <a:cs typeface="Calibri"/>
                <a:sym typeface="Calibri"/>
              </a:rPr>
              <a:t>(one per student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e277d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0607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e277d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Becoming Visible Again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pages 334–344 </a:t>
            </a:r>
            <a:r>
              <a:rPr lang="en" sz="1200" dirty="0">
                <a:solidFill>
                  <a:schemeClr val="dk1"/>
                </a:solidFill>
                <a:latin typeface="Calibri"/>
                <a:ea typeface="Calibri"/>
                <a:cs typeface="Calibri"/>
                <a:sym typeface="Calibri"/>
              </a:rPr>
              <a:t>(in preparation for student homework)</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i="1" dirty="0">
                <a:solidFill>
                  <a:schemeClr val="dk1"/>
                </a:solidFill>
                <a:latin typeface="Calibri"/>
                <a:ea typeface="Calibri"/>
                <a:cs typeface="Calibri"/>
                <a:sym typeface="Calibri"/>
              </a:rPr>
              <a:t>Unbroken </a:t>
            </a:r>
            <a:r>
              <a:rPr lang="en" sz="1200" b="1" dirty="0">
                <a:solidFill>
                  <a:schemeClr val="dk1"/>
                </a:solidFill>
                <a:latin typeface="Calibri"/>
                <a:ea typeface="Calibri"/>
                <a:cs typeface="Calibri"/>
                <a:sym typeface="Calibri"/>
              </a:rPr>
              <a:t>Structured Notes Teacher Guide, pages 334–344</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b="1" dirty="0" smtClean="0">
                <a:solidFill>
                  <a:schemeClr val="dk1"/>
                </a:solidFill>
                <a:latin typeface="Calibri"/>
                <a:ea typeface="Calibri"/>
                <a:cs typeface="Calibri"/>
                <a:sym typeface="Calibri"/>
              </a:rPr>
              <a:t>)</a:t>
            </a:r>
            <a:endParaRPr lang="en-US" sz="1200" b="1" dirty="0" smtClean="0">
              <a:solidFill>
                <a:schemeClr val="dk1"/>
              </a:solidFill>
              <a:latin typeface="Calibri"/>
              <a:ea typeface="Calibri"/>
              <a:cs typeface="Calibri"/>
              <a:sym typeface="Calibri"/>
            </a:endParaRPr>
          </a:p>
          <a:p>
            <a:pPr marL="152400" lvl="0" indent="0" algn="l" rtl="0">
              <a:lnSpc>
                <a:spcPct val="9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Preparation for Returning Student Drafts in Lesson 19:</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collecting students’ draft informational essays at the beginning of the lesson, assess the drafts for “Content and Analysis” and “Command of Evidence” on the </a:t>
            </a:r>
            <a:r>
              <a:rPr lang="en" sz="1200" b="1" dirty="0">
                <a:solidFill>
                  <a:schemeClr val="dk1"/>
                </a:solidFill>
                <a:latin typeface="Calibri"/>
                <a:ea typeface="Calibri"/>
                <a:cs typeface="Calibri"/>
                <a:sym typeface="Calibri"/>
              </a:rPr>
              <a:t>NYS Expository Writing Evaluation Rubric</a:t>
            </a:r>
            <a:r>
              <a:rPr lang="en" sz="1200" dirty="0">
                <a:solidFill>
                  <a:schemeClr val="dk1"/>
                </a:solidFill>
                <a:latin typeface="Calibri"/>
                <a:ea typeface="Calibri"/>
                <a:cs typeface="Calibri"/>
                <a:sym typeface="Calibri"/>
              </a:rPr>
              <a:t>. By Lesson 19, be prepared to return students’ drafts with feedback and the scored rubric.</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assessment purposes on students’ first draft, focus on just the top two rows of the rubric. But also give feedback on the “Coherence, Organization, and Style” and “Control of Conventions” for students to revise in Lesson 19. Specifically, keep an eye out for mistakes that relate to the following learning targets:</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correct capitalization, punctuation, and spelling to send a clear message to my reader.” (L.8.2) (This essay is meant to assess L.8.2c: Spell correctly. Give students feedback on their spelling.)”</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intentionally use verbs in active and passive voice and in the conditional and subjunctive mood.” (L.8.3) (Focus your feedback on active and passive voice; subjunctive and conditional moods will be assessed in Unit 3.)</a:t>
            </a:r>
            <a:br>
              <a:rPr lang="en" sz="1200" dirty="0">
                <a:solidFill>
                  <a:schemeClr val="dk1"/>
                </a:solidFill>
                <a:latin typeface="Calibri"/>
                <a:ea typeface="Calibri"/>
                <a:cs typeface="Calibri"/>
                <a:sym typeface="Calibri"/>
              </a:rPr>
            </a:b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e277d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9246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e277d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e277d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3114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e277d9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e277d9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4741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e277d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4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Writer:  Turn in Informational Essay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completing their first draft of their informational essay and have them turn in this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to summarize the thematic concept they have been studying in Unit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now that the war is over, they are going to study a different, but related, thematic concept.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this thematic concept will continue to help them understand the guiding question for this module</a:t>
            </a:r>
            <a:r>
              <a:rPr lang="en" sz="1200" i="0" dirty="0">
                <a:solidFill>
                  <a:schemeClr val="dk1"/>
                </a:solidFill>
                <a:latin typeface="Calibri"/>
                <a:ea typeface="Calibri"/>
                <a:cs typeface="Calibri"/>
                <a:sym typeface="Calibri"/>
              </a:rPr>
              <a:t>: “How does war and conflict impact individuals and societies?”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aloud the second learning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they’ll list synonyms and word phrases that help them better communicate the key ideas of the thematic concept.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did this when they studied synonyms for dehumanization and isolation during their learning of resisting invisibility.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something about the invisibility through isolation or dehumanization of those who were imprisoned or interred during WWII.</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e277d9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952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32ce277d9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4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Read-aloud: Louie Returns Home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spent some time away from the book as they prepared to write the informational essay. This lesson also serves as a reentry to the book as students review the last focus question and the teacher does a brief read-aloud.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 pairs to respond.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notice: </a:t>
            </a:r>
            <a:r>
              <a:rPr lang="en" sz="1200" b="0" dirty="0">
                <a:solidFill>
                  <a:schemeClr val="dk1"/>
                </a:solidFill>
                <a:latin typeface="Calibri"/>
                <a:ea typeface="Calibri"/>
                <a:cs typeface="Calibri"/>
                <a:sym typeface="Calibri"/>
              </a:rPr>
              <a:t>The men doubt that the war is over because they mistrust the Japanese guards in the POW camp. They have been beaten, lied to, and mistreated for months, so they fear the announcement of the war’s end could be a trick: “Everyone had heard this rumor before, and each time, it had turned out to be false.… A few men celebrated the peace rumor, but Louie and many others were anticipating something very different. Someone had heard that Naoetsu was slated to be bombed that night” (304). The men live in fear for their lives, and they think that the announcement of the war’s end is just a “rumor,” possibly even covering up a plan to bomb and kill them.</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it’s been several lessons since students have read and completed this homework, you may consider allowing them to reread this portion of the text and review their </a:t>
            </a:r>
            <a:r>
              <a:rPr lang="en" sz="1200" b="1" dirty="0">
                <a:solidFill>
                  <a:schemeClr val="dk1"/>
                </a:solidFill>
                <a:latin typeface="Calibri"/>
                <a:ea typeface="Calibri"/>
                <a:cs typeface="Calibri"/>
                <a:sym typeface="Calibri"/>
              </a:rPr>
              <a:t>structured notes </a:t>
            </a:r>
            <a:r>
              <a:rPr lang="en" sz="1200" dirty="0">
                <a:solidFill>
                  <a:schemeClr val="dk1"/>
                </a:solidFill>
                <a:latin typeface="Calibri"/>
                <a:ea typeface="Calibri"/>
                <a:cs typeface="Calibri"/>
                <a:sym typeface="Calibri"/>
              </a:rPr>
              <a:t>and summaries.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1" name="Google Shape;251;g432ce277d9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234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5133983dd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Read-aloud: Louie Returns Home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thinking. Don’t say too much at this point in the lesson, since students will be studying this later.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being given sentence starters for Think-Pair-Share.</a:t>
            </a:r>
            <a:br>
              <a:rPr lang="en" sz="1200" dirty="0">
                <a:solidFill>
                  <a:schemeClr val="dk1"/>
                </a:solidFill>
                <a:latin typeface="Calibri"/>
                <a:ea typeface="Calibri"/>
                <a:cs typeface="Calibri"/>
                <a:sym typeface="Calibri"/>
              </a:rPr>
            </a:br>
            <a:endParaRPr dirty="0"/>
          </a:p>
        </p:txBody>
      </p:sp>
      <p:sp>
        <p:nvSpPr>
          <p:cNvPr id="260" name="Google Shape;260;g45133983dd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1553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32ce277d9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6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Read-aloud: Louie Returns Home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respond.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to page 333 to read along silently in their heads as you read aloud from page 333 to the break on page 334. This should be a pure read-aloud with no interruptions.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finished, invite students to turn to their partner and share the gist of what was read.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say Louie appears well dressed, relieved, happy, a healthy weight, and he looks strong.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32ce277d9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4005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50-60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introduce a second thematic concept: becoming visible again after captivity. </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link back to one of the module’s guiding questions: “How does war affect individuals and societies?”</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determine a thematic concept in </a:t>
            </a:r>
            <a:r>
              <a:rPr lang="en" sz="1600" i="1">
                <a:latin typeface="Century Gothic"/>
                <a:ea typeface="Century Gothic"/>
                <a:cs typeface="Century Gothic"/>
                <a:sym typeface="Century Gothic"/>
              </a:rPr>
              <a:t>Unbroken</a:t>
            </a:r>
            <a:r>
              <a:rPr lang="en" sz="1600">
                <a:latin typeface="Century Gothic"/>
                <a:ea typeface="Century Gothic"/>
                <a:cs typeface="Century Gothic"/>
                <a:sym typeface="Century Gothic"/>
              </a:rPr>
              <a: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analyze nuances in word meanings as synonyms and phrases for key terms are studied.</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Explore </a:t>
            </a:r>
            <a:r>
              <a:rPr lang="en" sz="3000" i="1">
                <a:latin typeface="Century Gothic"/>
                <a:ea typeface="Century Gothic"/>
                <a:cs typeface="Century Gothic"/>
                <a:sym typeface="Century Gothic"/>
              </a:rPr>
              <a:t>Becoming Visible Again</a:t>
            </a:r>
            <a:endParaRPr sz="3000" i="1" u="none" strike="noStrike" cap="none">
              <a:solidFill>
                <a:schemeClr val="dk1"/>
              </a:solidFill>
              <a:latin typeface="Century Gothic"/>
              <a:ea typeface="Century Gothic"/>
              <a:cs typeface="Century Gothic"/>
              <a:sym typeface="Century Gothic"/>
            </a:endParaRPr>
          </a:p>
        </p:txBody>
      </p:sp>
      <p:sp>
        <p:nvSpPr>
          <p:cNvPr id="282" name="Google Shape;282;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Think-Pair-Share with your partner:</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Now that Louie is home, in what ways has he left invisibility behind?</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Based on this photo  on page 330, how has Louie left invisibility behind him?</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AutoNum type="arabicPeriod"/>
            </a:pPr>
            <a:r>
              <a:rPr lang="en">
                <a:latin typeface="Century Gothic"/>
                <a:ea typeface="Century Gothic"/>
                <a:cs typeface="Century Gothic"/>
                <a:sym typeface="Century Gothic"/>
              </a:rPr>
              <a:t>In ways is Louie still invisible?</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84" name="Google Shape;284;p46"/>
          <p:cNvPicPr preferRelativeResize="0"/>
          <p:nvPr/>
        </p:nvPicPr>
        <p:blipFill>
          <a:blip r:embed="rId3">
            <a:alphaModFix/>
          </a:blip>
          <a:stretch>
            <a:fillRect/>
          </a:stretch>
        </p:blipFill>
        <p:spPr>
          <a:xfrm>
            <a:off x="7916719" y="4381350"/>
            <a:ext cx="511543" cy="539590"/>
          </a:xfrm>
          <a:prstGeom prst="rect">
            <a:avLst/>
          </a:prstGeom>
          <a:noFill/>
          <a:ln>
            <a:noFill/>
          </a:ln>
        </p:spPr>
      </p:pic>
      <p:pic>
        <p:nvPicPr>
          <p:cNvPr id="6" name="Google Shape;256;p43"/>
          <p:cNvPicPr preferRelativeResize="0"/>
          <p:nvPr/>
        </p:nvPicPr>
        <p:blipFill>
          <a:blip r:embed="rId4">
            <a:alphaModFix/>
          </a:blip>
          <a:stretch>
            <a:fillRect/>
          </a:stretch>
        </p:blipFill>
        <p:spPr>
          <a:xfrm>
            <a:off x="8471806" y="4415808"/>
            <a:ext cx="550450" cy="470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Explore </a:t>
            </a:r>
            <a:r>
              <a:rPr lang="en" sz="3000" i="1">
                <a:latin typeface="Century Gothic"/>
                <a:ea typeface="Century Gothic"/>
                <a:cs typeface="Century Gothic"/>
                <a:sym typeface="Century Gothic"/>
              </a:rPr>
              <a:t>Becoming Visible Again</a:t>
            </a:r>
            <a:endParaRPr sz="3300" i="1" u="none" strike="noStrike" cap="none">
              <a:solidFill>
                <a:schemeClr val="dk1"/>
              </a:solidFill>
              <a:latin typeface="Century Gothic"/>
              <a:ea typeface="Century Gothic"/>
              <a:cs typeface="Century Gothic"/>
              <a:sym typeface="Century Gothic"/>
            </a:endParaRPr>
          </a:p>
        </p:txBody>
      </p:sp>
      <p:sp>
        <p:nvSpPr>
          <p:cNvPr id="290" name="Google Shape;290;p47"/>
          <p:cNvSpPr txBox="1">
            <a:spLocks noGrp="1"/>
          </p:cNvSpPr>
          <p:nvPr>
            <p:ph type="body" idx="1"/>
          </p:nvPr>
        </p:nvSpPr>
        <p:spPr>
          <a:xfrm>
            <a:off x="282800" y="1190650"/>
            <a:ext cx="3034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What are some examples of ways Louie is becoming visible again?</a:t>
            </a: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Write down one of these examples on your sticky note and place it under the either </a:t>
            </a:r>
            <a:r>
              <a:rPr lang="en" sz="1800" i="1">
                <a:latin typeface="Century Gothic"/>
                <a:ea typeface="Century Gothic"/>
                <a:cs typeface="Century Gothic"/>
                <a:sym typeface="Century Gothic"/>
              </a:rPr>
              <a:t>Dignity </a:t>
            </a:r>
            <a:r>
              <a:rPr lang="en" sz="1800">
                <a:latin typeface="Century Gothic"/>
                <a:ea typeface="Century Gothic"/>
                <a:cs typeface="Century Gothic"/>
                <a:sym typeface="Century Gothic"/>
              </a:rPr>
              <a:t>or </a:t>
            </a:r>
            <a:r>
              <a:rPr lang="en" sz="1800" i="1">
                <a:latin typeface="Century Gothic"/>
                <a:ea typeface="Century Gothic"/>
                <a:cs typeface="Century Gothic"/>
                <a:sym typeface="Century Gothic"/>
              </a:rPr>
              <a:t>Reconnecting </a:t>
            </a:r>
            <a:r>
              <a:rPr lang="en" sz="1800">
                <a:latin typeface="Century Gothic"/>
                <a:ea typeface="Century Gothic"/>
                <a:cs typeface="Century Gothic"/>
                <a:sym typeface="Century Gothic"/>
              </a:rPr>
              <a:t>on the chart.</a:t>
            </a:r>
            <a:endParaRPr sz="1800">
              <a:latin typeface="Century Gothic"/>
              <a:ea typeface="Century Gothic"/>
              <a:cs typeface="Century Gothic"/>
              <a:sym typeface="Century Gothic"/>
            </a:endParaRPr>
          </a:p>
        </p:txBody>
      </p:sp>
      <p:pic>
        <p:nvPicPr>
          <p:cNvPr id="291" name="Google Shape;291;p47"/>
          <p:cNvPicPr preferRelativeResize="0"/>
          <p:nvPr/>
        </p:nvPicPr>
        <p:blipFill>
          <a:blip r:embed="rId3">
            <a:alphaModFix/>
          </a:blip>
          <a:stretch>
            <a:fillRect/>
          </a:stretch>
        </p:blipFill>
        <p:spPr>
          <a:xfrm>
            <a:off x="3200050" y="1192698"/>
            <a:ext cx="4826201" cy="3183975"/>
          </a:xfrm>
          <a:prstGeom prst="rect">
            <a:avLst/>
          </a:prstGeom>
          <a:noFill/>
          <a:ln>
            <a:noFill/>
          </a:ln>
        </p:spPr>
      </p:pic>
      <p:sp>
        <p:nvSpPr>
          <p:cNvPr id="292" name="Google Shape;292;p47"/>
          <p:cNvSpPr txBox="1"/>
          <p:nvPr/>
        </p:nvSpPr>
        <p:spPr>
          <a:xfrm>
            <a:off x="3317175" y="1268050"/>
            <a:ext cx="4656600" cy="3108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3" name="Google Shape;293;p47"/>
          <p:cNvSpPr/>
          <p:nvPr/>
        </p:nvSpPr>
        <p:spPr>
          <a:xfrm>
            <a:off x="5196600" y="1531075"/>
            <a:ext cx="282900" cy="5655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47"/>
          <p:cNvSpPr/>
          <p:nvPr/>
        </p:nvSpPr>
        <p:spPr>
          <a:xfrm>
            <a:off x="7558350" y="1531075"/>
            <a:ext cx="282900" cy="5655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5" name="Google Shape;295;p47"/>
          <p:cNvPicPr preferRelativeResize="0"/>
          <p:nvPr/>
        </p:nvPicPr>
        <p:blipFill>
          <a:blip r:embed="rId4">
            <a:alphaModFix/>
          </a:blip>
          <a:stretch>
            <a:fillRect/>
          </a:stretch>
        </p:blipFill>
        <p:spPr>
          <a:xfrm>
            <a:off x="8026251" y="4376650"/>
            <a:ext cx="555167" cy="563351"/>
          </a:xfrm>
          <a:prstGeom prst="rect">
            <a:avLst/>
          </a:prstGeom>
          <a:noFill/>
          <a:ln>
            <a:noFill/>
          </a:ln>
        </p:spPr>
      </p:pic>
      <p:pic>
        <p:nvPicPr>
          <p:cNvPr id="296" name="Google Shape;296;p47"/>
          <p:cNvPicPr preferRelativeResize="0"/>
          <p:nvPr/>
        </p:nvPicPr>
        <p:blipFill>
          <a:blip r:embed="rId5">
            <a:alphaModFix/>
          </a:blip>
          <a:stretch>
            <a:fillRect/>
          </a:stretch>
        </p:blipFill>
        <p:spPr>
          <a:xfrm>
            <a:off x="8548008" y="4456960"/>
            <a:ext cx="455975" cy="454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Synonyms for  </a:t>
            </a:r>
            <a:r>
              <a:rPr lang="en" sz="3000" i="1">
                <a:latin typeface="Century Gothic"/>
                <a:ea typeface="Century Gothic"/>
                <a:cs typeface="Century Gothic"/>
                <a:sym typeface="Century Gothic"/>
              </a:rPr>
              <a:t>Becoming Visible Again</a:t>
            </a:r>
            <a:endParaRPr sz="3300" i="1" u="none" strike="noStrike" cap="none">
              <a:solidFill>
                <a:schemeClr val="dk1"/>
              </a:solidFill>
              <a:latin typeface="Century Gothic"/>
              <a:ea typeface="Century Gothic"/>
              <a:cs typeface="Century Gothic"/>
              <a:sym typeface="Century Gothic"/>
            </a:endParaRPr>
          </a:p>
        </p:txBody>
      </p:sp>
      <p:sp>
        <p:nvSpPr>
          <p:cNvPr id="302" name="Google Shape;302;p48"/>
          <p:cNvSpPr txBox="1">
            <a:spLocks noGrp="1"/>
          </p:cNvSpPr>
          <p:nvPr>
            <p:ph type="body" idx="1"/>
          </p:nvPr>
        </p:nvSpPr>
        <p:spPr>
          <a:xfrm>
            <a:off x="282800" y="1190650"/>
            <a:ext cx="3034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Read your </a:t>
            </a:r>
            <a:r>
              <a:rPr lang="en" sz="1800" b="1">
                <a:latin typeface="Century Gothic"/>
                <a:ea typeface="Century Gothic"/>
                <a:cs typeface="Century Gothic"/>
                <a:sym typeface="Century Gothic"/>
              </a:rPr>
              <a:t>Visibility Synonym strip</a:t>
            </a: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800"/>
              </a:spcBef>
              <a:spcAft>
                <a:spcPts val="0"/>
              </a:spcAft>
              <a:buNone/>
            </a:pP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Choose which column the strip belongs in and tape it to the chart under that column.</a:t>
            </a:r>
            <a:endParaRPr sz="1800">
              <a:latin typeface="Century Gothic"/>
              <a:ea typeface="Century Gothic"/>
              <a:cs typeface="Century Gothic"/>
              <a:sym typeface="Century Gothic"/>
            </a:endParaRPr>
          </a:p>
        </p:txBody>
      </p:sp>
      <p:pic>
        <p:nvPicPr>
          <p:cNvPr id="303" name="Google Shape;303;p48"/>
          <p:cNvPicPr preferRelativeResize="0"/>
          <p:nvPr/>
        </p:nvPicPr>
        <p:blipFill>
          <a:blip r:embed="rId3">
            <a:alphaModFix/>
          </a:blip>
          <a:stretch>
            <a:fillRect/>
          </a:stretch>
        </p:blipFill>
        <p:spPr>
          <a:xfrm>
            <a:off x="3200050" y="1192698"/>
            <a:ext cx="4826201" cy="3183975"/>
          </a:xfrm>
          <a:prstGeom prst="rect">
            <a:avLst/>
          </a:prstGeom>
          <a:noFill/>
          <a:ln>
            <a:noFill/>
          </a:ln>
        </p:spPr>
      </p:pic>
      <p:sp>
        <p:nvSpPr>
          <p:cNvPr id="304" name="Google Shape;304;p48"/>
          <p:cNvSpPr txBox="1"/>
          <p:nvPr/>
        </p:nvSpPr>
        <p:spPr>
          <a:xfrm>
            <a:off x="3317175" y="1268050"/>
            <a:ext cx="4656600" cy="3108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5" name="Google Shape;305;p48"/>
          <p:cNvSpPr/>
          <p:nvPr/>
        </p:nvSpPr>
        <p:spPr>
          <a:xfrm>
            <a:off x="3959325" y="1690150"/>
            <a:ext cx="282900" cy="5655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48"/>
          <p:cNvSpPr/>
          <p:nvPr/>
        </p:nvSpPr>
        <p:spPr>
          <a:xfrm>
            <a:off x="6497825" y="1690150"/>
            <a:ext cx="282900" cy="565500"/>
          </a:xfrm>
          <a:prstGeom prst="down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oogle Shape;296;p47"/>
          <p:cNvPicPr preferRelativeResize="0"/>
          <p:nvPr/>
        </p:nvPicPr>
        <p:blipFill>
          <a:blip r:embed="rId4">
            <a:alphaModFix/>
          </a:blip>
          <a:stretch>
            <a:fillRect/>
          </a:stretch>
        </p:blipFill>
        <p:spPr>
          <a:xfrm>
            <a:off x="8548008" y="4456960"/>
            <a:ext cx="455975" cy="454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3" name="Google Shape;313;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200" dirty="0">
                <a:latin typeface="Century Gothic"/>
                <a:ea typeface="Century Gothic"/>
                <a:cs typeface="Century Gothic"/>
                <a:sym typeface="Century Gothic"/>
              </a:rPr>
              <a:t>Read pages 334–338 and the summary of pages 339–344 in </a:t>
            </a:r>
            <a:r>
              <a:rPr lang="en" sz="2200" i="1" dirty="0">
                <a:latin typeface="Century Gothic"/>
                <a:ea typeface="Century Gothic"/>
                <a:cs typeface="Century Gothic"/>
                <a:sym typeface="Century Gothic"/>
              </a:rPr>
              <a:t>Unbroken</a:t>
            </a:r>
            <a:r>
              <a:rPr lang="en" sz="2200" dirty="0">
                <a:latin typeface="Century Gothic"/>
                <a:ea typeface="Century Gothic"/>
                <a:cs typeface="Century Gothic"/>
                <a:sym typeface="Century Gothic"/>
              </a:rPr>
              <a:t>. </a:t>
            </a:r>
            <a:endParaRPr sz="22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200" dirty="0">
                <a:latin typeface="Century Gothic"/>
                <a:ea typeface="Century Gothic"/>
                <a:cs typeface="Century Gothic"/>
                <a:sym typeface="Century Gothic"/>
              </a:rPr>
              <a:t>Complete the </a:t>
            </a:r>
            <a:r>
              <a:rPr lang="en" sz="2200" b="1" dirty="0">
                <a:latin typeface="Century Gothic"/>
                <a:ea typeface="Century Gothic"/>
                <a:cs typeface="Century Gothic"/>
                <a:sym typeface="Century Gothic"/>
              </a:rPr>
              <a:t>structured notes </a:t>
            </a:r>
            <a:r>
              <a:rPr lang="en" sz="2200" dirty="0">
                <a:latin typeface="Century Gothic"/>
                <a:ea typeface="Century Gothic"/>
                <a:cs typeface="Century Gothic"/>
                <a:sym typeface="Century Gothic"/>
              </a:rPr>
              <a:t>and answer the focus question:</a:t>
            </a:r>
            <a:br>
              <a:rPr lang="en" sz="2200" dirty="0">
                <a:latin typeface="Century Gothic"/>
                <a:ea typeface="Century Gothic"/>
                <a:cs typeface="Century Gothic"/>
                <a:sym typeface="Century Gothic"/>
              </a:rPr>
            </a:br>
            <a:r>
              <a:rPr lang="en" sz="2200" dirty="0">
                <a:latin typeface="Century Gothic"/>
                <a:ea typeface="Century Gothic"/>
                <a:cs typeface="Century Gothic"/>
                <a:sym typeface="Century Gothic"/>
              </a:rPr>
              <a:t>On page 338, Hillenbrand writes, ‘When the harsh push of memory ran through Louie, reaching for his flask became as easy as slapping a swatter on a fly.” What is happening to Louie? Why?</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0" name="Google Shape;320;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1" name="Google Shape;321;p50"/>
          <p:cNvGraphicFramePr/>
          <p:nvPr/>
        </p:nvGraphicFramePr>
        <p:xfrm>
          <a:off x="577216" y="1385887"/>
          <a:ext cx="7989600" cy="3230175"/>
        </p:xfrm>
        <a:graphic>
          <a:graphicData uri="http://schemas.openxmlformats.org/drawingml/2006/table">
            <a:tbl>
              <a:tblPr firstRow="1" bandRow="1">
                <a:noFill/>
                <a:tableStyleId>{CDF5235B-1CF0-4556-9AC1-8AEC91635B6D}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17: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Becoming Visible Again</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a </a:t>
            </a:r>
            <a:r>
              <a:rPr lang="en" sz="1800" b="1" dirty="0">
                <a:latin typeface="Century Gothic"/>
                <a:ea typeface="Century Gothic"/>
                <a:cs typeface="Century Gothic"/>
                <a:sym typeface="Century Gothic"/>
              </a:rPr>
              <a:t>Becoming Visible Again anchor chart</a:t>
            </a:r>
            <a:r>
              <a:rPr lang="en" sz="1800" dirty="0">
                <a:latin typeface="Century Gothic"/>
                <a:ea typeface="Century Gothic"/>
                <a:cs typeface="Century Gothic"/>
                <a:sym typeface="Century Gothic"/>
              </a:rPr>
              <a:t> (for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Becoming Visible Again anchor chart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Sticky notes (one per student) </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Visibility Synonyms strips </a:t>
            </a:r>
            <a:r>
              <a:rPr lang="en" sz="1800" dirty="0">
                <a:latin typeface="Century Gothic"/>
                <a:ea typeface="Century Gothic"/>
                <a:cs typeface="Century Gothic"/>
                <a:sym typeface="Century Gothic"/>
              </a:rPr>
              <a:t>(for teacher use; one strip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i="1" dirty="0">
                <a:latin typeface="Century Gothic"/>
                <a:ea typeface="Century Gothic"/>
                <a:cs typeface="Century Gothic"/>
                <a:sym typeface="Century Gothic"/>
              </a:rPr>
              <a:t>Unbroken</a:t>
            </a:r>
            <a:r>
              <a:rPr lang="en" sz="1800" b="1" dirty="0">
                <a:latin typeface="Century Gothic"/>
                <a:ea typeface="Century Gothic"/>
                <a:cs typeface="Century Gothic"/>
                <a:sym typeface="Century Gothic"/>
              </a:rPr>
              <a:t> structured notes, pages 334–344</a:t>
            </a:r>
            <a:r>
              <a:rPr lang="en" sz="1800" dirty="0">
                <a:latin typeface="Century Gothic"/>
                <a:ea typeface="Century Gothic"/>
                <a:cs typeface="Century Gothic"/>
                <a:sym typeface="Century Gothic"/>
              </a:rPr>
              <a:t> (one per student)</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17: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Becoming Visible Again anchor chart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 </a:t>
            </a:r>
            <a:r>
              <a:rPr lang="en" sz="1800" i="1" dirty="0">
                <a:latin typeface="Century Gothic"/>
                <a:ea typeface="Century Gothic"/>
                <a:cs typeface="Century Gothic"/>
                <a:sym typeface="Century Gothic"/>
              </a:rPr>
              <a:t>Unbroken</a:t>
            </a:r>
            <a:r>
              <a:rPr lang="en" sz="1800" dirty="0">
                <a:latin typeface="Century Gothic"/>
                <a:ea typeface="Century Gothic"/>
                <a:cs typeface="Century Gothic"/>
                <a:sym typeface="Century Gothic"/>
              </a:rPr>
              <a:t> pages 334–344 (in preparation for student homework)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i="1" dirty="0">
                <a:latin typeface="Century Gothic"/>
                <a:ea typeface="Century Gothic"/>
                <a:cs typeface="Century Gothic"/>
                <a:sym typeface="Century Gothic"/>
              </a:rPr>
              <a:t>Unbroken </a:t>
            </a:r>
            <a:r>
              <a:rPr lang="en" sz="1800" b="1" dirty="0">
                <a:latin typeface="Century Gothic"/>
                <a:ea typeface="Century Gothic"/>
                <a:cs typeface="Century Gothic"/>
                <a:sym typeface="Century Gothic"/>
              </a:rPr>
              <a:t>Structured Notes Teacher Guide, pages 334–344 (for teacher reference)</a:t>
            </a:r>
            <a:br>
              <a:rPr lang="en" sz="1800" b="1"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17</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you’ll study a the theme, “becoming visible after captivity.” This will help you to better understand how war affects individuals and societies. </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Read an excerpt from </a:t>
            </a:r>
            <a:r>
              <a:rPr lang="en" sz="1800" i="1">
                <a:latin typeface="Century Gothic"/>
                <a:ea typeface="Century Gothic"/>
                <a:cs typeface="Century Gothic"/>
                <a:sym typeface="Century Gothic"/>
              </a:rPr>
              <a:t>Unbroken </a:t>
            </a:r>
            <a:r>
              <a:rPr lang="en" sz="1800">
                <a:latin typeface="Century Gothic"/>
                <a:ea typeface="Century Gothic"/>
                <a:cs typeface="Century Gothic"/>
                <a:sym typeface="Century Gothic"/>
              </a:rPr>
              <a:t>and discuss how Louie becomes visible again.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Explore the theme of </a:t>
            </a:r>
            <a:r>
              <a:rPr lang="en" sz="1800" i="1">
                <a:latin typeface="Century Gothic"/>
                <a:ea typeface="Century Gothic"/>
                <a:cs typeface="Century Gothic"/>
                <a:sym typeface="Century Gothic"/>
              </a:rPr>
              <a:t>Becoming Visible Again </a:t>
            </a:r>
            <a:r>
              <a:rPr lang="en" sz="1800">
                <a:latin typeface="Century Gothic"/>
                <a:ea typeface="Century Gothic"/>
                <a:cs typeface="Century Gothic"/>
                <a:sym typeface="Century Gothic"/>
              </a:rPr>
              <a:t>by identifying examples and synonyms.</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7" name="Google Shape;247;p42"/>
          <p:cNvPicPr preferRelativeResize="0"/>
          <p:nvPr/>
        </p:nvPicPr>
        <p:blipFill>
          <a:blip r:embed="rId3">
            <a:alphaModFix/>
          </a:blip>
          <a:stretch>
            <a:fillRect/>
          </a:stretch>
        </p:blipFill>
        <p:spPr>
          <a:xfrm>
            <a:off x="7406130" y="4387835"/>
            <a:ext cx="592424" cy="588662"/>
          </a:xfrm>
          <a:prstGeom prst="rect">
            <a:avLst/>
          </a:prstGeom>
          <a:noFill/>
          <a:ln>
            <a:noFill/>
          </a:ln>
        </p:spPr>
      </p:pic>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2168638"/>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a thematic concept</a:t>
            </a:r>
            <a:r>
              <a:rPr lang="en" sz="2400">
                <a:latin typeface="Century Gothic"/>
                <a:ea typeface="Century Gothic"/>
                <a:cs typeface="Century Gothic"/>
                <a:sym typeface="Century Gothic"/>
              </a:rPr>
              <a:t> in </a:t>
            </a:r>
            <a:r>
              <a:rPr lang="en" sz="2400" i="1">
                <a:latin typeface="Century Gothic"/>
                <a:ea typeface="Century Gothic"/>
                <a:cs typeface="Century Gothic"/>
                <a:sym typeface="Century Gothic"/>
              </a:rPr>
              <a:t>Unbroken</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61950" algn="l" rtl="0">
              <a:spcBef>
                <a:spcPts val="0"/>
              </a:spcBef>
              <a:spcAft>
                <a:spcPts val="0"/>
              </a:spcAft>
              <a:buSzPts val="2100"/>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nuances in word meanings </a:t>
            </a:r>
            <a:r>
              <a:rPr lang="en" sz="2400">
                <a:latin typeface="Century Gothic"/>
                <a:ea typeface="Century Gothic"/>
                <a:cs typeface="Century Gothic"/>
                <a:sym typeface="Century Gothic"/>
              </a:rPr>
              <a:t>as synonyms and phrases for key terms are studied.</a:t>
            </a:r>
            <a:r>
              <a:rPr lang="en"/>
              <a:t/>
            </a:r>
            <a:br>
              <a:rPr lang="en"/>
            </a:br>
            <a:endParaRPr/>
          </a:p>
        </p:txBody>
      </p:sp>
      <p:pic>
        <p:nvPicPr>
          <p:cNvPr id="245" name="Google Shape;245;p42"/>
          <p:cNvPicPr preferRelativeResize="0"/>
          <p:nvPr/>
        </p:nvPicPr>
        <p:blipFill>
          <a:blip r:embed="rId4">
            <a:alphaModFix/>
          </a:blip>
          <a:stretch>
            <a:fillRect/>
          </a:stretch>
        </p:blipFill>
        <p:spPr>
          <a:xfrm>
            <a:off x="8403771" y="4431609"/>
            <a:ext cx="639143" cy="471752"/>
          </a:xfrm>
          <a:prstGeom prst="rect">
            <a:avLst/>
          </a:prstGeom>
          <a:noFill/>
          <a:ln>
            <a:noFill/>
          </a:ln>
        </p:spPr>
      </p:pic>
      <p:pic>
        <p:nvPicPr>
          <p:cNvPr id="246" name="Google Shape;246;p42"/>
          <p:cNvPicPr preferRelativeResize="0"/>
          <p:nvPr/>
        </p:nvPicPr>
        <p:blipFill>
          <a:blip r:embed="rId5">
            <a:alphaModFix/>
          </a:blip>
          <a:stretch>
            <a:fillRect/>
          </a:stretch>
        </p:blipFill>
        <p:spPr>
          <a:xfrm>
            <a:off x="7901946" y="4442495"/>
            <a:ext cx="501825" cy="479342"/>
          </a:xfrm>
          <a:prstGeom prst="rect">
            <a:avLst/>
          </a:prstGeom>
          <a:noFill/>
          <a:ln>
            <a:noFill/>
          </a:ln>
        </p:spPr>
      </p:pic>
      <p:pic>
        <p:nvPicPr>
          <p:cNvPr id="248" name="Google Shape;248;p42"/>
          <p:cNvPicPr preferRelativeResize="0"/>
          <p:nvPr/>
        </p:nvPicPr>
        <p:blipFill>
          <a:blip r:embed="rId6">
            <a:alphaModFix/>
          </a:blip>
          <a:stretch>
            <a:fillRect/>
          </a:stretch>
        </p:blipFill>
        <p:spPr>
          <a:xfrm>
            <a:off x="8133626" y="4048469"/>
            <a:ext cx="540289" cy="454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7" name="Google Shape;247;p42"/>
          <p:cNvPicPr preferRelativeResize="0"/>
          <p:nvPr/>
        </p:nvPicPr>
        <p:blipFill>
          <a:blip r:embed="rId3">
            <a:alphaModFix/>
          </a:blip>
          <a:stretch>
            <a:fillRect/>
          </a:stretch>
        </p:blipFill>
        <p:spPr>
          <a:xfrm>
            <a:off x="7922926" y="4356814"/>
            <a:ext cx="592424" cy="588662"/>
          </a:xfrm>
          <a:prstGeom prst="rect">
            <a:avLst/>
          </a:prstGeom>
          <a:noFill/>
          <a:ln>
            <a:noFill/>
          </a:ln>
        </p:spPr>
      </p:pic>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Our Thinking</a:t>
            </a:r>
            <a:endParaRPr sz="3300" i="0" u="none" strike="noStrike" cap="none">
              <a:solidFill>
                <a:schemeClr val="dk1"/>
              </a:solidFill>
              <a:latin typeface="Century Gothic"/>
              <a:ea typeface="Century Gothic"/>
              <a:cs typeface="Century Gothic"/>
              <a:sym typeface="Century Gothic"/>
            </a:endParaRPr>
          </a:p>
        </p:txBody>
      </p:sp>
      <p:sp>
        <p:nvSpPr>
          <p:cNvPr id="254" name="Google Shape;254;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Working with your Okinawa </a:t>
            </a:r>
            <a:r>
              <a:rPr lang="en" sz="2000" dirty="0" smtClean="0">
                <a:latin typeface="Century Gothic"/>
                <a:ea typeface="Century Gothic"/>
                <a:cs typeface="Century Gothic"/>
                <a:sym typeface="Century Gothic"/>
              </a:rPr>
              <a:t>partner</a:t>
            </a:r>
            <a:r>
              <a:rPr lang="en-US" sz="2000" dirty="0">
                <a:latin typeface="Century Gothic"/>
                <a:ea typeface="Century Gothic"/>
                <a:cs typeface="Century Gothic"/>
                <a:sym typeface="Century Gothic"/>
              </a:rPr>
              <a:t>,</a:t>
            </a:r>
            <a:r>
              <a:rPr lang="en" sz="2000" dirty="0" smtClean="0">
                <a:latin typeface="Century Gothic"/>
                <a:ea typeface="Century Gothic"/>
                <a:cs typeface="Century Gothic"/>
                <a:sym typeface="Century Gothic"/>
              </a:rPr>
              <a:t> </a:t>
            </a:r>
            <a:r>
              <a:rPr lang="en-US" sz="2000" dirty="0" smtClean="0">
                <a:latin typeface="Century Gothic"/>
                <a:ea typeface="Century Gothic"/>
                <a:cs typeface="Century Gothic"/>
                <a:sym typeface="Century Gothic"/>
              </a:rPr>
              <a:t>d</a:t>
            </a:r>
            <a:r>
              <a:rPr lang="en" sz="2000" dirty="0" smtClean="0">
                <a:latin typeface="Century Gothic"/>
                <a:ea typeface="Century Gothic"/>
                <a:cs typeface="Century Gothic"/>
                <a:sym typeface="Century Gothic"/>
              </a:rPr>
              <a:t>iscuss </a:t>
            </a:r>
            <a:endParaRPr lang="en-US" sz="2000" dirty="0" smtClean="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smtClean="0">
                <a:latin typeface="Century Gothic"/>
                <a:ea typeface="Century Gothic"/>
                <a:cs typeface="Century Gothic"/>
                <a:sym typeface="Century Gothic"/>
              </a:rPr>
              <a:t>your </a:t>
            </a:r>
            <a:r>
              <a:rPr lang="en" sz="2000" dirty="0">
                <a:latin typeface="Century Gothic"/>
                <a:ea typeface="Century Gothic"/>
                <a:cs typeface="Century Gothic"/>
                <a:sym typeface="Century Gothic"/>
              </a:rPr>
              <a:t>response to the focus question </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from Lesson 13’s homework:</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dirty="0">
                <a:latin typeface="Century Gothic"/>
                <a:ea typeface="Century Gothic"/>
                <a:cs typeface="Century Gothic"/>
                <a:sym typeface="Century Gothic"/>
              </a:rPr>
              <a:t>Why do the men doubt that the war is over?</a:t>
            </a:r>
            <a:endParaRPr sz="2000" dirty="0">
              <a:latin typeface="Century Gothic"/>
              <a:ea typeface="Century Gothic"/>
              <a:cs typeface="Century Gothic"/>
              <a:sym typeface="Century Gothic"/>
            </a:endParaRPr>
          </a:p>
        </p:txBody>
      </p:sp>
      <p:pic>
        <p:nvPicPr>
          <p:cNvPr id="255" name="Google Shape;255;p43"/>
          <p:cNvPicPr preferRelativeResize="0"/>
          <p:nvPr/>
        </p:nvPicPr>
        <p:blipFill>
          <a:blip r:embed="rId4">
            <a:alphaModFix/>
          </a:blip>
          <a:stretch>
            <a:fillRect/>
          </a:stretch>
        </p:blipFill>
        <p:spPr>
          <a:xfrm>
            <a:off x="6612425" y="1247775"/>
            <a:ext cx="1733550" cy="2647950"/>
          </a:xfrm>
          <a:prstGeom prst="rect">
            <a:avLst/>
          </a:prstGeom>
          <a:noFill/>
          <a:ln>
            <a:noFill/>
          </a:ln>
        </p:spPr>
      </p:pic>
      <p:pic>
        <p:nvPicPr>
          <p:cNvPr id="256" name="Google Shape;256;p43"/>
          <p:cNvPicPr preferRelativeResize="0"/>
          <p:nvPr/>
        </p:nvPicPr>
        <p:blipFill>
          <a:blip r:embed="rId5">
            <a:alphaModFix/>
          </a:blip>
          <a:stretch>
            <a:fillRect/>
          </a:stretch>
        </p:blipFill>
        <p:spPr>
          <a:xfrm>
            <a:off x="8471806" y="4415808"/>
            <a:ext cx="550450" cy="470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Make a Prediction</a:t>
            </a:r>
            <a:endParaRPr sz="3300" i="0" u="none" strike="noStrike" cap="none">
              <a:solidFill>
                <a:schemeClr val="dk1"/>
              </a:solidFill>
              <a:latin typeface="Century Gothic"/>
              <a:ea typeface="Century Gothic"/>
              <a:cs typeface="Century Gothic"/>
              <a:sym typeface="Century Gothic"/>
            </a:endParaRPr>
          </a:p>
        </p:txBody>
      </p:sp>
      <p:sp>
        <p:nvSpPr>
          <p:cNvPr id="263" name="Google Shape;263;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a:latin typeface="Century Gothic"/>
                <a:ea typeface="Century Gothic"/>
                <a:cs typeface="Century Gothic"/>
                <a:sym typeface="Century Gothic"/>
              </a:rPr>
              <a:t>Now, Think-Pair-Share about the following </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a:latin typeface="Century Gothic"/>
                <a:ea typeface="Century Gothic"/>
                <a:cs typeface="Century Gothic"/>
                <a:sym typeface="Century Gothic"/>
              </a:rPr>
              <a:t>question: </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a:latin typeface="Century Gothic"/>
                <a:ea typeface="Century Gothic"/>
                <a:cs typeface="Century Gothic"/>
                <a:sym typeface="Century Gothic"/>
              </a:rPr>
              <a:t>Now that the war is over, how do you predict</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the thematic concept of invisibility will be </a:t>
            </a:r>
            <a:br>
              <a:rPr lang="en" sz="2000">
                <a:latin typeface="Century Gothic"/>
                <a:ea typeface="Century Gothic"/>
                <a:cs typeface="Century Gothic"/>
                <a:sym typeface="Century Gothic"/>
              </a:rPr>
            </a:br>
            <a:r>
              <a:rPr lang="en" sz="2000">
                <a:latin typeface="Century Gothic"/>
                <a:ea typeface="Century Gothic"/>
                <a:cs typeface="Century Gothic"/>
                <a:sym typeface="Century Gothic"/>
              </a:rPr>
              <a:t>affected?</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i="1">
              <a:latin typeface="Century Gothic"/>
              <a:ea typeface="Century Gothic"/>
              <a:cs typeface="Century Gothic"/>
              <a:sym typeface="Century Gothic"/>
            </a:endParaRPr>
          </a:p>
        </p:txBody>
      </p:sp>
      <p:pic>
        <p:nvPicPr>
          <p:cNvPr id="264" name="Google Shape;264;p44"/>
          <p:cNvPicPr preferRelativeResize="0"/>
          <p:nvPr/>
        </p:nvPicPr>
        <p:blipFill>
          <a:blip r:embed="rId3">
            <a:alphaModFix/>
          </a:blip>
          <a:stretch>
            <a:fillRect/>
          </a:stretch>
        </p:blipFill>
        <p:spPr>
          <a:xfrm>
            <a:off x="6612425" y="1247775"/>
            <a:ext cx="1733550" cy="2647950"/>
          </a:xfrm>
          <a:prstGeom prst="rect">
            <a:avLst/>
          </a:prstGeom>
          <a:noFill/>
          <a:ln>
            <a:noFill/>
          </a:ln>
        </p:spPr>
      </p:pic>
      <p:pic>
        <p:nvPicPr>
          <p:cNvPr id="8" name="Google Shape;247;p42"/>
          <p:cNvPicPr preferRelativeResize="0"/>
          <p:nvPr/>
        </p:nvPicPr>
        <p:blipFill>
          <a:blip r:embed="rId4">
            <a:alphaModFix/>
          </a:blip>
          <a:stretch>
            <a:fillRect/>
          </a:stretch>
        </p:blipFill>
        <p:spPr>
          <a:xfrm>
            <a:off x="7922926" y="4356814"/>
            <a:ext cx="592424" cy="588662"/>
          </a:xfrm>
          <a:prstGeom prst="rect">
            <a:avLst/>
          </a:prstGeom>
          <a:noFill/>
          <a:ln>
            <a:noFill/>
          </a:ln>
        </p:spPr>
      </p:pic>
      <p:pic>
        <p:nvPicPr>
          <p:cNvPr id="9" name="Google Shape;256;p43"/>
          <p:cNvPicPr preferRelativeResize="0"/>
          <p:nvPr/>
        </p:nvPicPr>
        <p:blipFill>
          <a:blip r:embed="rId5">
            <a:alphaModFix/>
          </a:blip>
          <a:stretch>
            <a:fillRect/>
          </a:stretch>
        </p:blipFill>
        <p:spPr>
          <a:xfrm>
            <a:off x="8471806" y="4415808"/>
            <a:ext cx="550450" cy="470675"/>
          </a:xfrm>
          <a:prstGeom prst="rect">
            <a:avLst/>
          </a:prstGeom>
          <a:noFill/>
          <a:ln>
            <a:noFill/>
          </a:ln>
        </p:spPr>
      </p:pic>
      <p:pic>
        <p:nvPicPr>
          <p:cNvPr id="266" name="Google Shape;266;p44"/>
          <p:cNvPicPr preferRelativeResize="0"/>
          <p:nvPr/>
        </p:nvPicPr>
        <p:blipFill>
          <a:blip r:embed="rId6">
            <a:alphaModFix/>
          </a:blip>
          <a:stretch>
            <a:fillRect/>
          </a:stretch>
        </p:blipFill>
        <p:spPr>
          <a:xfrm>
            <a:off x="7587341" y="4401249"/>
            <a:ext cx="470805" cy="4997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Revisit the Novel</a:t>
            </a:r>
            <a:endParaRPr sz="3300" i="0" u="none" strike="noStrike" cap="none">
              <a:solidFill>
                <a:schemeClr val="dk1"/>
              </a:solidFill>
              <a:latin typeface="Century Gothic"/>
              <a:ea typeface="Century Gothic"/>
              <a:cs typeface="Century Gothic"/>
              <a:sym typeface="Century Gothic"/>
            </a:endParaRPr>
          </a:p>
        </p:txBody>
      </p:sp>
      <p:sp>
        <p:nvSpPr>
          <p:cNvPr id="273" name="Google Shape;273;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Look at the photo on page 330 of</a:t>
            </a:r>
            <a:br>
              <a:rPr lang="en">
                <a:latin typeface="Century Gothic"/>
                <a:ea typeface="Century Gothic"/>
                <a:cs typeface="Century Gothic"/>
                <a:sym typeface="Century Gothic"/>
              </a:rPr>
            </a:br>
            <a:r>
              <a:rPr lang="en" i="1">
                <a:latin typeface="Century Gothic"/>
                <a:ea typeface="Century Gothic"/>
                <a:cs typeface="Century Gothic"/>
                <a:sym typeface="Century Gothic"/>
              </a:rPr>
              <a:t>Unbroken</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Based on this photo, what is your</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Impression of Louie’s health and</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demeanor or attitude and </a:t>
            </a:r>
            <a:br>
              <a:rPr lang="en">
                <a:latin typeface="Century Gothic"/>
                <a:ea typeface="Century Gothic"/>
                <a:cs typeface="Century Gothic"/>
                <a:sym typeface="Century Gothic"/>
              </a:rPr>
            </a:br>
            <a:r>
              <a:rPr lang="en">
                <a:latin typeface="Century Gothic"/>
                <a:ea typeface="Century Gothic"/>
                <a:cs typeface="Century Gothic"/>
                <a:sym typeface="Century Gothic"/>
              </a:rPr>
              <a:t>Appearance?</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74" name="Google Shape;274;p45"/>
          <p:cNvPicPr preferRelativeResize="0"/>
          <p:nvPr/>
        </p:nvPicPr>
        <p:blipFill>
          <a:blip r:embed="rId3">
            <a:alphaModFix/>
          </a:blip>
          <a:stretch>
            <a:fillRect/>
          </a:stretch>
        </p:blipFill>
        <p:spPr>
          <a:xfrm>
            <a:off x="5559747" y="1320408"/>
            <a:ext cx="2744250" cy="3095400"/>
          </a:xfrm>
          <a:prstGeom prst="rect">
            <a:avLst/>
          </a:prstGeom>
          <a:noFill/>
          <a:ln>
            <a:noFill/>
          </a:ln>
        </p:spPr>
      </p:pic>
      <p:pic>
        <p:nvPicPr>
          <p:cNvPr id="276" name="Google Shape;276;p45"/>
          <p:cNvPicPr preferRelativeResize="0"/>
          <p:nvPr/>
        </p:nvPicPr>
        <p:blipFill>
          <a:blip r:embed="rId4">
            <a:alphaModFix/>
          </a:blip>
          <a:stretch>
            <a:fillRect/>
          </a:stretch>
        </p:blipFill>
        <p:spPr>
          <a:xfrm>
            <a:off x="7943128" y="4449045"/>
            <a:ext cx="484874" cy="470675"/>
          </a:xfrm>
          <a:prstGeom prst="rect">
            <a:avLst/>
          </a:prstGeom>
          <a:noFill/>
          <a:ln>
            <a:noFill/>
          </a:ln>
        </p:spPr>
      </p:pic>
      <p:pic>
        <p:nvPicPr>
          <p:cNvPr id="7" name="Google Shape;256;p43"/>
          <p:cNvPicPr preferRelativeResize="0"/>
          <p:nvPr/>
        </p:nvPicPr>
        <p:blipFill>
          <a:blip r:embed="rId5">
            <a:alphaModFix/>
          </a:blip>
          <a:stretch>
            <a:fillRect/>
          </a:stretch>
        </p:blipFill>
        <p:spPr>
          <a:xfrm>
            <a:off x="8471806" y="4415808"/>
            <a:ext cx="550450" cy="4706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88F237-31C0-4716-9128-80D7BF5865F1}"/>
</file>

<file path=customXml/itemProps2.xml><?xml version="1.0" encoding="utf-8"?>
<ds:datastoreItem xmlns:ds="http://schemas.openxmlformats.org/officeDocument/2006/customXml" ds:itemID="{925C6FB4-06D5-4957-8E74-F39267DAB436}"/>
</file>

<file path=customXml/itemProps3.xml><?xml version="1.0" encoding="utf-8"?>
<ds:datastoreItem xmlns:ds="http://schemas.openxmlformats.org/officeDocument/2006/customXml" ds:itemID="{031FA675-5983-41E5-9D98-CB47F3C6F577}"/>
</file>

<file path=docProps/app.xml><?xml version="1.0" encoding="utf-8"?>
<Properties xmlns="http://schemas.openxmlformats.org/officeDocument/2006/extended-properties" xmlns:vt="http://schemas.openxmlformats.org/officeDocument/2006/docPropsVTypes">
  <TotalTime>57</TotalTime>
  <Words>1581</Words>
  <Application>Microsoft Macintosh PowerPoint</Application>
  <PresentationFormat>On-screen Show (16:9)</PresentationFormat>
  <Paragraphs>326</Paragraphs>
  <Slides>14</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Overlock</vt:lpstr>
      <vt:lpstr>Calibri</vt:lpstr>
      <vt:lpstr>Century Gothic</vt:lpstr>
      <vt:lpstr>Simple Light</vt:lpstr>
      <vt:lpstr>Office Theme</vt:lpstr>
      <vt:lpstr>Office Theme</vt:lpstr>
      <vt:lpstr>  Grade 8: Module 3: Unit 2: Lesson 17 Teacher slide, before teaching. </vt:lpstr>
      <vt:lpstr>  Grade 8: Module 3: Unit 2: Lesson 17 Teacher slide, before teaching. </vt:lpstr>
      <vt:lpstr>  Grade 8: Module 3: Unit 2: Lesson 17 Teacher slide, before teaching. </vt:lpstr>
      <vt:lpstr>Grade 8: Module 3:  Unit 2: Lesson 17</vt:lpstr>
      <vt:lpstr>Hello, Students!</vt:lpstr>
      <vt:lpstr>Let’s Review the Learning Targets</vt:lpstr>
      <vt:lpstr>Let’s Share Our Thinking</vt:lpstr>
      <vt:lpstr>Let’s Make a Prediction</vt:lpstr>
      <vt:lpstr>Let’s Revisit the Novel</vt:lpstr>
      <vt:lpstr>Let’s Explore Becoming Visible Again</vt:lpstr>
      <vt:lpstr>Let’s Explore Becoming Visible Again</vt:lpstr>
      <vt:lpstr>Let’s Identify Synonyms for  Becoming Visible Again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17 Teacher slide, before teaching. </dc:title>
  <dc:creator>nbravo</dc:creator>
  <cp:lastModifiedBy>Alexander Specht</cp:lastModifiedBy>
  <cp:revision>3</cp:revision>
  <dcterms:modified xsi:type="dcterms:W3CDTF">2018-10-28T15:52:15Z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