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8.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4FA11B5B-A483-432E-AA09-0B29937EFF84}">
  <a:tblStyle styleId="{4FA11B5B-A483-432E-AA09-0B29937EFF8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759" autoAdjust="0"/>
  </p:normalViewPr>
  <p:slideViewPr>
    <p:cSldViewPr snapToGrid="0">
      <p:cViewPr varScale="1">
        <p:scale>
          <a:sx n="73" d="100"/>
          <a:sy n="73" d="100"/>
        </p:scale>
        <p:origin x="-212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1" Type="http://schemas.openxmlformats.org/officeDocument/2006/relationships/slide" Target="slides/slide20.xml"/><Relationship Id="rId3" Type="http://schemas.openxmlformats.org/officeDocument/2006/relationships/slide" Target="slides/slide2.xml"/><Relationship Id="rId25"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slide" Target="slides/slide19.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printerSettings" Target="printerSettings/printerSettings1.bin"/><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6429472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i="1" u="none" strike="noStrike" cap="none" dirty="0">
                <a:solidFill>
                  <a:srgbClr val="000000"/>
                </a:solidFill>
                <a:latin typeface="Calibri"/>
                <a:ea typeface="Calibri"/>
                <a:cs typeface="Calibri"/>
                <a:sym typeface="Calibri"/>
              </a:rPr>
              <a:t>Colonial Voices: Hear Them Speak</a:t>
            </a:r>
            <a:r>
              <a:rPr lang="en" sz="120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i="1" u="none" strike="noStrike" cap="none" dirty="0">
                <a:solidFill>
                  <a:srgbClr val="000000"/>
                </a:solidFill>
                <a:latin typeface="Calibri"/>
                <a:ea typeface="Calibri"/>
                <a:cs typeface="Calibri"/>
                <a:sym typeface="Calibri"/>
              </a:rPr>
              <a:t>Colonial Voices: Hear Them Speak</a:t>
            </a:r>
            <a:r>
              <a:rPr lang="en" sz="120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i="0" u="none" strike="noStrike" cap="none" dirty="0" smtClean="0">
                <a:solidFill>
                  <a:srgbClr val="000000"/>
                </a:solidFill>
                <a:latin typeface="Calibri"/>
                <a:ea typeface="Calibri"/>
                <a:cs typeface="Calibri"/>
                <a:sym typeface="Calibri"/>
              </a:rPr>
              <a:t>read </a:t>
            </a:r>
            <a:r>
              <a:rPr lang="en" sz="120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5211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i="0" u="none" strike="noStrike" cap="none"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can be found in the teacher supporting materials.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digging deeper into the text can help them to understand it better, so they are going to dig deeper into this text in this lesson.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briefly review what collaboration looks and sounds like. Distribute highlighters.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a:t>
            </a:r>
            <a:r>
              <a:rPr lang="en" sz="1200" b="1" dirty="0">
                <a:solidFill>
                  <a:schemeClr val="dk1"/>
                </a:solidFill>
                <a:latin typeface="Calibri"/>
                <a:ea typeface="Calibri"/>
                <a:cs typeface="Calibri"/>
                <a:sym typeface="Calibri"/>
              </a:rPr>
              <a:t> Close Reading Guide: “Revolutionary War, Part I.”</a:t>
            </a:r>
            <a:r>
              <a:rPr lang="en" sz="1200" dirty="0">
                <a:solidFill>
                  <a:schemeClr val="dk1"/>
                </a:solidFill>
                <a:latin typeface="Calibri"/>
                <a:ea typeface="Calibri"/>
                <a:cs typeface="Calibri"/>
                <a:sym typeface="Calibri"/>
              </a:rPr>
              <a:t> Refer to the guide for how to integrate: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Highlighters</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Infer the Topic resources </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“Revolutionary War, Part I”</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 Structures handout </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Close Reading Note-catcher: “Revolutionary War, Part I”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complete the </a:t>
            </a:r>
            <a:r>
              <a:rPr lang="en" sz="1200" b="1" dirty="0">
                <a:solidFill>
                  <a:schemeClr val="dk1"/>
                </a:solidFill>
                <a:latin typeface="Calibri"/>
                <a:ea typeface="Calibri"/>
                <a:cs typeface="Calibri"/>
                <a:sym typeface="Calibri"/>
              </a:rPr>
              <a:t>Close Reading Note-catcher.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staying on pace during the close read: Consider gathering these students in one place in the room to support them quickly and quietly throughout the close read portion of the lesson. Give prompts to help students stay on task, point out where the class is, or offer sentence frames as needed.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(Reordering Event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switching the order of Event Questions 1 and 2 in the </a:t>
            </a: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Invite students to first write each date in the </a:t>
            </a:r>
            <a:r>
              <a:rPr lang="en" sz="1200" i="1" dirty="0">
                <a:solidFill>
                  <a:schemeClr val="dk1"/>
                </a:solidFill>
                <a:latin typeface="Calibri"/>
                <a:ea typeface="Calibri"/>
                <a:cs typeface="Calibri"/>
                <a:sym typeface="Calibri"/>
              </a:rPr>
              <a:t>When</a:t>
            </a:r>
            <a:r>
              <a:rPr lang="en" sz="1200" dirty="0">
                <a:solidFill>
                  <a:schemeClr val="dk1"/>
                </a:solidFill>
                <a:latin typeface="Calibri"/>
                <a:ea typeface="Calibri"/>
                <a:cs typeface="Calibri"/>
                <a:sym typeface="Calibri"/>
              </a:rPr>
              <a:t> column of their </a:t>
            </a:r>
            <a:r>
              <a:rPr lang="en" sz="1200" b="1" dirty="0">
                <a:solidFill>
                  <a:schemeClr val="dk1"/>
                </a:solidFill>
                <a:latin typeface="Calibri"/>
                <a:ea typeface="Calibri"/>
                <a:cs typeface="Calibri"/>
                <a:sym typeface="Calibri"/>
              </a:rPr>
              <a:t>Close Reading Note-catcher</a:t>
            </a:r>
            <a:r>
              <a:rPr lang="en" sz="1200" dirty="0">
                <a:solidFill>
                  <a:schemeClr val="dk1"/>
                </a:solidFill>
                <a:latin typeface="Calibri"/>
                <a:ea typeface="Calibri"/>
                <a:cs typeface="Calibri"/>
                <a:sym typeface="Calibri"/>
              </a:rPr>
              <a:t>, and then refer back to each date in the text to determine the event that occurred at that time. The concrete dates will provide students with an anchor for where to look for important events, within an otherwise potentially overwhelming amount of </a:t>
            </a:r>
            <a:r>
              <a:rPr lang="en" sz="1200" dirty="0" smtClean="0">
                <a:solidFill>
                  <a:schemeClr val="dk1"/>
                </a:solidFill>
                <a:latin typeface="Calibri"/>
                <a:ea typeface="Calibri"/>
                <a:cs typeface="Calibri"/>
                <a:sym typeface="Calibri"/>
              </a:rPr>
              <a:t>text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1" name="Google Shape;16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1537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US" sz="1200" b="1" i="0" u="none" strike="noStrike" cap="none" dirty="0" smtClean="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use the text to explain what happened in the American Revolution and why and to analyze the structure to recognize that it is chronological.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Attend to the three Event Questions in the first section of the close read and the process of adding to the note-catcher afterward, as this process will be repeated throughout.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Event Question 1: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the first event described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beginning of the American Revolution, when British troops fired on American colonists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Event Question 2: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did it happen? Highlight the date on your text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(April 19, 1775)</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Event Question 3: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Why </a:t>
            </a:r>
            <a:r>
              <a:rPr lang="en" sz="1200" i="1" dirty="0">
                <a:solidFill>
                  <a:schemeClr val="dk1"/>
                </a:solidFill>
                <a:latin typeface="Calibri"/>
                <a:ea typeface="Calibri"/>
                <a:cs typeface="Calibri"/>
                <a:sym typeface="Calibri"/>
              </a:rPr>
              <a:t>was it important in the American Revolution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It started the American Revolution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Completing the </a:t>
            </a:r>
            <a:r>
              <a:rPr lang="en" sz="1200" b="0"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Guide students through adding this event to the first row of the When, What, Why chart on their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Remind students of the </a:t>
            </a:r>
            <a:r>
              <a:rPr lang="en" sz="1200" b="1" dirty="0">
                <a:solidFill>
                  <a:schemeClr val="dk1"/>
                </a:solidFill>
                <a:latin typeface="Calibri"/>
                <a:ea typeface="Calibri"/>
                <a:cs typeface="Calibri"/>
                <a:sym typeface="Calibri"/>
              </a:rPr>
              <a:t>Infer the Topic Resources: 2</a:t>
            </a:r>
            <a:r>
              <a:rPr lang="en" sz="1200" dirty="0">
                <a:solidFill>
                  <a:schemeClr val="dk1"/>
                </a:solidFill>
                <a:latin typeface="Calibri"/>
                <a:ea typeface="Calibri"/>
                <a:cs typeface="Calibri"/>
                <a:sym typeface="Calibri"/>
              </a:rPr>
              <a:t> source of the picture of the Battle of Lexington.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According </a:t>
            </a:r>
            <a:r>
              <a:rPr lang="en" sz="1200" i="1" dirty="0">
                <a:solidFill>
                  <a:schemeClr val="dk1"/>
                </a:solidFill>
                <a:latin typeface="Calibri"/>
                <a:ea typeface="Calibri"/>
                <a:cs typeface="Calibri"/>
                <a:sym typeface="Calibri"/>
              </a:rPr>
              <a:t>to the text, why did it start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people in the colonies wanted to fight Britain for their rights.)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From </a:t>
            </a:r>
            <a:r>
              <a:rPr lang="en" sz="1200" i="1" dirty="0">
                <a:solidFill>
                  <a:schemeClr val="dk1"/>
                </a:solidFill>
                <a:latin typeface="Calibri"/>
                <a:ea typeface="Calibri"/>
                <a:cs typeface="Calibri"/>
                <a:sym typeface="Calibri"/>
              </a:rPr>
              <a:t>what you know so far, what rights were they fighting for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They didn’t want to pay taxes to Britain.)</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happened in the end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colonies became independent from Britain.)</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the questions and completion of the </a:t>
            </a:r>
            <a:r>
              <a:rPr lang="en" sz="1200" b="0" dirty="0">
                <a:solidFill>
                  <a:schemeClr val="dk1"/>
                </a:solidFill>
                <a:latin typeface="Calibri"/>
                <a:ea typeface="Calibri"/>
                <a:cs typeface="Calibri"/>
                <a:sym typeface="Calibri"/>
              </a:rPr>
              <a:t>Note-catcher.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169" name="Google Shape;16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56659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From </a:t>
            </a:r>
            <a:r>
              <a:rPr lang="en" sz="1200" i="1" dirty="0">
                <a:solidFill>
                  <a:schemeClr val="dk1"/>
                </a:solidFill>
                <a:latin typeface="Calibri"/>
                <a:ea typeface="Calibri"/>
                <a:cs typeface="Calibri"/>
                <a:sym typeface="Calibri"/>
              </a:rPr>
              <a:t>this section of text, what do you think founders are? If you found something, what do you do</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(people who start something)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the phrase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best known </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tell you</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(that the ones listed are the most famous, but there were others)</a:t>
            </a:r>
            <a:r>
              <a:rPr lang="en" sz="1200"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Choose </a:t>
            </a:r>
            <a:r>
              <a:rPr lang="en" sz="1200" i="1" dirty="0">
                <a:solidFill>
                  <a:schemeClr val="dk1"/>
                </a:solidFill>
                <a:latin typeface="Calibri"/>
                <a:ea typeface="Calibri"/>
                <a:cs typeface="Calibri"/>
                <a:sym typeface="Calibri"/>
              </a:rPr>
              <a:t>a founder. Why was that person important during the Revolutionary War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according to the person chosen)</a:t>
            </a:r>
            <a:endParaRPr sz="1200" b="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questions and completion of </a:t>
            </a:r>
            <a:r>
              <a:rPr lang="en" sz="1200" b="0" dirty="0">
                <a:solidFill>
                  <a:schemeClr val="dk1"/>
                </a:solidFill>
                <a:latin typeface="Calibri"/>
                <a:ea typeface="Calibri"/>
                <a:cs typeface="Calibri"/>
                <a:sym typeface="Calibri"/>
              </a:rPr>
              <a:t>Note-catcher.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175" name="Google Shape;17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3475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roup/P</a:t>
            </a:r>
            <a:r>
              <a:rPr lang="en" sz="1200" b="1" dirty="0">
                <a:solidFill>
                  <a:schemeClr val="dk1"/>
                </a:solidFill>
                <a:latin typeface="Calibri"/>
                <a:ea typeface="Calibri"/>
                <a:cs typeface="Calibri"/>
                <a:sym typeface="Calibri"/>
              </a:rPr>
              <a:t>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three event questions listed above for the first event in this section and guide them through completing </a:t>
            </a:r>
            <a:r>
              <a:rPr lang="en" sz="1200" b="0" dirty="0">
                <a:solidFill>
                  <a:schemeClr val="dk1"/>
                </a:solidFill>
                <a:latin typeface="Calibri"/>
                <a:ea typeface="Calibri"/>
                <a:cs typeface="Calibri"/>
                <a:sym typeface="Calibri"/>
              </a:rPr>
              <a:t>the Note-catcher. </a:t>
            </a:r>
            <a:r>
              <a:rPr lang="en" sz="1200" b="1" dirty="0">
                <a:solidFill>
                  <a:schemeClr val="dk1"/>
                </a:solidFill>
                <a:latin typeface="Calibri"/>
                <a:ea typeface="Calibri"/>
                <a:cs typeface="Calibri"/>
                <a:sym typeface="Calibri"/>
              </a:rPr>
              <a:t>(Britain established its first colony.) </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From what you have read in this section of text, what was the purpose of an assembly?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run the everyday business of the colonies and collect taxes)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the three event questions for the next event in this section and guide students through completing the </a:t>
            </a:r>
            <a:r>
              <a:rPr lang="en" sz="1200" b="0"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(French-Indian War)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questions and completion of </a:t>
            </a:r>
            <a:r>
              <a:rPr lang="en" sz="1200" b="0" dirty="0">
                <a:solidFill>
                  <a:schemeClr val="dk1"/>
                </a:solidFill>
                <a:latin typeface="Calibri"/>
                <a:ea typeface="Calibri"/>
                <a:cs typeface="Calibri"/>
                <a:sym typeface="Calibri"/>
              </a:rPr>
              <a:t>Note-catcher.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1" name="Google Shape;18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4413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roup/P</a:t>
            </a:r>
            <a:r>
              <a:rPr lang="en" sz="1200" b="1" dirty="0">
                <a:solidFill>
                  <a:schemeClr val="dk1"/>
                </a:solidFill>
                <a:latin typeface="Calibri"/>
                <a:ea typeface="Calibri"/>
                <a:cs typeface="Calibri"/>
                <a:sym typeface="Calibri"/>
              </a:rPr>
              <a:t>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three event questions for the first event in this section and guide them through completing the </a:t>
            </a:r>
            <a:r>
              <a:rPr lang="en" sz="1200" b="0"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(Stamp Act)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Ensure </a:t>
            </a:r>
            <a:r>
              <a:rPr lang="en" sz="1200" dirty="0">
                <a:solidFill>
                  <a:schemeClr val="dk1"/>
                </a:solidFill>
                <a:latin typeface="Calibri"/>
                <a:ea typeface="Calibri"/>
                <a:cs typeface="Calibri"/>
                <a:sym typeface="Calibri"/>
              </a:rPr>
              <a:t>students make connections between the mention of Sons of Liberty in this paragraph and in </a:t>
            </a:r>
            <a:r>
              <a:rPr lang="en" sz="1200" i="1" dirty="0">
                <a:solidFill>
                  <a:schemeClr val="dk1"/>
                </a:solidFill>
                <a:latin typeface="Calibri"/>
                <a:ea typeface="Calibri"/>
                <a:cs typeface="Calibri"/>
                <a:sym typeface="Calibri"/>
              </a:rPr>
              <a:t>Colonial Voices: Hear Them Speak.</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text and completion of </a:t>
            </a:r>
            <a:r>
              <a:rPr lang="en" sz="1200" b="0" dirty="0">
                <a:solidFill>
                  <a:schemeClr val="dk1"/>
                </a:solidFill>
                <a:latin typeface="Calibri"/>
                <a:ea typeface="Calibri"/>
                <a:cs typeface="Calibri"/>
                <a:sym typeface="Calibri"/>
              </a:rPr>
              <a:t>Note-catcher.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188" name="Google Shape;18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80392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repeal mean? How do you know</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(withdraw; it says so in parentheses)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would you say the sentence,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Boston </a:t>
            </a:r>
            <a:r>
              <a:rPr lang="en" sz="1200" i="1" dirty="0">
                <a:solidFill>
                  <a:schemeClr val="dk1"/>
                </a:solidFill>
                <a:latin typeface="Calibri"/>
                <a:ea typeface="Calibri"/>
                <a:cs typeface="Calibri"/>
                <a:sym typeface="Calibri"/>
              </a:rPr>
              <a:t>was the center of opposition to Britain’s tax </a:t>
            </a:r>
            <a:r>
              <a:rPr lang="en" sz="1200" i="1" dirty="0" smtClean="0">
                <a:solidFill>
                  <a:schemeClr val="dk1"/>
                </a:solidFill>
                <a:latin typeface="Calibri"/>
                <a:ea typeface="Calibri"/>
                <a:cs typeface="Calibri"/>
                <a:sym typeface="Calibri"/>
              </a:rPr>
              <a:t>policies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 your own words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(Boston was the place where a lot of people disagreed with Britain’s tax laws.)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use a Goal 4 Conversation Cue to encourage students to compare ideas: </a:t>
            </a:r>
            <a:r>
              <a:rPr lang="en" sz="1200" i="1" dirty="0">
                <a:solidFill>
                  <a:schemeClr val="dk1"/>
                </a:solidFill>
                <a:latin typeface="Calibri"/>
                <a:ea typeface="Calibri"/>
                <a:cs typeface="Calibri"/>
                <a:sym typeface="Calibri"/>
              </a:rPr>
              <a:t>“How is what _____ said the same as/different from what _____ said? I’ll give you time to think and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three event questions for the first event in this section and guide students through completing </a:t>
            </a:r>
            <a:r>
              <a:rPr lang="en" sz="1200" b="0" dirty="0">
                <a:solidFill>
                  <a:schemeClr val="dk1"/>
                </a:solidFill>
                <a:latin typeface="Calibri"/>
                <a:ea typeface="Calibri"/>
                <a:cs typeface="Calibri"/>
                <a:sym typeface="Calibri"/>
              </a:rPr>
              <a:t>the Note-catcher.  </a:t>
            </a:r>
            <a:r>
              <a:rPr lang="en" sz="1200" b="1" dirty="0">
                <a:solidFill>
                  <a:schemeClr val="dk1"/>
                </a:solidFill>
                <a:latin typeface="Calibri"/>
                <a:ea typeface="Calibri"/>
                <a:cs typeface="Calibri"/>
                <a:sym typeface="Calibri"/>
              </a:rPr>
              <a:t>(Boston Massacre)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does </a:t>
            </a:r>
            <a:r>
              <a:rPr lang="en-US" sz="1200" i="1"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boycott</a:t>
            </a:r>
            <a:r>
              <a:rPr lang="en-US" sz="1200" i="1" u="none"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(withdraw from trading from)</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195" name="Google Shape;19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45753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Why </a:t>
            </a:r>
            <a:r>
              <a:rPr lang="en" sz="1200" i="1" dirty="0">
                <a:solidFill>
                  <a:schemeClr val="dk1"/>
                </a:solidFill>
                <a:latin typeface="Calibri"/>
                <a:ea typeface="Calibri"/>
                <a:cs typeface="Calibri"/>
                <a:sym typeface="Calibri"/>
              </a:rPr>
              <a:t>were the Intolerable Acts passed by Britain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(as punishment for the Boston Tea Party)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was the result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(made the colonists unite in their anger against Britain) </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triads to add the events in the final paragraphs to their </a:t>
            </a:r>
            <a:r>
              <a:rPr lang="en" sz="1200" b="0" dirty="0">
                <a:solidFill>
                  <a:schemeClr val="dk1"/>
                </a:solidFill>
                <a:latin typeface="Calibri"/>
                <a:ea typeface="Calibri"/>
                <a:cs typeface="Calibri"/>
                <a:sym typeface="Calibri"/>
              </a:rPr>
              <a:t>Note-catchers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independently.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Text Structure handout</a:t>
            </a:r>
            <a:r>
              <a:rPr lang="en" sz="1200" dirty="0">
                <a:solidFill>
                  <a:schemeClr val="dk1"/>
                </a:solidFill>
                <a:latin typeface="Calibri"/>
                <a:ea typeface="Calibri"/>
                <a:cs typeface="Calibri"/>
                <a:sym typeface="Calibri"/>
              </a:rPr>
              <a:t>.  Read aloud each of the structures.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triads to answer both parts of Question 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questions and completion of </a:t>
            </a:r>
            <a:r>
              <a:rPr lang="en" sz="1200" b="0" dirty="0">
                <a:solidFill>
                  <a:schemeClr val="dk1"/>
                </a:solidFill>
                <a:latin typeface="Calibri"/>
                <a:ea typeface="Calibri"/>
                <a:cs typeface="Calibri"/>
                <a:sym typeface="Calibri"/>
              </a:rPr>
              <a:t>Note-catchers.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202" name="Google Shape;20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2317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a:t>
            </a:r>
            <a:r>
              <a:rPr lang="en" sz="1200" b="1" dirty="0">
                <a:solidFill>
                  <a:schemeClr val="dk1"/>
                </a:solidFill>
                <a:latin typeface="Calibri"/>
                <a:ea typeface="Calibri"/>
                <a:cs typeface="Calibri"/>
                <a:sym typeface="Calibri"/>
              </a:rPr>
              <a:t>rtners/Triads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now that they have heard the whole book, they can consider the topic and theme.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a topic</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what the book is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a theme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 big idea related to the real world that the author wants you to take away from reading the book)</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r>
              <a:rPr lang="en" sz="1200" i="1" dirty="0">
                <a:solidFill>
                  <a:schemeClr val="dk1"/>
                </a:solidFill>
                <a:latin typeface="Calibri"/>
                <a:ea typeface="Calibri"/>
                <a:cs typeface="Calibri"/>
                <a:sym typeface="Calibri"/>
              </a:rPr>
              <a:t>What is the topic of </a:t>
            </a:r>
            <a:r>
              <a:rPr lang="en" sz="1200" b="0" i="1" dirty="0">
                <a:solidFill>
                  <a:schemeClr val="dk1"/>
                </a:solidFill>
                <a:latin typeface="Calibri"/>
                <a:ea typeface="Calibri"/>
                <a:cs typeface="Calibri"/>
                <a:sym typeface="Calibri"/>
              </a:rPr>
              <a:t>Colonial Voices: Hear Them Speak?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perspectives on the Boston Tea Party/American Revolution) </a:t>
            </a:r>
            <a:r>
              <a:rPr lang="en" sz="1200" dirty="0">
                <a:solidFill>
                  <a:schemeClr val="dk1"/>
                </a:solidFill>
                <a:latin typeface="Calibri"/>
                <a:ea typeface="Calibri"/>
                <a:cs typeface="Calibri"/>
                <a:sym typeface="Calibri"/>
              </a:rPr>
              <a:t>Note that students may say just “the American Revolution” or “the Boston Tea Party” here. In this situation, invite students to consider how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is different from an informational text listing the events of the Boston Tea Party. Emphasize that it is showing the reader different perspectives on the event, which is crucial to their understanding of the event.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0" dirty="0">
                <a:solidFill>
                  <a:schemeClr val="dk1"/>
                </a:solidFill>
                <a:latin typeface="Calibri"/>
                <a:ea typeface="Calibri"/>
                <a:cs typeface="Calibri"/>
                <a:sym typeface="Calibri"/>
              </a:rPr>
              <a:t>Exit Ticket: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question and invite students to work in triads to complete it, based on the discussion they had. Refer them to the</a:t>
            </a:r>
            <a:r>
              <a:rPr lang="en" sz="1200" b="1" dirty="0">
                <a:solidFill>
                  <a:schemeClr val="dk1"/>
                </a:solidFill>
                <a:latin typeface="Calibri"/>
                <a:ea typeface="Calibri"/>
                <a:cs typeface="Calibri"/>
                <a:sym typeface="Calibri"/>
              </a:rPr>
              <a:t> Strategies to Answer Selected Response Questions anchor chart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their exit ticket over to hide the next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the theme of </a:t>
            </a:r>
            <a:r>
              <a:rPr lang="en" sz="1200" b="0" i="1" dirty="0">
                <a:solidFill>
                  <a:schemeClr val="dk1"/>
                </a:solidFill>
                <a:latin typeface="Calibri"/>
                <a:ea typeface="Calibri"/>
                <a:cs typeface="Calibri"/>
                <a:sym typeface="Calibri"/>
              </a:rPr>
              <a:t>Colonial Voices: Hear Them Speak</a:t>
            </a:r>
            <a:r>
              <a:rPr lang="en" sz="1200" i="1" dirty="0">
                <a:solidFill>
                  <a:schemeClr val="dk1"/>
                </a:solidFill>
                <a:latin typeface="Calibri"/>
                <a:ea typeface="Calibri"/>
                <a:cs typeface="Calibri"/>
                <a:sym typeface="Calibri"/>
              </a:rPr>
              <a:t>? What big idea does the author want you to take away</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(War can divide a country, a city, neighbors, friends, and families.)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their exit ticket back over and record their answers to the next two questions, thinking about the discussion they just had.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students to orally summarize the text in triads. Each student will have 15 seconds to summarize the text. Refer students to the </a:t>
            </a: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as needed.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how well they did collaborating.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exit tickets for assessment. Refer to the</a:t>
            </a:r>
            <a:r>
              <a:rPr lang="en" sz="1200" b="1" dirty="0">
                <a:solidFill>
                  <a:schemeClr val="dk1"/>
                </a:solidFill>
                <a:latin typeface="Calibri"/>
                <a:ea typeface="Calibri"/>
                <a:cs typeface="Calibri"/>
                <a:sym typeface="Calibri"/>
              </a:rPr>
              <a:t> Exit Ticket: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(answers, for teacher reference) </a:t>
            </a:r>
            <a:r>
              <a:rPr lang="en" sz="1200" dirty="0">
                <a:solidFill>
                  <a:schemeClr val="dk1"/>
                </a:solidFill>
                <a:latin typeface="Calibri"/>
                <a:ea typeface="Calibri"/>
                <a:cs typeface="Calibri"/>
                <a:sym typeface="Calibri"/>
              </a:rPr>
              <a:t>as necessary.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determine topic and theme and summarize the text successfully.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a copy of </a:t>
            </a:r>
            <a:r>
              <a:rPr lang="en" sz="1200" b="0" dirty="0">
                <a:solidFill>
                  <a:schemeClr val="dk1"/>
                </a:solidFill>
                <a:latin typeface="Calibri"/>
                <a:ea typeface="Calibri"/>
                <a:cs typeface="Calibri"/>
                <a:sym typeface="Calibri"/>
              </a:rPr>
              <a:t>Exit Ticket: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preprinted with the definitions of “topic” and “theme” to support students’ understanding of these terms.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(Rephrasing Selected Response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Encourage students to rephrase each question— and answer it—before they read each answer choice. Example: </a:t>
            </a:r>
            <a:r>
              <a:rPr lang="en" sz="1200" i="1" dirty="0">
                <a:solidFill>
                  <a:schemeClr val="dk1"/>
                </a:solidFill>
                <a:latin typeface="Calibri"/>
                <a:ea typeface="Calibri"/>
                <a:cs typeface="Calibri"/>
                <a:sym typeface="Calibri"/>
              </a:rPr>
              <a:t>“Think about what the question is asking. Look at the first question: ‘What is the topic of </a:t>
            </a:r>
            <a:r>
              <a:rPr lang="en" sz="1200" b="0" i="1" dirty="0">
                <a:solidFill>
                  <a:schemeClr val="dk1"/>
                </a:solidFill>
                <a:latin typeface="Calibri"/>
                <a:ea typeface="Calibri"/>
                <a:cs typeface="Calibri"/>
                <a:sym typeface="Calibri"/>
              </a:rPr>
              <a:t>Colonial Voices: Hear Them Speak</a:t>
            </a:r>
            <a:r>
              <a:rPr lang="en" sz="1200" i="1" dirty="0">
                <a:solidFill>
                  <a:schemeClr val="dk1"/>
                </a:solidFill>
                <a:latin typeface="Calibri"/>
                <a:ea typeface="Calibri"/>
                <a:cs typeface="Calibri"/>
                <a:sym typeface="Calibri"/>
              </a:rPr>
              <a:t>?’ How else can we ask this question?” (“What is this book about?”) </a:t>
            </a:r>
            <a:endParaRPr sz="1200" dirty="0">
              <a:solidFill>
                <a:schemeClr val="dk1"/>
              </a:solidFill>
              <a:latin typeface="Calibri"/>
              <a:ea typeface="Calibri"/>
              <a:cs typeface="Calibri"/>
              <a:sym typeface="Calibri"/>
            </a:endParaRPr>
          </a:p>
        </p:txBody>
      </p:sp>
      <p:sp>
        <p:nvSpPr>
          <p:cNvPr id="209" name="Google Shape;20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3196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0828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51208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highlight>
                  <a:schemeClr val="lt1"/>
                </a:highlight>
                <a:latin typeface="Calibri"/>
                <a:ea typeface="Calibri"/>
                <a:cs typeface="Calibri"/>
                <a:sym typeface="Calibri"/>
                <a:hlinkClick r:id="rId3"/>
              </a:rPr>
              <a:t>http://curriculum.eleducation.org/curriculum/ela/grade-4/module-3/unit-1/lesson-3</a:t>
            </a:r>
            <a:r>
              <a:rPr lang="en" sz="1200" dirty="0">
                <a:solidFill>
                  <a:schemeClr val="dk1"/>
                </a:solidFill>
                <a:highlight>
                  <a:schemeClr val="lt1"/>
                </a:highlight>
                <a:latin typeface="Calibri"/>
                <a:ea typeface="Calibri"/>
                <a:cs typeface="Calibri"/>
                <a:sym typeface="Calibri"/>
              </a:rPr>
              <a:t> </a:t>
            </a:r>
            <a:endParaRPr sz="120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813918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233" name="Google Shape;233;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0652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(three per student)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Highlighters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“Revolutionary War, Part I”</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“Revolutionary War, Part I”</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 Structures</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“Revolutionary War, Part I”</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Exit Ticket: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(answers,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Colonial Voices: Hear Them Speak </a:t>
            </a:r>
            <a:r>
              <a:rPr lang="en" sz="1200" dirty="0">
                <a:solidFill>
                  <a:schemeClr val="dk1"/>
                </a:solidFill>
                <a:latin typeface="Calibri"/>
                <a:ea typeface="Calibri"/>
                <a:cs typeface="Calibri"/>
                <a:sym typeface="Calibri"/>
              </a:rPr>
              <a:t>(from Lesson 1; one to display; for teacher read-aloud)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(begun in Lesson 1; added to during Opening A)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Opening B)</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Infer the Topic resources</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into triads for the work in this lesson, with at least one strong reader per triad.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a:t>
            </a:r>
            <a:r>
              <a:rPr lang="en" sz="1200" b="1" dirty="0">
                <a:solidFill>
                  <a:schemeClr val="dk1"/>
                </a:solidFill>
                <a:latin typeface="Calibri"/>
                <a:ea typeface="Calibri"/>
                <a:cs typeface="Calibri"/>
                <a:sym typeface="Calibri"/>
              </a:rPr>
              <a:t>Close Reading Guide: “Revolutionary War, Part I” (for teacher reference)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Close Reading Note-catcher: “Revolutionary War, Part I” (example, for teacher reference) </a:t>
            </a:r>
            <a:r>
              <a:rPr lang="en" sz="1200" dirty="0">
                <a:solidFill>
                  <a:schemeClr val="dk1"/>
                </a:solidFill>
                <a:latin typeface="Calibri"/>
                <a:ea typeface="Calibri"/>
                <a:cs typeface="Calibri"/>
                <a:sym typeface="Calibri"/>
              </a:rPr>
              <a:t>in conjunction with the text to familiarize yourself with what will be required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2166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 - Triad - 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5788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Mini Language Dive, challenge students to generate questions about the sentence before asking the prepared questions. (Example: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“What questions can we ask about this sentence? Let’s see if we can answer them together</a:t>
            </a:r>
            <a:r>
              <a:rPr lang="en" sz="1200" i="0" dirty="0" smtClean="0">
                <a:solidFill>
                  <a:schemeClr val="dk1"/>
                </a:solidFill>
                <a:latin typeface="Calibri"/>
                <a:ea typeface="Calibri"/>
                <a:cs typeface="Calibri"/>
                <a:sym typeface="Calibri"/>
              </a:rPr>
              <a:t>.”)</a:t>
            </a:r>
            <a:endParaRPr lang="en-US" sz="1200" i="0" dirty="0" smtClean="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distribute a partially filled-in copy of the </a:t>
            </a:r>
            <a:r>
              <a:rPr lang="en" sz="1200" b="1" dirty="0">
                <a:latin typeface="Calibri"/>
                <a:ea typeface="Calibri"/>
                <a:cs typeface="Calibri"/>
                <a:sym typeface="Calibri"/>
              </a:rPr>
              <a:t>Close Reading note-catcher</a:t>
            </a:r>
            <a:r>
              <a:rPr lang="en" sz="1200" dirty="0">
                <a:latin typeface="Calibri"/>
                <a:ea typeface="Calibri"/>
                <a:cs typeface="Calibri"/>
                <a:sym typeface="Calibri"/>
              </a:rPr>
              <a:t>. This provides students with models of the kind of information they should enter and reduces the volume of writing required.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enlarging the </a:t>
            </a:r>
            <a:r>
              <a:rPr lang="en" sz="1200" b="1" dirty="0">
                <a:latin typeface="Calibri"/>
                <a:ea typeface="Calibri"/>
                <a:cs typeface="Calibri"/>
                <a:sym typeface="Calibri"/>
              </a:rPr>
              <a:t>Text Structures</a:t>
            </a:r>
            <a:r>
              <a:rPr lang="en" sz="1200" dirty="0">
                <a:latin typeface="Calibri"/>
                <a:ea typeface="Calibri"/>
                <a:cs typeface="Calibri"/>
                <a:sym typeface="Calibri"/>
              </a:rPr>
              <a:t> </a:t>
            </a:r>
            <a:r>
              <a:rPr lang="en" sz="1200" b="1" dirty="0">
                <a:latin typeface="Calibri"/>
                <a:ea typeface="Calibri"/>
                <a:cs typeface="Calibri"/>
                <a:sym typeface="Calibri"/>
              </a:rPr>
              <a:t>handout</a:t>
            </a:r>
            <a:r>
              <a:rPr lang="en" sz="1200" dirty="0">
                <a:latin typeface="Calibri"/>
                <a:ea typeface="Calibri"/>
                <a:cs typeface="Calibri"/>
                <a:sym typeface="Calibri"/>
              </a:rPr>
              <a:t> and posting it in a central location for students to refer to throughout the unit as they analyze texts with varying structures. Invite them to discuss familiar texts that follow the text structures listed, providing them with concrete examples for each 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08793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 name="Google Shape;13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2365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a:t>
            </a:r>
            <a:r>
              <a:rPr lang="en" sz="1200" b="1" dirty="0">
                <a:solidFill>
                  <a:schemeClr val="dk1"/>
                </a:solidFill>
                <a:latin typeface="Calibri"/>
                <a:ea typeface="Calibri"/>
                <a:cs typeface="Calibri"/>
                <a:sym typeface="Calibri"/>
              </a:rPr>
              <a:t>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6264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Partners/Whole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i="1" dirty="0">
                <a:solidFill>
                  <a:schemeClr val="dk1"/>
                </a:solidFill>
                <a:latin typeface="Calibri"/>
                <a:ea typeface="Calibri"/>
                <a:cs typeface="Calibri"/>
                <a:sym typeface="Calibri"/>
              </a:rPr>
              <a:t>Colonial Voices: Hear Them Speak </a:t>
            </a:r>
            <a:r>
              <a:rPr lang="en" sz="1200" dirty="0">
                <a:solidFill>
                  <a:schemeClr val="dk1"/>
                </a:solidFill>
                <a:latin typeface="Calibri"/>
                <a:ea typeface="Calibri"/>
                <a:cs typeface="Calibri"/>
                <a:sym typeface="Calibri"/>
              </a:rPr>
              <a:t>and briefly review the pages already read.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same routine from the Closing of Lesson 1 to reread the remaining pages of the text (starting at “The Midwife” through the end of ‘The Patriots” page). After each page, stop to ask: </a:t>
            </a:r>
            <a:r>
              <a:rPr lang="en" sz="1200" i="1" dirty="0">
                <a:solidFill>
                  <a:schemeClr val="dk1"/>
                </a:solidFill>
                <a:latin typeface="Calibri"/>
                <a:ea typeface="Calibri"/>
                <a:cs typeface="Calibri"/>
                <a:sym typeface="Calibri"/>
              </a:rPr>
              <a:t>“What is a ___________ midwife/barber/wigmaker/blacksmith/clockmaker/silversmith’s apprentice? How do you know? What do the pictures tell you?</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Turn and Talk: “</a:t>
            </a:r>
            <a:r>
              <a:rPr lang="en" sz="1200" i="1" dirty="0">
                <a:solidFill>
                  <a:schemeClr val="dk1"/>
                </a:solidFill>
                <a:latin typeface="Calibri"/>
                <a:ea typeface="Calibri"/>
                <a:cs typeface="Calibri"/>
                <a:sym typeface="Calibri"/>
              </a:rPr>
              <a:t>What do you know now?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Ethan visited the midwife, the barber/wigmaker, the blacksmith’s slave, the clockmaker, the silversmith’s apprentice, the Old South Meeting House, and then helped the patriots spill the wooden boxes of tea into the harbor.)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and invite students to record questions about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rereading, as needed.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questions and then place them on the </a:t>
            </a: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importance of respect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their reflections.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Before reading, provide whiteboards and dry-erase markers as an option for students to record (in drawing or writing) their ideas. This will also help scaffold active listening for key details.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Colonist Chart</a:t>
            </a:r>
            <a:r>
              <a:rPr lang="en" sz="1200" dirty="0">
                <a:solidFill>
                  <a:schemeClr val="dk1"/>
                </a:solidFill>
                <a:latin typeface="Calibri"/>
                <a:ea typeface="Calibri"/>
                <a:cs typeface="Calibri"/>
                <a:sym typeface="Calibri"/>
              </a:rPr>
              <a:t>: Charting Responses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Record student responses for what they think each person does on the </a:t>
            </a:r>
            <a:r>
              <a:rPr lang="en" sz="1200" b="1" dirty="0">
                <a:solidFill>
                  <a:schemeClr val="dk1"/>
                </a:solidFill>
                <a:latin typeface="Calibri"/>
                <a:ea typeface="Calibri"/>
                <a:cs typeface="Calibri"/>
                <a:sym typeface="Calibri"/>
              </a:rPr>
              <a:t>Colonist Chart </a:t>
            </a:r>
            <a:r>
              <a:rPr lang="en" sz="1200" dirty="0">
                <a:solidFill>
                  <a:schemeClr val="dk1"/>
                </a:solidFill>
                <a:latin typeface="Calibri"/>
                <a:ea typeface="Calibri"/>
                <a:cs typeface="Calibri"/>
                <a:sym typeface="Calibri"/>
              </a:rPr>
              <a:t>begun in Lesson 1. Include a sketch, as well as important bullet points for each colonist.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(Comparing Free Verse to Prose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explaining that this book is written in free verse, or poetry that doesn’t have rhyme or meter. Invite students to discuss and share ways free verse is different from prose. </a:t>
            </a:r>
            <a:r>
              <a:rPr lang="en" sz="1200" b="1" dirty="0">
                <a:solidFill>
                  <a:schemeClr val="dk1"/>
                </a:solidFill>
                <a:latin typeface="Calibri"/>
                <a:ea typeface="Calibri"/>
                <a:cs typeface="Calibri"/>
                <a:sym typeface="Calibri"/>
              </a:rPr>
              <a:t>(It is written in lines, not paragraphs. Sentences are short, and they don’t always follow the rules of English grammar. Sentences are not always complete.)</a:t>
            </a:r>
            <a:endParaRPr sz="1200" b="1" dirty="0">
              <a:solidFill>
                <a:schemeClr val="dk1"/>
              </a:solidFill>
              <a:latin typeface="Calibri"/>
              <a:ea typeface="Calibri"/>
              <a:cs typeface="Calibri"/>
              <a:sym typeface="Calibri"/>
            </a:endParaRPr>
          </a:p>
        </p:txBody>
      </p:sp>
      <p:sp>
        <p:nvSpPr>
          <p:cNvPr id="145" name="Google Shape;14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42974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T</a:t>
            </a:r>
            <a:r>
              <a:rPr lang="en" sz="1200" b="1" i="0" u="none" strike="noStrike" cap="none" dirty="0">
                <a:solidFill>
                  <a:schemeClr val="dk1"/>
                </a:solidFill>
                <a:latin typeface="Calibri"/>
                <a:ea typeface="Calibri"/>
                <a:cs typeface="Calibri"/>
                <a:sym typeface="Calibri"/>
              </a:rPr>
              <a:t>r</a:t>
            </a:r>
            <a:r>
              <a:rPr lang="en" sz="1200" b="1" dirty="0">
                <a:solidFill>
                  <a:schemeClr val="dk1"/>
                </a:solidFill>
                <a:latin typeface="Calibri"/>
                <a:ea typeface="Calibri"/>
                <a:cs typeface="Calibri"/>
                <a:sym typeface="Calibri"/>
              </a:rPr>
              <a:t>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triads and invite them to label themselves A, B, and 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pPr>
            <a:r>
              <a:rPr lang="en-US" sz="1200" b="1" i="0" dirty="0" smtClean="0">
                <a:solidFill>
                  <a:schemeClr val="dk1"/>
                </a:solidFill>
                <a:latin typeface="Calibri"/>
                <a:ea typeface="Calibri"/>
                <a:cs typeface="Calibri"/>
                <a:sym typeface="Calibri"/>
              </a:rPr>
              <a:t>"</a:t>
            </a:r>
            <a:r>
              <a:rPr lang="en" sz="1200" b="1" i="0" dirty="0" smtClean="0">
                <a:solidFill>
                  <a:schemeClr val="dk1"/>
                </a:solidFill>
                <a:latin typeface="Calibri"/>
                <a:ea typeface="Calibri"/>
                <a:cs typeface="Calibri"/>
                <a:sym typeface="Calibri"/>
              </a:rPr>
              <a:t>I </a:t>
            </a:r>
            <a:r>
              <a:rPr lang="en" sz="1200" b="1" i="0" dirty="0">
                <a:solidFill>
                  <a:schemeClr val="dk1"/>
                </a:solidFill>
                <a:latin typeface="Calibri"/>
                <a:ea typeface="Calibri"/>
                <a:cs typeface="Calibri"/>
                <a:sym typeface="Calibri"/>
              </a:rPr>
              <a:t>can explain what happened and why in the American Revolution using “Revolutionary War, Part I.”</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pPr>
            <a:r>
              <a:rPr lang="en-US" sz="1200" b="1" i="0" dirty="0" smtClean="0">
                <a:solidFill>
                  <a:schemeClr val="dk1"/>
                </a:solidFill>
                <a:latin typeface="Calibri"/>
                <a:ea typeface="Calibri"/>
                <a:cs typeface="Calibri"/>
                <a:sym typeface="Calibri"/>
              </a:rPr>
              <a:t>"</a:t>
            </a:r>
            <a:r>
              <a:rPr lang="en" sz="1200" b="1" i="0" dirty="0" smtClean="0">
                <a:solidFill>
                  <a:schemeClr val="dk1"/>
                </a:solidFill>
                <a:latin typeface="Calibri"/>
                <a:ea typeface="Calibri"/>
                <a:cs typeface="Calibri"/>
                <a:sym typeface="Calibri"/>
              </a:rPr>
              <a:t>I </a:t>
            </a:r>
            <a:r>
              <a:rPr lang="en" sz="1200" b="1" i="0" dirty="0">
                <a:solidFill>
                  <a:schemeClr val="dk1"/>
                </a:solidFill>
                <a:latin typeface="Calibri"/>
                <a:ea typeface="Calibri"/>
                <a:cs typeface="Calibri"/>
                <a:sym typeface="Calibri"/>
              </a:rPr>
              <a:t>can describe the overall structure of “Revolutionary War, Part I.”</a:t>
            </a:r>
            <a:endParaRPr sz="1200" b="1"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tell them they will reread the text they read in the previous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structure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second target. Use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to review the meaning of the word </a:t>
            </a:r>
            <a:r>
              <a:rPr lang="en" sz="1200" b="1" dirty="0">
                <a:solidFill>
                  <a:schemeClr val="dk1"/>
                </a:solidFill>
                <a:latin typeface="Calibri"/>
                <a:ea typeface="Calibri"/>
                <a:cs typeface="Calibri"/>
                <a:sym typeface="Calibri"/>
              </a:rPr>
              <a:t>(the arrangement of parts to create a whole).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consider the topic and theme of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the end of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Pair students with strategic elbow partners to ensure that they have strong, politely helpful partners to support their efforts in sharing their thinking and listening to their partner. </a:t>
            </a:r>
            <a:endParaRPr sz="1200" dirty="0">
              <a:solidFill>
                <a:schemeClr val="dk1"/>
              </a:solidFill>
              <a:latin typeface="Calibri"/>
              <a:ea typeface="Calibri"/>
              <a:cs typeface="Calibri"/>
              <a:sym typeface="Calibri"/>
            </a:endParaRPr>
          </a:p>
        </p:txBody>
      </p:sp>
      <p:sp>
        <p:nvSpPr>
          <p:cNvPr id="153" name="Google Shape;15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12500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3"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402771" y="273844"/>
            <a:ext cx="81125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402771" y="1369219"/>
            <a:ext cx="81125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latin typeface="Century Gothic"/>
                <a:ea typeface="Century Gothic"/>
                <a:cs typeface="Century Gothic"/>
                <a:sym typeface="Century Gothic"/>
              </a:rPr>
              <a:t>60-80</a:t>
            </a:r>
            <a:r>
              <a:rPr lang="en" sz="1600" b="0" i="0" u="none" strike="noStrike" cap="none" dirty="0">
                <a:solidFill>
                  <a:schemeClr val="dk1"/>
                </a:solidFill>
                <a:latin typeface="Century Gothic"/>
                <a:ea typeface="Century Gothic"/>
                <a:cs typeface="Century Gothic"/>
                <a:sym typeface="Century Gothic"/>
              </a:rPr>
              <a:t>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800"/>
              <a:buFont typeface="Century Gothic"/>
              <a:buNone/>
            </a:pPr>
            <a:r>
              <a:rPr lang="en-US" sz="1600" dirty="0" smtClean="0">
                <a:latin typeface="Century Gothic"/>
                <a:ea typeface="Century Gothic"/>
                <a:cs typeface="Century Gothic"/>
                <a:sym typeface="Century Gothic"/>
              </a:rPr>
              <a:t>As in </a:t>
            </a:r>
            <a:r>
              <a:rPr lang="en" sz="1600" dirty="0" smtClean="0">
                <a:latin typeface="Century Gothic"/>
                <a:ea typeface="Century Gothic"/>
                <a:cs typeface="Century Gothic"/>
                <a:sym typeface="Century Gothic"/>
              </a:rPr>
              <a:t>Lesson </a:t>
            </a:r>
            <a:r>
              <a:rPr lang="en" sz="1600" dirty="0">
                <a:latin typeface="Century Gothic"/>
                <a:ea typeface="Century Gothic"/>
                <a:cs typeface="Century Gothic"/>
                <a:sym typeface="Century Gothic"/>
              </a:rPr>
              <a:t>1, students hear a read-aloud of </a:t>
            </a:r>
            <a:r>
              <a:rPr lang="en" sz="1600" i="1" dirty="0">
                <a:latin typeface="Century Gothic"/>
                <a:ea typeface="Century Gothic"/>
                <a:cs typeface="Century Gothic"/>
                <a:sym typeface="Century Gothic"/>
              </a:rPr>
              <a:t>Colonial Voices: Hear Them Speak</a:t>
            </a:r>
            <a:r>
              <a:rPr lang="en" sz="1600" dirty="0">
                <a:latin typeface="Century Gothic"/>
                <a:ea typeface="Century Gothic"/>
                <a:cs typeface="Century Gothic"/>
                <a:sym typeface="Century Gothic"/>
              </a:rPr>
              <a:t>, then ask questions and spend time reflecting. Be aware that students may be sensitive about and/ or have questions about the blacksmith’s slave. Use the informational text at the back of the book about each of the perspectives to discuss issues using a common text.</a:t>
            </a:r>
            <a:endParaRPr sz="16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800"/>
              </a:spcBef>
              <a:spcAft>
                <a:spcPts val="0"/>
              </a:spcAft>
              <a:buSzPts val="1800"/>
              <a:buFont typeface="Century Gothic"/>
              <a:buChar char="•"/>
            </a:pPr>
            <a:r>
              <a:rPr lang="en" sz="1600" dirty="0">
                <a:latin typeface="Century Gothic"/>
                <a:ea typeface="Century Gothic"/>
                <a:cs typeface="Century Gothic"/>
                <a:sym typeface="Century Gothic"/>
              </a:rPr>
              <a:t>I can explain what happened and why in the American Revolution using “Revolutionary War, Part I.”</a:t>
            </a:r>
            <a:endParaRPr sz="16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600" dirty="0">
                <a:latin typeface="Century Gothic"/>
                <a:ea typeface="Century Gothic"/>
                <a:cs typeface="Century Gothic"/>
                <a:sym typeface="Century Gothic"/>
              </a:rPr>
              <a:t>I can describe the overall structure of “Revolutionary War, Part I.” </a:t>
            </a:r>
            <a:endParaRPr sz="16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391886" y="130200"/>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Close Read: Revolutionary War: Part 1</a:t>
            </a:r>
            <a:endParaRPr sz="3300" b="0" i="0" u="none" strike="noStrike" cap="none" dirty="0">
              <a:solidFill>
                <a:schemeClr val="dk1"/>
              </a:solidFill>
              <a:latin typeface="Century Gothic"/>
              <a:ea typeface="Century Gothic"/>
              <a:cs typeface="Century Gothic"/>
              <a:sym typeface="Century Gothic"/>
            </a:endParaRPr>
          </a:p>
        </p:txBody>
      </p:sp>
      <p:sp>
        <p:nvSpPr>
          <p:cNvPr id="164" name="Google Shape;16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65" name="Google Shape;165;p23"/>
          <p:cNvPicPr preferRelativeResize="0"/>
          <p:nvPr/>
        </p:nvPicPr>
        <p:blipFill>
          <a:blip r:embed="rId3">
            <a:alphaModFix/>
          </a:blip>
          <a:stretch>
            <a:fillRect/>
          </a:stretch>
        </p:blipFill>
        <p:spPr>
          <a:xfrm>
            <a:off x="8452757" y="4403156"/>
            <a:ext cx="496204" cy="474282"/>
          </a:xfrm>
          <a:prstGeom prst="rect">
            <a:avLst/>
          </a:prstGeom>
          <a:noFill/>
          <a:ln>
            <a:noFill/>
          </a:ln>
        </p:spPr>
      </p:pic>
      <p:pic>
        <p:nvPicPr>
          <p:cNvPr id="166" name="Google Shape;166;p23"/>
          <p:cNvPicPr preferRelativeResize="0"/>
          <p:nvPr/>
        </p:nvPicPr>
        <p:blipFill rotWithShape="1">
          <a:blip r:embed="rId4">
            <a:alphaModFix/>
          </a:blip>
          <a:srcRect l="24248" t="20673" r="27505" b="5147"/>
          <a:stretch/>
        </p:blipFill>
        <p:spPr>
          <a:xfrm>
            <a:off x="2281736" y="1124400"/>
            <a:ext cx="4058939" cy="3508226"/>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28650" y="109525"/>
            <a:ext cx="7886700" cy="14574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The opening paragraph from “April 19, 1775 …” to “… the United States of America.”</a:t>
            </a:r>
            <a:endParaRPr sz="3300" b="0" i="0" u="none" strike="noStrike" cap="none">
              <a:solidFill>
                <a:schemeClr val="dk1"/>
              </a:solidFill>
              <a:latin typeface="Century Gothic"/>
              <a:ea typeface="Century Gothic"/>
              <a:cs typeface="Century Gothic"/>
              <a:sym typeface="Century Gothic"/>
            </a:endParaRPr>
          </a:p>
        </p:txBody>
      </p:sp>
      <p:sp>
        <p:nvSpPr>
          <p:cNvPr id="172" name="Google Shape;172;p24"/>
          <p:cNvSpPr txBox="1">
            <a:spLocks noGrp="1"/>
          </p:cNvSpPr>
          <p:nvPr>
            <p:ph type="body" idx="1"/>
          </p:nvPr>
        </p:nvSpPr>
        <p:spPr>
          <a:xfrm>
            <a:off x="753800" y="1884475"/>
            <a:ext cx="7761600" cy="27483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Follow along on your copy and read in your head as I read aloud.</a:t>
            </a:r>
            <a:endParaRPr>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the first event described?</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When did it happen? Highlight the date on your text.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Why was it important in the American Revolution?</a:t>
            </a:r>
            <a:endParaRPr sz="18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“The Founders”</a:t>
            </a:r>
            <a:endParaRPr sz="3300" b="0" i="0" u="none" strike="noStrike" cap="none">
              <a:solidFill>
                <a:schemeClr val="dk1"/>
              </a:solidFill>
              <a:latin typeface="Century Gothic"/>
              <a:ea typeface="Century Gothic"/>
              <a:cs typeface="Century Gothic"/>
              <a:sym typeface="Century Gothic"/>
            </a:endParaRPr>
          </a:p>
        </p:txBody>
      </p:sp>
      <p:sp>
        <p:nvSpPr>
          <p:cNvPr id="178" name="Google Shape;178;p25"/>
          <p:cNvSpPr txBox="1"/>
          <p:nvPr/>
        </p:nvSpPr>
        <p:spPr>
          <a:xfrm>
            <a:off x="1153225" y="1388300"/>
            <a:ext cx="7596300" cy="2526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From this section of text, what do you think founders are? If you found something, what do you do?</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What does the phrase “The best known …” tell you?</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Choose a founder. Why was that person important during the Revolutionary War?</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“Events Leading to the Revolution”</a:t>
            </a:r>
            <a:endParaRPr sz="3300" b="0" i="0" u="none" strike="noStrike" cap="none">
              <a:solidFill>
                <a:schemeClr val="dk1"/>
              </a:solidFill>
              <a:latin typeface="Century Gothic"/>
              <a:ea typeface="Century Gothic"/>
              <a:cs typeface="Century Gothic"/>
              <a:sym typeface="Century Gothic"/>
            </a:endParaRPr>
          </a:p>
        </p:txBody>
      </p:sp>
      <p:sp>
        <p:nvSpPr>
          <p:cNvPr id="184" name="Google Shape;184;p26"/>
          <p:cNvSpPr txBox="1">
            <a:spLocks noGrp="1"/>
          </p:cNvSpPr>
          <p:nvPr>
            <p:ph type="body" idx="1"/>
          </p:nvPr>
        </p:nvSpPr>
        <p:spPr>
          <a:xfrm>
            <a:off x="4905600" y="1369225"/>
            <a:ext cx="3609600" cy="3263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From what you have read in this section of text, what was the purpose of an assembly?</a:t>
            </a:r>
            <a:endParaRPr sz="2400">
              <a:latin typeface="Century Gothic"/>
              <a:ea typeface="Century Gothic"/>
              <a:cs typeface="Century Gothic"/>
              <a:sym typeface="Century Gothic"/>
            </a:endParaRPr>
          </a:p>
        </p:txBody>
      </p:sp>
      <p:sp>
        <p:nvSpPr>
          <p:cNvPr id="185" name="Google Shape;185;p26"/>
          <p:cNvSpPr txBox="1">
            <a:spLocks noGrp="1"/>
          </p:cNvSpPr>
          <p:nvPr>
            <p:ph type="body" idx="1"/>
          </p:nvPr>
        </p:nvSpPr>
        <p:spPr>
          <a:xfrm>
            <a:off x="628650" y="1369225"/>
            <a:ext cx="3943200" cy="3263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Event Questions:</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endParaRPr dirty="0"/>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is the first event described?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When did it happen? Highlight the date on your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Why was it important in the American Revolution?</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First paragraph of “Colonial Opposition”</a:t>
            </a:r>
            <a:endParaRPr sz="3300" b="0" i="0" u="none" strike="noStrike" cap="none">
              <a:solidFill>
                <a:schemeClr val="dk1"/>
              </a:solidFill>
              <a:latin typeface="Century Gothic"/>
              <a:ea typeface="Century Gothic"/>
              <a:cs typeface="Century Gothic"/>
              <a:sym typeface="Century Gothic"/>
            </a:endParaRPr>
          </a:p>
        </p:txBody>
      </p:sp>
      <p:sp>
        <p:nvSpPr>
          <p:cNvPr id="191" name="Google Shape;19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192" name="Google Shape;192;p27"/>
          <p:cNvSpPr txBox="1">
            <a:spLocks noGrp="1"/>
          </p:cNvSpPr>
          <p:nvPr>
            <p:ph type="body" idx="1"/>
          </p:nvPr>
        </p:nvSpPr>
        <p:spPr>
          <a:xfrm>
            <a:off x="628650" y="1369225"/>
            <a:ext cx="6858000" cy="3263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Event Questions:</a:t>
            </a:r>
            <a:endParaRPr sz="200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What is the first event described?</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When did it happen? Highlight the date on your text.</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Why was it important in the American Revolution?</a:t>
            </a:r>
            <a:endParaRPr sz="20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Second paragraph of “Colonial Opposition”</a:t>
            </a:r>
            <a:endParaRPr sz="3300" b="0" i="0" u="none" strike="noStrike" cap="none">
              <a:solidFill>
                <a:schemeClr val="dk1"/>
              </a:solidFill>
              <a:latin typeface="Century Gothic"/>
              <a:ea typeface="Century Gothic"/>
              <a:cs typeface="Century Gothic"/>
              <a:sym typeface="Century Gothic"/>
            </a:endParaRPr>
          </a:p>
        </p:txBody>
      </p:sp>
      <p:sp>
        <p:nvSpPr>
          <p:cNvPr id="198" name="Google Shape;198;p28"/>
          <p:cNvSpPr txBox="1">
            <a:spLocks noGrp="1"/>
          </p:cNvSpPr>
          <p:nvPr>
            <p:ph type="body" idx="1"/>
          </p:nvPr>
        </p:nvSpPr>
        <p:spPr>
          <a:xfrm>
            <a:off x="628650" y="1369225"/>
            <a:ext cx="3943200" cy="2966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80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does repeal mean? How do you know?</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would you say the sentence, “Boston was the center of opposition to Britain’s tax policies” in your own words?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does </a:t>
            </a:r>
            <a:r>
              <a:rPr lang="en" sz="1800" i="1">
                <a:latin typeface="Century Gothic"/>
                <a:ea typeface="Century Gothic"/>
                <a:cs typeface="Century Gothic"/>
                <a:sym typeface="Century Gothic"/>
              </a:rPr>
              <a:t>boycott</a:t>
            </a:r>
            <a:r>
              <a:rPr lang="en" sz="1800">
                <a:latin typeface="Century Gothic"/>
                <a:ea typeface="Century Gothic"/>
                <a:cs typeface="Century Gothic"/>
                <a:sym typeface="Century Gothic"/>
              </a:rPr>
              <a:t> mean?</a:t>
            </a:r>
            <a:endParaRPr sz="1800">
              <a:latin typeface="Century Gothic"/>
              <a:ea typeface="Century Gothic"/>
              <a:cs typeface="Century Gothic"/>
              <a:sym typeface="Century Gothic"/>
            </a:endParaRPr>
          </a:p>
        </p:txBody>
      </p:sp>
      <p:sp>
        <p:nvSpPr>
          <p:cNvPr id="199" name="Google Shape;199;p28"/>
          <p:cNvSpPr txBox="1">
            <a:spLocks noGrp="1"/>
          </p:cNvSpPr>
          <p:nvPr>
            <p:ph type="body" idx="1"/>
          </p:nvPr>
        </p:nvSpPr>
        <p:spPr>
          <a:xfrm>
            <a:off x="4856950" y="1369225"/>
            <a:ext cx="3943200" cy="2966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Event Questions:</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the first event described?</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When did it happen? Highlight the date on your text.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Why was it important in the American Revolution?</a:t>
            </a:r>
            <a:endParaRPr sz="18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628650" y="55086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Final paragraphs of “Colonial Opposition,” from “Parliament gave in …” to the end.</a:t>
            </a:r>
            <a:endParaRPr sz="3300" b="0" i="0" u="none" strike="noStrike" cap="none" dirty="0">
              <a:solidFill>
                <a:schemeClr val="dk1"/>
              </a:solidFill>
              <a:latin typeface="Century Gothic"/>
              <a:ea typeface="Century Gothic"/>
              <a:cs typeface="Century Gothic"/>
              <a:sym typeface="Century Gothic"/>
            </a:endParaRPr>
          </a:p>
        </p:txBody>
      </p:sp>
      <p:sp>
        <p:nvSpPr>
          <p:cNvPr id="205" name="Google Shape;205;p29"/>
          <p:cNvSpPr txBox="1">
            <a:spLocks noGrp="1"/>
          </p:cNvSpPr>
          <p:nvPr>
            <p:ph type="body" idx="1"/>
          </p:nvPr>
        </p:nvSpPr>
        <p:spPr>
          <a:xfrm>
            <a:off x="628650" y="1822084"/>
            <a:ext cx="7886700" cy="1696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Why were the Intolerable Acts passed by Britain?</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was the result?</a:t>
            </a:r>
            <a:endParaRPr sz="2400" dirty="0">
              <a:latin typeface="Century Gothic"/>
              <a:ea typeface="Century Gothic"/>
              <a:cs typeface="Century Gothic"/>
              <a:sym typeface="Century Gothic"/>
            </a:endParaRPr>
          </a:p>
        </p:txBody>
      </p:sp>
      <p:pic>
        <p:nvPicPr>
          <p:cNvPr id="206" name="Google Shape;206;p29"/>
          <p:cNvPicPr preferRelativeResize="0"/>
          <p:nvPr/>
        </p:nvPicPr>
        <p:blipFill>
          <a:blip r:embed="rId3">
            <a:alphaModFix/>
          </a:blip>
          <a:stretch>
            <a:fillRect/>
          </a:stretch>
        </p:blipFill>
        <p:spPr>
          <a:xfrm>
            <a:off x="8515350" y="4474029"/>
            <a:ext cx="429658" cy="4143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Determining Topic and Theme: </a:t>
            </a:r>
            <a:r>
              <a:rPr lang="en" i="1">
                <a:latin typeface="Century Gothic"/>
                <a:ea typeface="Century Gothic"/>
                <a:cs typeface="Century Gothic"/>
                <a:sym typeface="Century Gothic"/>
              </a:rPr>
              <a:t>Colonial Voices: Hear Them Speak </a:t>
            </a:r>
            <a:endParaRPr sz="3300" b="0" i="1" u="none" strike="noStrike" cap="none">
              <a:solidFill>
                <a:schemeClr val="dk1"/>
              </a:solidFill>
              <a:latin typeface="Century Gothic"/>
              <a:ea typeface="Century Gothic"/>
              <a:cs typeface="Century Gothic"/>
              <a:sym typeface="Century Gothic"/>
            </a:endParaRPr>
          </a:p>
        </p:txBody>
      </p:sp>
      <p:sp>
        <p:nvSpPr>
          <p:cNvPr id="212" name="Google Shape;212;p30"/>
          <p:cNvSpPr txBox="1">
            <a:spLocks noGrp="1"/>
          </p:cNvSpPr>
          <p:nvPr>
            <p:ph type="body" idx="1"/>
          </p:nvPr>
        </p:nvSpPr>
        <p:spPr>
          <a:xfrm>
            <a:off x="2926475" y="1369225"/>
            <a:ext cx="55890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u="none" strike="noStrike" cap="none" dirty="0">
              <a:solidFill>
                <a:schemeClr val="dk1"/>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is the topic of </a:t>
            </a:r>
            <a:r>
              <a:rPr lang="en" sz="2400" i="1" dirty="0">
                <a:latin typeface="Century Gothic"/>
                <a:ea typeface="Century Gothic"/>
                <a:cs typeface="Century Gothic"/>
                <a:sym typeface="Century Gothic"/>
              </a:rPr>
              <a:t>Colonial Voices: Hear Them Speak</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is the theme of </a:t>
            </a:r>
            <a:r>
              <a:rPr lang="en" sz="2400" i="1" dirty="0">
                <a:latin typeface="Century Gothic"/>
                <a:ea typeface="Century Gothic"/>
                <a:cs typeface="Century Gothic"/>
                <a:sym typeface="Century Gothic"/>
              </a:rPr>
              <a:t>Colonial Voices: Hear Them Speak</a:t>
            </a:r>
            <a:r>
              <a:rPr lang="en" sz="2400" dirty="0">
                <a:latin typeface="Century Gothic"/>
                <a:ea typeface="Century Gothic"/>
                <a:cs typeface="Century Gothic"/>
                <a:sym typeface="Century Gothic"/>
              </a:rPr>
              <a:t>? What big idea does the author want you to take away?</a:t>
            </a:r>
            <a:endParaRPr sz="2400" dirty="0">
              <a:latin typeface="Century Gothic"/>
              <a:ea typeface="Century Gothic"/>
              <a:cs typeface="Century Gothic"/>
              <a:sym typeface="Century Gothic"/>
            </a:endParaRPr>
          </a:p>
        </p:txBody>
      </p:sp>
      <p:pic>
        <p:nvPicPr>
          <p:cNvPr id="213" name="Google Shape;213;p30"/>
          <p:cNvPicPr preferRelativeResize="0"/>
          <p:nvPr/>
        </p:nvPicPr>
        <p:blipFill>
          <a:blip r:embed="rId3">
            <a:alphaModFix/>
          </a:blip>
          <a:stretch>
            <a:fillRect/>
          </a:stretch>
        </p:blipFill>
        <p:spPr>
          <a:xfrm>
            <a:off x="288204" y="1369225"/>
            <a:ext cx="2538072" cy="3263398"/>
          </a:xfrm>
          <a:prstGeom prst="rect">
            <a:avLst/>
          </a:prstGeom>
          <a:noFill/>
          <a:ln w="19050" cap="flat" cmpd="sng">
            <a:solidFill>
              <a:schemeClr val="dk2"/>
            </a:solidFill>
            <a:prstDash val="solid"/>
            <a:round/>
            <a:headEnd type="none" w="sm" len="sm"/>
            <a:tailEnd type="none" w="sm" len="sm"/>
          </a:ln>
        </p:spPr>
      </p:pic>
      <p:pic>
        <p:nvPicPr>
          <p:cNvPr id="214" name="Google Shape;214;p30"/>
          <p:cNvPicPr preferRelativeResize="0"/>
          <p:nvPr/>
        </p:nvPicPr>
        <p:blipFill>
          <a:blip r:embed="rId4">
            <a:alphaModFix/>
          </a:blip>
          <a:stretch>
            <a:fillRect/>
          </a:stretch>
        </p:blipFill>
        <p:spPr>
          <a:xfrm>
            <a:off x="7881257" y="4386943"/>
            <a:ext cx="524369" cy="532371"/>
          </a:xfrm>
          <a:prstGeom prst="rect">
            <a:avLst/>
          </a:prstGeom>
          <a:noFill/>
          <a:ln>
            <a:noFill/>
          </a:ln>
        </p:spPr>
      </p:pic>
      <p:pic>
        <p:nvPicPr>
          <p:cNvPr id="7" name="Google Shape;206;p29"/>
          <p:cNvPicPr preferRelativeResize="0"/>
          <p:nvPr/>
        </p:nvPicPr>
        <p:blipFill>
          <a:blip r:embed="rId5">
            <a:alphaModFix/>
          </a:blip>
          <a:stretch>
            <a:fillRect/>
          </a:stretch>
        </p:blipFill>
        <p:spPr>
          <a:xfrm>
            <a:off x="8515350" y="4474029"/>
            <a:ext cx="429658" cy="4143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21" name="Google Shape;221;p31"/>
          <p:cNvSpPr txBox="1">
            <a:spLocks noGrp="1"/>
          </p:cNvSpPr>
          <p:nvPr>
            <p:ph type="body" idx="1"/>
          </p:nvPr>
        </p:nvSpPr>
        <p:spPr>
          <a:xfrm>
            <a:off x="311700" y="1023896"/>
            <a:ext cx="4065600" cy="3186154"/>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22" name="Google Shape;222;p31"/>
          <p:cNvSpPr txBox="1">
            <a:spLocks noGrp="1"/>
          </p:cNvSpPr>
          <p:nvPr>
            <p:ph type="body" idx="2"/>
          </p:nvPr>
        </p:nvSpPr>
        <p:spPr>
          <a:xfrm>
            <a:off x="4572000" y="1023896"/>
            <a:ext cx="4260300" cy="3186154"/>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2"/>
          <p:cNvSpPr txBox="1">
            <a:spLocks noGrp="1"/>
          </p:cNvSpPr>
          <p:nvPr>
            <p:ph type="title"/>
          </p:nvPr>
        </p:nvSpPr>
        <p:spPr>
          <a:xfrm>
            <a:off x="311700" y="1511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28" name="Google Shape;228;p32"/>
          <p:cNvSpPr txBox="1">
            <a:spLocks noGrp="1"/>
          </p:cNvSpPr>
          <p:nvPr>
            <p:ph type="body" idx="1"/>
          </p:nvPr>
        </p:nvSpPr>
        <p:spPr>
          <a:xfrm>
            <a:off x="466675" y="6057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29" name="Google Shape;229;p32"/>
          <p:cNvSpPr txBox="1">
            <a:spLocks noGrp="1"/>
          </p:cNvSpPr>
          <p:nvPr>
            <p:ph type="body" idx="2"/>
          </p:nvPr>
        </p:nvSpPr>
        <p:spPr>
          <a:xfrm>
            <a:off x="466675" y="1404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381000" y="273844"/>
            <a:ext cx="8134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468086" y="1369219"/>
            <a:ext cx="80472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3</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3</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t>
            </a:r>
            <a:r>
              <a:rPr lang="en" sz="1700" i="1" dirty="0">
                <a:latin typeface="Century Gothic"/>
                <a:ea typeface="Century Gothic"/>
                <a:cs typeface="Century Gothic"/>
                <a:sym typeface="Century Gothic"/>
              </a:rPr>
              <a:t>Colonial Voices:  Hear Them Speak</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Close Reading:  “Revolutionary War, Part I”</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Determining Topic and Theme:  </a:t>
            </a:r>
            <a:r>
              <a:rPr lang="en" sz="1700" i="1" dirty="0">
                <a:latin typeface="Century Gothic"/>
                <a:ea typeface="Century Gothic"/>
                <a:cs typeface="Century Gothic"/>
                <a:sym typeface="Century Gothic"/>
              </a:rPr>
              <a:t>Colonial Voices:  Hear Them Speak</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3"/>
          <p:cNvSpPr txBox="1">
            <a:spLocks noGrp="1"/>
          </p:cNvSpPr>
          <p:nvPr>
            <p:ph type="title"/>
          </p:nvPr>
        </p:nvSpPr>
        <p:spPr>
          <a:xfrm>
            <a:off x="628650" y="907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6" name="Google Shape;236;p33"/>
          <p:cNvSpPr txBox="1">
            <a:spLocks noGrp="1"/>
          </p:cNvSpPr>
          <p:nvPr>
            <p:ph type="body" idx="1"/>
          </p:nvPr>
        </p:nvSpPr>
        <p:spPr>
          <a:xfrm>
            <a:off x="628650" y="546275"/>
            <a:ext cx="7886700" cy="2429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7" name="Google Shape;237;p33"/>
          <p:cNvGraphicFramePr/>
          <p:nvPr/>
        </p:nvGraphicFramePr>
        <p:xfrm>
          <a:off x="952500" y="2646450"/>
          <a:ext cx="7239000" cy="1859219"/>
        </p:xfrm>
        <a:graphic>
          <a:graphicData uri="http://schemas.openxmlformats.org/drawingml/2006/table">
            <a:tbl>
              <a:tblPr>
                <a:noFill/>
                <a:tableStyleId>{4FA11B5B-A483-432E-AA09-0B29937EFF84}</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413657" y="273844"/>
            <a:ext cx="81016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413657" y="1369219"/>
            <a:ext cx="8101693"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3</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402771" y="273844"/>
            <a:ext cx="81125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a:t>
            </a:r>
            <a:r>
              <a:rPr lang="en" sz="34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402771" y="1369219"/>
            <a:ext cx="81125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3</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Thumb-O-Meter, </a:t>
            </a:r>
            <a:r>
              <a:rPr lang="en" sz="2400" dirty="0">
                <a:latin typeface="Century Gothic"/>
                <a:ea typeface="Century Gothic"/>
                <a:cs typeface="Century Gothic"/>
                <a:sym typeface="Century Gothic"/>
              </a:rPr>
              <a:t>Turn and Talk and Think-Triad-Share</a:t>
            </a:r>
            <a:r>
              <a:rPr lang="en" sz="2400" b="0" i="0" u="none" strike="noStrike" cap="none" dirty="0">
                <a:solidFill>
                  <a:schemeClr val="dk1"/>
                </a:solidFill>
                <a:latin typeface="Century Gothic"/>
                <a:ea typeface="Century Gothic"/>
                <a:cs typeface="Century Gothic"/>
                <a:sym typeface="Century Gothic"/>
              </a:rPr>
              <a:t>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5" name="Google Shape;115;p17"/>
          <p:cNvPicPr preferRelativeResize="0"/>
          <p:nvPr/>
        </p:nvPicPr>
        <p:blipFill>
          <a:blip r:embed="rId3">
            <a:alphaModFix/>
          </a:blip>
          <a:stretch>
            <a:fillRect/>
          </a:stretch>
        </p:blipFill>
        <p:spPr>
          <a:xfrm>
            <a:off x="7104141" y="3895375"/>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6331865" y="3895340"/>
            <a:ext cx="572700" cy="572769"/>
          </a:xfrm>
          <a:prstGeom prst="rect">
            <a:avLst/>
          </a:prstGeom>
          <a:noFill/>
          <a:ln>
            <a:noFill/>
          </a:ln>
        </p:spPr>
      </p:pic>
      <p:pic>
        <p:nvPicPr>
          <p:cNvPr id="117" name="Google Shape;117;p17"/>
          <p:cNvPicPr preferRelativeResize="0"/>
          <p:nvPr/>
        </p:nvPicPr>
        <p:blipFill>
          <a:blip r:embed="rId5">
            <a:alphaModFix/>
          </a:blip>
          <a:stretch>
            <a:fillRect/>
          </a:stretch>
        </p:blipFill>
        <p:spPr>
          <a:xfrm>
            <a:off x="7876428" y="3895350"/>
            <a:ext cx="726625" cy="572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3" name="Google Shape;123;p18"/>
          <p:cNvSpPr txBox="1">
            <a:spLocks noGrp="1"/>
          </p:cNvSpPr>
          <p:nvPr>
            <p:ph type="body" idx="1"/>
          </p:nvPr>
        </p:nvSpPr>
        <p:spPr>
          <a:xfrm>
            <a:off x="366300" y="1369219"/>
            <a:ext cx="81490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40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dirty="0" smtClean="0">
                <a:solidFill>
                  <a:srgbClr val="000000"/>
                </a:solidFill>
                <a:latin typeface="Century Gothic"/>
                <a:ea typeface="Century Gothic"/>
                <a:cs typeface="Century Gothic"/>
                <a:sym typeface="Century Gothic"/>
              </a:rPr>
              <a:t>The </a:t>
            </a:r>
            <a:r>
              <a:rPr lang="en" sz="1400" dirty="0">
                <a:solidFill>
                  <a:srgbClr val="000000"/>
                </a:solidFill>
                <a:latin typeface="Century Gothic"/>
                <a:ea typeface="Century Gothic"/>
                <a:cs typeface="Century Gothic"/>
                <a:sym typeface="Century Gothic"/>
              </a:rPr>
              <a:t>basic design of this lesson supports students by following the same routine for reading </a:t>
            </a:r>
            <a:r>
              <a:rPr lang="en" sz="1400" i="1" dirty="0">
                <a:solidFill>
                  <a:srgbClr val="000000"/>
                </a:solidFill>
                <a:latin typeface="Century Gothic"/>
                <a:ea typeface="Century Gothic"/>
                <a:cs typeface="Century Gothic"/>
                <a:sym typeface="Century Gothic"/>
              </a:rPr>
              <a:t>Colonial Voices: Hear Them Speak</a:t>
            </a:r>
            <a:r>
              <a:rPr lang="en" sz="1400" dirty="0">
                <a:solidFill>
                  <a:srgbClr val="000000"/>
                </a:solidFill>
                <a:latin typeface="Century Gothic"/>
                <a:ea typeface="Century Gothic"/>
                <a:cs typeface="Century Gothic"/>
                <a:sym typeface="Century Gothic"/>
              </a:rPr>
              <a:t> as in Lesson 1; explicitly discussing text </a:t>
            </a:r>
            <a:r>
              <a:rPr lang="en" sz="1400" dirty="0" smtClean="0">
                <a:solidFill>
                  <a:srgbClr val="000000"/>
                </a:solidFill>
                <a:latin typeface="Century Gothic"/>
                <a:ea typeface="Century Gothic"/>
                <a:cs typeface="Century Gothic"/>
                <a:sym typeface="Century Gothic"/>
              </a:rPr>
              <a:t>structure</a:t>
            </a:r>
            <a:r>
              <a:rPr lang="en-US" sz="1400" dirty="0" smtClean="0">
                <a:solidFill>
                  <a:srgbClr val="000000"/>
                </a:solidFill>
                <a:latin typeface="Century Gothic"/>
                <a:ea typeface="Century Gothic"/>
                <a:cs typeface="Century Gothic"/>
                <a:sym typeface="Century Gothic"/>
              </a:rPr>
              <a:t>,</a:t>
            </a:r>
            <a:r>
              <a:rPr lang="en" sz="1400" dirty="0" smtClean="0">
                <a:solidFill>
                  <a:srgbClr val="000000"/>
                </a:solidFill>
                <a:latin typeface="Century Gothic"/>
                <a:ea typeface="Century Gothic"/>
                <a:cs typeface="Century Gothic"/>
                <a:sym typeface="Century Gothic"/>
              </a:rPr>
              <a:t> </a:t>
            </a:r>
            <a:r>
              <a:rPr lang="en" sz="1400" dirty="0">
                <a:solidFill>
                  <a:srgbClr val="000000"/>
                </a:solidFill>
                <a:latin typeface="Century Gothic"/>
                <a:ea typeface="Century Gothic"/>
                <a:cs typeface="Century Gothic"/>
                <a:sym typeface="Century Gothic"/>
              </a:rPr>
              <a:t>and guiding students </a:t>
            </a:r>
            <a:r>
              <a:rPr lang="en-US" sz="1400" dirty="0" smtClean="0">
                <a:solidFill>
                  <a:srgbClr val="000000"/>
                </a:solidFill>
                <a:latin typeface="Century Gothic"/>
                <a:ea typeface="Century Gothic"/>
                <a:cs typeface="Century Gothic"/>
                <a:sym typeface="Century Gothic"/>
              </a:rPr>
              <a:t>through </a:t>
            </a:r>
            <a:r>
              <a:rPr lang="en" sz="1400" dirty="0" smtClean="0">
                <a:solidFill>
                  <a:srgbClr val="000000"/>
                </a:solidFill>
                <a:latin typeface="Century Gothic"/>
                <a:ea typeface="Century Gothic"/>
                <a:cs typeface="Century Gothic"/>
                <a:sym typeface="Century Gothic"/>
              </a:rPr>
              <a:t>a </a:t>
            </a:r>
            <a:r>
              <a:rPr lang="en" sz="1400" dirty="0">
                <a:solidFill>
                  <a:srgbClr val="000000"/>
                </a:solidFill>
                <a:latin typeface="Century Gothic"/>
                <a:ea typeface="Century Gothic"/>
                <a:cs typeface="Century Gothic"/>
                <a:sym typeface="Century Gothic"/>
              </a:rPr>
              <a:t>close read of “Revolutionary War, Part I” after having read it for gist in Lesson 2.</a:t>
            </a:r>
            <a:endParaRPr sz="1400"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Students may find it challenging to identify text structures, as it requires them to employ metalinguistic awareness when some of them may struggle to comprehend the meaning of the text itself. Check for comprehension of the text while discussing its structure. Represent text structure visually when possible. Think aloud while reading the text to demonstrate the way in which text structure supports comprehension. Example: </a:t>
            </a:r>
            <a:r>
              <a:rPr lang="en" sz="1400" i="1" dirty="0">
                <a:solidFill>
                  <a:srgbClr val="000000"/>
                </a:solidFill>
                <a:latin typeface="Century Gothic"/>
                <a:ea typeface="Century Gothic"/>
                <a:cs typeface="Century Gothic"/>
                <a:sym typeface="Century Gothic"/>
              </a:rPr>
              <a:t>“I wonder what led to the Revolutionary War. Let’s see how the text’s organization helps us find out.”</a:t>
            </a:r>
            <a:endParaRPr sz="1400" i="1" dirty="0">
              <a:solidFill>
                <a:srgbClr val="000000"/>
              </a:solidFill>
              <a:latin typeface="Century Gothic"/>
              <a:ea typeface="Century Gothic"/>
              <a:cs typeface="Century Gothic"/>
              <a:sym typeface="Century Gothic"/>
            </a:endParaRPr>
          </a:p>
          <a:p>
            <a:pPr marL="457200" marR="0" lvl="0" indent="0" algn="l" rtl="0">
              <a:lnSpc>
                <a:spcPct val="200000"/>
              </a:lnSpc>
              <a:spcBef>
                <a:spcPts val="0"/>
              </a:spcBef>
              <a:spcAft>
                <a:spcPts val="0"/>
              </a:spcAft>
              <a:buNone/>
            </a:pPr>
            <a:endParaRPr sz="18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4" name="Google Shape;124;p18"/>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6" name="Google Shape;126;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7" name="Google Shape;127;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1"/>
        <p:cNvGrpSpPr/>
        <p:nvPr/>
      </p:nvGrpSpPr>
      <p:grpSpPr>
        <a:xfrm>
          <a:off x="0" y="0"/>
          <a:ext cx="0" cy="0"/>
          <a:chOff x="0" y="0"/>
          <a:chExt cx="0" cy="0"/>
        </a:xfrm>
      </p:grpSpPr>
      <p:pic>
        <p:nvPicPr>
          <p:cNvPr id="132" name="Google Shape;132;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3" name="Google Shape;133;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4" name="Google Shape;134;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135" name="Google Shape;135;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6" name="Google Shape;136;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2" name="Google Shape;142;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Reading Aloud: </a:t>
            </a:r>
            <a:r>
              <a:rPr lang="en" sz="1800" i="1" dirty="0">
                <a:latin typeface="Century Gothic"/>
                <a:ea typeface="Century Gothic"/>
                <a:cs typeface="Century Gothic"/>
                <a:sym typeface="Century Gothic"/>
              </a:rPr>
              <a:t>Colonial Voices: Hear Them Speak</a:t>
            </a:r>
            <a:endParaRPr sz="1800" i="1"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Our Learning Targets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Close Reading: </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Revolutionary War</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Part </a:t>
            </a:r>
            <a:r>
              <a:rPr lang="en" sz="1800" dirty="0" smtClean="0">
                <a:latin typeface="Century Gothic"/>
                <a:ea typeface="Century Gothic"/>
                <a:cs typeface="Century Gothic"/>
                <a:sym typeface="Century Gothic"/>
              </a:rPr>
              <a:t>I</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Determining the topic and theme of </a:t>
            </a:r>
            <a:r>
              <a:rPr lang="en" sz="1800" i="1" dirty="0">
                <a:latin typeface="Century Gothic"/>
                <a:ea typeface="Century Gothic"/>
                <a:cs typeface="Century Gothic"/>
                <a:sym typeface="Century Gothic"/>
              </a:rPr>
              <a:t>Colonial Voices: Hear Them Speak</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 Aloud: </a:t>
            </a:r>
            <a:r>
              <a:rPr lang="en" i="1">
                <a:latin typeface="Century Gothic"/>
                <a:ea typeface="Century Gothic"/>
                <a:cs typeface="Century Gothic"/>
                <a:sym typeface="Century Gothic"/>
              </a:rPr>
              <a:t>Colonial Voices: Hear Them Speak</a:t>
            </a:r>
            <a:endParaRPr sz="3300" b="0" i="1" u="none" strike="noStrike" cap="none">
              <a:solidFill>
                <a:schemeClr val="dk1"/>
              </a:solidFill>
              <a:latin typeface="Century Gothic"/>
              <a:ea typeface="Century Gothic"/>
              <a:cs typeface="Century Gothic"/>
              <a:sym typeface="Century Gothic"/>
            </a:endParaRPr>
          </a:p>
        </p:txBody>
      </p:sp>
      <p:sp>
        <p:nvSpPr>
          <p:cNvPr id="148" name="Google Shape;148;p21"/>
          <p:cNvSpPr txBox="1">
            <a:spLocks noGrp="1"/>
          </p:cNvSpPr>
          <p:nvPr>
            <p:ph type="body" idx="1"/>
          </p:nvPr>
        </p:nvSpPr>
        <p:spPr>
          <a:xfrm>
            <a:off x="4172150" y="1369225"/>
            <a:ext cx="41073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What do you know?</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What happened?</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49" name="Google Shape;149;p21"/>
          <p:cNvPicPr preferRelativeResize="0"/>
          <p:nvPr/>
        </p:nvPicPr>
        <p:blipFill>
          <a:blip r:embed="rId3">
            <a:alphaModFix/>
          </a:blip>
          <a:stretch>
            <a:fillRect/>
          </a:stretch>
        </p:blipFill>
        <p:spPr>
          <a:xfrm>
            <a:off x="1024854" y="1369225"/>
            <a:ext cx="2538072" cy="3263398"/>
          </a:xfrm>
          <a:prstGeom prst="rect">
            <a:avLst/>
          </a:prstGeom>
          <a:noFill/>
          <a:ln w="19050" cap="flat" cmpd="sng">
            <a:solidFill>
              <a:schemeClr val="dk2"/>
            </a:solidFill>
            <a:prstDash val="solid"/>
            <a:round/>
            <a:headEnd type="none" w="sm" len="sm"/>
            <a:tailEnd type="none" w="sm" len="sm"/>
          </a:ln>
        </p:spPr>
      </p:pic>
      <p:pic>
        <p:nvPicPr>
          <p:cNvPr id="150" name="Google Shape;150;p21"/>
          <p:cNvPicPr preferRelativeResize="0"/>
          <p:nvPr/>
        </p:nvPicPr>
        <p:blipFill>
          <a:blip r:embed="rId4">
            <a:alphaModFix/>
          </a:blip>
          <a:stretch>
            <a:fillRect/>
          </a:stretch>
        </p:blipFill>
        <p:spPr>
          <a:xfrm>
            <a:off x="8414657" y="4419600"/>
            <a:ext cx="576943" cy="5287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 Learning Targets</a:t>
            </a:r>
            <a:endParaRPr sz="3300" b="0" i="0" u="none" strike="noStrike" cap="none">
              <a:solidFill>
                <a:schemeClr val="dk1"/>
              </a:solidFill>
              <a:latin typeface="Century Gothic"/>
              <a:ea typeface="Century Gothic"/>
              <a:cs typeface="Century Gothic"/>
              <a:sym typeface="Century Gothic"/>
            </a:endParaRPr>
          </a:p>
        </p:txBody>
      </p:sp>
      <p:sp>
        <p:nvSpPr>
          <p:cNvPr id="156" name="Google Shape;156;p2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explain what happened and why in the American Revolution using “Revolutionary War, Part I.”</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describe the overall structure of “Revolutionary War, Part I.” </a:t>
            </a:r>
            <a:endParaRPr sz="2400"/>
          </a:p>
        </p:txBody>
      </p:sp>
      <p:pic>
        <p:nvPicPr>
          <p:cNvPr id="157" name="Google Shape;157;p22"/>
          <p:cNvPicPr preferRelativeResize="0"/>
          <p:nvPr/>
        </p:nvPicPr>
        <p:blipFill>
          <a:blip r:embed="rId3">
            <a:alphaModFix/>
          </a:blip>
          <a:stretch>
            <a:fillRect/>
          </a:stretch>
        </p:blipFill>
        <p:spPr>
          <a:xfrm>
            <a:off x="8436429" y="4386943"/>
            <a:ext cx="626196" cy="546376"/>
          </a:xfrm>
          <a:prstGeom prst="rect">
            <a:avLst/>
          </a:prstGeom>
          <a:noFill/>
          <a:ln>
            <a:noFill/>
          </a:ln>
        </p:spPr>
      </p:pic>
      <p:pic>
        <p:nvPicPr>
          <p:cNvPr id="158" name="Google Shape;158;p22"/>
          <p:cNvPicPr preferRelativeResize="0"/>
          <p:nvPr/>
        </p:nvPicPr>
        <p:blipFill rotWithShape="1">
          <a:blip r:embed="rId4">
            <a:alphaModFix/>
          </a:blip>
          <a:srcRect t="19262" b="17962"/>
          <a:stretch/>
        </p:blipFill>
        <p:spPr>
          <a:xfrm>
            <a:off x="7569654" y="4452257"/>
            <a:ext cx="866775" cy="424543"/>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449775-9E3C-4505-9F45-2458230E3F4E}"/>
</file>

<file path=customXml/itemProps2.xml><?xml version="1.0" encoding="utf-8"?>
<ds:datastoreItem xmlns:ds="http://schemas.openxmlformats.org/officeDocument/2006/customXml" ds:itemID="{7F984E98-C02B-483E-BF99-FC913797EA31}"/>
</file>

<file path=customXml/itemProps3.xml><?xml version="1.0" encoding="utf-8"?>
<ds:datastoreItem xmlns:ds="http://schemas.openxmlformats.org/officeDocument/2006/customXml" ds:itemID="{1CCA7348-DA0A-459D-9D9E-EAEA044575FE}"/>
</file>

<file path=docProps/app.xml><?xml version="1.0" encoding="utf-8"?>
<Properties xmlns="http://schemas.openxmlformats.org/officeDocument/2006/extended-properties" xmlns:vt="http://schemas.openxmlformats.org/officeDocument/2006/docPropsVTypes">
  <TotalTime>30</TotalTime>
  <Words>5017</Words>
  <Application>Microsoft Macintosh PowerPoint</Application>
  <PresentationFormat>On-screen Show (16:9)</PresentationFormat>
  <Paragraphs>424</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Grade 4: Module 3: Unit 1: Lesson 3 Teacher slide, before teaching.</vt:lpstr>
      <vt:lpstr>Grade 4: Module 3 Unit 1: Lesson 3 Teacher slide, before teaching.</vt:lpstr>
      <vt:lpstr>Grade 4: Module 3: Unit 1: Lesson 3 Teacher slide, before teaching.</vt:lpstr>
      <vt:lpstr>Grade 4: Module 3: Unit 1: Lesson 3 Teacher slide, before teaching.</vt:lpstr>
      <vt:lpstr>Grade 4: Module 3: Unit 1: Lesson 3 Teacher slide, before teaching. </vt:lpstr>
      <vt:lpstr>Grade 4: Module 3:  Unit 1: Lesson 3</vt:lpstr>
      <vt:lpstr>Hello, Students!</vt:lpstr>
      <vt:lpstr>Read Aloud: Colonial Voices: Hear Them Speak</vt:lpstr>
      <vt:lpstr>Review Learning Targets</vt:lpstr>
      <vt:lpstr>Close Read: Revolutionary War: Part 1</vt:lpstr>
      <vt:lpstr>The opening paragraph from “April 19, 1775 …” to “… the United States of America.”</vt:lpstr>
      <vt:lpstr>“The Founders”</vt:lpstr>
      <vt:lpstr>“Events Leading to the Revolution”</vt:lpstr>
      <vt:lpstr>First paragraph of “Colonial Opposition”</vt:lpstr>
      <vt:lpstr>Second paragraph of “Colonial Opposition”</vt:lpstr>
      <vt:lpstr>Final paragraphs of “Colonial Opposition,” from “Parliament gave in …” to the end.</vt:lpstr>
      <vt:lpstr>Determining Topic and Theme: Colonial Voices: Hear Them Speak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3 Teacher slide, before teaching.</dc:title>
  <dc:creator>nbravo</dc:creator>
  <cp:lastModifiedBy>Alexander Specht</cp:lastModifiedBy>
  <cp:revision>9</cp:revision>
  <dcterms:modified xsi:type="dcterms:W3CDTF">2018-10-12T22:56:22Z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