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25"/>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Lst>
  <p:sldSz cx="12192000" cy="6858000"/>
  <p:notesSz cx="6858000" cy="9144000"/>
  <p:embeddedFontLst>
    <p:embeddedFont>
      <p:font typeface="Calibri" panose="020F0502020204030204" pitchFamily="34" charset="0"/>
      <p:regular r:id="rId26"/>
      <p:bold r:id="rId27"/>
      <p:italic r:id="rId28"/>
      <p:boldItalic r:id="rId29"/>
    </p:embeddedFont>
    <p:embeddedFont>
      <p:font typeface="Century Gothic" panose="020B0502020202020204" pitchFamily="34" charset="0"/>
      <p:regular r:id="rId30"/>
      <p:bold r:id="rId31"/>
      <p:italic r:id="rId32"/>
      <p:boldItalic r:id="rId33"/>
    </p:embeddedFont>
    <p:embeddedFont>
      <p:font typeface="Overlock" panose="020B0604020202020204" charset="0"/>
      <p:regular r:id="rId34"/>
      <p:bold r:id="rId35"/>
      <p:italic r:id="rId36"/>
      <p:boldItalic r:id="rId37"/>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ABA5A35-0B26-483A-8998-7284D511FE6E}" v="24" dt="2018-09-06T18:29:43.560"/>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5996" autoAdjust="0"/>
  </p:normalViewPr>
  <p:slideViewPr>
    <p:cSldViewPr snapToGrid="0">
      <p:cViewPr varScale="1">
        <p:scale>
          <a:sx n="103" d="100"/>
          <a:sy n="103" d="100"/>
        </p:scale>
        <p:origin x="144" y="252"/>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1.fntdata"/><Relationship Id="rId39" Type="http://schemas.openxmlformats.org/officeDocument/2006/relationships/viewProps" Target="viewProps.xml"/><Relationship Id="rId21" Type="http://schemas.openxmlformats.org/officeDocument/2006/relationships/slide" Target="slides/slide17.xml"/><Relationship Id="rId34" Type="http://schemas.openxmlformats.org/officeDocument/2006/relationships/font" Target="fonts/font9.fntdata"/><Relationship Id="rId42" Type="http://schemas.microsoft.com/office/2016/11/relationships/changesInfo" Target="changesInfos/changesInfo1.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4.fntdata"/><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3.fntdata"/><Relationship Id="rId36"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6.fntdata"/><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microsoft.com/office/2015/10/relationships/revisionInfo" Target="revisionInfo.xml"/><Relationship Id="rId8" Type="http://schemas.openxmlformats.org/officeDocument/2006/relationships/slide" Target="slides/slide4.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4ABA5A35-0B26-483A-8998-7284D511FE6E}"/>
    <pc:docChg chg="modSld modMainMaster">
      <pc:chgData name="Natalie Ivey" userId="2c81a4b0-7596-4a42-b4da-e7aac4dfeff9" providerId="ADAL" clId="{4ABA5A35-0B26-483A-8998-7284D511FE6E}" dt="2018-09-06T18:29:43.560" v="23" actId="1076"/>
      <pc:docMkLst>
        <pc:docMk/>
      </pc:docMkLst>
      <pc:sldChg chg="addSp modSp">
        <pc:chgData name="Natalie Ivey" userId="2c81a4b0-7596-4a42-b4da-e7aac4dfeff9" providerId="ADAL" clId="{4ABA5A35-0B26-483A-8998-7284D511FE6E}" dt="2018-09-06T18:29:43.560" v="23" actId="1076"/>
        <pc:sldMkLst>
          <pc:docMk/>
          <pc:sldMk cId="0" sldId="258"/>
        </pc:sldMkLst>
        <pc:picChg chg="add mod">
          <ac:chgData name="Natalie Ivey" userId="2c81a4b0-7596-4a42-b4da-e7aac4dfeff9" providerId="ADAL" clId="{4ABA5A35-0B26-483A-8998-7284D511FE6E}" dt="2018-09-06T18:29:43.560" v="23" actId="1076"/>
          <ac:picMkLst>
            <pc:docMk/>
            <pc:sldMk cId="0" sldId="258"/>
            <ac:picMk id="3" creationId="{2062B91B-1765-4798-942F-59E25E1F0B59}"/>
          </ac:picMkLst>
        </pc:picChg>
      </pc:sldChg>
      <pc:sldChg chg="addSp modSp">
        <pc:chgData name="Natalie Ivey" userId="2c81a4b0-7596-4a42-b4da-e7aac4dfeff9" providerId="ADAL" clId="{4ABA5A35-0B26-483A-8998-7284D511FE6E}" dt="2018-09-06T18:29:26.226" v="19" actId="14100"/>
        <pc:sldMkLst>
          <pc:docMk/>
          <pc:sldMk cId="1467696983" sldId="269"/>
        </pc:sldMkLst>
        <pc:spChg chg="mod">
          <ac:chgData name="Natalie Ivey" userId="2c81a4b0-7596-4a42-b4da-e7aac4dfeff9" providerId="ADAL" clId="{4ABA5A35-0B26-483A-8998-7284D511FE6E}" dt="2018-09-06T18:29:19.926" v="17" actId="14100"/>
          <ac:spMkLst>
            <pc:docMk/>
            <pc:sldMk cId="1467696983" sldId="269"/>
            <ac:spMk id="130" creationId="{00000000-0000-0000-0000-000000000000}"/>
          </ac:spMkLst>
        </pc:spChg>
        <pc:spChg chg="mod">
          <ac:chgData name="Natalie Ivey" userId="2c81a4b0-7596-4a42-b4da-e7aac4dfeff9" providerId="ADAL" clId="{4ABA5A35-0B26-483A-8998-7284D511FE6E}" dt="2018-09-06T18:29:26.226" v="19" actId="14100"/>
          <ac:spMkLst>
            <pc:docMk/>
            <pc:sldMk cId="1467696983" sldId="269"/>
            <ac:spMk id="131" creationId="{00000000-0000-0000-0000-000000000000}"/>
          </ac:spMkLst>
        </pc:spChg>
        <pc:picChg chg="add mod">
          <ac:chgData name="Natalie Ivey" userId="2c81a4b0-7596-4a42-b4da-e7aac4dfeff9" providerId="ADAL" clId="{4ABA5A35-0B26-483A-8998-7284D511FE6E}" dt="2018-09-06T18:29:05.192" v="11" actId="14100"/>
          <ac:picMkLst>
            <pc:docMk/>
            <pc:sldMk cId="1467696983" sldId="269"/>
            <ac:picMk id="3" creationId="{64E63F3B-7691-401C-BA3E-E19DB1835C11}"/>
          </ac:picMkLst>
        </pc:picChg>
      </pc:sldChg>
      <pc:sldMasterChg chg="addSp modSp">
        <pc:chgData name="Natalie Ivey" userId="2c81a4b0-7596-4a42-b4da-e7aac4dfeff9" providerId="ADAL" clId="{4ABA5A35-0B26-483A-8998-7284D511FE6E}" dt="2018-09-06T18:28:44.876" v="6" actId="1076"/>
        <pc:sldMasterMkLst>
          <pc:docMk/>
          <pc:sldMasterMk cId="0" sldId="2147483659"/>
        </pc:sldMasterMkLst>
        <pc:picChg chg="add mod">
          <ac:chgData name="Natalie Ivey" userId="2c81a4b0-7596-4a42-b4da-e7aac4dfeff9" providerId="ADAL" clId="{4ABA5A35-0B26-483A-8998-7284D511FE6E}" dt="2018-09-06T18:28:23.509" v="1" actId="1076"/>
          <ac:picMkLst>
            <pc:docMk/>
            <pc:sldMasterMk cId="0" sldId="2147483659"/>
            <ac:picMk id="3" creationId="{94DBDB13-884E-41A6-A8A7-C773BF3F0A49}"/>
          </ac:picMkLst>
        </pc:picChg>
        <pc:picChg chg="add mod">
          <ac:chgData name="Natalie Ivey" userId="2c81a4b0-7596-4a42-b4da-e7aac4dfeff9" providerId="ADAL" clId="{4ABA5A35-0B26-483A-8998-7284D511FE6E}" dt="2018-09-06T18:28:34.547" v="4" actId="1076"/>
          <ac:picMkLst>
            <pc:docMk/>
            <pc:sldMasterMk cId="0" sldId="2147483659"/>
            <ac:picMk id="5" creationId="{C6766F81-80FE-401E-B68E-84A2AE872408}"/>
          </ac:picMkLst>
        </pc:picChg>
        <pc:picChg chg="add mod">
          <ac:chgData name="Natalie Ivey" userId="2c81a4b0-7596-4a42-b4da-e7aac4dfeff9" providerId="ADAL" clId="{4ABA5A35-0B26-483A-8998-7284D511FE6E}" dt="2018-09-06T18:28:44.876" v="6" actId="1076"/>
          <ac:picMkLst>
            <pc:docMk/>
            <pc:sldMasterMk cId="0" sldId="2147483659"/>
            <ac:picMk id="7" creationId="{C99622EC-9D94-47BA-9C94-83630A7CE9DF}"/>
          </ac:picMkLst>
        </pc:picChg>
      </pc:sldMasterChg>
    </pc:docChg>
  </pc:docChgLst>
  <pc:docChgLst>
    <pc:chgData name="April Imperio" userId="S::april.imperio@detroitk12.org::016b43d7-eba5-4d9b-8296-c2a9482fb2a0" providerId="AD" clId="Web-{3279FC08-6B8D-DFD2-CB6F-B210DFD37FA0}"/>
    <pc:docChg chg="addSld">
      <pc:chgData name="April Imperio" userId="S::april.imperio@detroitk12.org::016b43d7-eba5-4d9b-8296-c2a9482fb2a0" providerId="AD" clId="Web-{3279FC08-6B8D-DFD2-CB6F-B210DFD37FA0}" dt="2019-03-26T00:38:44.935" v="0"/>
      <pc:docMkLst>
        <pc:docMk/>
      </pc:docMkLst>
      <pc:sldChg chg="add">
        <pc:chgData name="April Imperio" userId="S::april.imperio@detroitk12.org::016b43d7-eba5-4d9b-8296-c2a9482fb2a0" providerId="AD" clId="Web-{3279FC08-6B8D-DFD2-CB6F-B210DFD37FA0}" dt="2019-03-26T00:38:44.935" v="0"/>
        <pc:sldMkLst>
          <pc:docMk/>
          <pc:sldMk cId="2768145080" sldId="275"/>
        </pc:sldMkLst>
      </pc:sldChg>
    </pc:docChg>
  </pc:docChgLst>
  <pc:docChgLst>
    <pc:chgData clId="Web-{4C57B6AD-9710-47D5-A5CC-ADD86B9119E0}"/>
    <pc:docChg chg="modSld">
      <pc:chgData name="" userId="" providerId="" clId="Web-{4C57B6AD-9710-47D5-A5CC-ADD86B9119E0}" dt="2018-08-09T23:24:45.411" v="8" actId="14100"/>
      <pc:docMkLst>
        <pc:docMk/>
      </pc:docMkLst>
      <pc:sldChg chg="addSp modSp">
        <pc:chgData name="" userId="" providerId="" clId="Web-{4C57B6AD-9710-47D5-A5CC-ADD86B9119E0}" dt="2018-08-09T23:23:11.455" v="2" actId="14100"/>
        <pc:sldMkLst>
          <pc:docMk/>
          <pc:sldMk cId="0" sldId="261"/>
        </pc:sldMkLst>
        <pc:picChg chg="add mod">
          <ac:chgData name="" userId="" providerId="" clId="Web-{4C57B6AD-9710-47D5-A5CC-ADD86B9119E0}" dt="2018-08-09T23:23:11.455" v="2" actId="14100"/>
          <ac:picMkLst>
            <pc:docMk/>
            <pc:sldMk cId="0" sldId="261"/>
            <ac:picMk id="2" creationId="{B4F414EF-DD45-4EE4-9B72-2B1C12F646BD}"/>
          </ac:picMkLst>
        </pc:picChg>
      </pc:sldChg>
      <pc:sldChg chg="addSp modSp">
        <pc:chgData name="" userId="" providerId="" clId="Web-{4C57B6AD-9710-47D5-A5CC-ADD86B9119E0}" dt="2018-08-09T23:24:08.080" v="5" actId="14100"/>
        <pc:sldMkLst>
          <pc:docMk/>
          <pc:sldMk cId="0" sldId="266"/>
        </pc:sldMkLst>
        <pc:picChg chg="add mod">
          <ac:chgData name="" userId="" providerId="" clId="Web-{4C57B6AD-9710-47D5-A5CC-ADD86B9119E0}" dt="2018-08-09T23:24:08.080" v="5" actId="14100"/>
          <ac:picMkLst>
            <pc:docMk/>
            <pc:sldMk cId="0" sldId="266"/>
            <ac:picMk id="2" creationId="{8F877FF6-AF26-4995-A245-91F665FC8050}"/>
          </ac:picMkLst>
        </pc:picChg>
      </pc:sldChg>
      <pc:sldChg chg="addSp modSp">
        <pc:chgData name="" userId="" providerId="" clId="Web-{4C57B6AD-9710-47D5-A5CC-ADD86B9119E0}" dt="2018-08-09T23:24:45.411" v="8" actId="14100"/>
        <pc:sldMkLst>
          <pc:docMk/>
          <pc:sldMk cId="3528774888" sldId="272"/>
        </pc:sldMkLst>
        <pc:picChg chg="add mod">
          <ac:chgData name="" userId="" providerId="" clId="Web-{4C57B6AD-9710-47D5-A5CC-ADD86B9119E0}" dt="2018-08-09T23:24:45.411" v="8" actId="14100"/>
          <ac:picMkLst>
            <pc:docMk/>
            <pc:sldMk cId="3528774888" sldId="272"/>
            <ac:picMk id="2" creationId="{89A169E2-EBEF-4308-ADC0-E5485CB90CFB}"/>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56991110"/>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dirty="0"/>
              <a:t>This lesson builds on Unit 1, Lesson 6, in which students first read the informational text “Time Trip: Sudan’s Civil War.” In this lesson they examine the informational text in greater detail, in order to compare it with the novel.</a:t>
            </a:r>
            <a:endParaRPr dirty="0"/>
          </a:p>
          <a:p>
            <a:pPr marL="457200" lvl="0" indent="-304800" rtl="0">
              <a:spcBef>
                <a:spcPts val="0"/>
              </a:spcBef>
              <a:spcAft>
                <a:spcPts val="0"/>
              </a:spcAft>
              <a:buSzPts val="1200"/>
              <a:buFont typeface="Calibri"/>
              <a:buChar char="●"/>
            </a:pPr>
            <a:r>
              <a:rPr lang="en-US" dirty="0"/>
              <a:t>Students begin work comparing the novel and informational text in this lesson, and continue it in Lesson 7. The work in these two lessons directly aligns with RL.7.9, as students consider how an author can add to or elaborate on historical accounts to suit the purpose of the novel. </a:t>
            </a:r>
            <a:endParaRPr dirty="0"/>
          </a:p>
          <a:p>
            <a:pPr marL="457200" lvl="0" indent="-304800" rtl="0">
              <a:spcBef>
                <a:spcPts val="0"/>
              </a:spcBef>
              <a:spcAft>
                <a:spcPts val="0"/>
              </a:spcAft>
              <a:buSzPts val="1200"/>
              <a:buFont typeface="Calibri"/>
              <a:buChar char="●"/>
            </a:pPr>
            <a:r>
              <a:rPr lang="en-US" dirty="0"/>
              <a:t>This lesson provides critical scaffolding to the Mid-Unit 2 Assessment in Lesson 9.</a:t>
            </a:r>
            <a:endParaRPr dirty="0"/>
          </a:p>
        </p:txBody>
      </p:sp>
    </p:spTree>
    <p:extLst>
      <p:ext uri="{BB962C8B-B14F-4D97-AF65-F5344CB8AC3E}">
        <p14:creationId xmlns:p14="http://schemas.microsoft.com/office/powerpoint/2010/main" val="36127443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cf9b7843c_0_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3" name="Google Shape;153;g3cf9b7843c_0_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7 - 10  </a:t>
            </a:r>
            <a:r>
              <a:rPr lang="en-US" b="1" i="0" u="none" strike="noStrike" cap="none" dirty="0">
                <a:solidFill>
                  <a:schemeClr val="dk1"/>
                </a:solidFill>
              </a:rPr>
              <a:t>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Pairs and </a:t>
            </a:r>
            <a:r>
              <a:rPr lang="en-US" b="1" i="0" u="none" strike="noStrike" cap="none" dirty="0">
                <a:solidFill>
                  <a:schemeClr val="dk1"/>
                </a:solidFill>
              </a:rPr>
              <a:t> </a:t>
            </a:r>
            <a:r>
              <a:rPr lang="en-US" b="1" dirty="0"/>
              <a:t>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B: Comparing Historical Accounts in “Time Trip: Sudan’s Civil War” and </a:t>
            </a:r>
            <a:r>
              <a:rPr lang="en-US" b="1" i="1" dirty="0"/>
              <a:t>A Long Walk to Water</a:t>
            </a:r>
            <a:endParaRPr b="1" i="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Comparing texts in two different genres is a challenging task for students. It is important to emphasize that the novel is a fictional account of historical events, and the article is an informational account about those same historical events.</a:t>
            </a:r>
            <a:endParaRPr dirty="0"/>
          </a:p>
          <a:p>
            <a:pPr marL="457200" marR="0" lvl="0" indent="-304800" algn="l" rtl="0">
              <a:lnSpc>
                <a:spcPct val="100000"/>
              </a:lnSpc>
              <a:spcBef>
                <a:spcPts val="0"/>
              </a:spcBef>
              <a:spcAft>
                <a:spcPts val="0"/>
              </a:spcAft>
              <a:buSzPts val="1200"/>
              <a:buFont typeface="Calibri"/>
              <a:buChar char="●"/>
            </a:pPr>
            <a:r>
              <a:rPr lang="en-US" dirty="0"/>
              <a:t>Adding to the survival chart will help students with the essay at the end of the unit.</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Refocus students on the </a:t>
            </a:r>
            <a:r>
              <a:rPr lang="en-US" b="1" dirty="0">
                <a:solidFill>
                  <a:srgbClr val="000000"/>
                </a:solidFill>
              </a:rPr>
              <a:t>Survival anchor chart</a:t>
            </a:r>
            <a:r>
              <a:rPr lang="en-US" dirty="0">
                <a:solidFill>
                  <a:srgbClr val="000000"/>
                </a:solidFill>
              </a:rPr>
              <a:t>. </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Ask them to take 5 minutes to work with their seat partners to make a list in their notebooks of challenges to survival or means of survival that are mentioned in both the article and the novel.</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Cold call a few students to share something their partner said. Add these to the </a:t>
            </a:r>
            <a:r>
              <a:rPr lang="en-US" b="1" dirty="0">
                <a:solidFill>
                  <a:srgbClr val="000000"/>
                </a:solidFill>
              </a:rPr>
              <a:t>Survival anchor chart</a:t>
            </a:r>
            <a:r>
              <a:rPr lang="en-US" dirty="0">
                <a:solidFill>
                  <a:srgbClr val="000000"/>
                </a:solidFill>
              </a:rPr>
              <a:t>.</a:t>
            </a:r>
            <a:endParaRPr dirty="0">
              <a:solidFill>
                <a:srgbClr val="000000"/>
              </a:solidFill>
            </a:endParaRPr>
          </a:p>
          <a:p>
            <a:pPr marL="457200" lvl="0" indent="0" rtl="0">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SzPts val="1200"/>
              <a:buFont typeface="Calibri"/>
              <a:buChar char="●"/>
            </a:pPr>
            <a:r>
              <a:rPr lang="en-US" dirty="0"/>
              <a:t>Students should notice the following similarities between the article and the novel:</a:t>
            </a:r>
            <a:endParaRPr dirty="0"/>
          </a:p>
          <a:p>
            <a:pPr marL="914400" marR="0" lvl="1" indent="-304800" algn="l" rtl="0">
              <a:lnSpc>
                <a:spcPct val="100000"/>
              </a:lnSpc>
              <a:spcBef>
                <a:spcPts val="0"/>
              </a:spcBef>
              <a:spcAft>
                <a:spcPts val="0"/>
              </a:spcAft>
              <a:buSzPts val="1200"/>
              <a:buFont typeface="Calibri"/>
              <a:buChar char="○"/>
            </a:pPr>
            <a:r>
              <a:rPr lang="en-US" dirty="0"/>
              <a:t>refugees had to flee their homes in the mid 1980’s</a:t>
            </a:r>
            <a:endParaRPr dirty="0"/>
          </a:p>
          <a:p>
            <a:pPr marL="914400" lvl="1" indent="-304800" rtl="0">
              <a:spcBef>
                <a:spcPts val="0"/>
              </a:spcBef>
              <a:spcAft>
                <a:spcPts val="0"/>
              </a:spcAft>
              <a:buClr>
                <a:schemeClr val="dk1"/>
              </a:buClr>
              <a:buSzPts val="1200"/>
              <a:buFont typeface="Calibri"/>
              <a:buChar char="○"/>
            </a:pPr>
            <a:r>
              <a:rPr lang="en-US" dirty="0"/>
              <a:t>fleeing on foot</a:t>
            </a:r>
            <a:endParaRPr dirty="0"/>
          </a:p>
          <a:p>
            <a:pPr marL="914400" lvl="1" indent="-304800" rtl="0">
              <a:spcBef>
                <a:spcPts val="0"/>
              </a:spcBef>
              <a:spcAft>
                <a:spcPts val="0"/>
              </a:spcAft>
              <a:buClr>
                <a:schemeClr val="dk1"/>
              </a:buClr>
              <a:buSzPts val="1200"/>
              <a:buChar char="○"/>
            </a:pPr>
            <a:r>
              <a:rPr lang="en-US" dirty="0"/>
              <a:t>going days without food or water </a:t>
            </a:r>
            <a:endParaRPr dirty="0"/>
          </a:p>
          <a:p>
            <a:pPr marL="914400" lvl="1" indent="-304800" rtl="0">
              <a:spcBef>
                <a:spcPts val="0"/>
              </a:spcBef>
              <a:spcAft>
                <a:spcPts val="0"/>
              </a:spcAft>
              <a:buSzPts val="1200"/>
              <a:buFont typeface="Calibri"/>
              <a:buChar char="○"/>
            </a:pPr>
            <a:r>
              <a:rPr lang="en-US" dirty="0"/>
              <a:t>some boys died along the way</a:t>
            </a:r>
            <a:endParaRPr dirty="0"/>
          </a:p>
          <a:p>
            <a:pPr marL="914400" marR="0" lvl="1" indent="-304800" algn="l" rtl="0">
              <a:lnSpc>
                <a:spcPct val="100000"/>
              </a:lnSpc>
              <a:spcBef>
                <a:spcPts val="0"/>
              </a:spcBef>
              <a:spcAft>
                <a:spcPts val="0"/>
              </a:spcAft>
              <a:buSzPts val="1200"/>
              <a:buFont typeface="Calibri"/>
              <a:buChar char="○"/>
            </a:pPr>
            <a:r>
              <a:rPr lang="en-US" dirty="0"/>
              <a:t>crocodiles in the river, many drowned </a:t>
            </a:r>
            <a:endParaRPr dirty="0"/>
          </a:p>
          <a:p>
            <a:pPr marL="914400" marR="0" lvl="1" indent="-304800" algn="l" rtl="0">
              <a:lnSpc>
                <a:spcPct val="100000"/>
              </a:lnSpc>
              <a:spcBef>
                <a:spcPts val="0"/>
              </a:spcBef>
              <a:spcAft>
                <a:spcPts val="0"/>
              </a:spcAft>
              <a:buSzPts val="1200"/>
              <a:buFont typeface="Calibri"/>
              <a:buChar char="○"/>
            </a:pPr>
            <a:r>
              <a:rPr lang="en-US" dirty="0"/>
              <a:t>being fired at while crossing the river</a:t>
            </a:r>
            <a:endParaRPr dirty="0"/>
          </a:p>
          <a:p>
            <a:pPr marL="914400" marR="0" lvl="1" indent="-304800" algn="l" rtl="0">
              <a:lnSpc>
                <a:spcPct val="100000"/>
              </a:lnSpc>
              <a:spcBef>
                <a:spcPts val="0"/>
              </a:spcBef>
              <a:spcAft>
                <a:spcPts val="0"/>
              </a:spcAft>
              <a:buSzPts val="1200"/>
              <a:buFont typeface="Calibri"/>
              <a:buChar char="○"/>
            </a:pPr>
            <a:r>
              <a:rPr lang="en-US" dirty="0"/>
              <a:t>getting to Ethiopia at a refugee camp, then had to leave again</a:t>
            </a:r>
            <a:endParaRPr dirty="0"/>
          </a:p>
          <a:p>
            <a:pPr marL="914400" marR="0" lvl="1" indent="-304800" algn="l" rtl="0">
              <a:lnSpc>
                <a:spcPct val="100000"/>
              </a:lnSpc>
              <a:spcBef>
                <a:spcPts val="0"/>
              </a:spcBef>
              <a:spcAft>
                <a:spcPts val="0"/>
              </a:spcAft>
              <a:buSzPts val="1200"/>
              <a:buFont typeface="Calibri"/>
              <a:buChar char="○"/>
            </a:pPr>
            <a:r>
              <a:rPr lang="en-US" dirty="0"/>
              <a:t>the journey took more than a year</a:t>
            </a:r>
            <a:endParaRPr dirty="0"/>
          </a:p>
          <a:p>
            <a:pPr marL="914400" marR="0" lvl="1" indent="-304800" algn="l" rtl="0">
              <a:lnSpc>
                <a:spcPct val="100000"/>
              </a:lnSpc>
              <a:spcBef>
                <a:spcPts val="0"/>
              </a:spcBef>
              <a:spcAft>
                <a:spcPts val="0"/>
              </a:spcAft>
              <a:buSzPts val="1200"/>
              <a:buFont typeface="Calibri"/>
              <a:buChar char="○"/>
            </a:pPr>
            <a:r>
              <a:rPr lang="en-US" dirty="0"/>
              <a:t>spent many years in the refugee camp in Kenya </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Font typeface="Calibri"/>
              <a:buChar char="●"/>
            </a:pPr>
            <a:r>
              <a:rPr lang="en-US" dirty="0"/>
              <a:t>Circulate and observe. As needed point to key ideas in the article or the text.</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54" name="Google Shape;154;g3cf9b7843c_0_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616095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e0e71a9fb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Google Shape;161;g3e0e71a9fb_0_26: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2-3 minutes</a:t>
            </a:r>
            <a:endParaRPr dirty="0"/>
          </a:p>
          <a:p>
            <a:pPr marL="0" lvl="0" indent="0" rtl="0">
              <a:spcBef>
                <a:spcPts val="0"/>
              </a:spcBef>
              <a:spcAft>
                <a:spcPts val="0"/>
              </a:spcAft>
              <a:buClr>
                <a:schemeClr val="dk1"/>
              </a:buClr>
              <a:buSzPts val="1100"/>
              <a:buFont typeface="Arial"/>
              <a:buNone/>
            </a:pPr>
            <a:r>
              <a:rPr lang="en-US" b="1" dirty="0"/>
              <a:t>Student Grouping: Whole Group</a:t>
            </a:r>
            <a:endParaRPr b="1" dirty="0"/>
          </a:p>
          <a:p>
            <a:pPr marL="0" lvl="0" indent="0" rtl="0">
              <a:spcBef>
                <a:spcPts val="0"/>
              </a:spcBef>
              <a:spcAft>
                <a:spcPts val="0"/>
              </a:spcAft>
              <a:buClr>
                <a:schemeClr val="dk1"/>
              </a:buClr>
              <a:buSzPts val="1100"/>
              <a:buFont typeface="Arial"/>
              <a:buNone/>
            </a:pPr>
            <a:endParaRPr b="1" dirty="0"/>
          </a:p>
          <a:p>
            <a:pPr marL="0" lvl="0" indent="0" rtl="0">
              <a:spcBef>
                <a:spcPts val="0"/>
              </a:spcBef>
              <a:spcAft>
                <a:spcPts val="0"/>
              </a:spcAft>
              <a:buClr>
                <a:schemeClr val="dk1"/>
              </a:buClr>
              <a:buSzPts val="1200"/>
              <a:buFont typeface="Calibri"/>
              <a:buNone/>
            </a:pPr>
            <a:r>
              <a:rPr lang="en-US" b="1" dirty="0"/>
              <a:t>Work Time B: Comparing Historical Accounts in “Time Trip: Sudan’s Civil War” and </a:t>
            </a:r>
            <a:r>
              <a:rPr lang="en-US" b="1" i="1" dirty="0"/>
              <a:t>A Long Walk to Water</a:t>
            </a:r>
            <a:r>
              <a:rPr lang="en-US" b="1" dirty="0"/>
              <a:t>  </a:t>
            </a:r>
            <a:endParaRPr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 None</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Invite students to look at the second learning target: “I can compare the accounts of survival in ‘Time Trip: Sudan’s Civil War’ and A Long Walk to Water.”</a:t>
            </a:r>
            <a:endParaRPr dirty="0"/>
          </a:p>
          <a:p>
            <a:pPr marL="457200" lvl="0" indent="-304800" rtl="0">
              <a:spcBef>
                <a:spcPts val="0"/>
              </a:spcBef>
              <a:spcAft>
                <a:spcPts val="0"/>
              </a:spcAft>
              <a:buClr>
                <a:schemeClr val="dk1"/>
              </a:buClr>
              <a:buSzPts val="1200"/>
              <a:buFont typeface="Calibri"/>
              <a:buAutoNum type="arabicPeriod"/>
            </a:pPr>
            <a:r>
              <a:rPr lang="en-US" dirty="0"/>
              <a:t>Let students know that they compared, or looked for similarities in, a fictional and a historical account of the Second Sudanese Civil War. In the next lesson, they will focus on finding differences instead.</a:t>
            </a:r>
            <a:br>
              <a:rPr lang="en-US" dirty="0"/>
            </a:b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Ensure students have an understanding that to compare means to look for similarities. They have not yet contrasted the novel and the informational text.</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62" name="Google Shape;162;g3e0e71a9fb_0_26: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31550017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7"/>
        <p:cNvGrpSpPr/>
        <p:nvPr/>
      </p:nvGrpSpPr>
      <p:grpSpPr>
        <a:xfrm>
          <a:off x="0" y="0"/>
          <a:ext cx="0" cy="0"/>
          <a:chOff x="0" y="0"/>
          <a:chExt cx="0" cy="0"/>
        </a:xfrm>
      </p:grpSpPr>
      <p:sp>
        <p:nvSpPr>
          <p:cNvPr id="168" name="Google Shape;168;g3cf9b7843c_0_2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9" name="Google Shape;169;g3cf9b7843c_0_2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a:t>Suggested slide pacing</a:t>
            </a:r>
            <a:r>
              <a:rPr lang="en-US" b="1" i="0" u="none" strike="noStrike" cap="none">
                <a:solidFill>
                  <a:schemeClr val="dk1"/>
                </a:solidFill>
              </a:rPr>
              <a:t>: </a:t>
            </a:r>
            <a:r>
              <a:rPr lang="en-US" b="1"/>
              <a:t>5-7 </a:t>
            </a:r>
            <a:r>
              <a:rPr lang="en-US" b="1" i="0" u="none" strike="noStrike" cap="none">
                <a:solidFill>
                  <a:schemeClr val="dk1"/>
                </a:solidFill>
              </a:rPr>
              <a:t>minutes</a:t>
            </a:r>
            <a:endParaRPr/>
          </a:p>
          <a:p>
            <a:pPr marL="0" marR="0" lvl="0" indent="0" algn="l" rtl="0">
              <a:lnSpc>
                <a:spcPct val="100000"/>
              </a:lnSpc>
              <a:spcBef>
                <a:spcPts val="0"/>
              </a:spcBef>
              <a:spcAft>
                <a:spcPts val="0"/>
              </a:spcAft>
              <a:buClr>
                <a:schemeClr val="dk1"/>
              </a:buClr>
              <a:buSzPts val="1200"/>
              <a:buFont typeface="Calibri"/>
              <a:buNone/>
            </a:pPr>
            <a:r>
              <a:rPr lang="en-US" b="1" i="0" u="none" strike="noStrike" cap="none">
                <a:solidFill>
                  <a:schemeClr val="dk1"/>
                </a:solidFill>
              </a:rPr>
              <a:t>Student Grouping: </a:t>
            </a:r>
            <a:r>
              <a:rPr lang="en-US" b="1"/>
              <a:t>Whole Group and Partner</a:t>
            </a:r>
            <a:endParaRPr/>
          </a:p>
          <a:p>
            <a:pPr marL="0" marR="0" lvl="0" indent="0" algn="l" rtl="0">
              <a:lnSpc>
                <a:spcPct val="100000"/>
              </a:lnSpc>
              <a:spcBef>
                <a:spcPts val="0"/>
              </a:spcBef>
              <a:spcAft>
                <a:spcPts val="0"/>
              </a:spcAft>
              <a:buClr>
                <a:schemeClr val="dk1"/>
              </a:buClr>
              <a:buSzPts val="1200"/>
              <a:buFont typeface="Calibri"/>
              <a:buNone/>
            </a:pPr>
            <a:endParaRPr i="0" u="none" strike="noStrike" cap="none">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a:t>Closing and Assessment A: Exit Ticket: Challenges to Survival in the “Time Trip” and the Novel</a:t>
            </a:r>
            <a:endParaRPr b="1"/>
          </a:p>
          <a:p>
            <a:pPr marL="0" marR="0" lvl="0" indent="0" algn="l" rtl="0">
              <a:lnSpc>
                <a:spcPct val="100000"/>
              </a:lnSpc>
              <a:spcBef>
                <a:spcPts val="0"/>
              </a:spcBef>
              <a:spcAft>
                <a:spcPts val="0"/>
              </a:spcAft>
              <a:buClr>
                <a:schemeClr val="dk1"/>
              </a:buClr>
              <a:buSzPts val="1200"/>
              <a:buFont typeface="Calibri"/>
              <a:buNone/>
            </a:pPr>
            <a:endParaRPr b="1"/>
          </a:p>
          <a:p>
            <a:pPr marL="0" marR="0" lvl="0" indent="0" algn="l" rtl="0">
              <a:lnSpc>
                <a:spcPct val="100000"/>
              </a:lnSpc>
              <a:spcBef>
                <a:spcPts val="0"/>
              </a:spcBef>
              <a:spcAft>
                <a:spcPts val="0"/>
              </a:spcAft>
              <a:buClr>
                <a:schemeClr val="dk1"/>
              </a:buClr>
              <a:buSzPts val="1200"/>
              <a:buFont typeface="Calibri"/>
              <a:buNone/>
            </a:pPr>
            <a:r>
              <a:rPr lang="en-US"/>
              <a:t>Teaching Notes</a:t>
            </a:r>
            <a:r>
              <a:rPr lang="en-US" i="0" u="none" strike="noStrike" cap="none">
                <a:solidFill>
                  <a:schemeClr val="dk1"/>
                </a:solidFill>
              </a:rPr>
              <a:t>:</a:t>
            </a:r>
            <a:r>
              <a:rPr lang="en-US" b="1"/>
              <a:t> </a:t>
            </a:r>
            <a:r>
              <a:rPr lang="en-US"/>
              <a:t>None</a:t>
            </a:r>
            <a:endParaRPr/>
          </a:p>
          <a:p>
            <a:pPr marL="457200" lvl="0" indent="0" rtl="0">
              <a:lnSpc>
                <a:spcPct val="115000"/>
              </a:lnSpc>
              <a:spcBef>
                <a:spcPts val="0"/>
              </a:spcBef>
              <a:spcAft>
                <a:spcPts val="0"/>
              </a:spcAft>
              <a:buNone/>
            </a:pPr>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a:solidFill>
                  <a:schemeClr val="dk1"/>
                </a:solidFill>
              </a:rPr>
              <a:t>Teacher Actions:</a:t>
            </a:r>
            <a:endParaRPr/>
          </a:p>
          <a:p>
            <a:pPr marL="457200" marR="0" lvl="0" indent="-304800" algn="l" rtl="0">
              <a:lnSpc>
                <a:spcPct val="100000"/>
              </a:lnSpc>
              <a:spcBef>
                <a:spcPts val="0"/>
              </a:spcBef>
              <a:spcAft>
                <a:spcPts val="0"/>
              </a:spcAft>
              <a:buSzPts val="1200"/>
              <a:buFont typeface="Calibri"/>
              <a:buAutoNum type="arabicPeriod"/>
            </a:pPr>
            <a:r>
              <a:rPr lang="en-US"/>
              <a:t>Tell students that they will reflect on their learning targets in writing.</a:t>
            </a:r>
            <a:endParaRPr/>
          </a:p>
          <a:p>
            <a:pPr marL="457200" marR="0" lvl="0" indent="-304800" algn="l" rtl="0">
              <a:lnSpc>
                <a:spcPct val="100000"/>
              </a:lnSpc>
              <a:spcBef>
                <a:spcPts val="0"/>
              </a:spcBef>
              <a:spcAft>
                <a:spcPts val="0"/>
              </a:spcAft>
              <a:buSzPts val="1200"/>
              <a:buFont typeface="Calibri"/>
              <a:buAutoNum type="arabicPeriod"/>
            </a:pPr>
            <a:r>
              <a:rPr lang="en-US"/>
              <a:t>Distribute the exit ticket and read it aloud.</a:t>
            </a:r>
            <a:endParaRPr/>
          </a:p>
          <a:p>
            <a:pPr marL="457200" marR="0" lvl="0" indent="-304800" algn="l" rtl="0">
              <a:lnSpc>
                <a:spcPct val="100000"/>
              </a:lnSpc>
              <a:spcBef>
                <a:spcPts val="0"/>
              </a:spcBef>
              <a:spcAft>
                <a:spcPts val="0"/>
              </a:spcAft>
              <a:buSzPts val="1200"/>
              <a:buFont typeface="Calibri"/>
              <a:buAutoNum type="arabicPeriod"/>
            </a:pPr>
            <a:r>
              <a:rPr lang="en-US"/>
              <a:t>Give students time to complete the exit ticket. </a:t>
            </a:r>
            <a:endParaRPr/>
          </a:p>
          <a:p>
            <a:pPr marL="457200" marR="0" lvl="0" indent="-304800" algn="l" rtl="0">
              <a:lnSpc>
                <a:spcPct val="100000"/>
              </a:lnSpc>
              <a:spcBef>
                <a:spcPts val="0"/>
              </a:spcBef>
              <a:spcAft>
                <a:spcPts val="0"/>
              </a:spcAft>
              <a:buSzPts val="1200"/>
              <a:buFont typeface="Calibri"/>
              <a:buAutoNum type="arabicPeriod"/>
            </a:pPr>
            <a:r>
              <a:rPr lang="en-US"/>
              <a:t>Congratulate students for their hard work in this lesson, and tell students they will continue this comparison work in the following lesson.</a:t>
            </a:r>
            <a:endParaRPr/>
          </a:p>
          <a:p>
            <a:pPr marL="457200" marR="0" lvl="0" indent="0" algn="l" rtl="0">
              <a:lnSpc>
                <a:spcPct val="100000"/>
              </a:lnSpc>
              <a:spcBef>
                <a:spcPts val="0"/>
              </a:spcBef>
              <a:spcAft>
                <a:spcPts val="0"/>
              </a:spcAft>
              <a:buNone/>
            </a:pPr>
            <a:endParaRPr/>
          </a:p>
          <a:p>
            <a:pPr marL="0" lvl="0" indent="0" rtl="0">
              <a:spcBef>
                <a:spcPts val="0"/>
              </a:spcBef>
              <a:spcAft>
                <a:spcPts val="0"/>
              </a:spcAft>
              <a:buNone/>
            </a:pPr>
            <a:r>
              <a:rPr lang="en-US"/>
              <a:t>Student Look-Fors/Listen-Fors: </a:t>
            </a:r>
            <a:endParaRPr/>
          </a:p>
          <a:p>
            <a:pPr marL="457200" marR="0" lvl="0" indent="-304800" algn="l" rtl="0">
              <a:lnSpc>
                <a:spcPct val="100000"/>
              </a:lnSpc>
              <a:spcBef>
                <a:spcPts val="0"/>
              </a:spcBef>
              <a:spcAft>
                <a:spcPts val="0"/>
              </a:spcAft>
              <a:buClr>
                <a:schemeClr val="dk1"/>
              </a:buClr>
              <a:buSzPts val="1200"/>
              <a:buFont typeface="Calibri"/>
              <a:buChar char="●"/>
            </a:pPr>
            <a:r>
              <a:rPr lang="en-US"/>
              <a:t>Students should be able to record two similarities between the two texts.</a:t>
            </a:r>
            <a:endParaRPr/>
          </a:p>
          <a:p>
            <a:pPr marL="0" marR="0" lvl="0" indent="0" algn="l" rtl="0">
              <a:lnSpc>
                <a:spcPct val="100000"/>
              </a:lnSpc>
              <a:spcBef>
                <a:spcPts val="0"/>
              </a:spcBef>
              <a:spcAft>
                <a:spcPts val="0"/>
              </a:spcAft>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a:p>
            <a:pPr marL="0" marR="0" lvl="0" indent="0" algn="l" rtl="0">
              <a:lnSpc>
                <a:spcPct val="100000"/>
              </a:lnSpc>
              <a:spcBef>
                <a:spcPts val="0"/>
              </a:spcBef>
              <a:spcAft>
                <a:spcPts val="0"/>
              </a:spcAft>
              <a:buNone/>
            </a:pPr>
            <a:endParaRPr i="0" u="none" strike="noStrike" cap="none">
              <a:solidFill>
                <a:schemeClr val="dk1"/>
              </a:solidFill>
            </a:endParaRPr>
          </a:p>
        </p:txBody>
      </p:sp>
      <p:sp>
        <p:nvSpPr>
          <p:cNvPr id="170" name="Google Shape;170;g3cf9b7843c_0_2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9863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Google Shape;177;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Notes: </a:t>
            </a:r>
            <a:endParaRPr dirty="0"/>
          </a:p>
          <a:p>
            <a:pPr marL="457200" lvl="0" indent="-317500" rtl="0">
              <a:spcBef>
                <a:spcPts val="0"/>
              </a:spcBef>
              <a:spcAft>
                <a:spcPts val="0"/>
              </a:spcAft>
              <a:buSzPts val="1400"/>
              <a:buChar char="●"/>
            </a:pPr>
            <a:r>
              <a:rPr lang="en-US" dirty="0"/>
              <a:t>Rereading text multiple times supports student comprehension.</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a:t>
            </a:r>
            <a:endParaRPr sz="1100" dirty="0">
              <a:latin typeface="Arial"/>
              <a:ea typeface="Arial"/>
              <a:cs typeface="Arial"/>
              <a:sym typeface="Arial"/>
            </a:endParaRPr>
          </a:p>
          <a:p>
            <a:pPr marL="457200" lvl="0" indent="-304800" rtl="0">
              <a:spcBef>
                <a:spcPts val="0"/>
              </a:spcBef>
              <a:spcAft>
                <a:spcPts val="0"/>
              </a:spcAft>
              <a:buClr>
                <a:schemeClr val="dk1"/>
              </a:buClr>
              <a:buSzPts val="1200"/>
              <a:buFont typeface="Calibri"/>
              <a:buAutoNum type="arabicPeriod"/>
            </a:pPr>
            <a:r>
              <a:rPr lang="en-US" dirty="0"/>
              <a:t>Make sure students understand the task. Remind students that their </a:t>
            </a:r>
            <a:r>
              <a:rPr lang="en-US" b="1" dirty="0"/>
              <a:t>Gathering Textual Evidence Organizer </a:t>
            </a:r>
            <a:r>
              <a:rPr lang="en-US" dirty="0"/>
              <a:t>will be due in Lesson 8.</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Students Who Need It: None</a:t>
            </a:r>
            <a:endParaRPr dirty="0"/>
          </a:p>
        </p:txBody>
      </p:sp>
      <p:sp>
        <p:nvSpPr>
          <p:cNvPr id="178" name="Google Shape;178;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13</a:t>
            </a:fld>
            <a:endParaRPr/>
          </a:p>
        </p:txBody>
      </p:sp>
    </p:spTree>
    <p:extLst>
      <p:ext uri="{BB962C8B-B14F-4D97-AF65-F5344CB8AC3E}">
        <p14:creationId xmlns:p14="http://schemas.microsoft.com/office/powerpoint/2010/main" val="265183736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233046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3594225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9304158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69023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6082150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114125079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04800" rtl="0">
              <a:spcBef>
                <a:spcPts val="0"/>
              </a:spcBef>
              <a:spcAft>
                <a:spcPts val="0"/>
              </a:spcAft>
              <a:buSzPts val="1200"/>
              <a:buFont typeface="Calibri"/>
              <a:buChar char="●"/>
            </a:pPr>
            <a:r>
              <a:rPr lang="en-US" dirty="0"/>
              <a:t>Prepare model annotations of the article “Time Trip: Sudan’s Civil War” that reflect the same type of annotations that students did in Unit 1, Lesson 6. Be sure the annotations show the gist of each paragraph.</a:t>
            </a:r>
            <a:endParaRPr dirty="0"/>
          </a:p>
          <a:p>
            <a:pPr marL="457200" lvl="0" indent="-317500" rtl="0">
              <a:spcBef>
                <a:spcPts val="0"/>
              </a:spcBef>
              <a:spcAft>
                <a:spcPts val="0"/>
              </a:spcAft>
              <a:buSzPct val="100000"/>
              <a:buChar char="●"/>
            </a:pPr>
            <a:r>
              <a:rPr lang="en-US" dirty="0"/>
              <a:t>Vocabulary Entry Task</a:t>
            </a:r>
            <a:endParaRPr dirty="0"/>
          </a:p>
          <a:p>
            <a:pPr marL="457200" lvl="0" indent="-317500" rtl="0">
              <a:spcBef>
                <a:spcPts val="0"/>
              </a:spcBef>
              <a:spcAft>
                <a:spcPts val="0"/>
              </a:spcAft>
              <a:buSzPct val="100000"/>
              <a:buChar char="●"/>
            </a:pPr>
            <a:r>
              <a:rPr lang="en-US" b="1" dirty="0"/>
              <a:t>Reader’s Notes</a:t>
            </a:r>
            <a:r>
              <a:rPr lang="en-US" dirty="0"/>
              <a:t>, Chapters 16-18 (one per student)</a:t>
            </a:r>
            <a:endParaRPr dirty="0"/>
          </a:p>
          <a:p>
            <a:pPr marL="457200" lvl="0" indent="-317500" rtl="0">
              <a:spcBef>
                <a:spcPts val="0"/>
              </a:spcBef>
              <a:spcAft>
                <a:spcPts val="0"/>
              </a:spcAft>
              <a:buSzPct val="100000"/>
              <a:buChar char="●"/>
            </a:pPr>
            <a:r>
              <a:rPr lang="en-US" b="1" dirty="0"/>
              <a:t>Gathering Textual Evidence graphic organizer</a:t>
            </a:r>
            <a:r>
              <a:rPr lang="en-US" dirty="0"/>
              <a:t>, Chapters 14-15 (one per student)</a:t>
            </a:r>
            <a:endParaRPr dirty="0"/>
          </a:p>
          <a:p>
            <a:pPr marL="457200" lvl="0" indent="-317500" rtl="0">
              <a:spcBef>
                <a:spcPts val="0"/>
              </a:spcBef>
              <a:spcAft>
                <a:spcPts val="0"/>
              </a:spcAft>
              <a:buSzPct val="100000"/>
              <a:buChar char="●"/>
            </a:pPr>
            <a:r>
              <a:rPr lang="en-US" b="1" dirty="0"/>
              <a:t>Gathering Textual Evidence graphic organizer</a:t>
            </a:r>
            <a:r>
              <a:rPr lang="en-US" dirty="0"/>
              <a:t>, Chapters 16-18 (one per student)</a:t>
            </a:r>
            <a:endParaRPr dirty="0"/>
          </a:p>
          <a:p>
            <a:pPr marL="457200" lvl="0" indent="-317500" rtl="0">
              <a:spcBef>
                <a:spcPts val="0"/>
              </a:spcBef>
              <a:spcAft>
                <a:spcPts val="0"/>
              </a:spcAft>
              <a:buSzPct val="100000"/>
              <a:buChar char="●"/>
            </a:pPr>
            <a:r>
              <a:rPr lang="en-US" dirty="0"/>
              <a:t>Exit ticket (one per student)</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marR="0" lvl="0" indent="-304800" algn="l" rtl="0">
              <a:lnSpc>
                <a:spcPct val="100000"/>
              </a:lnSpc>
              <a:spcBef>
                <a:spcPts val="0"/>
              </a:spcBef>
              <a:spcAft>
                <a:spcPts val="0"/>
              </a:spcAft>
              <a:buSzPts val="1200"/>
              <a:buFont typeface="Calibri"/>
              <a:buChar char="●"/>
            </a:pPr>
            <a:r>
              <a:rPr lang="en-US" dirty="0"/>
              <a:t>Students will need their annotated copy of “Time Trip: Sudan’s Civil War” from Unit 1. Prepare new texts in case some students don’t have it so all of them can dig in to the reading.</a:t>
            </a:r>
            <a:endParaRPr dirty="0"/>
          </a:p>
          <a:p>
            <a:pPr marL="457200" marR="0" lvl="0" indent="-317500" algn="l" rtl="0">
              <a:lnSpc>
                <a:spcPct val="100000"/>
              </a:lnSpc>
              <a:spcBef>
                <a:spcPts val="0"/>
              </a:spcBef>
              <a:spcAft>
                <a:spcPts val="0"/>
              </a:spcAft>
              <a:buSzPct val="100000"/>
              <a:buChar char="●"/>
            </a:pPr>
            <a:r>
              <a:rPr lang="en-US" i="1" dirty="0"/>
              <a:t>A Long Walk to Water </a:t>
            </a:r>
            <a:r>
              <a:rPr lang="en-US" dirty="0"/>
              <a:t>(book; one per student)</a:t>
            </a:r>
            <a:endParaRPr dirty="0"/>
          </a:p>
          <a:p>
            <a:pPr marL="457200" marR="0" lvl="0" indent="-317500" algn="l" rtl="0">
              <a:lnSpc>
                <a:spcPct val="100000"/>
              </a:lnSpc>
              <a:spcBef>
                <a:spcPts val="0"/>
              </a:spcBef>
              <a:spcAft>
                <a:spcPts val="0"/>
              </a:spcAft>
              <a:buSzPct val="100000"/>
              <a:buChar char="●"/>
            </a:pPr>
            <a:r>
              <a:rPr lang="en-US" b="1" dirty="0" err="1"/>
              <a:t>Salva</a:t>
            </a:r>
            <a:r>
              <a:rPr lang="en-US" b="1" dirty="0"/>
              <a:t>/</a:t>
            </a:r>
            <a:r>
              <a:rPr lang="en-US" b="1" dirty="0" err="1"/>
              <a:t>Nya</a:t>
            </a:r>
            <a:r>
              <a:rPr lang="en-US" b="1" dirty="0"/>
              <a:t> anchor chart </a:t>
            </a:r>
            <a:r>
              <a:rPr lang="en-US" dirty="0"/>
              <a:t>(begun in Lesson 2)</a:t>
            </a:r>
            <a:endParaRPr dirty="0"/>
          </a:p>
          <a:p>
            <a:pPr marL="457200" marR="0" lvl="0" indent="-317500" algn="l" rtl="0">
              <a:lnSpc>
                <a:spcPct val="100000"/>
              </a:lnSpc>
              <a:spcBef>
                <a:spcPts val="0"/>
              </a:spcBef>
              <a:spcAft>
                <a:spcPts val="0"/>
              </a:spcAft>
              <a:buSzPct val="100000"/>
              <a:buChar char="●"/>
            </a:pPr>
            <a:r>
              <a:rPr lang="en-US" b="1" dirty="0"/>
              <a:t>Survival anchor chart </a:t>
            </a:r>
            <a:r>
              <a:rPr lang="en-US" dirty="0"/>
              <a:t>(begun in Lesson 1)</a:t>
            </a:r>
            <a:endParaRPr dirty="0"/>
          </a:p>
          <a:p>
            <a:pPr marL="457200" marR="0" lvl="0" indent="-317500" algn="l" rtl="0">
              <a:lnSpc>
                <a:spcPct val="100000"/>
              </a:lnSpc>
              <a:spcBef>
                <a:spcPts val="0"/>
              </a:spcBef>
              <a:spcAft>
                <a:spcPts val="0"/>
              </a:spcAft>
              <a:buSzPct val="100000"/>
              <a:buChar char="●"/>
            </a:pPr>
            <a:r>
              <a:rPr lang="en-US" b="1" dirty="0"/>
              <a:t>Discussion Appointments in </a:t>
            </a:r>
            <a:r>
              <a:rPr lang="en-US" b="1" dirty="0" err="1"/>
              <a:t>Salva’s</a:t>
            </a:r>
            <a:r>
              <a:rPr lang="en-US" b="1" dirty="0"/>
              <a:t> Africa </a:t>
            </a:r>
            <a:r>
              <a:rPr lang="en-US" dirty="0"/>
              <a:t>(from Lesson 1; one per student)</a:t>
            </a:r>
            <a:endParaRPr dirty="0"/>
          </a:p>
          <a:p>
            <a:pPr marL="457200" marR="0" lvl="0" indent="-317500" algn="l" rtl="0">
              <a:lnSpc>
                <a:spcPct val="100000"/>
              </a:lnSpc>
              <a:spcBef>
                <a:spcPts val="0"/>
              </a:spcBef>
              <a:spcAft>
                <a:spcPts val="0"/>
              </a:spcAft>
              <a:buSzPct val="100000"/>
              <a:buChar char="●"/>
            </a:pPr>
            <a:r>
              <a:rPr lang="en-US" dirty="0"/>
              <a:t>“Time Trip: Sudan’s Civil War” (from Unit 1, Lesson 6; one per student)</a:t>
            </a:r>
            <a:endParaRPr dirty="0"/>
          </a:p>
          <a:p>
            <a:pPr marL="457200" marR="0" lvl="0" indent="-317500" algn="l" rtl="0">
              <a:lnSpc>
                <a:spcPct val="100000"/>
              </a:lnSpc>
              <a:spcBef>
                <a:spcPts val="0"/>
              </a:spcBef>
              <a:spcAft>
                <a:spcPts val="0"/>
              </a:spcAft>
              <a:buSzPct val="100000"/>
              <a:buChar char="●"/>
            </a:pPr>
            <a:r>
              <a:rPr lang="en-US" dirty="0"/>
              <a:t>Document camera</a:t>
            </a:r>
            <a:endParaRPr dirty="0"/>
          </a:p>
          <a:p>
            <a:pPr marL="457200" marR="0" lvl="0" indent="-317500" algn="l" rtl="0">
              <a:lnSpc>
                <a:spcPct val="100000"/>
              </a:lnSpc>
              <a:spcBef>
                <a:spcPts val="0"/>
              </a:spcBef>
              <a:spcAft>
                <a:spcPts val="0"/>
              </a:spcAft>
              <a:buSzPct val="100000"/>
              <a:buChar char="●"/>
            </a:pPr>
            <a:r>
              <a:rPr lang="en-US" b="1" dirty="0"/>
              <a:t>Reading Closely: Guiding Questions </a:t>
            </a:r>
            <a:r>
              <a:rPr lang="en-US" dirty="0"/>
              <a:t>(from Lesson 2; one per student)</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None/>
            </a:pPr>
            <a:r>
              <a:rPr lang="en-US" dirty="0"/>
              <a:t>Protocols to review:</a:t>
            </a:r>
            <a:endParaRPr dirty="0"/>
          </a:p>
          <a:p>
            <a:pPr marL="457200" lvl="0" indent="-304800" rtl="0">
              <a:spcBef>
                <a:spcPts val="0"/>
              </a:spcBef>
              <a:spcAft>
                <a:spcPts val="0"/>
              </a:spcAft>
              <a:buSzPts val="1200"/>
              <a:buFont typeface="Calibri"/>
              <a:buChar char="●"/>
            </a:pPr>
            <a:r>
              <a:rPr lang="en-US" dirty="0"/>
              <a:t>Review Unit 1, Lesson 6, specifically Work Time A: Reading and Annotating for Gist.</a:t>
            </a:r>
            <a:endParaRPr dirty="0"/>
          </a:p>
          <a:p>
            <a:pPr marL="457200" marR="0" lvl="0" indent="-304800" algn="l" rtl="0">
              <a:lnSpc>
                <a:spcPct val="100000"/>
              </a:lnSpc>
              <a:spcBef>
                <a:spcPts val="0"/>
              </a:spcBef>
              <a:spcAft>
                <a:spcPts val="0"/>
              </a:spcAft>
              <a:buSzPts val="1200"/>
              <a:buFont typeface="Calibri"/>
              <a:buChar char="●"/>
            </a:pPr>
            <a:r>
              <a:rPr lang="en-US" dirty="0"/>
              <a:t>Preview Lesson 9, as this lesson prepares students for their Mid-Unit 2 Assessment in that lesson.</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Post the learning targets and entry task prior to the start of this lesson.</a:t>
            </a:r>
            <a:endParaRPr dirty="0"/>
          </a:p>
          <a:p>
            <a:pPr marL="457200" lvl="0" indent="0" rtl="0">
              <a:spcBef>
                <a:spcPts val="1000"/>
              </a:spcBef>
              <a:spcAft>
                <a:spcPts val="0"/>
              </a:spcAft>
              <a:buNone/>
            </a:pP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5785034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169326654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latin typeface="Calibri"/>
                <a:ea typeface="Calibri"/>
                <a:cs typeface="Calibri"/>
                <a:sym typeface="Calibri"/>
              </a:rPr>
              <a:t>Student 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rgbClr val="000000"/>
              </a:buClr>
              <a:buSzPts val="1400"/>
              <a:buFont typeface="Arial"/>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i="0" u="none" strike="noStrike" cap="none" dirty="0">
                <a:solidFill>
                  <a:schemeClr val="dk1"/>
                </a:solidFill>
              </a:rPr>
              <a:t>Read the slide aloud – explain as needed.</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Remind students they first read “Time Trip: Sudan’s Civil War” in Unit 1, Lesson 6.</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a:t>
            </a:r>
            <a:r>
              <a:rPr lang="en-US" dirty="0"/>
              <a:t>-</a:t>
            </a:r>
            <a:r>
              <a:rPr lang="en-US" sz="1200" i="0" u="none" strike="noStrike" cap="none" dirty="0" err="1">
                <a:solidFill>
                  <a:schemeClr val="dk1"/>
                </a:solidFill>
              </a:rPr>
              <a:t>Fors</a:t>
            </a:r>
            <a:r>
              <a:rPr lang="en-US" sz="1200" i="0" u="none" strike="noStrike" cap="none" dirty="0">
                <a:solidFill>
                  <a:schemeClr val="dk1"/>
                </a:solidFill>
              </a:rPr>
              <a:t>/Listen</a:t>
            </a:r>
            <a:r>
              <a:rPr lang="en-US" dirty="0"/>
              <a:t>-</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b="0" i="0" u="none" strike="noStrike" cap="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038417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p1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13" name="Google Shape;113;p1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5-7</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Individuals / Whole Group</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Opening A:  Vocabulary Entry Task</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be practicing using strategies for determining the meanings of words and gathering information by looking at pages 85-86 to answer the questions.</a:t>
            </a: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Distribute the Vocabulary Entry Task.</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Remind students that the entry task should be done individually. Assure them that they will get better at thinking about words in context both by working alone, then discussing with the whole group.</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While students work, check their </a:t>
            </a:r>
            <a:r>
              <a:rPr lang="en-US" sz="1100" dirty="0">
                <a:latin typeface="Arial"/>
                <a:ea typeface="Arial"/>
                <a:cs typeface="Arial"/>
                <a:sym typeface="Arial"/>
              </a:rPr>
              <a:t>homework: </a:t>
            </a:r>
            <a:r>
              <a:rPr lang="en-US" b="1" dirty="0"/>
              <a:t>Reader’s Notes </a:t>
            </a:r>
            <a:r>
              <a:rPr lang="en-US" dirty="0"/>
              <a:t>for Chapters 14 and 15.</a:t>
            </a:r>
            <a:endParaRPr dirty="0">
              <a:solidFill>
                <a:srgbClr val="000000"/>
              </a:solidFill>
            </a:endParaRPr>
          </a:p>
          <a:p>
            <a:pPr marL="457200" marR="0" lvl="0" indent="-304800" algn="l" rtl="0">
              <a:lnSpc>
                <a:spcPct val="100000"/>
              </a:lnSpc>
              <a:spcBef>
                <a:spcPts val="0"/>
              </a:spcBef>
              <a:spcAft>
                <a:spcPts val="0"/>
              </a:spcAft>
              <a:buSzPts val="1200"/>
              <a:buFont typeface="Calibri"/>
              <a:buAutoNum type="arabicPeriod"/>
            </a:pPr>
            <a:r>
              <a:rPr lang="en-US" dirty="0"/>
              <a:t>When students are finished, ask a volunteer to offer a definition of </a:t>
            </a:r>
            <a:r>
              <a:rPr lang="en-US" i="1" dirty="0"/>
              <a:t>isolated</a:t>
            </a:r>
            <a:r>
              <a:rPr lang="en-US" dirty="0"/>
              <a:t>. </a:t>
            </a:r>
            <a:endParaRPr dirty="0"/>
          </a:p>
          <a:p>
            <a:pPr marL="457200" marR="0" lvl="0" indent="-304800" algn="l" rtl="0">
              <a:lnSpc>
                <a:spcPct val="100000"/>
              </a:lnSpc>
              <a:spcBef>
                <a:spcPts val="0"/>
              </a:spcBef>
              <a:spcAft>
                <a:spcPts val="0"/>
              </a:spcAft>
              <a:buSzPts val="1200"/>
              <a:buFont typeface="Calibri"/>
              <a:buAutoNum type="arabicPeriod"/>
            </a:pPr>
            <a:r>
              <a:rPr lang="en-US" dirty="0"/>
              <a:t>Point out that the words </a:t>
            </a:r>
            <a:r>
              <a:rPr lang="en-US" i="1" dirty="0"/>
              <a:t>isolated</a:t>
            </a:r>
            <a:r>
              <a:rPr lang="en-US" dirty="0"/>
              <a:t> has the root </a:t>
            </a:r>
            <a:r>
              <a:rPr lang="en-US" i="1" dirty="0"/>
              <a:t>sol</a:t>
            </a:r>
            <a:r>
              <a:rPr lang="en-US" dirty="0"/>
              <a:t> in the middle. Ask students to consider: </a:t>
            </a:r>
            <a:r>
              <a:rPr lang="en-US" i="1" dirty="0"/>
              <a:t>“What do you think sol means?”</a:t>
            </a:r>
            <a:endParaRPr i="1" dirty="0"/>
          </a:p>
          <a:p>
            <a:pPr marL="457200" marR="0" lvl="0" indent="-304800" algn="l" rtl="0">
              <a:lnSpc>
                <a:spcPct val="100000"/>
              </a:lnSpc>
              <a:spcBef>
                <a:spcPts val="0"/>
              </a:spcBef>
              <a:spcAft>
                <a:spcPts val="0"/>
              </a:spcAft>
              <a:buSzPts val="1200"/>
              <a:buFont typeface="Calibri"/>
              <a:buAutoNum type="arabicPeriod"/>
            </a:pPr>
            <a:r>
              <a:rPr lang="en-US" dirty="0"/>
              <a:t>Prompt students with other </a:t>
            </a:r>
            <a:r>
              <a:rPr lang="en-US" i="1" dirty="0"/>
              <a:t>sol</a:t>
            </a:r>
            <a:r>
              <a:rPr lang="en-US" dirty="0"/>
              <a:t> words, such as </a:t>
            </a:r>
            <a:r>
              <a:rPr lang="en-US" i="1" dirty="0"/>
              <a:t>solo</a:t>
            </a:r>
            <a:r>
              <a:rPr lang="en-US" dirty="0"/>
              <a:t>, </a:t>
            </a:r>
            <a:r>
              <a:rPr lang="en-US" i="1" dirty="0"/>
              <a:t>sole</a:t>
            </a:r>
            <a:r>
              <a:rPr lang="en-US" dirty="0"/>
              <a:t>, or </a:t>
            </a:r>
            <a:r>
              <a:rPr lang="en-US" i="1" dirty="0"/>
              <a:t>solitary</a:t>
            </a:r>
            <a:r>
              <a:rPr lang="en-US" dirty="0"/>
              <a:t>. If students don’t come to “alone” as the root’s definition, provide it for them.</a:t>
            </a:r>
            <a:endParaRPr dirty="0"/>
          </a:p>
          <a:p>
            <a:pPr marL="457200" marR="0" lvl="0" indent="-304800" algn="l" rtl="0">
              <a:lnSpc>
                <a:spcPct val="100000"/>
              </a:lnSpc>
              <a:spcBef>
                <a:spcPts val="0"/>
              </a:spcBef>
              <a:spcAft>
                <a:spcPts val="0"/>
              </a:spcAft>
              <a:buSzPts val="1200"/>
              <a:buFont typeface="Calibri"/>
              <a:buAutoNum type="arabicPeriod"/>
            </a:pPr>
            <a:r>
              <a:rPr lang="en-US" dirty="0"/>
              <a:t>Post definitions of other words from Chapters 14 and 15 as needed, and ask students to review their </a:t>
            </a:r>
            <a:r>
              <a:rPr lang="en-US" b="1" dirty="0"/>
              <a:t>Reader’s Dictionaries </a:t>
            </a:r>
            <a:r>
              <a:rPr lang="en-US" dirty="0"/>
              <a:t>in their </a:t>
            </a:r>
            <a:r>
              <a:rPr lang="en-US" b="1" dirty="0"/>
              <a:t>Reader’s Notes </a:t>
            </a:r>
            <a:r>
              <a:rPr lang="en-US" dirty="0"/>
              <a:t>and correct their own work as necessary.</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Keep track of who has completed the homework. </a:t>
            </a:r>
            <a:endParaRPr dirty="0"/>
          </a:p>
          <a:p>
            <a:pPr marL="457200" marR="0" lvl="0" indent="-317500" algn="l" rtl="0">
              <a:lnSpc>
                <a:spcPct val="100000"/>
              </a:lnSpc>
              <a:spcBef>
                <a:spcPts val="0"/>
              </a:spcBef>
              <a:spcAft>
                <a:spcPts val="0"/>
              </a:spcAft>
              <a:buSzPts val="1400"/>
              <a:buChar char="●"/>
            </a:pPr>
            <a:r>
              <a:rPr lang="en-US" dirty="0"/>
              <a:t>Listen for a definition of </a:t>
            </a:r>
            <a:r>
              <a:rPr lang="en-US" i="1" dirty="0"/>
              <a:t>isolated</a:t>
            </a:r>
            <a:r>
              <a:rPr lang="en-US" dirty="0"/>
              <a:t> similar to: “far away from other places or buildings; remote.”</a:t>
            </a:r>
            <a:endParaRPr dirty="0"/>
          </a:p>
          <a:p>
            <a:pPr marL="457200" marR="0" lvl="0" indent="-317500" algn="l" rtl="0">
              <a:lnSpc>
                <a:spcPct val="100000"/>
              </a:lnSpc>
              <a:spcBef>
                <a:spcPts val="0"/>
              </a:spcBef>
              <a:spcAft>
                <a:spcPts val="0"/>
              </a:spcAft>
              <a:buSzPts val="1400"/>
              <a:buChar char="●"/>
            </a:pPr>
            <a:r>
              <a:rPr lang="en-US" dirty="0"/>
              <a:t>Listen for students to identify </a:t>
            </a:r>
            <a:r>
              <a:rPr lang="en-US" i="1" dirty="0"/>
              <a:t>sol </a:t>
            </a:r>
            <a:r>
              <a:rPr lang="en-US" dirty="0"/>
              <a:t>as a root meaning “alone.”</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To support ELLs, consider asking students to think of words in their own language that may be related. For instance, “solo” in Spanish translates to “alone” in English.</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14" name="Google Shape;114;p10: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06243897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Google Shape;121;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5-7 minutes</a:t>
            </a:r>
            <a:endParaRPr dirty="0"/>
          </a:p>
          <a:p>
            <a:pPr marL="0" lvl="0" indent="0">
              <a:spcBef>
                <a:spcPts val="0"/>
              </a:spcBef>
              <a:spcAft>
                <a:spcPts val="0"/>
              </a:spcAft>
              <a:buClr>
                <a:schemeClr val="dk1"/>
              </a:buClr>
              <a:buSzPts val="1100"/>
              <a:buFont typeface="Arial"/>
              <a:buNone/>
            </a:pPr>
            <a:r>
              <a:rPr lang="en-US" b="1" dirty="0"/>
              <a:t>Student Grouping: Whole Group</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Opening  B. Introducing Learning Targets  </a:t>
            </a:r>
            <a:endParaRPr dirty="0"/>
          </a:p>
          <a:p>
            <a:pPr marL="0" lvl="0" indent="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Connecting students’ current work back to previous lessons helps students understand the purpose behind their learning targets, and to begin to form connections across lessons and units, and among texts.</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Distribute </a:t>
            </a:r>
            <a:r>
              <a:rPr lang="en-US" b="1" dirty="0"/>
              <a:t>Reader’s Notes </a:t>
            </a:r>
            <a:r>
              <a:rPr lang="en-US" dirty="0"/>
              <a:t>for Chapters 16-18, </a:t>
            </a:r>
            <a:r>
              <a:rPr lang="en-US" b="1" dirty="0"/>
              <a:t>Gathering Textual Evidence graphic organizer for Chapters 14-15</a:t>
            </a:r>
            <a:r>
              <a:rPr lang="en-US" dirty="0"/>
              <a:t>, and </a:t>
            </a:r>
            <a:r>
              <a:rPr lang="en-US" b="1" dirty="0"/>
              <a:t>Gathering Textual Evidence graphic organizer for Chapters 16-18.</a:t>
            </a:r>
            <a:endParaRPr b="1" dirty="0"/>
          </a:p>
          <a:p>
            <a:pPr marL="457200" lvl="0" indent="-304800" rtl="0">
              <a:spcBef>
                <a:spcPts val="0"/>
              </a:spcBef>
              <a:spcAft>
                <a:spcPts val="0"/>
              </a:spcAft>
              <a:buClr>
                <a:schemeClr val="dk1"/>
              </a:buClr>
              <a:buSzPts val="1200"/>
              <a:buFont typeface="Calibri"/>
              <a:buAutoNum type="arabicPeriod"/>
            </a:pPr>
            <a:r>
              <a:rPr lang="en-US" dirty="0"/>
              <a:t>Ask students to get out the </a:t>
            </a:r>
            <a:r>
              <a:rPr lang="en-US" b="1" dirty="0"/>
              <a:t>Reading Closely: Guiding Questions </a:t>
            </a:r>
            <a:r>
              <a:rPr lang="en-US" dirty="0"/>
              <a:t>handout from Lesson 2, and look in particular at section II.</a:t>
            </a:r>
            <a:endParaRPr dirty="0"/>
          </a:p>
          <a:p>
            <a:pPr marL="457200" lvl="0" indent="-304800" rtl="0">
              <a:spcBef>
                <a:spcPts val="0"/>
              </a:spcBef>
              <a:spcAft>
                <a:spcPts val="0"/>
              </a:spcAft>
              <a:buClr>
                <a:schemeClr val="dk1"/>
              </a:buClr>
              <a:buSzPts val="1200"/>
              <a:buFont typeface="Calibri"/>
              <a:buAutoNum type="arabicPeriod"/>
            </a:pPr>
            <a:r>
              <a:rPr lang="en-US" dirty="0"/>
              <a:t>Read the Learning Targets aloud.</a:t>
            </a:r>
            <a:endParaRPr dirty="0"/>
          </a:p>
          <a:p>
            <a:pPr marL="457200" lvl="0" indent="-304800" rtl="0">
              <a:spcBef>
                <a:spcPts val="0"/>
              </a:spcBef>
              <a:spcAft>
                <a:spcPts val="0"/>
              </a:spcAft>
              <a:buClr>
                <a:schemeClr val="dk1"/>
              </a:buClr>
              <a:buSzPts val="1200"/>
              <a:buFont typeface="Calibri"/>
              <a:buAutoNum type="arabicPeriod"/>
            </a:pPr>
            <a:r>
              <a:rPr lang="en-US" dirty="0"/>
              <a:t>Invite students to choose one of today’s learning targets and ask: </a:t>
            </a:r>
            <a:r>
              <a:rPr lang="en-US" i="1" dirty="0"/>
              <a:t>“What phrases do you see on this handout that relate to the learning target? When you find one, put your finger on it.”</a:t>
            </a:r>
            <a:endParaRPr i="1" dirty="0"/>
          </a:p>
          <a:p>
            <a:pPr marL="457200" lvl="0" indent="-304800" rtl="0">
              <a:spcBef>
                <a:spcPts val="0"/>
              </a:spcBef>
              <a:spcAft>
                <a:spcPts val="0"/>
              </a:spcAft>
              <a:buClr>
                <a:schemeClr val="dk1"/>
              </a:buClr>
              <a:buSzPts val="1200"/>
              <a:buFont typeface="Calibri"/>
              <a:buAutoNum type="arabicPeriod"/>
            </a:pPr>
            <a:r>
              <a:rPr lang="en-US" dirty="0"/>
              <a:t>When most students have their finger on one, ask a few students to share out.</a:t>
            </a:r>
            <a:endParaRPr dirty="0"/>
          </a:p>
          <a:p>
            <a:pPr marL="457200" lvl="0" indent="-304800" rtl="0">
              <a:spcBef>
                <a:spcPts val="0"/>
              </a:spcBef>
              <a:spcAft>
                <a:spcPts val="0"/>
              </a:spcAft>
              <a:buClr>
                <a:schemeClr val="dk1"/>
              </a:buClr>
              <a:buSzPts val="1200"/>
              <a:buFont typeface="Calibri"/>
              <a:buAutoNum type="arabicPeriod"/>
            </a:pPr>
            <a:r>
              <a:rPr lang="en-US" dirty="0"/>
              <a:t>Ask all students to star a statement that relates to the learning target they chose. Remind students that they have been working on the first learning target consistently.</a:t>
            </a:r>
            <a:endParaRPr dirty="0"/>
          </a:p>
          <a:p>
            <a:pPr marL="457200" lvl="0" indent="-304800" rtl="0">
              <a:spcBef>
                <a:spcPts val="0"/>
              </a:spcBef>
              <a:spcAft>
                <a:spcPts val="0"/>
              </a:spcAft>
              <a:buClr>
                <a:schemeClr val="dk1"/>
              </a:buClr>
              <a:buSzPts val="1200"/>
              <a:buFont typeface="Calibri"/>
              <a:buAutoNum type="arabicPeriod"/>
            </a:pPr>
            <a:r>
              <a:rPr lang="en-US" dirty="0"/>
              <a:t>Remind students they worked on the second learning target in Unit 1, Lesson 6, when they read a short informational text about the “Lost Boys of Sudan.” Tell them that they will revisit that text today to learn more.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When students are reviewing the </a:t>
            </a:r>
            <a:r>
              <a:rPr lang="en-US" b="1" dirty="0"/>
              <a:t>Reading Closely: Guiding Questions handout</a:t>
            </a:r>
            <a:r>
              <a:rPr lang="en-US" dirty="0"/>
              <a:t>, listen for students to say: “What information or ideas does the text present?” or “What do I learn about the topic as I read?” or “How do the ideas relate to what I already know?”</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22" name="Google Shape;122;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26050988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g3e164f4cf4_1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g3e164f4cf4_1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Partners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Reviewing Chapters 14 and 15: Adding to Our Anchor Charts</a:t>
            </a:r>
            <a:endParaRPr b="1" dirty="0"/>
          </a:p>
          <a:p>
            <a:pPr marL="0" marR="0" lvl="0" indent="0" algn="l" rtl="0">
              <a:lnSpc>
                <a:spcPct val="100000"/>
              </a:lnSpc>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17500" algn="l" rtl="0">
              <a:lnSpc>
                <a:spcPct val="100000"/>
              </a:lnSpc>
              <a:spcBef>
                <a:spcPts val="0"/>
              </a:spcBef>
              <a:spcAft>
                <a:spcPts val="0"/>
              </a:spcAft>
              <a:buSzPts val="1400"/>
              <a:buChar char="●"/>
            </a:pPr>
            <a:r>
              <a:rPr lang="en-US" dirty="0"/>
              <a:t>Students will add to both anchor charts here: the </a:t>
            </a:r>
            <a:r>
              <a:rPr lang="en-US" b="1" dirty="0" err="1"/>
              <a:t>Salva</a:t>
            </a:r>
            <a:r>
              <a:rPr lang="en-US" b="1" dirty="0"/>
              <a:t>/</a:t>
            </a:r>
            <a:r>
              <a:rPr lang="en-US" b="1" dirty="0" err="1"/>
              <a:t>Nya</a:t>
            </a:r>
            <a:r>
              <a:rPr lang="en-US" b="1" dirty="0"/>
              <a:t> anchor chart</a:t>
            </a:r>
            <a:r>
              <a:rPr lang="en-US" dirty="0"/>
              <a:t>, and the </a:t>
            </a:r>
            <a:r>
              <a:rPr lang="en-US" b="1" dirty="0"/>
              <a:t>survival anchor chart.</a:t>
            </a:r>
            <a:endParaRPr b="1"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Invite students to turn their attention to their </a:t>
            </a:r>
            <a:r>
              <a:rPr lang="en-US" b="1" dirty="0">
                <a:solidFill>
                  <a:srgbClr val="000000"/>
                </a:solidFill>
              </a:rPr>
              <a:t>Reader’s Notes </a:t>
            </a:r>
            <a:r>
              <a:rPr lang="en-US" dirty="0">
                <a:solidFill>
                  <a:srgbClr val="000000"/>
                </a:solidFill>
              </a:rPr>
              <a:t>from Chapters 14 and 15.</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Ask one pair of students to add to the </a:t>
            </a:r>
            <a:r>
              <a:rPr lang="en-US" b="1" dirty="0" err="1">
                <a:solidFill>
                  <a:srgbClr val="000000"/>
                </a:solidFill>
              </a:rPr>
              <a:t>Salva</a:t>
            </a:r>
            <a:r>
              <a:rPr lang="en-US" b="1" dirty="0">
                <a:solidFill>
                  <a:srgbClr val="000000"/>
                </a:solidFill>
              </a:rPr>
              <a:t>/</a:t>
            </a:r>
            <a:r>
              <a:rPr lang="en-US" b="1" dirty="0" err="1">
                <a:solidFill>
                  <a:srgbClr val="000000"/>
                </a:solidFill>
              </a:rPr>
              <a:t>Nya</a:t>
            </a:r>
            <a:r>
              <a:rPr lang="en-US" b="1" dirty="0">
                <a:solidFill>
                  <a:srgbClr val="000000"/>
                </a:solidFill>
              </a:rPr>
              <a:t> anchor ch</a:t>
            </a:r>
            <a:r>
              <a:rPr lang="en-US" dirty="0">
                <a:solidFill>
                  <a:srgbClr val="000000"/>
                </a:solidFill>
              </a:rPr>
              <a:t>art using their notes from Chapters 14 and 15</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While one pair is adding to the anchor chart, tell the other pairs to use their gist notes to add to the </a:t>
            </a:r>
            <a:r>
              <a:rPr lang="en-US" b="1" dirty="0">
                <a:solidFill>
                  <a:srgbClr val="000000"/>
                </a:solidFill>
              </a:rPr>
              <a:t>Survival anchor chart</a:t>
            </a:r>
            <a:r>
              <a:rPr lang="en-US" dirty="0">
                <a:solidFill>
                  <a:srgbClr val="000000"/>
                </a:solidFill>
              </a:rPr>
              <a:t>.</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Invite the pair who added to the </a:t>
            </a:r>
            <a:r>
              <a:rPr lang="en-US" b="1" dirty="0" err="1">
                <a:solidFill>
                  <a:srgbClr val="000000"/>
                </a:solidFill>
              </a:rPr>
              <a:t>Salva</a:t>
            </a:r>
            <a:r>
              <a:rPr lang="en-US" b="1" dirty="0">
                <a:solidFill>
                  <a:srgbClr val="000000"/>
                </a:solidFill>
              </a:rPr>
              <a:t>/</a:t>
            </a:r>
            <a:r>
              <a:rPr lang="en-US" b="1" dirty="0" err="1">
                <a:solidFill>
                  <a:srgbClr val="000000"/>
                </a:solidFill>
              </a:rPr>
              <a:t>Nya</a:t>
            </a:r>
            <a:r>
              <a:rPr lang="en-US" b="1" dirty="0">
                <a:solidFill>
                  <a:srgbClr val="000000"/>
                </a:solidFill>
              </a:rPr>
              <a:t> anchor chart </a:t>
            </a:r>
            <a:r>
              <a:rPr lang="en-US" dirty="0">
                <a:solidFill>
                  <a:srgbClr val="000000"/>
                </a:solidFill>
              </a:rPr>
              <a:t>to share what they added. Ask students to compare their own gist notes to the anchor chart. Ask: “</a:t>
            </a:r>
            <a:r>
              <a:rPr lang="en-US" i="1" dirty="0">
                <a:solidFill>
                  <a:srgbClr val="000000"/>
                </a:solidFill>
              </a:rPr>
              <a:t>Does anyone want to add or clarify anything we added to the anchor chart?”</a:t>
            </a:r>
            <a:endParaRPr i="1"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Next, cold call on pairs to add to the </a:t>
            </a:r>
            <a:r>
              <a:rPr lang="en-US" b="1" dirty="0">
                <a:solidFill>
                  <a:srgbClr val="000000"/>
                </a:solidFill>
              </a:rPr>
              <a:t>Survival anchor chart</a:t>
            </a:r>
            <a:r>
              <a:rPr lang="en-US" dirty="0">
                <a:solidFill>
                  <a:srgbClr val="000000"/>
                </a:solidFill>
              </a:rPr>
              <a:t>. Ask: </a:t>
            </a:r>
            <a:r>
              <a:rPr lang="en-US" i="1" dirty="0">
                <a:solidFill>
                  <a:srgbClr val="000000"/>
                </a:solidFill>
              </a:rPr>
              <a:t>“What happened in the text to make you say that?”</a:t>
            </a:r>
            <a:endParaRPr i="1"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Instruct students to meet with their partners at the White Nile discussion appointment. Ask students to take their copies of </a:t>
            </a:r>
            <a:r>
              <a:rPr lang="en-US" i="1" dirty="0">
                <a:solidFill>
                  <a:srgbClr val="000000"/>
                </a:solidFill>
              </a:rPr>
              <a:t>A Long Walk to Water </a:t>
            </a:r>
            <a:r>
              <a:rPr lang="en-US" dirty="0">
                <a:solidFill>
                  <a:srgbClr val="000000"/>
                </a:solidFill>
              </a:rPr>
              <a:t>and their </a:t>
            </a:r>
            <a:r>
              <a:rPr lang="en-US" b="1" dirty="0">
                <a:solidFill>
                  <a:srgbClr val="000000"/>
                </a:solidFill>
              </a:rPr>
              <a:t>Reader’s Notes </a:t>
            </a:r>
            <a:r>
              <a:rPr lang="en-US" dirty="0">
                <a:solidFill>
                  <a:srgbClr val="000000"/>
                </a:solidFill>
              </a:rPr>
              <a:t>to their discussion appointment, and discuss the questions on the slide.</a:t>
            </a:r>
            <a:endParaRPr dirty="0">
              <a:solidFill>
                <a:srgbClr val="000000"/>
              </a:solidFill>
            </a:endParaRPr>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Be sure that students have added something like this to the </a:t>
            </a:r>
            <a:r>
              <a:rPr lang="en-US" b="1" dirty="0" err="1"/>
              <a:t>Salva</a:t>
            </a:r>
            <a:r>
              <a:rPr lang="en-US" b="1" dirty="0"/>
              <a:t>/</a:t>
            </a:r>
            <a:r>
              <a:rPr lang="en-US" b="1" dirty="0" err="1"/>
              <a:t>Nya</a:t>
            </a:r>
            <a:r>
              <a:rPr lang="en-US" b="1" dirty="0"/>
              <a:t> anchor chart</a:t>
            </a:r>
            <a:r>
              <a:rPr lang="en-US" dirty="0"/>
              <a:t>:</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“Water came out of the borehole in </a:t>
            </a:r>
            <a:r>
              <a:rPr lang="en-US" dirty="0" err="1"/>
              <a:t>Nya’s</a:t>
            </a:r>
            <a:r>
              <a:rPr lang="en-US" dirty="0"/>
              <a:t> village.”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a:t>
            </a:r>
            <a:r>
              <a:rPr lang="en-US" dirty="0" err="1"/>
              <a:t>Salva</a:t>
            </a:r>
            <a:r>
              <a:rPr lang="en-US" dirty="0"/>
              <a:t> left </a:t>
            </a:r>
            <a:r>
              <a:rPr lang="en-US" dirty="0" err="1"/>
              <a:t>Kakuma</a:t>
            </a:r>
            <a:r>
              <a:rPr lang="en-US" dirty="0"/>
              <a:t> refugee camp and walked to </a:t>
            </a:r>
            <a:r>
              <a:rPr lang="en-US" dirty="0" err="1"/>
              <a:t>Ifo</a:t>
            </a:r>
            <a:r>
              <a:rPr lang="en-US" dirty="0"/>
              <a:t> refugee camp.” </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a:t>
            </a:r>
            <a:r>
              <a:rPr lang="en-US" dirty="0" err="1"/>
              <a:t>Salva</a:t>
            </a:r>
            <a:r>
              <a:rPr lang="en-US" dirty="0"/>
              <a:t> met an aid worker named Michael who taught him how to read English.”</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a:t>
            </a:r>
            <a:r>
              <a:rPr lang="en-US" dirty="0" err="1"/>
              <a:t>Salva</a:t>
            </a:r>
            <a:r>
              <a:rPr lang="en-US" dirty="0"/>
              <a:t> is chosen to go to America.”</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a:t>
            </a:r>
            <a:r>
              <a:rPr lang="en-US" dirty="0" err="1"/>
              <a:t>Salva</a:t>
            </a:r>
            <a:r>
              <a:rPr lang="en-US" dirty="0"/>
              <a:t> flew to New York and met his new family.”</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Circulate and observe.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30" name="Google Shape;130;g3e164f4cf4_1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6397649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cff517207_0_7: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7" name="Google Shape;137;g3cff517207_0_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Partners</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A:  Reviewing Chapters 14 and 15: working with juxtaposition</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17500" algn="l" rtl="0">
              <a:lnSpc>
                <a:spcPct val="100000"/>
              </a:lnSpc>
              <a:spcBef>
                <a:spcPts val="0"/>
              </a:spcBef>
              <a:spcAft>
                <a:spcPts val="0"/>
              </a:spcAft>
              <a:buSzPts val="1400"/>
              <a:buChar char="●"/>
            </a:pPr>
            <a:r>
              <a:rPr lang="en-US" dirty="0"/>
              <a:t>Remember, juxtaposition is the intentional placing of two or more elements side by side, for a purpose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Instruct students to meet with their partners at the White Nile discussion appointment. Ask students to take their copies of </a:t>
            </a:r>
            <a:r>
              <a:rPr lang="en-US" i="1" dirty="0">
                <a:solidFill>
                  <a:srgbClr val="000000"/>
                </a:solidFill>
              </a:rPr>
              <a:t>A Long Walk to Water </a:t>
            </a:r>
            <a:r>
              <a:rPr lang="en-US" dirty="0">
                <a:solidFill>
                  <a:srgbClr val="000000"/>
                </a:solidFill>
              </a:rPr>
              <a:t>and their </a:t>
            </a:r>
            <a:r>
              <a:rPr lang="en-US" b="1" dirty="0">
                <a:solidFill>
                  <a:srgbClr val="000000"/>
                </a:solidFill>
              </a:rPr>
              <a:t>Reader’s Notes </a:t>
            </a:r>
            <a:r>
              <a:rPr lang="en-US" dirty="0">
                <a:solidFill>
                  <a:srgbClr val="000000"/>
                </a:solidFill>
              </a:rPr>
              <a:t>to their discussion appointment.</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Read the slide.  Make sure students understand the questions on the slide, especially the terms “comparisons” (how the characters are similar) and “contrasts” (how they are different).</a:t>
            </a:r>
            <a:endParaRPr dirty="0">
              <a:solidFill>
                <a:srgbClr val="000000"/>
              </a:solidFill>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US" dirty="0">
                <a:solidFill>
                  <a:srgbClr val="000000"/>
                </a:solidFill>
              </a:rPr>
              <a:t>Pose the last question about survival. Remind students that this is an important idea in the book, which is why we keep coming back to it.</a:t>
            </a:r>
            <a:endParaRPr dirty="0">
              <a:solidFill>
                <a:srgbClr val="000000"/>
              </a:solidFill>
            </a:endParaRPr>
          </a:p>
          <a:p>
            <a:pPr marL="45720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17500" algn="l" rtl="0">
              <a:lnSpc>
                <a:spcPct val="100000"/>
              </a:lnSpc>
              <a:spcBef>
                <a:spcPts val="0"/>
              </a:spcBef>
              <a:spcAft>
                <a:spcPts val="0"/>
              </a:spcAft>
              <a:buSzPts val="1400"/>
              <a:buChar char="●"/>
            </a:pPr>
            <a:r>
              <a:rPr lang="en-US" dirty="0"/>
              <a:t>During discussion, ensure students have a working concept of </a:t>
            </a:r>
            <a:r>
              <a:rPr lang="en-US" b="0" i="1" dirty="0"/>
              <a:t>juxtaposition</a:t>
            </a:r>
            <a:r>
              <a:rPr lang="en-US" dirty="0"/>
              <a:t> as an idea. </a:t>
            </a:r>
            <a:endParaRPr dirty="0"/>
          </a:p>
          <a:p>
            <a:pPr marL="45720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SzPts val="1200"/>
              <a:buChar char="●"/>
            </a:pPr>
            <a:r>
              <a:rPr lang="en-US" dirty="0"/>
              <a:t>Circulate and observe. As needed, remind students of the concepts of compare and contrast.</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38" name="Google Shape;138;g3cff517207_0_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070848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cff517207_0_1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5" name="Google Shape;145;g3cff517207_0_1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10-12</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 </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b="1" dirty="0"/>
              <a:t>Work Time B:  Rereading “Time’s Trip: Sudan’s Civil War”</a:t>
            </a:r>
            <a:endParaRPr b="1" dirty="0"/>
          </a:p>
          <a:p>
            <a:pPr marL="0" marR="0" lvl="0" indent="0" algn="l" rtl="0">
              <a:lnSpc>
                <a:spcPct val="100000"/>
              </a:lnSpc>
              <a:spcBef>
                <a:spcPts val="0"/>
              </a:spcBef>
              <a:spcAft>
                <a:spcPts val="0"/>
              </a:spcAft>
              <a:buClr>
                <a:schemeClr val="dk1"/>
              </a:buClr>
              <a:buSzPts val="1200"/>
              <a:buFont typeface="Calibri"/>
              <a:buNone/>
            </a:pP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r>
              <a:rPr lang="en-US" dirty="0"/>
              <a:t> None</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Ask students to get out the article </a:t>
            </a:r>
            <a:r>
              <a:rPr lang="en-US" b="0" dirty="0"/>
              <a:t>“Time Trip: Sudan’s Civil War”</a:t>
            </a:r>
            <a:r>
              <a:rPr lang="en-US" dirty="0"/>
              <a:t> (from Unit 1, Lesson 6).</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slide.</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to take 5 minutes to reread “Time Trip: Sudan’s Civil War” for a specific purpose.</a:t>
            </a:r>
            <a:endParaRPr dirty="0"/>
          </a:p>
          <a:p>
            <a:pPr marL="457200" marR="0" lvl="0" indent="-304800" algn="l" rtl="0">
              <a:lnSpc>
                <a:spcPct val="100000"/>
              </a:lnSpc>
              <a:spcBef>
                <a:spcPts val="0"/>
              </a:spcBef>
              <a:spcAft>
                <a:spcPts val="0"/>
              </a:spcAft>
              <a:buSzPts val="1200"/>
              <a:buFont typeface="Calibri"/>
              <a:buAutoNum type="arabicPeriod"/>
            </a:pPr>
            <a:r>
              <a:rPr lang="en-US" dirty="0"/>
              <a:t>As they read, they should underline any details that help them answer this question:</a:t>
            </a:r>
            <a:endParaRPr dirty="0"/>
          </a:p>
          <a:p>
            <a:pPr marL="914400" marR="0" lvl="0" indent="0" algn="l" rtl="0">
              <a:lnSpc>
                <a:spcPct val="100000"/>
              </a:lnSpc>
              <a:spcBef>
                <a:spcPts val="0"/>
              </a:spcBef>
              <a:spcAft>
                <a:spcPts val="0"/>
              </a:spcAft>
              <a:buNone/>
            </a:pPr>
            <a:r>
              <a:rPr lang="en-US" dirty="0"/>
              <a:t>*“Why was Sudan a challenging place to survive?”</a:t>
            </a:r>
            <a:endParaRPr dirty="0"/>
          </a:p>
          <a:p>
            <a:pPr marL="457200" marR="0" lvl="0" indent="-304800" algn="l" rtl="0">
              <a:lnSpc>
                <a:spcPct val="100000"/>
              </a:lnSpc>
              <a:spcBef>
                <a:spcPts val="0"/>
              </a:spcBef>
              <a:spcAft>
                <a:spcPts val="0"/>
              </a:spcAft>
              <a:buSzPts val="1200"/>
              <a:buFont typeface="Calibri"/>
              <a:buAutoNum type="arabicPeriod"/>
            </a:pPr>
            <a:r>
              <a:rPr lang="en-US" dirty="0"/>
              <a:t>After about 5 minutes, pause students and refocus them whole group. </a:t>
            </a:r>
            <a:endParaRPr dirty="0"/>
          </a:p>
          <a:p>
            <a:pPr marL="457200" marR="0" lvl="0" indent="-304800" algn="l" rtl="0">
              <a:lnSpc>
                <a:spcPct val="100000"/>
              </a:lnSpc>
              <a:spcBef>
                <a:spcPts val="0"/>
              </a:spcBef>
              <a:spcAft>
                <a:spcPts val="0"/>
              </a:spcAft>
              <a:buSzPts val="1200"/>
              <a:buFont typeface="Calibri"/>
              <a:buAutoNum type="arabicPeriod"/>
            </a:pPr>
            <a:r>
              <a:rPr lang="en-US" dirty="0"/>
              <a:t>Cold call on several of them to share something they underlined in the article. Encourage them to be specific, directing their classmates to the paragraph and sentence where they found these details.</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Listen for details like:</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“Apart from an 11-year peace from 1972 to 1983, Sudan has been entrenched in war since it became an independent nation in 1956.”</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“They went days without food or water, eating leaves and berries and sucking liquid from mud to stay alive.”</a:t>
            </a:r>
            <a:endParaRPr dirty="0"/>
          </a:p>
          <a:p>
            <a:pPr marL="914400" marR="0" lvl="1" indent="-304800" algn="l" rtl="0">
              <a:lnSpc>
                <a:spcPct val="100000"/>
              </a:lnSpc>
              <a:spcBef>
                <a:spcPts val="0"/>
              </a:spcBef>
              <a:spcAft>
                <a:spcPts val="0"/>
              </a:spcAft>
              <a:buClr>
                <a:schemeClr val="dk1"/>
              </a:buClr>
              <a:buSzPts val="1200"/>
              <a:buFont typeface="Calibri"/>
              <a:buChar char="○"/>
            </a:pPr>
            <a:r>
              <a:rPr lang="en-US" dirty="0"/>
              <a:t>“The boys had to cross the crocodile-infested River </a:t>
            </a:r>
            <a:r>
              <a:rPr lang="en-US" dirty="0" err="1"/>
              <a:t>Gilo</a:t>
            </a:r>
            <a:r>
              <a:rPr lang="en-US" dirty="0"/>
              <a:t>.”</a:t>
            </a:r>
            <a:endParaRPr dirty="0"/>
          </a:p>
          <a:p>
            <a:pPr marL="457200" marR="0" lvl="0" indent="0" algn="l" rtl="0">
              <a:lnSpc>
                <a:spcPct val="100000"/>
              </a:lnSpc>
              <a:spcBef>
                <a:spcPts val="0"/>
              </a:spcBef>
              <a:spcAft>
                <a:spcPts val="0"/>
              </a:spcAft>
              <a:buNone/>
            </a:pPr>
            <a:endParaRPr dirty="0"/>
          </a:p>
          <a:p>
            <a:pPr marL="0" lvl="0" indent="0">
              <a:spcBef>
                <a:spcPts val="0"/>
              </a:spcBef>
              <a:spcAft>
                <a:spcPts val="0"/>
              </a:spcAft>
              <a:buClr>
                <a:schemeClr val="dk1"/>
              </a:buClr>
              <a:buSzPts val="1100"/>
              <a:buFont typeface="Arial"/>
              <a:buNone/>
            </a:pPr>
            <a:r>
              <a:rPr lang="en-US" dirty="0"/>
              <a:t>Support for Any Students Who Need It:</a:t>
            </a:r>
            <a:endParaRPr dirty="0"/>
          </a:p>
          <a:p>
            <a:pPr marL="457200" lvl="0" indent="-317500" rtl="0">
              <a:spcBef>
                <a:spcPts val="0"/>
              </a:spcBef>
              <a:spcAft>
                <a:spcPts val="0"/>
              </a:spcAft>
              <a:buSzPts val="1400"/>
              <a:buChar char="●"/>
            </a:pPr>
            <a:r>
              <a:rPr lang="en-US" dirty="0"/>
              <a:t>Help students explain why these details show what a challenging place Sudan is to survive.</a:t>
            </a:r>
            <a:endParaRPr dirty="0"/>
          </a:p>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46" name="Google Shape;146;g3cff517207_0_1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7258059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94DBDB13-884E-41A6-A8A7-C773BF3F0A49}"/>
              </a:ext>
            </a:extLst>
          </p:cNvPr>
          <p:cNvPicPr>
            <a:picLocks noChangeAspect="1"/>
          </p:cNvPicPr>
          <p:nvPr userDrawn="1"/>
        </p:nvPicPr>
        <p:blipFill>
          <a:blip r:embed="rId13"/>
          <a:stretch>
            <a:fillRect/>
          </a:stretch>
        </p:blipFill>
        <p:spPr>
          <a:xfrm>
            <a:off x="10641227" y="6613611"/>
            <a:ext cx="762000" cy="142875"/>
          </a:xfrm>
          <a:prstGeom prst="rect">
            <a:avLst/>
          </a:prstGeom>
        </p:spPr>
      </p:pic>
      <p:pic>
        <p:nvPicPr>
          <p:cNvPr id="5" name="Picture 4">
            <a:extLst>
              <a:ext uri="{FF2B5EF4-FFF2-40B4-BE49-F238E27FC236}">
                <a16:creationId xmlns:a16="http://schemas.microsoft.com/office/drawing/2014/main" id="{C6766F81-80FE-401E-B68E-84A2AE872408}"/>
              </a:ext>
            </a:extLst>
          </p:cNvPr>
          <p:cNvPicPr>
            <a:picLocks noChangeAspect="1"/>
          </p:cNvPicPr>
          <p:nvPr userDrawn="1"/>
        </p:nvPicPr>
        <p:blipFill>
          <a:blip r:embed="rId14"/>
          <a:stretch>
            <a:fillRect/>
          </a:stretch>
        </p:blipFill>
        <p:spPr>
          <a:xfrm>
            <a:off x="5751246" y="6283411"/>
            <a:ext cx="689507" cy="574589"/>
          </a:xfrm>
          <a:prstGeom prst="rect">
            <a:avLst/>
          </a:prstGeom>
        </p:spPr>
      </p:pic>
      <p:pic>
        <p:nvPicPr>
          <p:cNvPr id="7" name="Picture 6">
            <a:extLst>
              <a:ext uri="{FF2B5EF4-FFF2-40B4-BE49-F238E27FC236}">
                <a16:creationId xmlns:a16="http://schemas.microsoft.com/office/drawing/2014/main" id="{C99622EC-9D94-47BA-9C94-83630A7CE9DF}"/>
              </a:ext>
            </a:extLst>
          </p:cNvPr>
          <p:cNvPicPr>
            <a:picLocks noChangeAspect="1"/>
          </p:cNvPicPr>
          <p:nvPr userDrawn="1"/>
        </p:nvPicPr>
        <p:blipFill>
          <a:blip r:embed="rId15"/>
          <a:stretch>
            <a:fillRect/>
          </a:stretch>
        </p:blipFill>
        <p:spPr>
          <a:xfrm>
            <a:off x="0" y="626152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6</a:t>
            </a:r>
            <a:endParaRPr sz="4200"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4200" dirty="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760875"/>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dirty="0">
                <a:latin typeface="Century Gothic"/>
                <a:ea typeface="Century Gothic"/>
                <a:cs typeface="Century Gothic"/>
                <a:sym typeface="Century Gothic"/>
              </a:rPr>
              <a:t>50-60 </a:t>
            </a:r>
            <a:r>
              <a:rPr lang="en-US" sz="2600" i="0" u="none" strike="noStrike" cap="none" dirty="0">
                <a:solidFill>
                  <a:schemeClr val="dk1"/>
                </a:solidFill>
                <a:latin typeface="Century Gothic"/>
                <a:ea typeface="Century Gothic"/>
                <a:cs typeface="Century Gothic"/>
                <a:sym typeface="Century Gothic"/>
              </a:rPr>
              <a:t>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a:t>
            </a:r>
            <a:r>
              <a:rPr lang="en-US" sz="2600" dirty="0">
                <a:latin typeface="Century Gothic"/>
                <a:ea typeface="Century Gothic"/>
                <a:cs typeface="Century Gothic"/>
                <a:sym typeface="Century Gothic"/>
              </a:rPr>
              <a:t>for students to understand how the author of </a:t>
            </a:r>
            <a:r>
              <a:rPr lang="en-US" sz="2600" i="1" dirty="0">
                <a:latin typeface="Century Gothic"/>
                <a:ea typeface="Century Gothic"/>
                <a:cs typeface="Century Gothic"/>
                <a:sym typeface="Century Gothic"/>
              </a:rPr>
              <a:t>A Long Walk to Water</a:t>
            </a:r>
            <a:r>
              <a:rPr lang="en-US" sz="2600" dirty="0">
                <a:latin typeface="Century Gothic"/>
                <a:ea typeface="Century Gothic"/>
                <a:cs typeface="Century Gothic"/>
                <a:sym typeface="Century Gothic"/>
              </a:rPr>
              <a:t> uses information about the Sudanese civil war in the novel.</a:t>
            </a:r>
          </a:p>
          <a:p>
            <a:pPr marL="63500" marR="0" lvl="0" indent="0" algn="l" rtl="0">
              <a:lnSpc>
                <a:spcPct val="90000"/>
              </a:lnSpc>
              <a:spcBef>
                <a:spcPts val="1000"/>
              </a:spcBef>
              <a:spcAft>
                <a:spcPts val="0"/>
              </a:spcAft>
              <a:buClr>
                <a:schemeClr val="dk1"/>
              </a:buClr>
              <a:buSzPts val="2600"/>
              <a:buNone/>
            </a:pPr>
            <a:endParaRPr sz="2600" dirty="0">
              <a:highlight>
                <a:srgbClr val="FFFF00"/>
              </a:highlight>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L="533400" marR="0" lvl="0" indent="-457200" algn="l" rtl="0">
              <a:lnSpc>
                <a:spcPct val="90000"/>
              </a:lnSpc>
              <a:spcBef>
                <a:spcPts val="1000"/>
              </a:spcBef>
              <a:spcAft>
                <a:spcPts val="0"/>
              </a:spcAft>
              <a:buSzPts val="2400"/>
              <a:buFont typeface="+mj-lt"/>
              <a:buAutoNum type="arabicPeriod"/>
            </a:pPr>
            <a:r>
              <a:rPr lang="en-US" sz="2400" b="1" dirty="0">
                <a:latin typeface="Century Gothic"/>
                <a:ea typeface="Century Gothic"/>
                <a:cs typeface="Century Gothic"/>
                <a:sym typeface="Century Gothic"/>
              </a:rPr>
              <a:t>I can use context clues to determine word meanings.</a:t>
            </a:r>
            <a:endParaRPr sz="2400" b="1" dirty="0">
              <a:latin typeface="Century Gothic"/>
              <a:ea typeface="Century Gothic"/>
              <a:cs typeface="Century Gothic"/>
              <a:sym typeface="Century Gothic"/>
            </a:endParaRPr>
          </a:p>
          <a:p>
            <a:pPr marL="533400" marR="0" lvl="0" indent="-457200" algn="l" rtl="0">
              <a:lnSpc>
                <a:spcPct val="90000"/>
              </a:lnSpc>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compare the accounts of survival in “Time Trip: Sudan’s Civil War” and </a:t>
            </a:r>
            <a:r>
              <a:rPr lang="en-US" sz="2400" b="1" i="1" dirty="0">
                <a:latin typeface="Century Gothic"/>
                <a:ea typeface="Century Gothic"/>
                <a:cs typeface="Century Gothic"/>
                <a:sym typeface="Century Gothic"/>
              </a:rPr>
              <a:t>A Long Walk to Water.</a:t>
            </a:r>
            <a:endParaRPr sz="2400" b="1" i="1" dirty="0">
              <a:latin typeface="Century Gothic"/>
              <a:ea typeface="Century Gothic"/>
              <a:cs typeface="Century Gothic"/>
              <a:sym typeface="Century Gothic"/>
            </a:endParaRPr>
          </a:p>
          <a:p>
            <a:pPr marL="533400" marR="0" lvl="0" indent="-457200" algn="l" rtl="0">
              <a:lnSpc>
                <a:spcPct val="90000"/>
              </a:lnSpc>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cite several pieces of text-based evidence to support my comparison of “Time Trip: Sudan’s Civil War” and the novel </a:t>
            </a:r>
            <a:r>
              <a:rPr lang="en-US" sz="2400" b="1" i="1" dirty="0">
                <a:latin typeface="Century Gothic"/>
                <a:ea typeface="Century Gothic"/>
                <a:cs typeface="Century Gothic"/>
                <a:sym typeface="Century Gothic"/>
              </a:rPr>
              <a:t>A Long Walk to Water.</a:t>
            </a:r>
            <a:endParaRPr sz="2400" b="1"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2"/>
          <p:cNvSpPr txBox="1">
            <a:spLocks noGrp="1"/>
          </p:cNvSpPr>
          <p:nvPr>
            <p:ph type="title"/>
          </p:nvPr>
        </p:nvSpPr>
        <p:spPr>
          <a:xfrm>
            <a:off x="473769"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panose="020B0502020202020204" pitchFamily="34" charset="0"/>
                <a:ea typeface="Century Gothic"/>
                <a:cs typeface="Century Gothic"/>
                <a:sym typeface="Century Gothic"/>
              </a:rPr>
              <a:t>Let’s </a:t>
            </a:r>
            <a:r>
              <a:rPr lang="en-US" sz="3400" b="1" dirty="0">
                <a:latin typeface="Century Gothic" panose="020B0502020202020204" pitchFamily="34" charset="0"/>
                <a:ea typeface="Century Gothic"/>
                <a:cs typeface="Century Gothic"/>
                <a:sym typeface="Century Gothic"/>
              </a:rPr>
              <a:t>compare historical accounts </a:t>
            </a:r>
            <a:r>
              <a:rPr lang="en-US" sz="3400" dirty="0">
                <a:latin typeface="Century Gothic" panose="020B0502020202020204" pitchFamily="34" charset="0"/>
                <a:ea typeface="Century Gothic"/>
                <a:cs typeface="Century Gothic"/>
                <a:sym typeface="Century Gothic"/>
              </a:rPr>
              <a:t>in</a:t>
            </a:r>
            <a:r>
              <a:rPr lang="en-US" sz="3400" b="1" dirty="0">
                <a:latin typeface="Century Gothic" panose="020B0502020202020204" pitchFamily="34" charset="0"/>
                <a:ea typeface="Century Gothic"/>
                <a:cs typeface="Century Gothic"/>
                <a:sym typeface="Century Gothic"/>
              </a:rPr>
              <a:t> </a:t>
            </a:r>
            <a:r>
              <a:rPr lang="en-US" sz="3400" dirty="0">
                <a:latin typeface="Century Gothic" panose="020B0502020202020204" pitchFamily="34" charset="0"/>
                <a:ea typeface="Century Gothic"/>
                <a:cs typeface="Century Gothic"/>
                <a:sym typeface="Century Gothic"/>
              </a:rPr>
              <a:t>two texts</a:t>
            </a:r>
            <a:endParaRPr sz="3400" i="0" u="none" strike="noStrike" cap="none" dirty="0">
              <a:solidFill>
                <a:schemeClr val="dk1"/>
              </a:solidFill>
              <a:latin typeface="Century Gothic" panose="020B0502020202020204" pitchFamily="34" charset="0"/>
              <a:ea typeface="Century Gothic"/>
              <a:cs typeface="Century Gothic"/>
              <a:sym typeface="Century Gothic"/>
            </a:endParaRPr>
          </a:p>
        </p:txBody>
      </p:sp>
      <p:sp>
        <p:nvSpPr>
          <p:cNvPr id="157" name="Google Shape;157;p22"/>
          <p:cNvSpPr txBox="1">
            <a:spLocks noGrp="1"/>
          </p:cNvSpPr>
          <p:nvPr>
            <p:ph type="body" idx="1"/>
          </p:nvPr>
        </p:nvSpPr>
        <p:spPr>
          <a:xfrm>
            <a:off x="473769" y="1895780"/>
            <a:ext cx="11195100" cy="4666970"/>
          </a:xfrm>
          <a:prstGeom prst="rect">
            <a:avLst/>
          </a:prstGeom>
          <a:noFill/>
          <a:ln>
            <a:noFill/>
          </a:ln>
        </p:spPr>
        <p:txBody>
          <a:bodyPr spcFirstLastPara="1" wrap="square" lIns="91425" tIns="45700" rIns="91425" bIns="45700" anchor="t" anchorCtr="0">
            <a:noAutofit/>
          </a:bodyPr>
          <a:lstStyle/>
          <a:p>
            <a:pPr marL="0" marR="0" lvl="0" indent="0" rtl="0">
              <a:lnSpc>
                <a:spcPct val="90000"/>
              </a:lnSpc>
              <a:spcBef>
                <a:spcPts val="1000"/>
              </a:spcBef>
              <a:spcAft>
                <a:spcPts val="0"/>
              </a:spcAft>
              <a:buNone/>
            </a:pPr>
            <a:r>
              <a:rPr lang="en-US" sz="2400" dirty="0">
                <a:latin typeface="Century Gothic" panose="020B0502020202020204" pitchFamily="34" charset="0"/>
                <a:ea typeface="Arial"/>
                <a:cs typeface="Arial"/>
                <a:sym typeface="Arial"/>
              </a:rPr>
              <a:t>Using the </a:t>
            </a:r>
            <a:r>
              <a:rPr lang="en-US" sz="2400" b="1" dirty="0">
                <a:latin typeface="Century Gothic" panose="020B0502020202020204" pitchFamily="34" charset="0"/>
                <a:ea typeface="Arial"/>
                <a:cs typeface="Arial"/>
                <a:sym typeface="Arial"/>
              </a:rPr>
              <a:t>Survival anchor chart</a:t>
            </a:r>
            <a:r>
              <a:rPr lang="en-US" sz="2400" dirty="0">
                <a:latin typeface="Century Gothic" panose="020B0502020202020204" pitchFamily="34" charset="0"/>
                <a:ea typeface="Arial"/>
                <a:cs typeface="Arial"/>
                <a:sym typeface="Arial"/>
              </a:rPr>
              <a:t>, and </a:t>
            </a:r>
            <a:r>
              <a:rPr lang="en-US" sz="2400" b="1" dirty="0">
                <a:latin typeface="Century Gothic" panose="020B0502020202020204" pitchFamily="34" charset="0"/>
                <a:ea typeface="Arial"/>
                <a:cs typeface="Arial"/>
                <a:sym typeface="Arial"/>
              </a:rPr>
              <a:t>both </a:t>
            </a:r>
            <a:r>
              <a:rPr lang="en-US" sz="2400" i="1" dirty="0">
                <a:latin typeface="Century Gothic" panose="020B0502020202020204" pitchFamily="34" charset="0"/>
                <a:ea typeface="Arial"/>
                <a:cs typeface="Arial"/>
                <a:sym typeface="Arial"/>
              </a:rPr>
              <a:t>A Long Walk to Water </a:t>
            </a:r>
            <a:r>
              <a:rPr lang="en-US" sz="2400" dirty="0">
                <a:latin typeface="Century Gothic" panose="020B0502020202020204" pitchFamily="34" charset="0"/>
                <a:ea typeface="Arial"/>
                <a:cs typeface="Arial"/>
                <a:sym typeface="Arial"/>
              </a:rPr>
              <a:t>and “Time Trip: Sudan’s Civil War,” work with a partner to create a list in your notebook of:</a:t>
            </a:r>
            <a:endParaRPr sz="2400" dirty="0">
              <a:latin typeface="Century Gothic" panose="020B0502020202020204" pitchFamily="34" charset="0"/>
              <a:ea typeface="Arial"/>
              <a:cs typeface="Arial"/>
              <a:sym typeface="Arial"/>
            </a:endParaRPr>
          </a:p>
          <a:p>
            <a:pPr marL="0" marR="0" lvl="0" indent="0" rtl="0">
              <a:lnSpc>
                <a:spcPct val="90000"/>
              </a:lnSpc>
              <a:spcBef>
                <a:spcPts val="1000"/>
              </a:spcBef>
              <a:spcAft>
                <a:spcPts val="0"/>
              </a:spcAft>
              <a:buNone/>
            </a:pPr>
            <a:endParaRPr sz="2400" dirty="0">
              <a:latin typeface="Century Gothic" panose="020B0502020202020204" pitchFamily="34" charset="0"/>
              <a:ea typeface="Arial"/>
              <a:cs typeface="Arial"/>
              <a:sym typeface="Arial"/>
            </a:endParaRPr>
          </a:p>
          <a:p>
            <a:pPr marL="457200" marR="0" lvl="0" indent="-381000" rtl="0">
              <a:lnSpc>
                <a:spcPct val="90000"/>
              </a:lnSpc>
              <a:spcBef>
                <a:spcPts val="1000"/>
              </a:spcBef>
              <a:spcAft>
                <a:spcPts val="0"/>
              </a:spcAft>
              <a:buSzPts val="2400"/>
              <a:buChar char="•"/>
            </a:pPr>
            <a:r>
              <a:rPr lang="en-US" sz="2400" b="1" dirty="0">
                <a:latin typeface="Century Gothic" panose="020B0502020202020204" pitchFamily="34" charset="0"/>
                <a:ea typeface="Arial"/>
                <a:cs typeface="Arial"/>
                <a:sym typeface="Arial"/>
              </a:rPr>
              <a:t>challenges to survival</a:t>
            </a:r>
            <a:endParaRPr sz="2400" b="1" dirty="0">
              <a:latin typeface="Century Gothic" panose="020B0502020202020204" pitchFamily="34" charset="0"/>
              <a:ea typeface="Arial"/>
              <a:cs typeface="Arial"/>
              <a:sym typeface="Arial"/>
            </a:endParaRPr>
          </a:p>
          <a:p>
            <a:pPr marL="457200" marR="0" lvl="0" indent="-381000" rtl="0">
              <a:lnSpc>
                <a:spcPct val="90000"/>
              </a:lnSpc>
              <a:spcBef>
                <a:spcPts val="0"/>
              </a:spcBef>
              <a:spcAft>
                <a:spcPts val="0"/>
              </a:spcAft>
              <a:buSzPts val="2400"/>
              <a:buChar char="•"/>
            </a:pPr>
            <a:r>
              <a:rPr lang="en-US" sz="2400" b="1" dirty="0">
                <a:latin typeface="Century Gothic" panose="020B0502020202020204" pitchFamily="34" charset="0"/>
                <a:ea typeface="Arial"/>
                <a:cs typeface="Arial"/>
                <a:sym typeface="Arial"/>
              </a:rPr>
              <a:t>means of survival</a:t>
            </a:r>
            <a:endParaRPr sz="2400" b="1" dirty="0">
              <a:latin typeface="Century Gothic" panose="020B0502020202020204" pitchFamily="34" charset="0"/>
              <a:ea typeface="Arial"/>
              <a:cs typeface="Arial"/>
              <a:sym typeface="Arial"/>
            </a:endParaRPr>
          </a:p>
          <a:p>
            <a:pPr marL="457200" marR="0" lvl="0" indent="0" rtl="0">
              <a:lnSpc>
                <a:spcPct val="90000"/>
              </a:lnSpc>
              <a:spcBef>
                <a:spcPts val="1000"/>
              </a:spcBef>
              <a:spcAft>
                <a:spcPts val="0"/>
              </a:spcAft>
              <a:buNone/>
            </a:pPr>
            <a:endParaRPr sz="2400" dirty="0">
              <a:latin typeface="Century Gothic" panose="020B0502020202020204" pitchFamily="34" charset="0"/>
              <a:ea typeface="Arial"/>
              <a:cs typeface="Arial"/>
              <a:sym typeface="Arial"/>
            </a:endParaRPr>
          </a:p>
          <a:p>
            <a:pPr marL="0" marR="0" lvl="0" indent="0" algn="l" rtl="0">
              <a:lnSpc>
                <a:spcPct val="90000"/>
              </a:lnSpc>
              <a:spcBef>
                <a:spcPts val="1000"/>
              </a:spcBef>
              <a:spcAft>
                <a:spcPts val="0"/>
              </a:spcAft>
              <a:buNone/>
            </a:pPr>
            <a:r>
              <a:rPr lang="en-US" sz="2400" dirty="0">
                <a:latin typeface="Century Gothic" panose="020B0502020202020204" pitchFamily="34" charset="0"/>
                <a:ea typeface="Arial"/>
                <a:cs typeface="Arial"/>
                <a:sym typeface="Arial"/>
              </a:rPr>
              <a:t>Make sure items on your list are mentioned in </a:t>
            </a:r>
            <a:r>
              <a:rPr lang="en-US" sz="2400" b="1" dirty="0">
                <a:latin typeface="Century Gothic" panose="020B0502020202020204" pitchFamily="34" charset="0"/>
                <a:ea typeface="Arial"/>
                <a:cs typeface="Arial"/>
                <a:sym typeface="Arial"/>
              </a:rPr>
              <a:t>both </a:t>
            </a:r>
            <a:r>
              <a:rPr lang="en-US" sz="2400" dirty="0">
                <a:latin typeface="Century Gothic" panose="020B0502020202020204" pitchFamily="34" charset="0"/>
                <a:ea typeface="Arial"/>
                <a:cs typeface="Arial"/>
                <a:sym typeface="Arial"/>
              </a:rPr>
              <a:t>the novel and article!</a:t>
            </a:r>
            <a:endParaRPr sz="2400" dirty="0">
              <a:latin typeface="Century Gothic" panose="020B0502020202020204" pitchFamily="34" charset="0"/>
              <a:ea typeface="Arial"/>
              <a:cs typeface="Arial"/>
              <a:sym typeface="Arial"/>
            </a:endParaRPr>
          </a:p>
        </p:txBody>
      </p:sp>
      <p:pic>
        <p:nvPicPr>
          <p:cNvPr id="158" name="Google Shape;158;p22"/>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3"/>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review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65" name="Google Shape;165;p23"/>
          <p:cNvSpPr txBox="1">
            <a:spLocks noGrp="1"/>
          </p:cNvSpPr>
          <p:nvPr>
            <p:ph type="body" idx="4294967295"/>
          </p:nvPr>
        </p:nvSpPr>
        <p:spPr>
          <a:xfrm>
            <a:off x="693225" y="2170176"/>
            <a:ext cx="11195100" cy="4386022"/>
          </a:xfrm>
          <a:prstGeom prst="rect">
            <a:avLst/>
          </a:prstGeom>
          <a:noFill/>
          <a:ln>
            <a:noFill/>
          </a:ln>
        </p:spPr>
        <p:txBody>
          <a:bodyPr spcFirstLastPara="1" wrap="square" lIns="91425" tIns="45700" rIns="91425" bIns="45700" anchor="t" anchorCtr="0">
            <a:noAutofit/>
          </a:bodyPr>
          <a:lstStyle/>
          <a:p>
            <a:pPr marL="533400" lvl="0" indent="-457200">
              <a:buSzPct val="100000"/>
              <a:buFont typeface="+mj-lt"/>
              <a:buAutoNum type="arabicPeriod"/>
            </a:pPr>
            <a:r>
              <a:rPr lang="en-US" sz="3200" dirty="0">
                <a:latin typeface="Century Gothic"/>
                <a:ea typeface="Century Gothic"/>
                <a:cs typeface="Century Gothic"/>
                <a:sym typeface="Century Gothic"/>
              </a:rPr>
              <a:t>I can use context clues to determine word meanings.</a:t>
            </a:r>
          </a:p>
          <a:p>
            <a:pPr marL="533400" lvl="0" indent="-457200">
              <a:buSzPct val="100000"/>
              <a:buFont typeface="+mj-lt"/>
              <a:buAutoNum type="arabicPeriod"/>
            </a:pPr>
            <a:endParaRPr lang="en-US" sz="3200" b="1" dirty="0">
              <a:latin typeface="Century Gothic"/>
              <a:ea typeface="Century Gothic"/>
              <a:cs typeface="Century Gothic"/>
              <a:sym typeface="Century Gothic"/>
            </a:endParaRPr>
          </a:p>
          <a:p>
            <a:pPr marL="533400" lvl="0" indent="-457200">
              <a:buSzPct val="100000"/>
              <a:buFont typeface="+mj-lt"/>
              <a:buAutoNum type="arabicPeriod"/>
            </a:pPr>
            <a:r>
              <a:rPr lang="en-US" sz="3200" b="1" dirty="0">
                <a:latin typeface="Century Gothic"/>
                <a:ea typeface="Century Gothic"/>
                <a:cs typeface="Century Gothic"/>
                <a:sym typeface="Century Gothic"/>
              </a:rPr>
              <a:t>I can compare the accounts of survival in “Time Trip: Sudan’s Civil War” and </a:t>
            </a:r>
            <a:r>
              <a:rPr lang="en-US" sz="3200" b="1" i="1" dirty="0">
                <a:latin typeface="Century Gothic"/>
                <a:ea typeface="Century Gothic"/>
                <a:cs typeface="Century Gothic"/>
                <a:sym typeface="Century Gothic"/>
              </a:rPr>
              <a:t>A Long Walk to Water.</a:t>
            </a:r>
          </a:p>
          <a:p>
            <a:pPr marL="533400" lvl="0" indent="-457200">
              <a:buSzPct val="100000"/>
              <a:buFont typeface="+mj-lt"/>
              <a:buAutoNum type="arabicPeriod"/>
            </a:pPr>
            <a:endParaRPr lang="en-US" sz="3200" b="1" i="1" dirty="0">
              <a:latin typeface="Century Gothic"/>
              <a:ea typeface="Century Gothic"/>
              <a:cs typeface="Century Gothic"/>
              <a:sym typeface="Century Gothic"/>
            </a:endParaRPr>
          </a:p>
          <a:p>
            <a:pPr marL="533400" lvl="0" indent="-457200">
              <a:buSzPct val="100000"/>
              <a:buFont typeface="+mj-lt"/>
              <a:buAutoNum type="arabicPeriod"/>
            </a:pPr>
            <a:r>
              <a:rPr lang="en-US" sz="3200" dirty="0">
                <a:latin typeface="Century Gothic"/>
                <a:ea typeface="Century Gothic"/>
                <a:cs typeface="Century Gothic"/>
                <a:sym typeface="Century Gothic"/>
              </a:rPr>
              <a:t>I can cite several pieces of text-based evidence to support my comparison of “Time Trip: Sudan’s Civil War” and the novel </a:t>
            </a:r>
            <a:r>
              <a:rPr lang="en-US" sz="3200" i="1" dirty="0">
                <a:latin typeface="Century Gothic"/>
                <a:ea typeface="Century Gothic"/>
                <a:cs typeface="Century Gothic"/>
                <a:sym typeface="Century Gothic"/>
              </a:rPr>
              <a:t>A Long Walk to Water.</a:t>
            </a:r>
            <a:endParaRPr lang="en-US" sz="3200"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66" name="Google Shape;166;p23"/>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6" name="Picture 2">
            <a:extLst>
              <a:ext uri="{FF2B5EF4-FFF2-40B4-BE49-F238E27FC236}">
                <a16:creationId xmlns:a16="http://schemas.microsoft.com/office/drawing/2014/main" id="{B4F414EF-DD45-4EE4-9B72-2B1C12F646BD}"/>
              </a:ext>
            </a:extLst>
          </p:cNvPr>
          <p:cNvPicPr>
            <a:picLocks noChangeAspect="1"/>
          </p:cNvPicPr>
          <p:nvPr/>
        </p:nvPicPr>
        <p:blipFill>
          <a:blip r:embed="rId4"/>
          <a:stretch>
            <a:fillRect/>
          </a:stretch>
        </p:blipFill>
        <p:spPr>
          <a:xfrm>
            <a:off x="11096266" y="6010507"/>
            <a:ext cx="792059" cy="634314"/>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24"/>
          <p:cNvSpPr txBox="1">
            <a:spLocks noGrp="1"/>
          </p:cNvSpPr>
          <p:nvPr>
            <p:ph type="title"/>
          </p:nvPr>
        </p:nvSpPr>
        <p:spPr>
          <a:xfrm>
            <a:off x="693225" y="609778"/>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Exit ticket: </a:t>
            </a:r>
            <a:br>
              <a:rPr lang="en-US" sz="3400" dirty="0">
                <a:latin typeface="Century Gothic"/>
                <a:ea typeface="Century Gothic"/>
                <a:cs typeface="Century Gothic"/>
                <a:sym typeface="Century Gothic"/>
              </a:rPr>
            </a:br>
            <a:r>
              <a:rPr lang="en-US" sz="3400" dirty="0">
                <a:latin typeface="Century Gothic"/>
                <a:ea typeface="Century Gothic"/>
                <a:cs typeface="Century Gothic"/>
                <a:sym typeface="Century Gothic"/>
              </a:rPr>
              <a:t>Let’s </a:t>
            </a:r>
            <a:r>
              <a:rPr lang="en-US" sz="3400" b="1" dirty="0">
                <a:latin typeface="Century Gothic"/>
                <a:ea typeface="Century Gothic"/>
                <a:cs typeface="Century Gothic"/>
                <a:sym typeface="Century Gothic"/>
              </a:rPr>
              <a:t>compare challenges</a:t>
            </a:r>
            <a:r>
              <a:rPr lang="en-US" sz="3400" dirty="0">
                <a:latin typeface="Century Gothic"/>
                <a:ea typeface="Century Gothic"/>
                <a:cs typeface="Century Gothic"/>
                <a:sym typeface="Century Gothic"/>
              </a:rPr>
              <a:t> in two texts</a:t>
            </a:r>
            <a:endParaRPr sz="3400" i="0" u="none" strike="noStrike" cap="none" dirty="0">
              <a:solidFill>
                <a:schemeClr val="dk1"/>
              </a:solidFill>
              <a:latin typeface="Century Gothic"/>
              <a:ea typeface="Century Gothic"/>
              <a:cs typeface="Century Gothic"/>
              <a:sym typeface="Century Gothic"/>
            </a:endParaRPr>
          </a:p>
        </p:txBody>
      </p:sp>
      <p:sp>
        <p:nvSpPr>
          <p:cNvPr id="173" name="Google Shape;173;p24"/>
          <p:cNvSpPr txBox="1">
            <a:spLocks noGrp="1"/>
          </p:cNvSpPr>
          <p:nvPr>
            <p:ph type="body" idx="1"/>
          </p:nvPr>
        </p:nvSpPr>
        <p:spPr>
          <a:xfrm>
            <a:off x="693225" y="2194559"/>
            <a:ext cx="11195100" cy="3487965"/>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600" dirty="0">
                <a:latin typeface="Century Gothic"/>
                <a:ea typeface="Century Gothic"/>
                <a:cs typeface="Century Gothic"/>
                <a:sym typeface="Century Gothic"/>
              </a:rPr>
              <a:t>Consider the list you just created with your partner, and answer the following question in a short paragraph</a:t>
            </a:r>
            <a:br>
              <a:rPr lang="en-US" sz="2600" dirty="0">
                <a:latin typeface="Century Gothic"/>
                <a:ea typeface="Century Gothic"/>
                <a:cs typeface="Century Gothic"/>
                <a:sym typeface="Century Gothic"/>
              </a:rPr>
            </a:br>
            <a:endParaRPr sz="2600" dirty="0">
              <a:latin typeface="Century Gothic"/>
              <a:ea typeface="Century Gothic"/>
              <a:cs typeface="Century Gothic"/>
              <a:sym typeface="Century Gothic"/>
            </a:endParaRPr>
          </a:p>
          <a:p>
            <a:pPr marL="0" marR="0" lvl="0" indent="0" algn="ctr" rtl="0">
              <a:lnSpc>
                <a:spcPct val="90000"/>
              </a:lnSpc>
              <a:spcBef>
                <a:spcPts val="1000"/>
              </a:spcBef>
              <a:spcAft>
                <a:spcPts val="0"/>
              </a:spcAft>
              <a:buNone/>
            </a:pPr>
            <a:r>
              <a:rPr lang="en-US" sz="2600" dirty="0">
                <a:latin typeface="Century Gothic"/>
                <a:ea typeface="Century Gothic"/>
                <a:cs typeface="Century Gothic"/>
                <a:sym typeface="Century Gothic"/>
              </a:rPr>
              <a:t>What are </a:t>
            </a:r>
            <a:r>
              <a:rPr lang="en-US" sz="2600" b="1" dirty="0">
                <a:latin typeface="Century Gothic"/>
                <a:ea typeface="Century Gothic"/>
                <a:cs typeface="Century Gothic"/>
                <a:sym typeface="Century Gothic"/>
              </a:rPr>
              <a:t>two challenges to survival</a:t>
            </a:r>
            <a:r>
              <a:rPr lang="en-US" sz="2600" dirty="0">
                <a:latin typeface="Century Gothic"/>
                <a:ea typeface="Century Gothic"/>
                <a:cs typeface="Century Gothic"/>
                <a:sym typeface="Century Gothic"/>
              </a:rPr>
              <a:t> that are mentioned in </a:t>
            </a:r>
            <a:r>
              <a:rPr lang="en-US" sz="2600" b="1" dirty="0">
                <a:latin typeface="Century Gothic"/>
                <a:ea typeface="Century Gothic"/>
                <a:cs typeface="Century Gothic"/>
                <a:sym typeface="Century Gothic"/>
              </a:rPr>
              <a:t>both</a:t>
            </a:r>
            <a:r>
              <a:rPr lang="en-US" sz="2600" dirty="0">
                <a:latin typeface="Century Gothic"/>
                <a:ea typeface="Century Gothic"/>
                <a:cs typeface="Century Gothic"/>
                <a:sym typeface="Century Gothic"/>
              </a:rPr>
              <a:t> “Time Trip: Sudan’s Civil War” and </a:t>
            </a:r>
            <a:r>
              <a:rPr lang="en-US" sz="2600" i="1" dirty="0">
                <a:latin typeface="Century Gothic"/>
                <a:ea typeface="Century Gothic"/>
                <a:cs typeface="Century Gothic"/>
                <a:sym typeface="Century Gothic"/>
              </a:rPr>
              <a:t>A Long Walk to Water</a:t>
            </a:r>
            <a:r>
              <a:rPr lang="en-US" sz="2600" dirty="0">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0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dirty="0">
                <a:latin typeface="Century Gothic"/>
                <a:ea typeface="Century Gothic"/>
                <a:cs typeface="Century Gothic"/>
                <a:sym typeface="Century Gothic"/>
              </a:rPr>
              <a:t>Tomorrow you will continue to compare these two texts!</a:t>
            </a: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1100" dirty="0">
              <a:latin typeface="Arial"/>
              <a:ea typeface="Arial"/>
              <a:cs typeface="Arial"/>
              <a:sym typeface="Arial"/>
            </a:endParaRPr>
          </a:p>
          <a:p>
            <a:pPr marL="0" marR="0" lvl="0" indent="0" algn="l" rtl="0">
              <a:lnSpc>
                <a:spcPct val="90000"/>
              </a:lnSpc>
              <a:spcBef>
                <a:spcPts val="1000"/>
              </a:spcBef>
              <a:spcAft>
                <a:spcPts val="0"/>
              </a:spcAft>
              <a:buNone/>
            </a:pPr>
            <a:endParaRPr sz="2600" b="1" dirty="0">
              <a:latin typeface="Century Gothic"/>
              <a:ea typeface="Century Gothic"/>
              <a:cs typeface="Century Gothic"/>
              <a:sym typeface="Century Gothic"/>
            </a:endParaRPr>
          </a:p>
        </p:txBody>
      </p:sp>
      <p:pic>
        <p:nvPicPr>
          <p:cNvPr id="174" name="Google Shape;174;p24"/>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pic>
        <p:nvPicPr>
          <p:cNvPr id="180" name="Google Shape;180;p25"/>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81" name="Google Shape;181;p25"/>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82" name="Google Shape;182;p25"/>
          <p:cNvSpPr txBox="1"/>
          <p:nvPr/>
        </p:nvSpPr>
        <p:spPr>
          <a:xfrm>
            <a:off x="693225" y="1766850"/>
            <a:ext cx="11076900" cy="3324300"/>
          </a:xfrm>
          <a:prstGeom prst="rect">
            <a:avLst/>
          </a:prstGeom>
          <a:noFill/>
          <a:ln>
            <a:noFill/>
          </a:ln>
        </p:spPr>
        <p:txBody>
          <a:bodyPr spcFirstLastPara="1" wrap="square" lIns="91425" tIns="91425" rIns="91425" bIns="91425" anchor="t" anchorCtr="0">
            <a:noAutofit/>
          </a:bodyPr>
          <a:lstStyle/>
          <a:p>
            <a:pPr marL="457200" lvl="0" indent="-406400" rtl="0">
              <a:spcBef>
                <a:spcPts val="0"/>
              </a:spcBef>
              <a:spcAft>
                <a:spcPts val="0"/>
              </a:spcAft>
              <a:buClr>
                <a:schemeClr val="dk1"/>
              </a:buClr>
              <a:buSzPts val="2800"/>
              <a:buFont typeface="Century Gothic"/>
              <a:buChar char="●"/>
            </a:pPr>
            <a:r>
              <a:rPr lang="en-US" sz="2800" dirty="0">
                <a:solidFill>
                  <a:schemeClr val="dk1"/>
                </a:solidFill>
                <a:latin typeface="Century Gothic"/>
                <a:ea typeface="Century Gothic"/>
                <a:cs typeface="Century Gothic"/>
                <a:sym typeface="Century Gothic"/>
              </a:rPr>
              <a:t>Reread Chapters 14 and 15. Add two quotes to your </a:t>
            </a:r>
            <a:r>
              <a:rPr lang="en-US" sz="2800" b="1" dirty="0">
                <a:solidFill>
                  <a:schemeClr val="dk1"/>
                </a:solidFill>
                <a:latin typeface="Century Gothic"/>
                <a:ea typeface="Century Gothic"/>
                <a:cs typeface="Century Gothic"/>
                <a:sym typeface="Century Gothic"/>
              </a:rPr>
              <a:t>Gathering Textual Evidence graphic organizer.</a:t>
            </a:r>
            <a:endParaRPr sz="2800" b="1"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800" b="1" dirty="0">
              <a:solidFill>
                <a:schemeClr val="dk1"/>
              </a:solidFill>
              <a:latin typeface="Century Gothic"/>
              <a:ea typeface="Century Gothic"/>
              <a:cs typeface="Century Gothic"/>
              <a:sym typeface="Century Gothic"/>
            </a:endParaRPr>
          </a:p>
          <a:p>
            <a:pPr marL="457200" lvl="0" indent="-406400" rtl="0">
              <a:spcBef>
                <a:spcPts val="0"/>
              </a:spcBef>
              <a:spcAft>
                <a:spcPts val="0"/>
              </a:spcAft>
              <a:buClr>
                <a:schemeClr val="dk1"/>
              </a:buClr>
              <a:buSzPts val="2800"/>
              <a:buFont typeface="Century Gothic"/>
              <a:buChar char="●"/>
            </a:pPr>
            <a:r>
              <a:rPr lang="en-US" sz="2800" dirty="0">
                <a:solidFill>
                  <a:schemeClr val="dk1"/>
                </a:solidFill>
                <a:latin typeface="Century Gothic"/>
                <a:ea typeface="Century Gothic"/>
                <a:cs typeface="Century Gothic"/>
                <a:sym typeface="Century Gothic"/>
              </a:rPr>
              <a:t>Read Chapters 16-18 and complete the </a:t>
            </a:r>
            <a:r>
              <a:rPr lang="en-US" sz="2800" b="1" dirty="0">
                <a:solidFill>
                  <a:schemeClr val="dk1"/>
                </a:solidFill>
                <a:latin typeface="Century Gothic"/>
                <a:ea typeface="Century Gothic"/>
                <a:cs typeface="Century Gothic"/>
                <a:sym typeface="Century Gothic"/>
              </a:rPr>
              <a:t>Reader’s Notes </a:t>
            </a:r>
            <a:r>
              <a:rPr lang="en-US" sz="2800" dirty="0">
                <a:solidFill>
                  <a:schemeClr val="dk1"/>
                </a:solidFill>
                <a:latin typeface="Century Gothic"/>
                <a:ea typeface="Century Gothic"/>
                <a:cs typeface="Century Gothic"/>
                <a:sym typeface="Century Gothic"/>
              </a:rPr>
              <a:t>(both parts) for these chapters.</a:t>
            </a:r>
            <a:endParaRPr sz="2800" dirty="0">
              <a:solidFill>
                <a:schemeClr val="dk1"/>
              </a:solidFill>
              <a:latin typeface="Century Gothic"/>
              <a:ea typeface="Century Gothic"/>
              <a:cs typeface="Century Gothic"/>
              <a:sym typeface="Century Gothic"/>
            </a:endParaRPr>
          </a:p>
          <a:p>
            <a:pPr marL="457200" lvl="0" indent="0" rtl="0">
              <a:spcBef>
                <a:spcPts val="0"/>
              </a:spcBef>
              <a:spcAft>
                <a:spcPts val="0"/>
              </a:spcAft>
              <a:buNone/>
            </a:pPr>
            <a:endParaRPr sz="2800" dirty="0">
              <a:solidFill>
                <a:schemeClr val="dk1"/>
              </a:solidFill>
              <a:latin typeface="Century Gothic"/>
              <a:ea typeface="Century Gothic"/>
              <a:cs typeface="Century Gothic"/>
              <a:sym typeface="Century Gothic"/>
            </a:endParaRPr>
          </a:p>
          <a:p>
            <a:pPr marL="457200" lvl="0" indent="-406400">
              <a:spcBef>
                <a:spcPts val="0"/>
              </a:spcBef>
              <a:spcAft>
                <a:spcPts val="0"/>
              </a:spcAft>
              <a:buClr>
                <a:schemeClr val="dk1"/>
              </a:buClr>
              <a:buSzPts val="2800"/>
              <a:buFont typeface="Century Gothic"/>
              <a:buChar char="●"/>
            </a:pPr>
            <a:r>
              <a:rPr lang="en-US" sz="2800" dirty="0">
                <a:solidFill>
                  <a:schemeClr val="dk1"/>
                </a:solidFill>
                <a:latin typeface="Century Gothic"/>
                <a:ea typeface="Century Gothic"/>
                <a:cs typeface="Century Gothic"/>
                <a:sym typeface="Century Gothic"/>
              </a:rPr>
              <a:t>Reread Chapters 16-18. Add two quotes to your </a:t>
            </a:r>
            <a:r>
              <a:rPr lang="en-US" sz="2800" b="1" dirty="0">
                <a:solidFill>
                  <a:schemeClr val="dk1"/>
                </a:solidFill>
                <a:latin typeface="Century Gothic"/>
                <a:ea typeface="Century Gothic"/>
                <a:cs typeface="Century Gothic"/>
                <a:sym typeface="Century Gothic"/>
              </a:rPr>
              <a:t>Gathering Textual Evidence graphic organizer.</a:t>
            </a:r>
            <a:endParaRPr sz="2800" b="1"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800" dirty="0">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831851" y="1548883"/>
            <a:ext cx="10515600" cy="1047818"/>
          </a:xfrm>
          <a:prstGeom prst="rect">
            <a:avLst/>
          </a:prstGeom>
          <a:noFill/>
          <a:ln>
            <a:noFill/>
          </a:ln>
        </p:spPr>
        <p:txBody>
          <a:bodyPr spcFirstLastPara="1" wrap="square" lIns="91433" tIns="45700" rIns="91433" bIns="45700" anchor="b" anchorCtr="0">
            <a:noAutofit/>
          </a:bodyPr>
          <a:lstStyle/>
          <a:p>
            <a:pPr algn="ctr">
              <a:buSzPts val="4500"/>
            </a:pPr>
            <a:r>
              <a:rPr lang="en" sz="5067" dirty="0">
                <a:latin typeface="Century Gothic"/>
                <a:ea typeface="Century Gothic"/>
                <a:cs typeface="Century Gothic"/>
                <a:sym typeface="Century Gothic"/>
              </a:rPr>
              <a:t>Small Group Block</a:t>
            </a:r>
            <a:endParaRPr sz="5067" dirty="0">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831851" y="3321699"/>
            <a:ext cx="10515600" cy="939602"/>
          </a:xfrm>
          <a:prstGeom prst="rect">
            <a:avLst/>
          </a:prstGeom>
          <a:noFill/>
          <a:ln>
            <a:noFill/>
          </a:ln>
        </p:spPr>
        <p:txBody>
          <a:bodyPr spcFirstLastPara="1" wrap="square" lIns="91433" tIns="45700" rIns="91433" bIns="45700" anchor="t" anchorCtr="0">
            <a:noAutofit/>
          </a:bodyPr>
          <a:lstStyle/>
          <a:p>
            <a:pPr marL="0" indent="0" algn="ctr">
              <a:spcBef>
                <a:spcPts val="0"/>
              </a:spcBef>
              <a:buClr>
                <a:schemeClr val="dk1"/>
              </a:buClr>
              <a:buSzPts val="2700"/>
            </a:pPr>
            <a:r>
              <a:rPr lang="en" sz="4267" b="1" dirty="0">
                <a:solidFill>
                  <a:schemeClr val="dk1"/>
                </a:solidFill>
                <a:latin typeface="Century Gothic"/>
                <a:ea typeface="Century Gothic"/>
                <a:cs typeface="Century Gothic"/>
                <a:sym typeface="Century Gothic"/>
              </a:rPr>
              <a:t>Fluency and Reading Ahead</a:t>
            </a:r>
            <a:endParaRPr sz="4267" b="1"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64E63F3B-7691-401C-BA3E-E19DB1835C11}"/>
              </a:ext>
            </a:extLst>
          </p:cNvPr>
          <p:cNvPicPr>
            <a:picLocks noChangeAspect="1"/>
          </p:cNvPicPr>
          <p:nvPr/>
        </p:nvPicPr>
        <p:blipFill>
          <a:blip r:embed="rId3"/>
          <a:stretch>
            <a:fillRect/>
          </a:stretch>
        </p:blipFill>
        <p:spPr>
          <a:xfrm>
            <a:off x="5007340" y="211613"/>
            <a:ext cx="2279868" cy="1047818"/>
          </a:xfrm>
          <a:prstGeom prst="rect">
            <a:avLst/>
          </a:prstGeom>
        </p:spPr>
      </p:pic>
    </p:spTree>
    <p:extLst>
      <p:ext uri="{BB962C8B-B14F-4D97-AF65-F5344CB8AC3E}">
        <p14:creationId xmlns:p14="http://schemas.microsoft.com/office/powerpoint/2010/main" val="146769698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838200" y="1810600"/>
            <a:ext cx="10832400" cy="4351200"/>
          </a:xfrm>
          <a:prstGeom prst="rect">
            <a:avLst/>
          </a:prstGeom>
          <a:noFill/>
          <a:ln>
            <a:noFill/>
          </a:ln>
        </p:spPr>
        <p:txBody>
          <a:bodyPr spcFirstLastPara="1" wrap="square" lIns="91433" tIns="45700" rIns="91433" bIns="45700" anchor="t" anchorCtr="0">
            <a:noAutofit/>
          </a:bodyPr>
          <a:lstStyle/>
          <a:p>
            <a:pPr marL="0" indent="0">
              <a:spcBef>
                <a:spcPts val="0"/>
              </a:spcBef>
              <a:buSzPts val="2200"/>
              <a:buNone/>
            </a:pPr>
            <a:r>
              <a:rPr lang="en" sz="2533">
                <a:latin typeface="Century Gothic"/>
                <a:ea typeface="Century Gothic"/>
                <a:cs typeface="Century Gothic"/>
                <a:sym typeface="Century Gothic"/>
              </a:rPr>
              <a:t>Here’s what we’ll do:</a:t>
            </a:r>
            <a:endParaRPr sz="2533">
              <a:latin typeface="Century Gothic"/>
              <a:ea typeface="Century Gothic"/>
              <a:cs typeface="Century Gothic"/>
              <a:sym typeface="Century Gothic"/>
            </a:endParaRPr>
          </a:p>
          <a:p>
            <a:pPr marL="0" indent="0">
              <a:spcBef>
                <a:spcPts val="0"/>
              </a:spcBef>
              <a:buSzPts val="2200"/>
              <a:buNone/>
            </a:pPr>
            <a:endParaRPr sz="2533">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I’m going to read aloud a section of our text we’ll be reading carefully in our next class.</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You will read in your head while I read, following along with a pencil in your hand.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Every now and then, I’ll say “Put a dot lightly over this word.”</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I’ll continue reading aloud, while you read with me in your head and get ready for the next dot! </a:t>
            </a:r>
            <a:endParaRPr sz="2533">
              <a:latin typeface="Century Gothic"/>
              <a:ea typeface="Century Gothic"/>
              <a:cs typeface="Century Gothic"/>
              <a:sym typeface="Century Gothic"/>
            </a:endParaRPr>
          </a:p>
          <a:p>
            <a:pPr marL="0" indent="0">
              <a:lnSpc>
                <a:spcPct val="80000"/>
              </a:lnSpc>
              <a:spcBef>
                <a:spcPts val="1333"/>
              </a:spcBef>
              <a:buSzPts val="1900"/>
              <a:buNone/>
            </a:pPr>
            <a:endParaRPr sz="2533">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234255463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838200" y="1825625"/>
            <a:ext cx="10847600" cy="38592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Let’s see if you dotted the right words.</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Now, we’re going to read that passage again…</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BUT this time we’re going to think about what the gist of the passage is.</a:t>
            </a:r>
            <a:endParaRPr sz="2667" dirty="0">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30555622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838200" y="1825625"/>
            <a:ext cx="10515600" cy="3648800"/>
          </a:xfrm>
          <a:prstGeom prst="rect">
            <a:avLst/>
          </a:prstGeom>
          <a:noFill/>
          <a:ln>
            <a:noFill/>
          </a:ln>
        </p:spPr>
        <p:txBody>
          <a:bodyPr spcFirstLastPara="1" wrap="square" lIns="91433" tIns="45700" rIns="91433" bIns="45700" anchor="t" anchorCtr="0">
            <a:noAutofit/>
          </a:bodyPr>
          <a:lstStyle/>
          <a:p>
            <a:pPr marL="457189" indent="-474121">
              <a:spcBef>
                <a:spcPts val="0"/>
              </a:spcBef>
              <a:buSzPts val="2000"/>
              <a:buFont typeface="Century Gothic"/>
              <a:buChar char="●"/>
            </a:pPr>
            <a:r>
              <a:rPr lang="en" sz="2667" dirty="0">
                <a:latin typeface="Century Gothic"/>
                <a:ea typeface="Century Gothic"/>
                <a:cs typeface="Century Gothic"/>
                <a:sym typeface="Century Gothic"/>
              </a:rPr>
              <a:t>What’s the gist?</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buSzPts val="2000"/>
              <a:buFont typeface="Century Gothic"/>
              <a:buChar char="●"/>
            </a:pPr>
            <a:r>
              <a:rPr lang="en" sz="2667" dirty="0">
                <a:latin typeface="Century Gothic"/>
                <a:ea typeface="Century Gothic"/>
                <a:cs typeface="Century Gothic"/>
                <a:sym typeface="Century Gothic"/>
              </a:rPr>
              <a:t>Turn and talk with your partner about what the gist of this section seems to be.</a:t>
            </a:r>
            <a:endParaRPr sz="2667" dirty="0">
              <a:latin typeface="Century Gothic"/>
              <a:ea typeface="Century Gothic"/>
              <a:cs typeface="Century Gothic"/>
              <a:sym typeface="Century Gothic"/>
            </a:endParaRPr>
          </a:p>
          <a:p>
            <a:pPr marL="457189" indent="0">
              <a:spcBef>
                <a:spcPts val="1333"/>
              </a:spcBef>
              <a:buNone/>
            </a:pPr>
            <a:endParaRPr sz="2667" dirty="0">
              <a:latin typeface="Century Gothic"/>
              <a:ea typeface="Century Gothic"/>
              <a:cs typeface="Century Gothic"/>
              <a:sym typeface="Century Gothic"/>
            </a:endParaRPr>
          </a:p>
          <a:p>
            <a:pPr marL="457189" indent="-474121">
              <a:spcBef>
                <a:spcPts val="1333"/>
              </a:spcBef>
              <a:spcAft>
                <a:spcPts val="1333"/>
              </a:spcAft>
              <a:buSzPts val="2000"/>
              <a:buFont typeface="Century Gothic"/>
              <a:buChar char="●"/>
            </a:pPr>
            <a:r>
              <a:rPr lang="en" sz="2667" dirty="0">
                <a:latin typeface="Century Gothic"/>
                <a:ea typeface="Century Gothic"/>
                <a:cs typeface="Century Gothic"/>
                <a:sym typeface="Century Gothic"/>
              </a:rPr>
              <a:t>Finally, let’s talk as a class about that gist of the passage.</a:t>
            </a:r>
            <a:endParaRPr sz="2667" dirty="0">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89A169E2-EBEF-4308-ADC0-E5485CB90CFB}"/>
              </a:ext>
            </a:extLst>
          </p:cNvPr>
          <p:cNvPicPr>
            <a:picLocks noChangeAspect="1"/>
          </p:cNvPicPr>
          <p:nvPr/>
        </p:nvPicPr>
        <p:blipFill>
          <a:blip r:embed="rId3"/>
          <a:stretch>
            <a:fillRect/>
          </a:stretch>
        </p:blipFill>
        <p:spPr>
          <a:xfrm>
            <a:off x="11176652" y="5916706"/>
            <a:ext cx="721330" cy="711974"/>
          </a:xfrm>
          <a:prstGeom prst="rect">
            <a:avLst/>
          </a:prstGeom>
        </p:spPr>
      </p:pic>
    </p:spTree>
    <p:extLst>
      <p:ext uri="{BB962C8B-B14F-4D97-AF65-F5344CB8AC3E}">
        <p14:creationId xmlns:p14="http://schemas.microsoft.com/office/powerpoint/2010/main" val="35287748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838200" y="1690833"/>
            <a:ext cx="10703200" cy="4351200"/>
          </a:xfrm>
          <a:prstGeom prst="rect">
            <a:avLst/>
          </a:prstGeom>
          <a:noFill/>
          <a:ln>
            <a:noFill/>
          </a:ln>
        </p:spPr>
        <p:txBody>
          <a:bodyPr spcFirstLastPara="1" wrap="square" lIns="91433" tIns="45700" rIns="91433" bIns="45700" anchor="t" anchorCtr="0">
            <a:noAutofit/>
          </a:bodyPr>
          <a:lstStyle/>
          <a:p>
            <a:pPr marL="16933" indent="0">
              <a:spcBef>
                <a:spcPts val="0"/>
              </a:spcBef>
              <a:buSzPts val="2100"/>
              <a:buNone/>
            </a:pPr>
            <a:r>
              <a:rPr lang="en" sz="2533" b="1">
                <a:latin typeface="Century Gothic"/>
                <a:ea typeface="Century Gothic"/>
                <a:cs typeface="Century Gothic"/>
                <a:sym typeface="Century Gothic"/>
              </a:rPr>
              <a:t>Now it’s your turn to read this same passage</a:t>
            </a:r>
            <a:r>
              <a:rPr lang="en" sz="2533">
                <a:latin typeface="Century Gothic"/>
                <a:ea typeface="Century Gothic"/>
                <a:cs typeface="Century Gothic"/>
                <a:sym typeface="Century Gothic"/>
              </a:rPr>
              <a:t>. </a:t>
            </a:r>
            <a:r>
              <a:rPr lang="en" sz="2533" b="1">
                <a:latin typeface="Century Gothic"/>
                <a:ea typeface="Century Gothic"/>
                <a:cs typeface="Century Gothic"/>
                <a:sym typeface="Century Gothic"/>
              </a:rPr>
              <a:t>Here’s what you’ll do:</a:t>
            </a:r>
            <a:endParaRPr sz="2533" b="1">
              <a:latin typeface="Century Gothic"/>
              <a:ea typeface="Century Gothic"/>
              <a:cs typeface="Century Gothic"/>
              <a:sym typeface="Century Gothic"/>
            </a:endParaRPr>
          </a:p>
          <a:p>
            <a:pPr marL="16933" indent="0">
              <a:spcBef>
                <a:spcPts val="0"/>
              </a:spcBef>
              <a:buSzPts val="2100"/>
              <a:buNone/>
            </a:pPr>
            <a:endParaRPr sz="2533" b="1">
              <a:latin typeface="Century Gothic"/>
              <a:ea typeface="Century Gothic"/>
              <a:cs typeface="Century Gothic"/>
              <a:sym typeface="Century Gothic"/>
            </a:endParaRPr>
          </a:p>
          <a:p>
            <a:pPr marL="457189" indent="-465655">
              <a:spcBef>
                <a:spcPts val="0"/>
              </a:spcBef>
              <a:buSzPts val="1900"/>
              <a:buFont typeface="Century Gothic"/>
              <a:buChar char="●"/>
            </a:pPr>
            <a:r>
              <a:rPr lang="en" sz="2533">
                <a:latin typeface="Century Gothic"/>
                <a:ea typeface="Century Gothic"/>
                <a:cs typeface="Century Gothic"/>
                <a:sym typeface="Century Gothic"/>
              </a:rPr>
              <a:t>Read the passage to yourself in a whisper. </a:t>
            </a:r>
            <a:endParaRPr sz="2533">
              <a:latin typeface="Century Gothic"/>
              <a:ea typeface="Century Gothic"/>
              <a:cs typeface="Century Gothic"/>
              <a:sym typeface="Century Gothic"/>
            </a:endParaRPr>
          </a:p>
          <a:p>
            <a:pPr marL="457189" indent="-465655">
              <a:spcBef>
                <a:spcPts val="1333"/>
              </a:spcBef>
              <a:buSzPts val="1900"/>
              <a:buFont typeface="Century Gothic"/>
              <a:buChar char="●"/>
            </a:pPr>
            <a:r>
              <a:rPr lang="en" sz="2533">
                <a:latin typeface="Century Gothic"/>
                <a:ea typeface="Century Gothic"/>
                <a:cs typeface="Century Gothic"/>
                <a:sym typeface="Century Gothic"/>
              </a:rPr>
              <a:t>Now, read the same passage out loud to your partner – while your partner reads in their head. (Read </a:t>
            </a:r>
            <a:r>
              <a:rPr lang="en" sz="2533" b="1" i="1">
                <a:latin typeface="Century Gothic"/>
                <a:ea typeface="Century Gothic"/>
                <a:cs typeface="Century Gothic"/>
                <a:sym typeface="Century Gothic"/>
              </a:rPr>
              <a:t>softly</a:t>
            </a:r>
            <a:r>
              <a:rPr lang="en" sz="2533">
                <a:latin typeface="Century Gothic"/>
                <a:ea typeface="Century Gothic"/>
                <a:cs typeface="Century Gothic"/>
                <a:sym typeface="Century Gothic"/>
              </a:rPr>
              <a:t> – lots of people will be talking!)</a:t>
            </a:r>
            <a:endParaRPr sz="2533">
              <a:latin typeface="Century Gothic"/>
              <a:ea typeface="Century Gothic"/>
              <a:cs typeface="Century Gothic"/>
              <a:sym typeface="Century Gothic"/>
            </a:endParaRPr>
          </a:p>
          <a:p>
            <a:pPr marL="457189" indent="-465655">
              <a:spcBef>
                <a:spcPts val="1333"/>
              </a:spcBef>
              <a:spcAft>
                <a:spcPts val="1333"/>
              </a:spcAft>
              <a:buSzPts val="1900"/>
              <a:buFont typeface="Century Gothic"/>
              <a:buChar char="●"/>
            </a:pPr>
            <a:r>
              <a:rPr lang="en" sz="2533">
                <a:latin typeface="Century Gothic"/>
                <a:ea typeface="Century Gothic"/>
                <a:cs typeface="Century Gothic"/>
                <a:sym typeface="Century Gothic"/>
              </a:rPr>
              <a:t>Switch – this time, your partner reads aloud while you read in your head.</a:t>
            </a:r>
            <a:endParaRPr sz="2533">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838200" y="365125"/>
            <a:ext cx="10515600" cy="1325600"/>
          </a:xfrm>
          <a:prstGeom prst="rect">
            <a:avLst/>
          </a:prstGeom>
          <a:noFill/>
          <a:ln>
            <a:noFill/>
          </a:ln>
        </p:spPr>
        <p:txBody>
          <a:bodyPr spcFirstLastPara="1" wrap="square" lIns="91433" tIns="45700" rIns="91433" bIns="45700" anchor="ctr" anchorCtr="0">
            <a:noAutofit/>
          </a:bodyPr>
          <a:lstStyle/>
          <a:p>
            <a:pPr>
              <a:buSzPts val="3300"/>
            </a:pPr>
            <a:r>
              <a:rPr lang="en" sz="4267">
                <a:latin typeface="Century Gothic"/>
                <a:ea typeface="Century Gothic"/>
                <a:cs typeface="Century Gothic"/>
                <a:sym typeface="Century Gothic"/>
              </a:rPr>
              <a:t>Fluent Reading Work</a:t>
            </a:r>
            <a:endParaRPr sz="4267">
              <a:latin typeface="Century Gothic"/>
              <a:ea typeface="Century Gothic"/>
              <a:cs typeface="Century Gothic"/>
              <a:sym typeface="Century Gothic"/>
            </a:endParaRPr>
          </a:p>
        </p:txBody>
      </p:sp>
    </p:spTree>
    <p:extLst>
      <p:ext uri="{BB962C8B-B14F-4D97-AF65-F5344CB8AC3E}">
        <p14:creationId xmlns:p14="http://schemas.microsoft.com/office/powerpoint/2010/main" val="165373308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838200" y="365125"/>
            <a:ext cx="10515600" cy="1325600"/>
          </a:xfrm>
          <a:prstGeom prst="rect">
            <a:avLst/>
          </a:prstGeom>
        </p:spPr>
        <p:txBody>
          <a:bodyPr spcFirstLastPara="1" wrap="square" lIns="91433" tIns="45700" rIns="91433" bIns="45700" anchor="ctr" anchorCtr="0">
            <a:noAutofit/>
          </a:bodyPr>
          <a:lstStyle/>
          <a:p>
            <a:endParaRPr sz="4267">
              <a:latin typeface="Century Gothic"/>
              <a:ea typeface="Century Gothic"/>
              <a:cs typeface="Century Gothic"/>
              <a:sym typeface="Century Gothic"/>
            </a:endParaRPr>
          </a:p>
          <a:p>
            <a:pPr>
              <a:buSzPts val="3300"/>
            </a:pPr>
            <a:r>
              <a:rPr lang="en" sz="4267">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838200" y="1825625"/>
            <a:ext cx="10515600" cy="4351200"/>
          </a:xfrm>
          <a:prstGeom prst="rect">
            <a:avLst/>
          </a:prstGeom>
        </p:spPr>
        <p:txBody>
          <a:bodyPr spcFirstLastPara="1" wrap="square" lIns="91433" tIns="45700" rIns="91433" bIns="45700" anchor="t" anchorCtr="0">
            <a:noAutofit/>
          </a:bodyPr>
          <a:lstStyle/>
          <a:p>
            <a:pPr marL="0" indent="0">
              <a:spcBef>
                <a:spcPts val="1067"/>
              </a:spcBef>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1219170" indent="0">
              <a:spcBef>
                <a:spcPts val="1067"/>
              </a:spcBef>
              <a:buNone/>
            </a:pPr>
            <a:endParaRPr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609585" indent="-482588">
              <a:spcBef>
                <a:spcPts val="1067"/>
              </a:spcBef>
              <a:buSzPts val="2100"/>
              <a:buFont typeface="Century Gothic"/>
              <a:buAutoNum type="arabicPeriod"/>
            </a:pPr>
            <a:endParaRPr lang="en" dirty="0">
              <a:latin typeface="Century Gothic"/>
              <a:ea typeface="Century Gothic"/>
              <a:cs typeface="Century Gothic"/>
              <a:sym typeface="Century Gothic"/>
            </a:endParaRPr>
          </a:p>
          <a:p>
            <a:pPr marL="609585" indent="-482588">
              <a:spcBef>
                <a:spcPts val="1067"/>
              </a:spcBef>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7629453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453714" y="1426464"/>
            <a:ext cx="11006766" cy="5035158"/>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endParaRPr sz="2200" b="1"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a:t>
            </a:r>
            <a:r>
              <a:rPr lang="en-US" sz="2200" b="1" dirty="0">
                <a:latin typeface="Century Gothic"/>
                <a:ea typeface="Century Gothic"/>
                <a:cs typeface="Century Gothic"/>
                <a:sym typeface="Century Gothic"/>
              </a:rPr>
              <a:t> 2</a:t>
            </a:r>
            <a:r>
              <a:rPr lang="en-US" sz="2200" b="1" i="0" u="none" strike="noStrike" cap="none" dirty="0">
                <a:solidFill>
                  <a:schemeClr val="dk1"/>
                </a:solidFill>
                <a:latin typeface="Century Gothic"/>
                <a:ea typeface="Century Gothic"/>
                <a:cs typeface="Century Gothic"/>
                <a:sym typeface="Century Gothic"/>
              </a:rPr>
              <a:t>: Lesson </a:t>
            </a:r>
            <a:r>
              <a:rPr lang="en-US" sz="2200" b="1" dirty="0">
                <a:latin typeface="Century Gothic"/>
                <a:ea typeface="Century Gothic"/>
                <a:cs typeface="Century Gothic"/>
                <a:sym typeface="Century Gothic"/>
              </a:rPr>
              <a:t>6</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lang="en-US" sz="3200" dirty="0">
              <a:latin typeface="Century Gothic"/>
              <a:ea typeface="Century Gothic"/>
              <a:cs typeface="Century Gothic"/>
              <a:sym typeface="Century Gothic"/>
            </a:endParaRPr>
          </a:p>
          <a:p>
            <a:pPr marL="0" lvl="0" indent="0" algn="l">
              <a:lnSpc>
                <a:spcPct val="100000"/>
              </a:lnSpc>
              <a:spcBef>
                <a:spcPts val="0"/>
              </a:spcBef>
              <a:buSzPts val="1100"/>
            </a:pPr>
            <a:r>
              <a:rPr lang="en-US" dirty="0">
                <a:latin typeface="Century Gothic"/>
                <a:ea typeface="Century Gothic"/>
                <a:cs typeface="Century Gothic"/>
                <a:sym typeface="Century Gothic"/>
              </a:rPr>
              <a:t>New Materials to Prepare in Advance: </a:t>
            </a:r>
          </a:p>
          <a:p>
            <a:pPr lvl="0" indent="-342900" algn="l">
              <a:lnSpc>
                <a:spcPct val="100000"/>
              </a:lnSpc>
              <a:spcBef>
                <a:spcPts val="0"/>
              </a:spcBef>
              <a:buSzPts val="1800"/>
              <a:buFont typeface="Century Gothic"/>
              <a:buChar char="●"/>
            </a:pPr>
            <a:r>
              <a:rPr lang="en-US" dirty="0">
                <a:latin typeface="Century Gothic"/>
                <a:ea typeface="Century Gothic"/>
                <a:cs typeface="Century Gothic"/>
                <a:sym typeface="Century Gothic"/>
              </a:rPr>
              <a:t>Prepare model annotations of the article “Time Trip: Sudan’s Civil War” that reflect the same type of annotations that students did in Unit 1, Lesson 6. Be sure the annotations show the gist of each paragraph.</a:t>
            </a:r>
          </a:p>
          <a:p>
            <a:pPr lvl="0" indent="-342900" algn="l">
              <a:lnSpc>
                <a:spcPct val="100000"/>
              </a:lnSpc>
              <a:spcBef>
                <a:spcPts val="0"/>
              </a:spcBef>
              <a:buSzPts val="1800"/>
              <a:buFont typeface="Century Gothic"/>
              <a:buChar char="●"/>
            </a:pPr>
            <a:r>
              <a:rPr lang="en-US" dirty="0">
                <a:latin typeface="Century Gothic"/>
                <a:ea typeface="Century Gothic"/>
                <a:cs typeface="Century Gothic"/>
                <a:sym typeface="Century Gothic"/>
              </a:rPr>
              <a:t>Vocabulary Entry Task</a:t>
            </a:r>
          </a:p>
          <a:p>
            <a:pPr lvl="0" indent="-342900" algn="l">
              <a:lnSpc>
                <a:spcPct val="100000"/>
              </a:lnSpc>
              <a:spcBef>
                <a:spcPts val="0"/>
              </a:spcBef>
              <a:buSzPts val="1800"/>
              <a:buFont typeface="Century Gothic"/>
              <a:buChar char="●"/>
            </a:pPr>
            <a:r>
              <a:rPr lang="en-US" b="1" dirty="0">
                <a:latin typeface="Century Gothic"/>
                <a:ea typeface="Century Gothic"/>
                <a:cs typeface="Century Gothic"/>
                <a:sym typeface="Century Gothic"/>
              </a:rPr>
              <a:t>Reader’s Notes</a:t>
            </a:r>
            <a:r>
              <a:rPr lang="en-US" dirty="0">
                <a:latin typeface="Century Gothic"/>
                <a:ea typeface="Century Gothic"/>
                <a:cs typeface="Century Gothic"/>
                <a:sym typeface="Century Gothic"/>
              </a:rPr>
              <a:t>, Chapters 16-18 (one per student)</a:t>
            </a:r>
          </a:p>
          <a:p>
            <a:pPr lvl="0" indent="-342900" algn="l">
              <a:lnSpc>
                <a:spcPct val="100000"/>
              </a:lnSpc>
              <a:spcBef>
                <a:spcPts val="0"/>
              </a:spcBef>
              <a:buSzPts val="1800"/>
              <a:buFont typeface="Century Gothic"/>
              <a:buChar char="●"/>
            </a:pPr>
            <a:r>
              <a:rPr lang="en-US" b="1" dirty="0">
                <a:latin typeface="Century Gothic"/>
                <a:ea typeface="Century Gothic"/>
                <a:cs typeface="Century Gothic"/>
                <a:sym typeface="Century Gothic"/>
              </a:rPr>
              <a:t>Gathering Textual Evidence graphic organizer</a:t>
            </a:r>
            <a:r>
              <a:rPr lang="en-US" dirty="0">
                <a:latin typeface="Century Gothic"/>
                <a:ea typeface="Century Gothic"/>
                <a:cs typeface="Century Gothic"/>
                <a:sym typeface="Century Gothic"/>
              </a:rPr>
              <a:t>, Chapters 14-15 (one per student)</a:t>
            </a:r>
          </a:p>
          <a:p>
            <a:pPr lvl="0" indent="-342900" algn="l">
              <a:lnSpc>
                <a:spcPct val="100000"/>
              </a:lnSpc>
              <a:spcBef>
                <a:spcPts val="0"/>
              </a:spcBef>
              <a:buSzPts val="1800"/>
              <a:buFont typeface="Century Gothic"/>
              <a:buChar char="●"/>
            </a:pPr>
            <a:r>
              <a:rPr lang="en-US" b="1" dirty="0">
                <a:latin typeface="Century Gothic"/>
                <a:ea typeface="Century Gothic"/>
                <a:cs typeface="Century Gothic"/>
                <a:sym typeface="Century Gothic"/>
              </a:rPr>
              <a:t>Gathering Textual Evidence graphic organizer</a:t>
            </a:r>
            <a:r>
              <a:rPr lang="en-US" dirty="0">
                <a:latin typeface="Century Gothic"/>
                <a:ea typeface="Century Gothic"/>
                <a:cs typeface="Century Gothic"/>
                <a:sym typeface="Century Gothic"/>
              </a:rPr>
              <a:t>, Chapters 16-18 (one per student)</a:t>
            </a:r>
          </a:p>
          <a:p>
            <a:pPr lvl="0" indent="-342900" algn="l">
              <a:lnSpc>
                <a:spcPct val="100000"/>
              </a:lnSpc>
              <a:spcBef>
                <a:spcPts val="0"/>
              </a:spcBef>
              <a:buSzPts val="1800"/>
              <a:buFont typeface="Century Gothic"/>
              <a:buChar char="●"/>
            </a:pPr>
            <a:r>
              <a:rPr lang="en-US" dirty="0">
                <a:latin typeface="Century Gothic"/>
                <a:ea typeface="Century Gothic"/>
                <a:cs typeface="Century Gothic"/>
                <a:sym typeface="Century Gothic"/>
              </a:rPr>
              <a:t>Exit ticket (one per student)</a:t>
            </a:r>
            <a:endParaRPr sz="2200" i="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3330"/>
              <a:buFont typeface="Arial"/>
              <a:buNone/>
            </a:pPr>
            <a:endParaRPr sz="1400" i="0" u="none" strike="noStrike" cap="none" dirty="0">
              <a:solidFill>
                <a:schemeClr val="dk1"/>
              </a:solidFill>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453714" y="538132"/>
            <a:ext cx="10515600" cy="888332"/>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dirty="0">
                <a:latin typeface="Century Gothic"/>
                <a:ea typeface="Century Gothic"/>
                <a:cs typeface="Century Gothic"/>
                <a:sym typeface="Century Gothic"/>
              </a:rPr>
              <a:t>Grade 7: Module 1: Unit 2: Lesson 6</a:t>
            </a:r>
            <a:endParaRPr sz="2100" b="1" dirty="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dirty="0">
                <a:latin typeface="Century Gothic"/>
                <a:ea typeface="Century Gothic"/>
                <a:cs typeface="Century Gothic"/>
                <a:sym typeface="Century Gothic"/>
              </a:rPr>
              <a:t>Teacher slide, before teaching.</a:t>
            </a:r>
            <a:endParaRPr sz="2400" dirty="0">
              <a:latin typeface="Century Gothic"/>
              <a:ea typeface="Century Gothic"/>
              <a:cs typeface="Century Gothic"/>
              <a:sym typeface="Century Gothic"/>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276814508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6</a:t>
            </a:r>
            <a:endParaRPr sz="5600" b="1"/>
          </a:p>
        </p:txBody>
      </p:sp>
      <p:pic>
        <p:nvPicPr>
          <p:cNvPr id="3" name="Picture 2">
            <a:extLst>
              <a:ext uri="{FF2B5EF4-FFF2-40B4-BE49-F238E27FC236}">
                <a16:creationId xmlns:a16="http://schemas.microsoft.com/office/drawing/2014/main" id="{2062B91B-1765-4798-942F-59E25E1F0B59}"/>
              </a:ext>
            </a:extLst>
          </p:cNvPr>
          <p:cNvPicPr>
            <a:picLocks noChangeAspect="1"/>
          </p:cNvPicPr>
          <p:nvPr/>
        </p:nvPicPr>
        <p:blipFill>
          <a:blip r:embed="rId3"/>
          <a:stretch>
            <a:fillRect/>
          </a:stretch>
        </p:blipFill>
        <p:spPr>
          <a:xfrm>
            <a:off x="4862715" y="268106"/>
            <a:ext cx="2466569" cy="113362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a:latin typeface="Century Gothic"/>
                <a:ea typeface="Century Gothic"/>
                <a:cs typeface="Century Gothic"/>
                <a:sym typeface="Century Gothic"/>
              </a:rPr>
              <a:t>Hello</a:t>
            </a:r>
            <a:r>
              <a:rPr lang="en-US" sz="4200" b="1" i="0" u="none" strike="noStrike" cap="none">
                <a:solidFill>
                  <a:schemeClr val="dk1"/>
                </a:solidFill>
                <a:latin typeface="Century Gothic"/>
                <a:ea typeface="Century Gothic"/>
                <a:cs typeface="Century Gothic"/>
                <a:sym typeface="Century Gothic"/>
              </a:rPr>
              <a:t>, students!</a:t>
            </a:r>
            <a:endParaRPr sz="4200" b="1" i="0" u="none" strike="noStrike" cap="none">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551475" y="1722425"/>
            <a:ext cx="110535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In Unit 1 you read an informational text about Sudan’s civil war. Today, you’ll return to that text and consider how it compares to the novel you have been reading, </a:t>
            </a:r>
            <a:r>
              <a:rPr lang="en-US" i="1">
                <a:latin typeface="Century Gothic"/>
                <a:ea typeface="Century Gothic"/>
                <a:cs typeface="Century Gothic"/>
                <a:sym typeface="Century Gothic"/>
              </a:rPr>
              <a:t>A Long Walk to Water</a:t>
            </a:r>
            <a:r>
              <a:rPr lang="en-US">
                <a:latin typeface="Century Gothic"/>
                <a:ea typeface="Century Gothic"/>
                <a:cs typeface="Century Gothic"/>
                <a:sym typeface="Century Gothic"/>
              </a:rPr>
              <a:t>.</a:t>
            </a:r>
            <a:endParaRPr>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110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endParaRPr sz="110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endParaRPr sz="1100">
              <a:latin typeface="Arial"/>
              <a:ea typeface="Arial"/>
              <a:cs typeface="Arial"/>
              <a:sym typeface="Arial"/>
            </a:endParaRPr>
          </a:p>
          <a:p>
            <a:pPr marL="0" marR="0" lvl="0" indent="0" algn="l" rtl="0">
              <a:lnSpc>
                <a:spcPct val="80000"/>
              </a:lnSpc>
              <a:spcBef>
                <a:spcPts val="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Clr>
                <a:schemeClr val="dk1"/>
              </a:buClr>
              <a:buSzPts val="2400"/>
              <a:buFont typeface="Century Gothic"/>
              <a:buChar char="●"/>
            </a:pPr>
            <a:r>
              <a:rPr lang="en-US">
                <a:latin typeface="Century Gothic"/>
                <a:ea typeface="Century Gothic"/>
                <a:cs typeface="Century Gothic"/>
                <a:sym typeface="Century Gothic"/>
              </a:rPr>
              <a:t>Review Chapters 14 and 15 in </a:t>
            </a:r>
            <a:r>
              <a:rPr lang="en-US" i="1">
                <a:latin typeface="Century Gothic"/>
                <a:ea typeface="Century Gothic"/>
                <a:cs typeface="Century Gothic"/>
                <a:sym typeface="Century Gothic"/>
              </a:rPr>
              <a:t>A Long Walk to Water</a:t>
            </a:r>
            <a:r>
              <a:rPr lang="en-US">
                <a:latin typeface="Century Gothic"/>
                <a:ea typeface="Century Gothic"/>
                <a:cs typeface="Century Gothic"/>
                <a:sym typeface="Century Gothic"/>
              </a:rPr>
              <a:t>.</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Reread an informational text, “Time Trip: Sudan’s Civil War”</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Compare the novel and the informational text.</a:t>
            </a: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use our vocabulary skills</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1"/>
          </p:nvPr>
        </p:nvSpPr>
        <p:spPr>
          <a:xfrm>
            <a:off x="693225" y="1597150"/>
            <a:ext cx="11195100" cy="43530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endParaRPr sz="1100" b="1">
              <a:latin typeface="Arial"/>
              <a:ea typeface="Arial"/>
              <a:cs typeface="Arial"/>
              <a:sym typeface="Arial"/>
            </a:endParaRPr>
          </a:p>
          <a:p>
            <a:pPr marL="0" lvl="0" indent="0">
              <a:spcBef>
                <a:spcPts val="1000"/>
              </a:spcBef>
              <a:spcAft>
                <a:spcPts val="0"/>
              </a:spcAft>
              <a:buNone/>
            </a:pPr>
            <a:r>
              <a:rPr lang="en-US" sz="2400">
                <a:latin typeface="Century Gothic"/>
                <a:ea typeface="Century Gothic"/>
                <a:cs typeface="Century Gothic"/>
                <a:sym typeface="Century Gothic"/>
              </a:rPr>
              <a:t>Please put your </a:t>
            </a:r>
            <a:r>
              <a:rPr lang="en-US" sz="2400" b="1">
                <a:latin typeface="Century Gothic"/>
                <a:ea typeface="Century Gothic"/>
                <a:cs typeface="Century Gothic"/>
                <a:sym typeface="Century Gothic"/>
              </a:rPr>
              <a:t>homework</a:t>
            </a:r>
            <a:r>
              <a:rPr lang="en-US" sz="2400">
                <a:latin typeface="Century Gothic"/>
                <a:ea typeface="Century Gothic"/>
                <a:cs typeface="Century Gothic"/>
                <a:sym typeface="Century Gothic"/>
              </a:rPr>
              <a:t> on your desk to be checked: </a:t>
            </a:r>
            <a:r>
              <a:rPr lang="en-US" sz="2400" b="1">
                <a:latin typeface="Century Gothic"/>
                <a:ea typeface="Century Gothic"/>
                <a:cs typeface="Century Gothic"/>
                <a:sym typeface="Century Gothic"/>
              </a:rPr>
              <a:t>Reader’s Notes</a:t>
            </a:r>
            <a:r>
              <a:rPr lang="en-US" sz="2400">
                <a:latin typeface="Century Gothic"/>
                <a:ea typeface="Century Gothic"/>
                <a:cs typeface="Century Gothic"/>
                <a:sym typeface="Century Gothic"/>
              </a:rPr>
              <a:t> </a:t>
            </a:r>
            <a:r>
              <a:rPr lang="en-US" sz="2400" b="1">
                <a:latin typeface="Century Gothic"/>
                <a:ea typeface="Century Gothic"/>
                <a:cs typeface="Century Gothic"/>
                <a:sym typeface="Century Gothic"/>
              </a:rPr>
              <a:t>for Chapters 14 and 15.</a:t>
            </a:r>
            <a:endParaRPr sz="2400" b="1">
              <a:latin typeface="Century Gothic"/>
              <a:ea typeface="Century Gothic"/>
              <a:cs typeface="Century Gothic"/>
              <a:sym typeface="Century Gothic"/>
            </a:endParaRPr>
          </a:p>
          <a:p>
            <a:pPr marL="0" lvl="0" indent="0">
              <a:spcBef>
                <a:spcPts val="1000"/>
              </a:spcBef>
              <a:spcAft>
                <a:spcPts val="0"/>
              </a:spcAft>
              <a:buNone/>
            </a:pPr>
            <a:endParaRPr sz="2400">
              <a:latin typeface="Century Gothic"/>
              <a:ea typeface="Century Gothic"/>
              <a:cs typeface="Century Gothic"/>
              <a:sym typeface="Century Gothic"/>
            </a:endParaRPr>
          </a:p>
          <a:p>
            <a:pPr marL="0" lvl="0" indent="0">
              <a:spcBef>
                <a:spcPts val="1000"/>
              </a:spcBef>
              <a:spcAft>
                <a:spcPts val="0"/>
              </a:spcAft>
              <a:buNone/>
            </a:pPr>
            <a:r>
              <a:rPr lang="en-US" sz="2400">
                <a:latin typeface="Century Gothic"/>
                <a:ea typeface="Century Gothic"/>
                <a:cs typeface="Century Gothic"/>
                <a:sym typeface="Century Gothic"/>
              </a:rPr>
              <a:t>Answer the following questions on your handout:</a:t>
            </a:r>
            <a:endParaRPr sz="2400">
              <a:latin typeface="Century Gothic"/>
              <a:ea typeface="Century Gothic"/>
              <a:cs typeface="Century Gothic"/>
              <a:sym typeface="Century Gothic"/>
            </a:endParaRPr>
          </a:p>
          <a:p>
            <a:pPr marL="457200" lvl="0" indent="-381000" rtl="0">
              <a:spcBef>
                <a:spcPts val="1000"/>
              </a:spcBef>
              <a:spcAft>
                <a:spcPts val="0"/>
              </a:spcAft>
              <a:buSzPts val="2400"/>
              <a:buFont typeface="Century Gothic"/>
              <a:buChar char="•"/>
            </a:pPr>
            <a:r>
              <a:rPr lang="en-US" sz="2400">
                <a:latin typeface="Century Gothic"/>
                <a:ea typeface="Century Gothic"/>
                <a:cs typeface="Century Gothic"/>
                <a:sym typeface="Century Gothic"/>
              </a:rPr>
              <a:t>What does the word </a:t>
            </a:r>
            <a:r>
              <a:rPr lang="en-US" sz="2400" i="1">
                <a:latin typeface="Century Gothic"/>
                <a:ea typeface="Century Gothic"/>
                <a:cs typeface="Century Gothic"/>
                <a:sym typeface="Century Gothic"/>
              </a:rPr>
              <a:t>isolated</a:t>
            </a:r>
            <a:r>
              <a:rPr lang="en-US" sz="2400">
                <a:latin typeface="Century Gothic"/>
                <a:ea typeface="Century Gothic"/>
                <a:cs typeface="Century Gothic"/>
                <a:sym typeface="Century Gothic"/>
              </a:rPr>
              <a:t> mean? Underline the parts of the excerpt that could help you figure this out.</a:t>
            </a:r>
            <a:br>
              <a:rPr lang="en-US" sz="2400">
                <a:latin typeface="Century Gothic"/>
                <a:ea typeface="Century Gothic"/>
                <a:cs typeface="Century Gothic"/>
                <a:sym typeface="Century Gothic"/>
              </a:rPr>
            </a:br>
            <a:endParaRPr sz="2400">
              <a:latin typeface="Century Gothic"/>
              <a:ea typeface="Century Gothic"/>
              <a:cs typeface="Century Gothic"/>
              <a:sym typeface="Century Gothic"/>
            </a:endParaRPr>
          </a:p>
          <a:p>
            <a:pPr marL="457200" lvl="0" indent="-381000">
              <a:spcBef>
                <a:spcPts val="0"/>
              </a:spcBef>
              <a:spcAft>
                <a:spcPts val="0"/>
              </a:spcAft>
              <a:buSzPts val="2400"/>
              <a:buFont typeface="Century Gothic"/>
              <a:buChar char="•"/>
            </a:pPr>
            <a:r>
              <a:rPr lang="en-US" sz="2400">
                <a:latin typeface="Century Gothic"/>
                <a:ea typeface="Century Gothic"/>
                <a:cs typeface="Century Gothic"/>
                <a:sym typeface="Century Gothic"/>
              </a:rPr>
              <a:t>What does</a:t>
            </a:r>
            <a:r>
              <a:rPr lang="en-US" sz="2400" i="1">
                <a:latin typeface="Century Gothic"/>
                <a:ea typeface="Century Gothic"/>
                <a:cs typeface="Century Gothic"/>
                <a:sym typeface="Century Gothic"/>
              </a:rPr>
              <a:t> aid worker </a:t>
            </a:r>
            <a:r>
              <a:rPr lang="en-US" sz="2400">
                <a:latin typeface="Century Gothic"/>
                <a:ea typeface="Century Gothic"/>
                <a:cs typeface="Century Gothic"/>
                <a:sym typeface="Century Gothic"/>
              </a:rPr>
              <a:t>mean? What did you find on pages 85 and 86 that helped you figure it out?</a:t>
            </a:r>
            <a:endParaRPr sz="2400">
              <a:latin typeface="Century Gothic"/>
              <a:ea typeface="Century Gothic"/>
              <a:cs typeface="Century Gothic"/>
              <a:sym typeface="Century Gothic"/>
            </a:endParaRPr>
          </a:p>
          <a:p>
            <a:pPr marL="0" lvl="0" indent="0" rtl="0">
              <a:spcBef>
                <a:spcPts val="1000"/>
              </a:spcBef>
              <a:spcAft>
                <a:spcPts val="0"/>
              </a:spcAft>
              <a:buNone/>
            </a:pPr>
            <a:endParaRPr sz="2400" b="1">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25" name="Google Shape;125;p18"/>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400" dirty="0">
                <a:latin typeface="Century Gothic"/>
                <a:ea typeface="Century Gothic"/>
                <a:cs typeface="Century Gothic"/>
                <a:sym typeface="Century Gothic"/>
              </a:rPr>
              <a:t>Today’s learning targets are:</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dirty="0">
              <a:latin typeface="Century Gothic"/>
              <a:ea typeface="Century Gothic"/>
              <a:cs typeface="Century Gothic"/>
              <a:sym typeface="Century Gothic"/>
            </a:endParaRPr>
          </a:p>
          <a:p>
            <a:pPr marL="533400" lvl="0" indent="-457200">
              <a:buSzPct val="100000"/>
              <a:buFont typeface="+mj-lt"/>
              <a:buAutoNum type="arabicPeriod"/>
            </a:pPr>
            <a:r>
              <a:rPr lang="en-US" b="1" dirty="0">
                <a:latin typeface="Century Gothic"/>
                <a:ea typeface="Century Gothic"/>
                <a:cs typeface="Century Gothic"/>
                <a:sym typeface="Century Gothic"/>
              </a:rPr>
              <a:t>I can use context clues to determine word meanings.</a:t>
            </a:r>
          </a:p>
          <a:p>
            <a:pPr marL="533400" lvl="0" indent="-457200">
              <a:buSzPct val="100000"/>
              <a:buFont typeface="+mj-lt"/>
              <a:buAutoNum type="arabicPeriod"/>
            </a:pPr>
            <a:r>
              <a:rPr lang="en-US" b="1" dirty="0">
                <a:latin typeface="Century Gothic"/>
                <a:ea typeface="Century Gothic"/>
                <a:cs typeface="Century Gothic"/>
                <a:sym typeface="Century Gothic"/>
              </a:rPr>
              <a:t>I can compare the accounts of survival in “Time Trip: Sudan’s Civil War” and </a:t>
            </a:r>
            <a:r>
              <a:rPr lang="en-US" b="1" i="1" dirty="0">
                <a:latin typeface="Century Gothic"/>
                <a:ea typeface="Century Gothic"/>
                <a:cs typeface="Century Gothic"/>
                <a:sym typeface="Century Gothic"/>
              </a:rPr>
              <a:t>A Long Walk to Water.</a:t>
            </a:r>
          </a:p>
          <a:p>
            <a:pPr marL="533400" lvl="0" indent="-457200">
              <a:buSzPct val="100000"/>
              <a:buFont typeface="+mj-lt"/>
              <a:buAutoNum type="arabicPeriod"/>
            </a:pPr>
            <a:r>
              <a:rPr lang="en-US" b="1" dirty="0">
                <a:latin typeface="Century Gothic"/>
                <a:ea typeface="Century Gothic"/>
                <a:cs typeface="Century Gothic"/>
                <a:sym typeface="Century Gothic"/>
              </a:rPr>
              <a:t>I can cite several pieces of text-based evidence to support my comparison of “Time Trip: Sudan’s Civil War” and the novel </a:t>
            </a:r>
            <a:r>
              <a:rPr lang="en-US" b="1" i="1" dirty="0">
                <a:latin typeface="Century Gothic"/>
                <a:ea typeface="Century Gothic"/>
                <a:cs typeface="Century Gothic"/>
                <a:sym typeface="Century Gothic"/>
              </a:rPr>
              <a:t>A Long Walk to Water.</a:t>
            </a:r>
            <a:endParaRPr lang="en-US"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4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b="1" dirty="0">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endParaRPr sz="2600"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26" name="Google Shape;126;p18"/>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B4F414EF-DD45-4EE4-9B72-2B1C12F646BD}"/>
              </a:ext>
            </a:extLst>
          </p:cNvPr>
          <p:cNvPicPr>
            <a:picLocks noChangeAspect="1"/>
          </p:cNvPicPr>
          <p:nvPr/>
        </p:nvPicPr>
        <p:blipFill>
          <a:blip r:embed="rId4"/>
          <a:stretch>
            <a:fillRect/>
          </a:stretch>
        </p:blipFill>
        <p:spPr>
          <a:xfrm>
            <a:off x="11096266" y="6010507"/>
            <a:ext cx="792059" cy="634314"/>
          </a:xfrm>
          <a:prstGeom prst="rect">
            <a:avLst/>
          </a:prstGeom>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19"/>
          <p:cNvSpPr txBox="1">
            <a:spLocks noGrp="1"/>
          </p:cNvSpPr>
          <p:nvPr>
            <p:ph type="title"/>
          </p:nvPr>
        </p:nvSpPr>
        <p:spPr>
          <a:xfrm>
            <a:off x="363200" y="440864"/>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work with our anchor charts</a:t>
            </a:r>
            <a:r>
              <a:rPr lang="en-US" sz="3400" b="1" dirty="0">
                <a:latin typeface="Century Gothic"/>
                <a:ea typeface="Century Gothic"/>
                <a:cs typeface="Century Gothic"/>
                <a:sym typeface="Century Gothic"/>
              </a:rPr>
              <a:t> </a:t>
            </a:r>
            <a:endParaRPr sz="3400" b="1" i="0" u="none" strike="noStrike" cap="none" dirty="0">
              <a:solidFill>
                <a:schemeClr val="dk1"/>
              </a:solidFill>
              <a:latin typeface="Century Gothic"/>
              <a:ea typeface="Century Gothic"/>
              <a:cs typeface="Century Gothic"/>
              <a:sym typeface="Century Gothic"/>
            </a:endParaRPr>
          </a:p>
        </p:txBody>
      </p:sp>
      <p:sp>
        <p:nvSpPr>
          <p:cNvPr id="133" name="Google Shape;133;p19"/>
          <p:cNvSpPr txBox="1">
            <a:spLocks noGrp="1"/>
          </p:cNvSpPr>
          <p:nvPr>
            <p:ph type="body" idx="1"/>
          </p:nvPr>
        </p:nvSpPr>
        <p:spPr>
          <a:xfrm>
            <a:off x="363200" y="2036064"/>
            <a:ext cx="11525100" cy="4741786"/>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dirty="0">
                <a:latin typeface="Century Gothic"/>
                <a:ea typeface="Century Gothic"/>
                <a:cs typeface="Century Gothic"/>
                <a:sym typeface="Century Gothic"/>
              </a:rPr>
              <a:t>We will add to both anchor charts :</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the </a:t>
            </a:r>
            <a:r>
              <a:rPr lang="en-US" b="1" dirty="0">
                <a:latin typeface="Century Gothic"/>
                <a:ea typeface="Century Gothic"/>
                <a:cs typeface="Century Gothic"/>
                <a:sym typeface="Century Gothic"/>
              </a:rPr>
              <a:t>Salva/ Nya chart </a:t>
            </a:r>
            <a:r>
              <a:rPr lang="en-US" dirty="0">
                <a:latin typeface="Century Gothic"/>
                <a:ea typeface="Century Gothic"/>
                <a:cs typeface="Century Gothic"/>
                <a:sym typeface="Century Gothic"/>
              </a:rPr>
              <a:t>that we have been keeping using our gist notes</a:t>
            </a:r>
            <a:endParaRPr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Char char="●"/>
            </a:pPr>
            <a:r>
              <a:rPr lang="en-US" dirty="0">
                <a:latin typeface="Century Gothic"/>
                <a:ea typeface="Century Gothic"/>
                <a:cs typeface="Century Gothic"/>
                <a:sym typeface="Century Gothic"/>
              </a:rPr>
              <a:t>the </a:t>
            </a:r>
            <a:r>
              <a:rPr lang="en-US" b="1" dirty="0">
                <a:latin typeface="Century Gothic"/>
                <a:ea typeface="Century Gothic"/>
                <a:cs typeface="Century Gothic"/>
                <a:sym typeface="Century Gothic"/>
              </a:rPr>
              <a:t>survival anchor chart </a:t>
            </a:r>
            <a:r>
              <a:rPr lang="en-US" dirty="0">
                <a:latin typeface="Century Gothic"/>
                <a:ea typeface="Century Gothic"/>
                <a:cs typeface="Century Gothic"/>
                <a:sym typeface="Century Gothic"/>
              </a:rPr>
              <a:t>that we have been keeping and adding to</a:t>
            </a:r>
            <a:endParaRPr dirty="0">
              <a:latin typeface="Century Gothic"/>
              <a:ea typeface="Century Gothic"/>
              <a:cs typeface="Century Gothic"/>
              <a:sym typeface="Century Gothic"/>
            </a:endParaRPr>
          </a:p>
        </p:txBody>
      </p:sp>
      <p:pic>
        <p:nvPicPr>
          <p:cNvPr id="134" name="Google Shape;134;p19"/>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sp>
        <p:nvSpPr>
          <p:cNvPr id="140" name="Google Shape;140;p20"/>
          <p:cNvSpPr txBox="1">
            <a:spLocks noGrp="1"/>
          </p:cNvSpPr>
          <p:nvPr>
            <p:ph type="title"/>
          </p:nvPr>
        </p:nvSpPr>
        <p:spPr>
          <a:xfrm>
            <a:off x="363200" y="34300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discuss</a:t>
            </a:r>
            <a:r>
              <a:rPr lang="en-US" sz="3400" b="1" dirty="0">
                <a:latin typeface="Century Gothic"/>
                <a:ea typeface="Century Gothic"/>
                <a:cs typeface="Century Gothic"/>
                <a:sym typeface="Century Gothic"/>
              </a:rPr>
              <a:t> juxtapositions </a:t>
            </a:r>
            <a:endParaRPr sz="3400" b="1" i="0" u="none" strike="noStrike" cap="none" dirty="0">
              <a:solidFill>
                <a:schemeClr val="dk1"/>
              </a:solidFill>
              <a:latin typeface="Century Gothic"/>
              <a:ea typeface="Century Gothic"/>
              <a:cs typeface="Century Gothic"/>
              <a:sym typeface="Century Gothic"/>
            </a:endParaRPr>
          </a:p>
        </p:txBody>
      </p:sp>
      <p:sp>
        <p:nvSpPr>
          <p:cNvPr id="141" name="Google Shape;141;p20"/>
          <p:cNvSpPr txBox="1">
            <a:spLocks noGrp="1"/>
          </p:cNvSpPr>
          <p:nvPr>
            <p:ph type="body" idx="1"/>
          </p:nvPr>
        </p:nvSpPr>
        <p:spPr>
          <a:xfrm>
            <a:off x="363200" y="1581679"/>
            <a:ext cx="11525100" cy="519617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In each chapter of </a:t>
            </a:r>
            <a:r>
              <a:rPr lang="en-US" sz="2400" i="1" dirty="0">
                <a:latin typeface="Century Gothic"/>
                <a:ea typeface="Century Gothic"/>
                <a:cs typeface="Century Gothic"/>
                <a:sym typeface="Century Gothic"/>
              </a:rPr>
              <a:t>A Long Walk to Water</a:t>
            </a:r>
            <a:r>
              <a:rPr lang="en-US" sz="2400" dirty="0">
                <a:latin typeface="Century Gothic"/>
                <a:ea typeface="Century Gothic"/>
                <a:cs typeface="Century Gothic"/>
                <a:sym typeface="Century Gothic"/>
              </a:rPr>
              <a:t>, the author </a:t>
            </a:r>
            <a:r>
              <a:rPr lang="en-US" sz="2400" b="1" dirty="0">
                <a:latin typeface="Century Gothic"/>
                <a:ea typeface="Century Gothic"/>
                <a:cs typeface="Century Gothic"/>
                <a:sym typeface="Century Gothic"/>
              </a:rPr>
              <a:t>juxtaposes </a:t>
            </a:r>
            <a:r>
              <a:rPr lang="en-US" sz="2400" dirty="0">
                <a:latin typeface="Century Gothic"/>
                <a:ea typeface="Century Gothic"/>
                <a:cs typeface="Century Gothic"/>
                <a:sym typeface="Century Gothic"/>
              </a:rPr>
              <a:t>Salva and Nya.</a:t>
            </a:r>
            <a:br>
              <a:rPr lang="en-US" sz="2400" dirty="0">
                <a:latin typeface="Century Gothic"/>
                <a:ea typeface="Century Gothic"/>
                <a:cs typeface="Century Gothic"/>
                <a:sym typeface="Century Gothic"/>
              </a:rPr>
            </a:br>
            <a:endParaRPr sz="1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You just added evidence to the anchor chart and your notes.</a:t>
            </a:r>
          </a:p>
          <a:p>
            <a:pPr marL="0" marR="0" lvl="0" indent="0" algn="l" rtl="0">
              <a:lnSpc>
                <a:spcPct val="90000"/>
              </a:lnSpc>
              <a:spcBef>
                <a:spcPts val="1000"/>
              </a:spcBef>
              <a:spcAft>
                <a:spcPts val="0"/>
              </a:spcAft>
              <a:buNone/>
            </a:pPr>
            <a:endParaRPr sz="9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400" dirty="0">
                <a:latin typeface="Century Gothic"/>
                <a:ea typeface="Century Gothic"/>
                <a:cs typeface="Century Gothic"/>
                <a:sym typeface="Century Gothic"/>
              </a:rPr>
              <a:t>Now you will  meet with your partner to discuss the following questions:</a:t>
            </a:r>
            <a:endParaRPr sz="2400" dirty="0">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sz="2400" dirty="0">
                <a:latin typeface="Century Gothic"/>
                <a:ea typeface="Century Gothic"/>
                <a:cs typeface="Century Gothic"/>
                <a:sym typeface="Century Gothic"/>
              </a:rPr>
              <a:t>Looking at the </a:t>
            </a:r>
            <a:r>
              <a:rPr lang="en-US" sz="2400" b="1" dirty="0">
                <a:latin typeface="Century Gothic"/>
                <a:ea typeface="Century Gothic"/>
                <a:cs typeface="Century Gothic"/>
                <a:sym typeface="Century Gothic"/>
              </a:rPr>
              <a:t>Salva/Nya chart</a:t>
            </a:r>
            <a:r>
              <a:rPr lang="en-US" sz="2400" dirty="0">
                <a:latin typeface="Century Gothic"/>
                <a:ea typeface="Century Gothic"/>
                <a:cs typeface="Century Gothic"/>
                <a:sym typeface="Century Gothic"/>
              </a:rPr>
              <a:t>, in what ways are they </a:t>
            </a:r>
            <a:r>
              <a:rPr lang="en-US" sz="2400" b="1" dirty="0">
                <a:latin typeface="Century Gothic"/>
                <a:ea typeface="Century Gothic"/>
                <a:cs typeface="Century Gothic"/>
                <a:sym typeface="Century Gothic"/>
              </a:rPr>
              <a:t>juxtaposed</a:t>
            </a:r>
            <a:r>
              <a:rPr lang="en-US" sz="2400" dirty="0">
                <a:latin typeface="Century Gothic"/>
                <a:ea typeface="Century Gothic"/>
                <a:cs typeface="Century Gothic"/>
                <a:sym typeface="Century Gothic"/>
              </a:rPr>
              <a:t>?</a:t>
            </a:r>
            <a:br>
              <a:rPr lang="en-US"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What </a:t>
            </a:r>
            <a:r>
              <a:rPr lang="en-US" sz="2400" b="1" dirty="0">
                <a:latin typeface="Century Gothic"/>
                <a:ea typeface="Century Gothic"/>
                <a:cs typeface="Century Gothic"/>
                <a:sym typeface="Century Gothic"/>
              </a:rPr>
              <a:t>comparisons</a:t>
            </a:r>
            <a:r>
              <a:rPr lang="en-US" sz="2400" dirty="0">
                <a:latin typeface="Century Gothic"/>
                <a:ea typeface="Century Gothic"/>
                <a:cs typeface="Century Gothic"/>
                <a:sym typeface="Century Gothic"/>
              </a:rPr>
              <a:t> is the author drawing between them? </a:t>
            </a:r>
            <a:br>
              <a:rPr lang="en-US"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What </a:t>
            </a:r>
            <a:r>
              <a:rPr lang="en-US" sz="2400" b="1" dirty="0">
                <a:latin typeface="Century Gothic"/>
                <a:ea typeface="Century Gothic"/>
                <a:cs typeface="Century Gothic"/>
                <a:sym typeface="Century Gothic"/>
              </a:rPr>
              <a:t>contrasts</a:t>
            </a:r>
            <a:r>
              <a:rPr lang="en-US" sz="2400" dirty="0">
                <a:latin typeface="Century Gothic"/>
                <a:ea typeface="Century Gothic"/>
                <a:cs typeface="Century Gothic"/>
                <a:sym typeface="Century Gothic"/>
              </a:rPr>
              <a:t>?</a:t>
            </a:r>
            <a:br>
              <a:rPr lang="en-US" sz="2400" dirty="0">
                <a:latin typeface="Century Gothic"/>
                <a:ea typeface="Century Gothic"/>
                <a:cs typeface="Century Gothic"/>
                <a:sym typeface="Century Gothic"/>
              </a:rPr>
            </a:b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US" sz="2400" dirty="0">
                <a:latin typeface="Century Gothic"/>
                <a:ea typeface="Century Gothic"/>
                <a:cs typeface="Century Gothic"/>
                <a:sym typeface="Century Gothic"/>
              </a:rPr>
              <a:t>What are we learning about </a:t>
            </a:r>
            <a:r>
              <a:rPr lang="en-US" sz="2400" b="1" dirty="0">
                <a:latin typeface="Century Gothic"/>
                <a:ea typeface="Century Gothic"/>
                <a:cs typeface="Century Gothic"/>
                <a:sym typeface="Century Gothic"/>
              </a:rPr>
              <a:t>survival </a:t>
            </a:r>
            <a:r>
              <a:rPr lang="en-US" sz="2400" dirty="0">
                <a:latin typeface="Century Gothic"/>
                <a:ea typeface="Century Gothic"/>
                <a:cs typeface="Century Gothic"/>
                <a:sym typeface="Century Gothic"/>
              </a:rPr>
              <a:t>from these characters and their </a:t>
            </a:r>
            <a:r>
              <a:rPr lang="en-US" sz="2400" b="1" dirty="0">
                <a:latin typeface="Century Gothic"/>
                <a:ea typeface="Century Gothic"/>
                <a:cs typeface="Century Gothic"/>
                <a:sym typeface="Century Gothic"/>
              </a:rPr>
              <a:t>juxtaposition</a:t>
            </a:r>
            <a:r>
              <a:rPr lang="en-US" sz="2400" dirty="0">
                <a:latin typeface="Century Gothic"/>
                <a:ea typeface="Century Gothic"/>
                <a:cs typeface="Century Gothic"/>
                <a:sym typeface="Century Gothic"/>
              </a:rPr>
              <a:t>?</a:t>
            </a:r>
            <a:endParaRPr sz="2400"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600" dirty="0">
              <a:latin typeface="Century Gothic"/>
              <a:ea typeface="Century Gothic"/>
              <a:cs typeface="Century Gothic"/>
              <a:sym typeface="Century Gothic"/>
            </a:endParaRPr>
          </a:p>
        </p:txBody>
      </p:sp>
      <p:pic>
        <p:nvPicPr>
          <p:cNvPr id="142" name="Google Shape;142;p20"/>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1"/>
          <p:cNvSpPr txBox="1">
            <a:spLocks noGrp="1"/>
          </p:cNvSpPr>
          <p:nvPr>
            <p:ph type="title"/>
          </p:nvPr>
        </p:nvSpPr>
        <p:spPr>
          <a:xfrm>
            <a:off x="446880" y="536626"/>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panose="020B0502020202020204" pitchFamily="34" charset="0"/>
                <a:ea typeface="Century Gothic"/>
                <a:cs typeface="Century Gothic"/>
                <a:sym typeface="Century Gothic"/>
              </a:rPr>
              <a:t>Let’s read an informational text</a:t>
            </a:r>
            <a:endParaRPr sz="3400" i="0" u="none" strike="noStrike" cap="none" dirty="0">
              <a:solidFill>
                <a:schemeClr val="dk1"/>
              </a:solidFill>
              <a:latin typeface="Century Gothic" panose="020B0502020202020204" pitchFamily="34" charset="0"/>
              <a:ea typeface="Century Gothic"/>
              <a:cs typeface="Century Gothic"/>
              <a:sym typeface="Century Gothic"/>
            </a:endParaRPr>
          </a:p>
        </p:txBody>
      </p:sp>
      <p:pic>
        <p:nvPicPr>
          <p:cNvPr id="149" name="Google Shape;149;p2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0" name="Google Shape;150;p21"/>
          <p:cNvSpPr txBox="1"/>
          <p:nvPr/>
        </p:nvSpPr>
        <p:spPr>
          <a:xfrm>
            <a:off x="446880" y="1961052"/>
            <a:ext cx="11281824" cy="4216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dirty="0">
                <a:latin typeface="Century Gothic" panose="020B0502020202020204" pitchFamily="34" charset="0"/>
              </a:rPr>
              <a:t>You have been thinking about the challenges Salva and Nya face to survive in </a:t>
            </a:r>
            <a:r>
              <a:rPr lang="en-US" sz="2400" i="1" dirty="0">
                <a:latin typeface="Century Gothic" panose="020B0502020202020204" pitchFamily="34" charset="0"/>
              </a:rPr>
              <a:t>A Long Walk to Water</a:t>
            </a:r>
            <a:r>
              <a:rPr lang="en-US" sz="2400" dirty="0">
                <a:latin typeface="Century Gothic" panose="020B0502020202020204" pitchFamily="34" charset="0"/>
              </a:rPr>
              <a:t>. </a:t>
            </a:r>
            <a:endParaRPr sz="2400" dirty="0">
              <a:latin typeface="Century Gothic" panose="020B0502020202020204" pitchFamily="34" charset="0"/>
            </a:endParaRPr>
          </a:p>
          <a:p>
            <a:pPr marL="0" lvl="0" indent="0">
              <a:spcBef>
                <a:spcPts val="0"/>
              </a:spcBef>
              <a:spcAft>
                <a:spcPts val="0"/>
              </a:spcAft>
              <a:buNone/>
            </a:pPr>
            <a:endParaRPr sz="2400" dirty="0">
              <a:latin typeface="Century Gothic" panose="020B0502020202020204" pitchFamily="34" charset="0"/>
            </a:endParaRPr>
          </a:p>
          <a:p>
            <a:pPr marL="0" lvl="0" indent="0">
              <a:spcBef>
                <a:spcPts val="0"/>
              </a:spcBef>
              <a:spcAft>
                <a:spcPts val="0"/>
              </a:spcAft>
              <a:buNone/>
            </a:pPr>
            <a:r>
              <a:rPr lang="en-US" sz="2400" dirty="0">
                <a:latin typeface="Century Gothic" panose="020B0502020202020204" pitchFamily="34" charset="0"/>
              </a:rPr>
              <a:t>Now, you will begin to analyze the historical information that informed the novel, the choices the novel’s author made when writing, and what those choices emphasize in the novel.</a:t>
            </a:r>
            <a:endParaRPr sz="2400" dirty="0">
              <a:latin typeface="Century Gothic" panose="020B0502020202020204" pitchFamily="34" charset="0"/>
            </a:endParaRPr>
          </a:p>
          <a:p>
            <a:pPr marL="0" lvl="0" indent="0">
              <a:spcBef>
                <a:spcPts val="0"/>
              </a:spcBef>
              <a:spcAft>
                <a:spcPts val="0"/>
              </a:spcAft>
              <a:buNone/>
            </a:pPr>
            <a:endParaRPr sz="2400" dirty="0">
              <a:latin typeface="Century Gothic" panose="020B0502020202020204" pitchFamily="34" charset="0"/>
            </a:endParaRPr>
          </a:p>
          <a:p>
            <a:pPr marL="0" lvl="0" indent="0">
              <a:spcBef>
                <a:spcPts val="0"/>
              </a:spcBef>
              <a:spcAft>
                <a:spcPts val="0"/>
              </a:spcAft>
              <a:buNone/>
            </a:pPr>
            <a:r>
              <a:rPr lang="en-US" sz="2400" dirty="0">
                <a:latin typeface="Century Gothic" panose="020B0502020202020204" pitchFamily="34" charset="0"/>
              </a:rPr>
              <a:t>As you read “Time Trip: Sudan’s Civil War,” consider:</a:t>
            </a:r>
            <a:endParaRPr sz="2400" dirty="0">
              <a:latin typeface="Century Gothic" panose="020B0502020202020204" pitchFamily="34" charset="0"/>
            </a:endParaRPr>
          </a:p>
          <a:p>
            <a:pPr marL="0" lvl="0" indent="0" rtl="0">
              <a:spcBef>
                <a:spcPts val="0"/>
              </a:spcBef>
              <a:spcAft>
                <a:spcPts val="0"/>
              </a:spcAft>
              <a:buNone/>
            </a:pPr>
            <a:endParaRPr sz="2400" dirty="0">
              <a:latin typeface="Century Gothic" panose="020B0502020202020204" pitchFamily="34" charset="0"/>
            </a:endParaRPr>
          </a:p>
          <a:p>
            <a:pPr marL="0" lvl="0" indent="0" algn="ctr">
              <a:spcBef>
                <a:spcPts val="0"/>
              </a:spcBef>
              <a:spcAft>
                <a:spcPts val="0"/>
              </a:spcAft>
              <a:buClr>
                <a:schemeClr val="dk1"/>
              </a:buClr>
              <a:buSzPts val="1100"/>
              <a:buFont typeface="Arial"/>
              <a:buNone/>
            </a:pPr>
            <a:r>
              <a:rPr lang="en-US" sz="2400" b="1" dirty="0">
                <a:latin typeface="Century Gothic" panose="020B0502020202020204" pitchFamily="34" charset="0"/>
              </a:rPr>
              <a:t>Why was Sudan a challenging place to survive?</a:t>
            </a:r>
            <a:endParaRPr sz="2400" b="1" dirty="0">
              <a:latin typeface="Century Gothic" panose="020B0502020202020204" pitchFamily="34" charset="0"/>
            </a:endParaRPr>
          </a:p>
          <a:p>
            <a:pPr marL="0" lvl="0" indent="0">
              <a:spcBef>
                <a:spcPts val="0"/>
              </a:spcBef>
              <a:spcAft>
                <a:spcPts val="0"/>
              </a:spcAft>
              <a:buNone/>
            </a:pPr>
            <a:endParaRPr sz="2000" dirty="0">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A009D97-DEEE-4EF1-B7DE-8E17AB0DF415}">
  <ds:schemaRefs>
    <ds:schemaRef ds:uri="http://schemas.microsoft.com/sharepoint/v3/contenttype/forms"/>
  </ds:schemaRefs>
</ds:datastoreItem>
</file>

<file path=customXml/itemProps2.xml><?xml version="1.0" encoding="utf-8"?>
<ds:datastoreItem xmlns:ds="http://schemas.openxmlformats.org/officeDocument/2006/customXml" ds:itemID="{D5F8968C-791F-4F4E-AEBB-0AAEC33D4FCF}">
  <ds:schemaRefs>
    <ds:schemaRef ds:uri="http://purl.org/dc/dcmitype/"/>
    <ds:schemaRef ds:uri="http://schemas.microsoft.com/office/infopath/2007/PartnerControls"/>
    <ds:schemaRef ds:uri="http://purl.org/dc/elements/1.1/"/>
    <ds:schemaRef ds:uri="http://schemas.microsoft.com/office/2006/metadata/properties"/>
    <ds:schemaRef ds:uri="http://schemas.microsoft.com/office/2006/documentManagement/types"/>
    <ds:schemaRef ds:uri="http://purl.org/dc/terms/"/>
    <ds:schemaRef ds:uri="http://schemas.openxmlformats.org/package/2006/metadata/core-properties"/>
    <ds:schemaRef ds:uri="02a6a75b-8925-4bc7-8b21-b87d4a90d0a3"/>
    <ds:schemaRef ds:uri="a1502afc-75e6-4a80-976c-76583f90c737"/>
    <ds:schemaRef ds:uri="http://www.w3.org/XML/1998/namespace"/>
  </ds:schemaRefs>
</ds:datastoreItem>
</file>

<file path=customXml/itemProps3.xml><?xml version="1.0" encoding="utf-8"?>
<ds:datastoreItem xmlns:ds="http://schemas.openxmlformats.org/officeDocument/2006/customXml" ds:itemID="{9608F0F9-8A3A-4D96-828A-401A65B159FF}"/>
</file>

<file path=docProps/app.xml><?xml version="1.0" encoding="utf-8"?>
<Properties xmlns="http://schemas.openxmlformats.org/officeDocument/2006/extended-properties" xmlns:vt="http://schemas.openxmlformats.org/officeDocument/2006/docPropsVTypes">
  <TotalTime>64</TotalTime>
  <Words>4261</Words>
  <Application>Microsoft Office PowerPoint</Application>
  <PresentationFormat>Widescreen</PresentationFormat>
  <Paragraphs>440</Paragraphs>
  <Slides>20</Slides>
  <Notes>19</Notes>
  <HiddenSlides>0</HiddenSlides>
  <MMClips>0</MMClips>
  <ScaleCrop>false</ScaleCrop>
  <HeadingPairs>
    <vt:vector size="4" baseType="variant">
      <vt:variant>
        <vt:lpstr>Theme</vt:lpstr>
      </vt:variant>
      <vt:variant>
        <vt:i4>1</vt:i4>
      </vt:variant>
      <vt:variant>
        <vt:lpstr>Slide Titles</vt:lpstr>
      </vt:variant>
      <vt:variant>
        <vt:i4>20</vt:i4>
      </vt:variant>
    </vt:vector>
  </HeadingPairs>
  <TitlesOfParts>
    <vt:vector size="21" baseType="lpstr">
      <vt:lpstr>Office Theme</vt:lpstr>
      <vt:lpstr>Grade 7: Module 1: Unit 2: Lesson 6 Teacher slide, before teaching.</vt:lpstr>
      <vt:lpstr>Grade 7: Module 1: Unit 2: Lesson 6 Teacher slide, before teaching.</vt:lpstr>
      <vt:lpstr>Grade 7: Module 1:  Unit 2: Lesson 6</vt:lpstr>
      <vt:lpstr>Hello, students!</vt:lpstr>
      <vt:lpstr>Let’s use our vocabulary skills</vt:lpstr>
      <vt:lpstr>Let’s look at our learning targets</vt:lpstr>
      <vt:lpstr>Let’s work with our anchor charts </vt:lpstr>
      <vt:lpstr>Let’s discuss juxtapositions </vt:lpstr>
      <vt:lpstr>Let’s read an informational text</vt:lpstr>
      <vt:lpstr>Let’s compare historical accounts in two texts</vt:lpstr>
      <vt:lpstr>Let’s review our learning targets</vt:lpstr>
      <vt:lpstr>Exit ticket:  Let’s compare challenges in two texts</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6 Teacher slide, before teaching.</dc:title>
  <dc:creator>tfiller</dc:creator>
  <cp:lastModifiedBy>Natalie Ivey</cp:lastModifiedBy>
  <cp:revision>13</cp:revision>
  <dcterms:modified xsi:type="dcterms:W3CDTF">2019-03-26T00:38:46Z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