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22191C6-D53D-41D6-B5C2-8BC6363D6A50}">
  <a:tblStyle styleId="{122191C6-D53D-41D6-B5C2-8BC6363D6A5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97" autoAdjust="0"/>
  </p:normalViewPr>
  <p:slideViewPr>
    <p:cSldViewPr snapToGrid="0">
      <p:cViewPr varScale="1">
        <p:scale>
          <a:sx n="100" d="100"/>
          <a:sy n="100" d="100"/>
        </p:scale>
        <p:origin x="-1344" y="-112"/>
      </p:cViewPr>
      <p:guideLst>
        <p:guide orient="horz" pos="1620"/>
        <p:guide pos="2880"/>
      </p:guideLst>
    </p:cSldViewPr>
  </p:slideViewPr>
  <p:notesTextViewPr>
    <p:cViewPr>
      <p:scale>
        <a:sx n="1" d="1"/>
        <a:sy n="1" d="1"/>
      </p:scale>
      <p:origin x="0" y="12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esProps" Target="presProps.xml"/><Relationship Id="rId8" Type="http://schemas.openxmlformats.org/officeDocument/2006/relationships/slide" Target="slides/slide6.xml"/><Relationship Id="rId2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3.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viewProps" Target="viewProps.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985323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continue conducting independent internet research about screen time and the teen brain.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continue on their second day of working to research supporting questions. This lesson is written assuming the use of computers to search the Internet and recommends the use of a student-friendly search engine, such as Sweet Search.</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computer or Internet access is not possible in your classroom, consider arranging a visit to your school’s library or computer lab or a public library. You may wish to have a research specialist (such as a school or public librarian/media specialist or social studies teacher) come in to talk about and teach Internet research skills.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begins in Lesson 11. Be sure you have prepared the necessary materials.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8741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Internet Research</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Continuing to display the </a:t>
            </a: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guide</a:t>
            </a:r>
            <a:r>
              <a:rPr lang="en" sz="1200" dirty="0">
                <a:solidFill>
                  <a:schemeClr val="dk1"/>
                </a:solidFill>
                <a:latin typeface="Calibri"/>
                <a:ea typeface="Calibri"/>
                <a:cs typeface="Calibri"/>
                <a:sym typeface="Calibri"/>
              </a:rPr>
              <a:t> helps remind students of important characteristics to consider when locating texts.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direct their attention to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researching, students should work productively, focusing on their computers and their </a:t>
            </a:r>
            <a:r>
              <a:rPr lang="en" sz="1200" b="1" dirty="0">
                <a:solidFill>
                  <a:schemeClr val="dk1"/>
                </a:solidFill>
                <a:latin typeface="Calibri"/>
                <a:ea typeface="Calibri"/>
                <a:cs typeface="Calibri"/>
                <a:sym typeface="Calibri"/>
              </a:rPr>
              <a:t>Researcher’s Notebooks.</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out a small group of students to support in finding and recording their resources for Internet research. Some students will need more guided practice before they are ready for independent work.</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8771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Turn and Talk: Challenges of Online Research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students’ responses on the exit tickets and consider what kind of individual support they might need on their last day of independent research.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the Exit Ticket: Next Steps. Read aloud the overarching research question.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Allow students 4-5 minutes to fill out the Exit Ticket.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Collect the Exit Ticket for review before the next lesson.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last paragraph on the slide aloud.</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work quietly and individually on the Exit Ticket.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9432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4" name="Google Shape;224;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2904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2" name="Google Shape;23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8799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Assessing Sources document </a:t>
            </a:r>
            <a:r>
              <a:rPr lang="en" sz="1200" dirty="0">
                <a:solidFill>
                  <a:schemeClr val="dk1"/>
                </a:solidFill>
                <a:latin typeface="Calibri"/>
                <a:ea typeface="Calibri"/>
                <a:cs typeface="Calibri"/>
                <a:sym typeface="Calibri"/>
              </a:rPr>
              <a:t>(from Lesson 1; one </a:t>
            </a:r>
            <a:r>
              <a:rPr lang="en" sz="1200" u="sng" dirty="0">
                <a:solidFill>
                  <a:schemeClr val="dk1"/>
                </a:solidFill>
                <a:latin typeface="Calibri"/>
                <a:ea typeface="Calibri"/>
                <a:cs typeface="Calibri"/>
                <a:sym typeface="Calibri"/>
              </a:rPr>
              <a:t>new</a:t>
            </a:r>
            <a:r>
              <a:rPr lang="en" sz="1200" dirty="0">
                <a:solidFill>
                  <a:schemeClr val="dk1"/>
                </a:solidFill>
                <a:latin typeface="Calibri"/>
                <a:ea typeface="Calibri"/>
                <a:cs typeface="Calibri"/>
                <a:sym typeface="Calibri"/>
              </a:rPr>
              <a:t> blank copy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Exit Ticket: Next Steps </a:t>
            </a:r>
            <a:r>
              <a:rPr lang="en" sz="1200" dirty="0">
                <a:solidFill>
                  <a:schemeClr val="dk1"/>
                </a:solidFill>
                <a:latin typeface="Calibri"/>
                <a:ea typeface="Calibri"/>
                <a:cs typeface="Calibri"/>
                <a:sym typeface="Calibri"/>
              </a:rPr>
              <a:t>(one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(begun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(begun in Unit 1, Lesson 1)</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8494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you have reviewed students’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as a formative assessment, to make sure they are progressing appropriately in the research process. The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should be handed back in class today.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Fist to Five</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3296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1044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1797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Vocabulary Entry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Consider projecting a blank </a:t>
            </a: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on the document camera, or write words on the board as students share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Encourage as many students as time allows to add to the anchor chart.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Several students should raise their hands to offer new words for the </a:t>
            </a:r>
            <a:r>
              <a:rPr lang="en" sz="1200" b="1" dirty="0">
                <a:solidFill>
                  <a:schemeClr val="dk1"/>
                </a:solidFill>
                <a:latin typeface="Calibri"/>
                <a:ea typeface="Calibri"/>
                <a:cs typeface="Calibri"/>
                <a:sym typeface="Calibri"/>
              </a:rPr>
              <a:t>Domain-Specific Vocabulary Anchor Chart.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291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(10-12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Setting Purpose for Research</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is very similar to a portion of Lesson 9. This repetition is intentional, as it reinforces productive research habits.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paragraph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reread their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turn and talk with a partner </a:t>
            </a:r>
            <a:r>
              <a:rPr lang="en" sz="1200" b="0" dirty="0">
                <a:solidFill>
                  <a:schemeClr val="dk1"/>
                </a:solidFill>
                <a:latin typeface="Calibri"/>
                <a:ea typeface="Calibri"/>
                <a:cs typeface="Calibri"/>
                <a:sym typeface="Calibri"/>
              </a:rPr>
              <a:t>about Turn and Talk Question #1.</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partners 2 minutes to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Cold-call on a student to report the question he or she will research in class today.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turn and talk to a partner about Turn and Talk Question #2.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partners 2 minutes to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Cold-call several students to share their answers.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Repeat this process with two or three students, asking them to explain why their search terms are effective.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During Turn and Talks, look for both partners to have equal air time.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5, listen for the student to share a question that relates to screen use and teenage brain development.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8, listen for students to share domain-specific words related to the topics of screen use and brain development.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9, listen for them to say that the words are “specific” or “unique” and “use context terms appropriately.”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calling on students who struggle to report on their questions so the class can assist them in generating search terms.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write or select strong supporting research questions, consider providing question stems or model questions for them to modify for their research.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0525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Setting Purpose for Research,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can help struggling students the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t>
            </a:r>
            <a:r>
              <a:rPr lang="en" sz="1200" b="0" dirty="0">
                <a:solidFill>
                  <a:schemeClr val="dk1"/>
                </a:solidFill>
                <a:latin typeface="Calibri"/>
                <a:ea typeface="Calibri"/>
                <a:cs typeface="Calibri"/>
                <a:sym typeface="Calibri"/>
              </a:rPr>
              <a:t>use Fist to Five </a:t>
            </a:r>
            <a:r>
              <a:rPr lang="en" sz="1200" dirty="0">
                <a:solidFill>
                  <a:schemeClr val="dk1"/>
                </a:solidFill>
                <a:latin typeface="Calibri"/>
                <a:ea typeface="Calibri"/>
                <a:cs typeface="Calibri"/>
                <a:sym typeface="Calibri"/>
              </a:rPr>
              <a:t>to evaluate how well they think they can use search terms.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look for most students to hold up at least three fingers.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individually with students who self-evaluate low during Fist to Five to help them use effective search terms. If much or most of the class is struggling with using search terms, consider taking the time to do more modeling.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3899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Setting Purpose for Research,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can help struggling students the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 </a:t>
            </a:r>
            <a:r>
              <a:rPr lang="en" sz="1200" b="1" dirty="0">
                <a:solidFill>
                  <a:schemeClr val="dk1"/>
                </a:solidFill>
                <a:latin typeface="Calibri"/>
                <a:ea typeface="Calibri"/>
                <a:cs typeface="Calibri"/>
                <a:sym typeface="Calibri"/>
              </a:rPr>
              <a:t>Assessing Sources document </a:t>
            </a:r>
            <a:r>
              <a:rPr lang="en" sz="1200" dirty="0">
                <a:solidFill>
                  <a:schemeClr val="dk1"/>
                </a:solidFill>
                <a:latin typeface="Calibri"/>
                <a:ea typeface="Calibri"/>
                <a:cs typeface="Calibri"/>
                <a:sym typeface="Calibri"/>
              </a:rPr>
              <a:t>for today’s work. Remind students that they have used this document previously, and they will need to again evaluate their source(s) based on this document.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learning target: </a:t>
            </a:r>
            <a:r>
              <a:rPr lang="en" sz="1200" i="1" dirty="0">
                <a:solidFill>
                  <a:schemeClr val="dk1"/>
                </a:solidFill>
                <a:latin typeface="Calibri"/>
                <a:ea typeface="Calibri"/>
                <a:cs typeface="Calibri"/>
                <a:sym typeface="Calibri"/>
              </a:rPr>
              <a:t>“I can evaluate a source’s accuracy and credibility.”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what makes a source accurate and credible.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to popcorn-share ideas that will help determine a source’s accuracy and credibility.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share ideas from Section 2 of the </a:t>
            </a: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document</a:t>
            </a:r>
            <a:r>
              <a:rPr lang="en" sz="1200" dirty="0">
                <a:solidFill>
                  <a:schemeClr val="dk1"/>
                </a:solidFill>
                <a:latin typeface="Calibri"/>
                <a:ea typeface="Calibri"/>
                <a:cs typeface="Calibri"/>
                <a:sym typeface="Calibri"/>
              </a:rPr>
              <a:t>. For example</a:t>
            </a:r>
            <a:r>
              <a:rPr lang="en" sz="1200" b="0" dirty="0">
                <a:solidFill>
                  <a:schemeClr val="dk1"/>
                </a:solidFill>
                <a:latin typeface="Calibri"/>
                <a:ea typeface="Calibri"/>
                <a:cs typeface="Calibri"/>
                <a:sym typeface="Calibri"/>
              </a:rPr>
              <a:t>: “The author is an expert,” The information is very recent,” “The text has specific facts and details to support the idea,” or “The text comes from a well-regarded news source.”</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portions of the </a:t>
            </a: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document</a:t>
            </a:r>
            <a:r>
              <a:rPr lang="en" sz="1200" dirty="0">
                <a:solidFill>
                  <a:schemeClr val="dk1"/>
                </a:solidFill>
                <a:latin typeface="Calibri"/>
                <a:ea typeface="Calibri"/>
                <a:cs typeface="Calibri"/>
                <a:sym typeface="Calibri"/>
              </a:rPr>
              <a:t> aloud if you think students would benefit from additional review.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7739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60-65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this lesson is for students to continue conducting independent internet research about screen time and the teen brain. </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15000"/>
              </a:lnSpc>
              <a:spcBef>
                <a:spcPts val="1000"/>
              </a:spcBef>
              <a:spcAft>
                <a:spcPts val="0"/>
              </a:spcAft>
              <a:buSzPts val="1600"/>
              <a:buChar char="•"/>
            </a:pPr>
            <a:r>
              <a:rPr lang="en" sz="1600"/>
              <a:t>I can use search terms effectively to gather relevant information about screen time and the adolescent brain.</a:t>
            </a:r>
            <a:endParaRPr sz="1600"/>
          </a:p>
          <a:p>
            <a:pPr marL="457200" lvl="0" indent="-330200" algn="l" rtl="0">
              <a:lnSpc>
                <a:spcPct val="115000"/>
              </a:lnSpc>
              <a:spcBef>
                <a:spcPts val="0"/>
              </a:spcBef>
              <a:spcAft>
                <a:spcPts val="0"/>
              </a:spcAft>
              <a:buSzPts val="1600"/>
              <a:buChar char="•"/>
            </a:pPr>
            <a:r>
              <a:rPr lang="en" sz="1600"/>
              <a:t>I can evaluate a source’s accuracy and credibility.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4"/>
          <p:cNvSpPr txBox="1">
            <a:spLocks noGrp="1"/>
          </p:cNvSpPr>
          <p:nvPr>
            <p:ph type="title"/>
          </p:nvPr>
        </p:nvSpPr>
        <p:spPr>
          <a:xfrm>
            <a:off x="604296" y="197650"/>
            <a:ext cx="7613754"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continue our internet research</a:t>
            </a:r>
            <a:endParaRPr sz="2800" b="1" i="1" dirty="0"/>
          </a:p>
        </p:txBody>
      </p:sp>
      <p:pic>
        <p:nvPicPr>
          <p:cNvPr id="212" name="Google Shape;212;p34"/>
          <p:cNvPicPr preferRelativeResize="0"/>
          <p:nvPr/>
        </p:nvPicPr>
        <p:blipFill>
          <a:blip r:embed="rId3">
            <a:alphaModFix/>
          </a:blip>
          <a:stretch>
            <a:fillRect/>
          </a:stretch>
        </p:blipFill>
        <p:spPr>
          <a:xfrm>
            <a:off x="5716258" y="1530750"/>
            <a:ext cx="3189992" cy="3105900"/>
          </a:xfrm>
          <a:prstGeom prst="rect">
            <a:avLst/>
          </a:prstGeom>
          <a:noFill/>
          <a:ln>
            <a:noFill/>
          </a:ln>
        </p:spPr>
      </p:pic>
      <p:sp>
        <p:nvSpPr>
          <p:cNvPr id="213" name="Google Shape;213;p34"/>
          <p:cNvSpPr txBox="1"/>
          <p:nvPr/>
        </p:nvSpPr>
        <p:spPr>
          <a:xfrm>
            <a:off x="604296" y="1286087"/>
            <a:ext cx="5021400" cy="379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You will have 30 minutes to </a:t>
            </a:r>
            <a:r>
              <a:rPr lang="en" u="sng" dirty="0">
                <a:latin typeface="Century Gothic"/>
                <a:ea typeface="Century Gothic"/>
                <a:cs typeface="Century Gothic"/>
                <a:sym typeface="Century Gothic"/>
              </a:rPr>
              <a:t>find</a:t>
            </a:r>
            <a:r>
              <a:rPr lang="en" dirty="0">
                <a:latin typeface="Century Gothic"/>
                <a:ea typeface="Century Gothic"/>
                <a:cs typeface="Century Gothic"/>
                <a:sym typeface="Century Gothic"/>
              </a:rPr>
              <a:t> an article that answers your chosen research question, to </a:t>
            </a:r>
            <a:r>
              <a:rPr lang="en" u="sng" dirty="0">
                <a:latin typeface="Century Gothic"/>
                <a:ea typeface="Century Gothic"/>
                <a:cs typeface="Century Gothic"/>
                <a:sym typeface="Century Gothic"/>
              </a:rPr>
              <a:t>read</a:t>
            </a:r>
            <a:r>
              <a:rPr lang="en" dirty="0">
                <a:latin typeface="Century Gothic"/>
                <a:ea typeface="Century Gothic"/>
                <a:cs typeface="Century Gothic"/>
                <a:sym typeface="Century Gothic"/>
              </a:rPr>
              <a:t> the article, and to </a:t>
            </a:r>
            <a:r>
              <a:rPr lang="en" u="sng" dirty="0">
                <a:latin typeface="Century Gothic"/>
                <a:ea typeface="Century Gothic"/>
                <a:cs typeface="Century Gothic"/>
                <a:sym typeface="Century Gothic"/>
              </a:rPr>
              <a:t>add information</a:t>
            </a:r>
            <a:r>
              <a:rPr lang="en" dirty="0">
                <a:latin typeface="Century Gothic"/>
                <a:ea typeface="Century Gothic"/>
                <a:cs typeface="Century Gothic"/>
                <a:sym typeface="Century Gothic"/>
              </a:rPr>
              <a:t> to your </a:t>
            </a:r>
            <a:r>
              <a:rPr lang="en" b="1" dirty="0">
                <a:latin typeface="Century Gothic"/>
                <a:ea typeface="Century Gothic"/>
                <a:cs typeface="Century Gothic"/>
                <a:sym typeface="Century Gothic"/>
              </a:rPr>
              <a:t>Researcher’s Notebook.</a:t>
            </a:r>
            <a:endParaRPr b="1"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Here are two important reminders:</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As you work, </a:t>
            </a:r>
            <a:r>
              <a:rPr lang="en" dirty="0" smtClean="0">
                <a:solidFill>
                  <a:schemeClr val="dk1"/>
                </a:solidFill>
                <a:latin typeface="Century Gothic"/>
                <a:ea typeface="Century Gothic"/>
                <a:cs typeface="Century Gothic"/>
                <a:sym typeface="Century Gothic"/>
              </a:rPr>
              <a:t>paraphrase </a:t>
            </a:r>
            <a:r>
              <a:rPr lang="en" dirty="0">
                <a:solidFill>
                  <a:schemeClr val="dk1"/>
                </a:solidFill>
                <a:latin typeface="Century Gothic"/>
                <a:ea typeface="Century Gothic"/>
                <a:cs typeface="Century Gothic"/>
                <a:sym typeface="Century Gothic"/>
              </a:rPr>
              <a:t>your  reading and keep all the information about their source in your </a:t>
            </a:r>
            <a:r>
              <a:rPr lang="en" b="1" dirty="0">
                <a:solidFill>
                  <a:schemeClr val="dk1"/>
                </a:solidFill>
                <a:latin typeface="Century Gothic"/>
                <a:ea typeface="Century Gothic"/>
                <a:cs typeface="Century Gothic"/>
                <a:sym typeface="Century Gothic"/>
              </a:rPr>
              <a:t>Researcher’s Notebook </a:t>
            </a:r>
            <a:r>
              <a:rPr lang="en" dirty="0">
                <a:solidFill>
                  <a:schemeClr val="dk1"/>
                </a:solidFill>
                <a:latin typeface="Century Gothic"/>
                <a:ea typeface="Century Gothic"/>
                <a:cs typeface="Century Gothic"/>
                <a:sym typeface="Century Gothic"/>
              </a:rPr>
              <a:t>so you can properly cite it later using the MLA format.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solidFill>
                  <a:schemeClr val="dk1"/>
                </a:solidFill>
                <a:latin typeface="Century Gothic"/>
                <a:ea typeface="Century Gothic"/>
                <a:cs typeface="Century Gothic"/>
                <a:sym typeface="Century Gothic"/>
              </a:rPr>
              <a:t>Sources can differ in the information they give about their publications. You may find this to be the case especially regarding Web articles and websites. For the moment, you only need to put forth your best effort to find the citation information in such a case. </a:t>
            </a:r>
            <a:endParaRPr dirty="0">
              <a:latin typeface="Century Gothic"/>
              <a:ea typeface="Century Gothic"/>
              <a:cs typeface="Century Gothic"/>
              <a:sym typeface="Century Gothic"/>
            </a:endParaRPr>
          </a:p>
        </p:txBody>
      </p:sp>
      <p:pic>
        <p:nvPicPr>
          <p:cNvPr id="11" name="Google Shape;167;p29"/>
          <p:cNvPicPr preferRelativeResize="0"/>
          <p:nvPr/>
        </p:nvPicPr>
        <p:blipFill>
          <a:blip r:embed="rId4">
            <a:alphaModFix/>
          </a:blip>
          <a:stretch>
            <a:fillRect/>
          </a:stretch>
        </p:blipFill>
        <p:spPr>
          <a:xfrm>
            <a:off x="8294917" y="94670"/>
            <a:ext cx="836056" cy="82533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reflect on the information we’ve gathered</a:t>
            </a:r>
            <a:endParaRPr sz="2800" b="1" dirty="0"/>
          </a:p>
        </p:txBody>
      </p:sp>
      <p:sp>
        <p:nvSpPr>
          <p:cNvPr id="219" name="Google Shape;219;p35"/>
          <p:cNvSpPr txBox="1"/>
          <p:nvPr/>
        </p:nvSpPr>
        <p:spPr>
          <a:xfrm>
            <a:off x="628650" y="1350550"/>
            <a:ext cx="4633200" cy="3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Please take a few minutes to complete the Exit Ticket.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Tomorrow there will be a </a:t>
            </a:r>
            <a:r>
              <a:rPr lang="en" sz="1800" b="1" dirty="0">
                <a:solidFill>
                  <a:schemeClr val="dk1"/>
                </a:solidFill>
                <a:latin typeface="Century Gothic"/>
                <a:ea typeface="Century Gothic"/>
                <a:cs typeface="Century Gothic"/>
                <a:sym typeface="Century Gothic"/>
              </a:rPr>
              <a:t>Mid-Unit Assessment. </a:t>
            </a:r>
            <a:r>
              <a:rPr lang="en" sz="1800" dirty="0">
                <a:solidFill>
                  <a:schemeClr val="dk1"/>
                </a:solidFill>
                <a:latin typeface="Century Gothic"/>
                <a:ea typeface="Century Gothic"/>
                <a:cs typeface="Century Gothic"/>
                <a:sym typeface="Century Gothic"/>
              </a:rPr>
              <a:t>Rest assured, there will be no tricks on the assessment! It will be on the research skills and text analysis and comparisons you’ve been practicing throughout Unit 2. This is a chance to demonstrate the knowledge you’ve gained!</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p:txBody>
      </p:sp>
      <p:pic>
        <p:nvPicPr>
          <p:cNvPr id="221" name="Google Shape;221;p35"/>
          <p:cNvPicPr preferRelativeResize="0"/>
          <p:nvPr/>
        </p:nvPicPr>
        <p:blipFill>
          <a:blip r:embed="rId3">
            <a:alphaModFix/>
          </a:blip>
          <a:stretch>
            <a:fillRect/>
          </a:stretch>
        </p:blipFill>
        <p:spPr>
          <a:xfrm>
            <a:off x="5369850" y="1191850"/>
            <a:ext cx="3475275" cy="3570651"/>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94670"/>
            <a:ext cx="836056" cy="82533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7" name="Google Shape;22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8" name="Google Shape;228;p36"/>
          <p:cNvSpPr txBox="1">
            <a:spLocks noGrp="1"/>
          </p:cNvSpPr>
          <p:nvPr>
            <p:ph type="body" idx="1"/>
          </p:nvPr>
        </p:nvSpPr>
        <p:spPr>
          <a:xfrm>
            <a:off x="311700" y="1381075"/>
            <a:ext cx="8520600" cy="3263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r>
              <a:rPr lang="en" sz="1800"/>
              <a:t>Continue independent reading.</a:t>
            </a:r>
            <a:endParaRPr sz="1800"/>
          </a:p>
        </p:txBody>
      </p:sp>
      <p:pic>
        <p:nvPicPr>
          <p:cNvPr id="6" name="Google Shape;167;p29"/>
          <p:cNvPicPr preferRelativeResize="0"/>
          <p:nvPr/>
        </p:nvPicPr>
        <p:blipFill>
          <a:blip r:embed="rId3">
            <a:alphaModFix/>
          </a:blip>
          <a:stretch>
            <a:fillRect/>
          </a:stretch>
        </p:blipFill>
        <p:spPr>
          <a:xfrm>
            <a:off x="8294917" y="94670"/>
            <a:ext cx="836056" cy="82533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5" name="Google Shape;235;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6" name="Google Shape;236;p37"/>
          <p:cNvGraphicFramePr/>
          <p:nvPr/>
        </p:nvGraphicFramePr>
        <p:xfrm>
          <a:off x="577191" y="1248212"/>
          <a:ext cx="7989600" cy="3230175"/>
        </p:xfrm>
        <a:graphic>
          <a:graphicData uri="http://schemas.openxmlformats.org/drawingml/2006/table">
            <a:tbl>
              <a:tblPr firstRow="1" bandRow="1">
                <a:noFill/>
                <a:tableStyleId>{122191C6-D53D-41D6-B5C2-8BC6363D6A50}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10</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10:</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Researcher’s Notebook</a:t>
            </a:r>
            <a:r>
              <a:rPr lang="en" sz="1600" dirty="0">
                <a:solidFill>
                  <a:schemeClr val="dk1"/>
                </a:solidFill>
                <a:latin typeface="Century Gothic"/>
                <a:ea typeface="Century Gothic"/>
                <a:cs typeface="Century Gothic"/>
                <a:sym typeface="Century Gothic"/>
              </a:rPr>
              <a:t> (begun in Lesson 4)</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Domain-Specific Vocabulary anchor chart</a:t>
            </a:r>
            <a:r>
              <a:rPr lang="en" sz="1600" dirty="0">
                <a:solidFill>
                  <a:schemeClr val="dk1"/>
                </a:solidFill>
                <a:latin typeface="Century Gothic"/>
                <a:ea typeface="Century Gothic"/>
                <a:cs typeface="Century Gothic"/>
                <a:sym typeface="Century Gothic"/>
              </a:rPr>
              <a:t> (begun in Unit 1, Lesson 1)</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Assessing Sources document </a:t>
            </a:r>
            <a:r>
              <a:rPr lang="en" sz="1600" dirty="0">
                <a:solidFill>
                  <a:schemeClr val="dk1"/>
                </a:solidFill>
                <a:latin typeface="Century Gothic"/>
                <a:ea typeface="Century Gothic"/>
                <a:cs typeface="Century Gothic"/>
                <a:sym typeface="Century Gothic"/>
              </a:rPr>
              <a:t>(from Lesson 1; one </a:t>
            </a:r>
            <a:r>
              <a:rPr lang="en" sz="1600" u="sng" dirty="0">
                <a:solidFill>
                  <a:schemeClr val="dk1"/>
                </a:solidFill>
                <a:latin typeface="Century Gothic"/>
                <a:ea typeface="Century Gothic"/>
                <a:cs typeface="Century Gothic"/>
                <a:sym typeface="Century Gothic"/>
              </a:rPr>
              <a:t>new</a:t>
            </a:r>
            <a:r>
              <a:rPr lang="en" sz="1600" dirty="0">
                <a:solidFill>
                  <a:schemeClr val="dk1"/>
                </a:solidFill>
                <a:latin typeface="Century Gothic"/>
                <a:ea typeface="Century Gothic"/>
                <a:cs typeface="Century Gothic"/>
                <a:sym typeface="Century Gothic"/>
              </a:rPr>
              <a:t> blank copy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Exit Ticket: Next Steps (one per student)</a:t>
            </a: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10</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Be sure you have reviewed students’ </a:t>
            </a:r>
            <a:r>
              <a:rPr lang="en" sz="1800" b="1">
                <a:solidFill>
                  <a:schemeClr val="dk1"/>
                </a:solidFill>
                <a:latin typeface="Century Gothic"/>
                <a:ea typeface="Century Gothic"/>
                <a:cs typeface="Century Gothic"/>
                <a:sym typeface="Century Gothic"/>
              </a:rPr>
              <a:t>Researcher’s Notebooks</a:t>
            </a:r>
            <a:r>
              <a:rPr lang="en" sz="1800">
                <a:solidFill>
                  <a:schemeClr val="dk1"/>
                </a:solidFill>
                <a:latin typeface="Century Gothic"/>
                <a:ea typeface="Century Gothic"/>
                <a:cs typeface="Century Gothic"/>
                <a:sym typeface="Century Gothic"/>
              </a:rPr>
              <a:t> as a formative assessment, to make sure they are progressing appropriately in the research process. The </a:t>
            </a:r>
            <a:r>
              <a:rPr lang="en" sz="1800" b="1">
                <a:solidFill>
                  <a:schemeClr val="dk1"/>
                </a:solidFill>
                <a:latin typeface="Century Gothic"/>
                <a:ea typeface="Century Gothic"/>
                <a:cs typeface="Century Gothic"/>
                <a:sym typeface="Century Gothic"/>
              </a:rPr>
              <a:t>Researcher’s Notebooks</a:t>
            </a:r>
            <a:r>
              <a:rPr lang="en" sz="1800">
                <a:solidFill>
                  <a:schemeClr val="dk1"/>
                </a:solidFill>
                <a:latin typeface="Century Gothic"/>
                <a:ea typeface="Century Gothic"/>
                <a:cs typeface="Century Gothic"/>
                <a:sym typeface="Century Gothic"/>
              </a:rPr>
              <a:t> should be handed back in class today. </a:t>
            </a:r>
            <a:endParaRPr sz="180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10</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Continuing to research on the internet for an article that will answer our research questions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You’re off to a great start on your independent research! Today, please continue to focus on finding, assessing, and reading a great source that helps to answer your research questions.</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94917" y="94670"/>
            <a:ext cx="836056" cy="82533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for important new vocabulary</a:t>
            </a:r>
            <a:endParaRPr sz="2800" b="1" i="1" dirty="0"/>
          </a:p>
        </p:txBody>
      </p:sp>
      <p:sp>
        <p:nvSpPr>
          <p:cNvPr id="174" name="Google Shape;174;p30"/>
          <p:cNvSpPr txBox="1"/>
          <p:nvPr/>
        </p:nvSpPr>
        <p:spPr>
          <a:xfrm>
            <a:off x="683900" y="1360904"/>
            <a:ext cx="4474500" cy="3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Your teacher will return your </a:t>
            </a:r>
            <a:r>
              <a:rPr lang="en" sz="1600" b="1" dirty="0">
                <a:latin typeface="Century Gothic"/>
                <a:ea typeface="Century Gothic"/>
                <a:cs typeface="Century Gothic"/>
                <a:sym typeface="Century Gothic"/>
              </a:rPr>
              <a:t>Researcher’s Notebooks</a:t>
            </a:r>
            <a:r>
              <a:rPr lang="en" sz="1600" dirty="0">
                <a:latin typeface="Century Gothic"/>
                <a:ea typeface="Century Gothic"/>
                <a:cs typeface="Century Gothic"/>
                <a:sym typeface="Century Gothic"/>
              </a:rPr>
              <a:t> to you. Please look through the notebook to identify any domain-specific vocabulary words you have encountered.</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When you find a word that should be added to your </a:t>
            </a:r>
            <a:r>
              <a:rPr lang="en" sz="1600" b="1" dirty="0">
                <a:latin typeface="Century Gothic"/>
                <a:ea typeface="Century Gothic"/>
                <a:cs typeface="Century Gothic"/>
                <a:sym typeface="Century Gothic"/>
              </a:rPr>
              <a:t>Domain-Specific Vocabulary anchor chart, </a:t>
            </a:r>
            <a:r>
              <a:rPr lang="en" sz="1600" dirty="0">
                <a:latin typeface="Century Gothic"/>
                <a:ea typeface="Century Gothic"/>
                <a:cs typeface="Century Gothic"/>
                <a:sym typeface="Century Gothic"/>
              </a:rPr>
              <a:t>please raise your hand and share it with the class.</a:t>
            </a:r>
            <a:endParaRPr sz="16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5158400" y="1493228"/>
            <a:ext cx="3680800" cy="2632778"/>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94670"/>
            <a:ext cx="836056" cy="8253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our research questions</a:t>
            </a:r>
            <a:endParaRPr sz="2800" b="1" i="1" dirty="0"/>
          </a:p>
        </p:txBody>
      </p:sp>
      <p:sp>
        <p:nvSpPr>
          <p:cNvPr id="181" name="Google Shape;181;p31"/>
          <p:cNvSpPr txBox="1"/>
          <p:nvPr/>
        </p:nvSpPr>
        <p:spPr>
          <a:xfrm>
            <a:off x="628650" y="1150450"/>
            <a:ext cx="8017800" cy="116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turn your attention back to your </a:t>
            </a:r>
            <a:r>
              <a:rPr lang="en" sz="1600" b="1">
                <a:latin typeface="Century Gothic"/>
                <a:ea typeface="Century Gothic"/>
                <a:cs typeface="Century Gothic"/>
                <a:sym typeface="Century Gothic"/>
              </a:rPr>
              <a:t>Researcher’s Notebooks. </a:t>
            </a:r>
            <a:r>
              <a:rPr lang="en" sz="1600">
                <a:latin typeface="Century Gothic"/>
                <a:ea typeface="Century Gothic"/>
                <a:cs typeface="Century Gothic"/>
                <a:sym typeface="Century Gothic"/>
              </a:rPr>
              <a:t>You have already written many questions that you have about screen time. Please look through your notebook and star two questions you may want to research further today.</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183" name="Google Shape;183;p31"/>
          <p:cNvSpPr txBox="1"/>
          <p:nvPr/>
        </p:nvSpPr>
        <p:spPr>
          <a:xfrm>
            <a:off x="683700" y="2309325"/>
            <a:ext cx="7907700" cy="13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When prompted, please Turn and Talk with a partner about: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AutoNum type="arabicPeriod"/>
            </a:pPr>
            <a:r>
              <a:rPr lang="en" sz="1600" dirty="0">
                <a:latin typeface="Century Gothic"/>
                <a:ea typeface="Century Gothic"/>
                <a:cs typeface="Century Gothic"/>
                <a:sym typeface="Century Gothic"/>
              </a:rPr>
              <a:t>Your supporting research questions. Identify one question that you will try to understand during this class.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What might be effective search terms to use when searching for an answer to your selected question on the internet.</a:t>
            </a:r>
            <a:endParaRPr sz="1600" dirty="0">
              <a:latin typeface="Century Gothic"/>
              <a:ea typeface="Century Gothic"/>
              <a:cs typeface="Century Gothic"/>
              <a:sym typeface="Century Gothic"/>
            </a:endParaRPr>
          </a:p>
        </p:txBody>
      </p:sp>
      <p:pic>
        <p:nvPicPr>
          <p:cNvPr id="184" name="Google Shape;184;p31"/>
          <p:cNvPicPr preferRelativeResize="0"/>
          <p:nvPr/>
        </p:nvPicPr>
        <p:blipFill>
          <a:blip r:embed="rId3">
            <a:alphaModFix/>
          </a:blip>
          <a:stretch>
            <a:fillRect/>
          </a:stretch>
        </p:blipFill>
        <p:spPr>
          <a:xfrm>
            <a:off x="8501743" y="4414449"/>
            <a:ext cx="523564" cy="533986"/>
          </a:xfrm>
          <a:prstGeom prst="rect">
            <a:avLst/>
          </a:prstGeom>
          <a:noFill/>
          <a:ln>
            <a:noFill/>
          </a:ln>
        </p:spPr>
      </p:pic>
      <p:pic>
        <p:nvPicPr>
          <p:cNvPr id="7" name="Google Shape;167;p29"/>
          <p:cNvPicPr preferRelativeResize="0"/>
          <p:nvPr/>
        </p:nvPicPr>
        <p:blipFill>
          <a:blip r:embed="rId4">
            <a:alphaModFix/>
          </a:blip>
          <a:stretch>
            <a:fillRect/>
          </a:stretch>
        </p:blipFill>
        <p:spPr>
          <a:xfrm>
            <a:off x="8294917" y="94670"/>
            <a:ext cx="836056" cy="8253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first learning target</a:t>
            </a:r>
            <a:endParaRPr sz="2800" b="1" i="1" dirty="0"/>
          </a:p>
        </p:txBody>
      </p:sp>
      <p:sp>
        <p:nvSpPr>
          <p:cNvPr id="191" name="Google Shape;191;p32"/>
          <p:cNvSpPr txBox="1"/>
          <p:nvPr/>
        </p:nvSpPr>
        <p:spPr>
          <a:xfrm>
            <a:off x="640850" y="1337575"/>
            <a:ext cx="7115400" cy="30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Our first learning target today is: “</a:t>
            </a:r>
            <a:r>
              <a:rPr lang="en" sz="1800" dirty="0">
                <a:solidFill>
                  <a:schemeClr val="dk1"/>
                </a:solidFill>
                <a:latin typeface="Century Gothic"/>
                <a:ea typeface="Century Gothic"/>
                <a:cs typeface="Century Gothic"/>
                <a:sym typeface="Century Gothic"/>
              </a:rPr>
              <a:t>I can use search terms effectively to gather information about screen time.”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Please use a Fist to Five to evaluate how well you think you can use search terms.</a:t>
            </a:r>
            <a:endParaRPr sz="1800" dirty="0">
              <a:solidFill>
                <a:schemeClr val="dk1"/>
              </a:solidFill>
              <a:latin typeface="Century Gothic"/>
              <a:ea typeface="Century Gothic"/>
              <a:cs typeface="Century Gothic"/>
              <a:sym typeface="Century Gothic"/>
            </a:endParaRPr>
          </a:p>
        </p:txBody>
      </p:sp>
      <p:pic>
        <p:nvPicPr>
          <p:cNvPr id="192" name="Google Shape;192;p32"/>
          <p:cNvPicPr preferRelativeResize="0"/>
          <p:nvPr/>
        </p:nvPicPr>
        <p:blipFill>
          <a:blip r:embed="rId3">
            <a:alphaModFix/>
          </a:blip>
          <a:stretch>
            <a:fillRect/>
          </a:stretch>
        </p:blipFill>
        <p:spPr>
          <a:xfrm>
            <a:off x="8493223" y="4297754"/>
            <a:ext cx="637750" cy="637750"/>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7" y="94670"/>
            <a:ext cx="836056" cy="82533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8" name="Google Shape;198;p33"/>
          <p:cNvSpPr txBox="1">
            <a:spLocks noGrp="1"/>
          </p:cNvSpPr>
          <p:nvPr>
            <p:ph type="title"/>
          </p:nvPr>
        </p:nvSpPr>
        <p:spPr>
          <a:xfrm>
            <a:off x="628650" y="2738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second learning target</a:t>
            </a:r>
            <a:endParaRPr sz="2800" b="1" i="1" dirty="0"/>
          </a:p>
        </p:txBody>
      </p:sp>
      <p:pic>
        <p:nvPicPr>
          <p:cNvPr id="199" name="Google Shape;199;p33"/>
          <p:cNvPicPr preferRelativeResize="0"/>
          <p:nvPr/>
        </p:nvPicPr>
        <p:blipFill>
          <a:blip r:embed="rId3">
            <a:alphaModFix/>
          </a:blip>
          <a:stretch>
            <a:fillRect/>
          </a:stretch>
        </p:blipFill>
        <p:spPr>
          <a:xfrm>
            <a:off x="5716258" y="1530750"/>
            <a:ext cx="3189992" cy="3105900"/>
          </a:xfrm>
          <a:prstGeom prst="rect">
            <a:avLst/>
          </a:prstGeom>
          <a:noFill/>
          <a:ln>
            <a:noFill/>
          </a:ln>
        </p:spPr>
      </p:pic>
      <p:sp>
        <p:nvSpPr>
          <p:cNvPr id="200" name="Google Shape;200;p33"/>
          <p:cNvSpPr txBox="1"/>
          <p:nvPr/>
        </p:nvSpPr>
        <p:spPr>
          <a:xfrm>
            <a:off x="628650" y="1353550"/>
            <a:ext cx="5021400" cy="29027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Our second learning target today is: </a:t>
            </a:r>
            <a:r>
              <a:rPr lang="en" sz="1600" dirty="0">
                <a:solidFill>
                  <a:srgbClr val="000000"/>
                </a:solidFill>
                <a:latin typeface="Century Gothic"/>
                <a:ea typeface="Century Gothic"/>
                <a:cs typeface="Century Gothic"/>
                <a:sym typeface="Century Gothic"/>
              </a:rPr>
              <a:t>“I can evaluate a source’s accuracy and credibility.” </a:t>
            </a:r>
            <a:endParaRPr sz="1600" dirty="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Please Turn and Talk with a partner about this question: “What makes a source </a:t>
            </a:r>
            <a:r>
              <a:rPr lang="en" sz="1600" i="1" dirty="0">
                <a:latin typeface="Century Gothic"/>
                <a:ea typeface="Century Gothic"/>
                <a:cs typeface="Century Gothic"/>
                <a:sym typeface="Century Gothic"/>
              </a:rPr>
              <a:t>accurate</a:t>
            </a:r>
            <a:r>
              <a:rPr lang="en" sz="1600" dirty="0">
                <a:latin typeface="Century Gothic"/>
                <a:ea typeface="Century Gothic"/>
                <a:cs typeface="Century Gothic"/>
                <a:sym typeface="Century Gothic"/>
              </a:rPr>
              <a:t> and </a:t>
            </a:r>
            <a:r>
              <a:rPr lang="en" sz="1600" i="1" dirty="0">
                <a:latin typeface="Century Gothic"/>
                <a:ea typeface="Century Gothic"/>
                <a:cs typeface="Century Gothic"/>
                <a:sym typeface="Century Gothic"/>
              </a:rPr>
              <a:t>credible</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b="1" dirty="0">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Remember, you’ll need to evaluate the sources you find based on this </a:t>
            </a:r>
            <a:r>
              <a:rPr lang="en" sz="1600" b="1" dirty="0">
                <a:solidFill>
                  <a:schemeClr val="dk1"/>
                </a:solidFill>
                <a:latin typeface="Century Gothic"/>
                <a:ea typeface="Century Gothic"/>
                <a:cs typeface="Century Gothic"/>
                <a:sym typeface="Century Gothic"/>
              </a:rPr>
              <a:t>Assessing Sources</a:t>
            </a:r>
            <a:r>
              <a:rPr lang="en" sz="1600" dirty="0">
                <a:solidFill>
                  <a:schemeClr val="dk1"/>
                </a:solidFill>
                <a:latin typeface="Century Gothic"/>
                <a:ea typeface="Century Gothic"/>
                <a:cs typeface="Century Gothic"/>
                <a:sym typeface="Century Gothic"/>
              </a:rPr>
              <a:t> </a:t>
            </a:r>
            <a:r>
              <a:rPr lang="en" sz="1600" b="1" dirty="0">
                <a:solidFill>
                  <a:schemeClr val="dk1"/>
                </a:solidFill>
                <a:latin typeface="Century Gothic"/>
                <a:ea typeface="Century Gothic"/>
                <a:cs typeface="Century Gothic"/>
                <a:sym typeface="Century Gothic"/>
              </a:rPr>
              <a:t>document</a:t>
            </a:r>
            <a:r>
              <a:rPr lang="en" sz="1600" dirty="0">
                <a:solidFill>
                  <a:schemeClr val="dk1"/>
                </a:solidFill>
                <a:latin typeface="Century Gothic"/>
                <a:ea typeface="Century Gothic"/>
                <a:cs typeface="Century Gothic"/>
                <a:sym typeface="Century Gothic"/>
              </a:rPr>
              <a:t> we first used in Lesson 1.</a:t>
            </a:r>
            <a:endParaRPr sz="1600"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94917" y="94670"/>
            <a:ext cx="836056" cy="82533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BBEC52E-7A8E-4E5C-8BBD-7B9ED121BD25}"/>
</file>

<file path=customXml/itemProps2.xml><?xml version="1.0" encoding="utf-8"?>
<ds:datastoreItem xmlns:ds="http://schemas.openxmlformats.org/officeDocument/2006/customXml" ds:itemID="{727B9609-89ED-4182-8192-85956A4891F3}"/>
</file>

<file path=customXml/itemProps3.xml><?xml version="1.0" encoding="utf-8"?>
<ds:datastoreItem xmlns:ds="http://schemas.openxmlformats.org/officeDocument/2006/customXml" ds:itemID="{2B388844-D2E2-4FF1-A6F2-5A4FC91D7521}"/>
</file>

<file path=docProps/app.xml><?xml version="1.0" encoding="utf-8"?>
<Properties xmlns="http://schemas.openxmlformats.org/officeDocument/2006/extended-properties" xmlns:vt="http://schemas.openxmlformats.org/officeDocument/2006/docPropsVTypes">
  <TotalTime>23</TotalTime>
  <Words>2513</Words>
  <Application>Microsoft Macintosh PowerPoint</Application>
  <PresentationFormat>On-screen Show (16:9)</PresentationFormat>
  <Paragraphs>257</Paragraphs>
  <Slides>13</Slides>
  <Notes>13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13</vt:i4>
      </vt:variant>
    </vt:vector>
  </HeadingPairs>
  <TitlesOfParts>
    <vt:vector size="17" baseType="lpstr">
      <vt:lpstr>Calibri</vt:lpstr>
      <vt:lpstr>Century Gothic</vt:lpstr>
      <vt:lpstr>Simple Light</vt:lpstr>
      <vt:lpstr>Office Theme</vt:lpstr>
      <vt:lpstr>PowerPoint Presentation</vt:lpstr>
      <vt:lpstr>PowerPoint Presentation</vt:lpstr>
      <vt:lpstr>PowerPoint Presentation</vt:lpstr>
      <vt:lpstr>Grade 7: Module 4:  Unit 2: Lesson 10</vt:lpstr>
      <vt:lpstr>PowerPoint Presentation</vt:lpstr>
      <vt:lpstr>Let’s look for important new vocabulary</vt:lpstr>
      <vt:lpstr>Let’s look at our research questions</vt:lpstr>
      <vt:lpstr>Let’s review our first learning target</vt:lpstr>
      <vt:lpstr>Let’s review our second learning target</vt:lpstr>
      <vt:lpstr>Let’s continue our internet research</vt:lpstr>
      <vt:lpstr>Let’s reflect on the information we’ve gathered</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6</cp:revision>
  <dcterms:modified xsi:type="dcterms:W3CDTF">2018-12-11T01:23:19Z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