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Slides/notesSlide15.xml" ContentType="application/vnd.openxmlformats-officedocument.presentationml.notesSlide+xml"/>
  <Override PartName="/ppt/notesSlides/notesSlide13.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14.xml" ContentType="application/vnd.openxmlformats-officedocument.presentationml.notesSlide+xml"/>
  <Override PartName="/ppt/notesSlides/notesSlide3.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4.xml" ContentType="application/vnd.openxmlformats-officedocument.presentationml.notesSlide+xml"/>
  <Override PartName="/ppt/notesSlides/notesSlide2.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5.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F059382-2DFD-4CE5-8857-C39C7FEFAE2C}">
  <a:tblStyle styleId="{5F059382-2DFD-4CE5-8857-C39C7FEFAE2C}"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0308" autoAdjust="0"/>
  </p:normalViewPr>
  <p:slideViewPr>
    <p:cSldViewPr snapToGrid="0">
      <p:cViewPr varScale="1">
        <p:scale>
          <a:sx n="71" d="100"/>
          <a:sy n="71" d="100"/>
        </p:scale>
        <p:origin x="-2184"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printerSettings" Target="printerSettings/printerSettings1.bin"/><Relationship Id="rId8" Type="http://schemas.openxmlformats.org/officeDocument/2006/relationships/slide" Target="slides/slide7.xml"/><Relationship Id="rId2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notesMaster" Target="notesMasters/notesMaster1.xml"/><Relationship Id="rId7" Type="http://schemas.openxmlformats.org/officeDocument/2006/relationships/slide" Target="slides/slide6.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5.xml"/><Relationship Id="rId2" Type="http://schemas.openxmlformats.org/officeDocument/2006/relationships/slide" Target="slides/slide1.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4" Type="http://schemas.openxmlformats.org/officeDocument/2006/relationships/customXml" Target="../customXml/item2.xml"/><Relationship Id="rId15" Type="http://schemas.openxmlformats.org/officeDocument/2006/relationships/slide" Target="slides/slide14.xml"/><Relationship Id="rId5" Type="http://schemas.openxmlformats.org/officeDocument/2006/relationships/slide" Target="slides/slide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9" Type="http://schemas.openxmlformats.org/officeDocument/2006/relationships/slide" Target="slides/slide8.xml"/><Relationship Id="rId22" Type="http://schemas.openxmlformats.org/officeDocument/2006/relationships/tableStyles" Target="tableStyles.xml"/><Relationship Id="rId14" Type="http://schemas.openxmlformats.org/officeDocument/2006/relationships/slide" Target="slides/slide13.xml"/><Relationship Id="rId4"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13355790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 Id="rId3" Type="http://schemas.openxmlformats.org/officeDocument/2006/relationships/hyperlink" Target="http://curriculum.eleducation.org/sites/default/files/curriculumtools_implementingtheadditionallanguageandliteracyallblock_062017.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2/lesson-2"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Clr>
                <a:schemeClr val="dk1"/>
              </a:buClr>
              <a:buSzPts val="1100"/>
            </a:pPr>
            <a:r>
              <a:rPr lang="en" sz="1200" dirty="0">
                <a:solidFill>
                  <a:schemeClr val="dk1"/>
                </a:solidFill>
                <a:latin typeface="Calibri"/>
                <a:ea typeface="Calibri"/>
                <a:cs typeface="Calibri"/>
                <a:sym typeface="Calibri"/>
              </a:rPr>
              <a:t>In this unit, students continue to explore colonial perspectives on the Revolutionary War with a focus on a family divided by their perspectives. Over the course of the unit, they read and act out a play called </a:t>
            </a:r>
            <a:r>
              <a:rPr lang="en" sz="1200" i="1" dirty="0">
                <a:solidFill>
                  <a:schemeClr val="dk1"/>
                </a:solidFill>
                <a:latin typeface="Calibri"/>
                <a:ea typeface="Calibri"/>
                <a:cs typeface="Calibri"/>
                <a:sym typeface="Calibri"/>
              </a:rPr>
              <a:t>Divided Loyalties </a:t>
            </a:r>
            <a:r>
              <a:rPr lang="en" sz="1200" dirty="0">
                <a:solidFill>
                  <a:schemeClr val="dk1"/>
                </a:solidFill>
                <a:latin typeface="Calibri"/>
                <a:ea typeface="Calibri"/>
                <a:cs typeface="Calibri"/>
                <a:sym typeface="Calibri"/>
              </a:rPr>
              <a:t>by Gare Thompson. After reading each scene, students analyze the thoughts, feelings, and actions of characters with a focus on the differing Loyalist and Patriot views within the family in order to write a descriptive paragraph describing the character in detail. At strategic points, students read excerpts of the Declaration of Independence and discuss what the characters in</a:t>
            </a:r>
            <a:r>
              <a:rPr lang="en" sz="1200" i="1" dirty="0">
                <a:solidFill>
                  <a:schemeClr val="dk1"/>
                </a:solidFill>
                <a:latin typeface="Calibri"/>
                <a:ea typeface="Calibri"/>
                <a:cs typeface="Calibri"/>
                <a:sym typeface="Calibri"/>
              </a:rPr>
              <a:t> Divided Loyalties </a:t>
            </a:r>
            <a:r>
              <a:rPr lang="en" sz="1200" dirty="0">
                <a:solidFill>
                  <a:schemeClr val="dk1"/>
                </a:solidFill>
                <a:latin typeface="Calibri"/>
                <a:ea typeface="Calibri"/>
                <a:cs typeface="Calibri"/>
                <a:sym typeface="Calibri"/>
              </a:rPr>
              <a:t>would think of the excerpt in a text-based discussion.</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Clr>
                <a:schemeClr val="dk1"/>
              </a:buClr>
              <a:buSzPts val="1100"/>
            </a:pPr>
            <a:r>
              <a:rPr lang="en" sz="1200" dirty="0">
                <a:solidFill>
                  <a:schemeClr val="dk1"/>
                </a:solidFill>
                <a:latin typeface="Calibri"/>
                <a:ea typeface="Calibri"/>
                <a:cs typeface="Calibri"/>
                <a:sym typeface="Calibri"/>
              </a:rPr>
              <a:t>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students read a new scene from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to analyze and write a descriptive paragraph about a character, and they also read a new excerpt of the Declaration of Independence to prepare for a text-based discussion about a character’s view of the excerpt. In the second half of the unit, students continue to read scenes and analyze characters in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however, instead of writing descriptive paragraphs, they now write short first person point of view narratives. For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students read the final scene of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and analyze a character to write a new first-person narrative.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63394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18-</a:t>
            </a:r>
            <a:r>
              <a:rPr lang="en" sz="1200" b="1" dirty="0" smtClean="0">
                <a:solidFill>
                  <a:schemeClr val="dk1"/>
                </a:solidFill>
                <a:latin typeface="Calibri"/>
                <a:ea typeface="Calibri"/>
                <a:cs typeface="Calibri"/>
                <a:sym typeface="Calibri"/>
              </a:rPr>
              <a:t>20</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Partners/Whole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a:t>
            </a:r>
            <a:r>
              <a:rPr lang="en" sz="1200"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Think-Pair-Share: “</a:t>
            </a:r>
            <a:r>
              <a:rPr lang="en" sz="1200" i="1" dirty="0">
                <a:solidFill>
                  <a:schemeClr val="dk1"/>
                </a:solidFill>
                <a:latin typeface="Calibri"/>
                <a:ea typeface="Calibri"/>
                <a:cs typeface="Calibri"/>
                <a:sym typeface="Calibri"/>
              </a:rPr>
              <a:t>What are the significant events in Act I, Scene 2</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(Mrs. Smith, a customer, decides to stop buying things from the family store, and a group of people are coming toward the store with weapons.)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today they are going to focus on the event of Mrs. Smith deciding not to shop at the family store anymore, since we don’t know what happens with the group of people and the weapons yet.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reading silently in their heads as you reread pages 15–16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Which characters are in the play at this point?</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(Mrs. Smith, Robert, William, and Abigail)</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analyze how two of the characters think, feel, and react. First, as a class, they will think about how Robert feels and how he reacts, and then they will work in pairs to think about William’s reactions.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Think-Pair-Share: “</a:t>
            </a:r>
            <a:r>
              <a:rPr lang="en" sz="1200" i="1" dirty="0">
                <a:solidFill>
                  <a:schemeClr val="dk1"/>
                </a:solidFill>
                <a:latin typeface="Calibri"/>
                <a:ea typeface="Calibri"/>
                <a:cs typeface="Calibri"/>
                <a:sym typeface="Calibri"/>
              </a:rPr>
              <a:t>How does Robert feel about the incident with Mrs. Smith?”</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may include: Robert is sad she isn’t going to shop there anymore because he says, “I regret to say …,” but it won’t change his mind about what he believes or the things that he does. He says, “I will not let those so-called Patriots tell me what to do.”)</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on the displayed </a:t>
            </a:r>
            <a:r>
              <a:rPr lang="en" sz="1200" b="0" dirty="0">
                <a:solidFill>
                  <a:schemeClr val="dk1"/>
                </a:solidFill>
                <a:latin typeface="Calibri"/>
                <a:ea typeface="Calibri"/>
                <a:cs typeface="Calibri"/>
                <a:sym typeface="Calibri"/>
              </a:rPr>
              <a:t>note-catcher. Consider drawing an emoticon face on the note-catcher </a:t>
            </a:r>
            <a:r>
              <a:rPr lang="en" sz="1200" dirty="0">
                <a:solidFill>
                  <a:schemeClr val="dk1"/>
                </a:solidFill>
                <a:latin typeface="Calibri"/>
                <a:ea typeface="Calibri"/>
                <a:cs typeface="Calibri"/>
                <a:sym typeface="Calibri"/>
              </a:rPr>
              <a:t>showing how he feels. Refer to </a:t>
            </a:r>
            <a:r>
              <a:rPr lang="en" sz="1200" b="1" dirty="0">
                <a:solidFill>
                  <a:schemeClr val="dk1"/>
                </a:solidFill>
                <a:latin typeface="Calibri"/>
                <a:ea typeface="Calibri"/>
                <a:cs typeface="Calibri"/>
                <a:sym typeface="Calibri"/>
              </a:rPr>
              <a:t>Character Analysis Note-catcher: Act I, Scene 2 (example, for teacher reference)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do you know how he feels?</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(Responses will vary, but may include: He says, “I regret to say …” and “I will not let those so-called Patriots tell me what to do.”) </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his use of the word regret tell you on page 16?</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(that he is sad and sorry to lose her as a customer)</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on the displayed </a:t>
            </a:r>
            <a:r>
              <a:rPr lang="en" sz="1200" b="0" dirty="0">
                <a:solidFill>
                  <a:schemeClr val="dk1"/>
                </a:solidFill>
                <a:latin typeface="Calibri"/>
                <a:ea typeface="Calibri"/>
                <a:cs typeface="Calibri"/>
                <a:sym typeface="Calibri"/>
              </a:rPr>
              <a:t>note-catcher.</a:t>
            </a:r>
            <a:r>
              <a:rPr lang="en" sz="1200" dirty="0">
                <a:solidFill>
                  <a:schemeClr val="dk1"/>
                </a:solidFill>
                <a:latin typeface="Calibri"/>
                <a:ea typeface="Calibri"/>
                <a:cs typeface="Calibri"/>
                <a:sym typeface="Calibri"/>
              </a:rPr>
              <a:t> Refer to </a:t>
            </a:r>
            <a:r>
              <a:rPr lang="en" sz="1200" b="1" dirty="0">
                <a:solidFill>
                  <a:schemeClr val="dk1"/>
                </a:solidFill>
                <a:latin typeface="Calibri"/>
                <a:ea typeface="Calibri"/>
                <a:cs typeface="Calibri"/>
                <a:sym typeface="Calibri"/>
              </a:rPr>
              <a:t>Character Reaction Note-catcher: Act I, Scene 2 (example, for teacher reference)</a:t>
            </a:r>
            <a:r>
              <a:rPr lang="en" sz="1200" dirty="0">
                <a:solidFill>
                  <a:schemeClr val="dk1"/>
                </a:solidFill>
                <a:latin typeface="Calibri"/>
                <a:ea typeface="Calibri"/>
                <a:cs typeface="Calibri"/>
                <a:sym typeface="Calibri"/>
              </a:rPr>
              <a:t> as necessary.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 to do the same for William.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complete their note-catchers. Remind them to refer back to the text and to quote accurately. As you circulate, consider asking the following questions to guide students: “</a:t>
            </a:r>
            <a:r>
              <a:rPr lang="en" sz="1200" i="1" dirty="0">
                <a:solidFill>
                  <a:schemeClr val="dk1"/>
                </a:solidFill>
                <a:latin typeface="Calibri"/>
                <a:ea typeface="Calibri"/>
                <a:cs typeface="Calibri"/>
                <a:sym typeface="Calibri"/>
              </a:rPr>
              <a:t>Why do you think that? What details can you find in the text?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Invite them to pair up with another pair, forming a group of four, to discuss what they recorded on their note-catchers and to make any additions/revisions as they hear different ideas that they agree with.</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 to help you complete the displayed </a:t>
            </a:r>
            <a:r>
              <a:rPr lang="en" sz="1200" b="0" dirty="0">
                <a:solidFill>
                  <a:schemeClr val="dk1"/>
                </a:solidFill>
                <a:latin typeface="Calibri"/>
                <a:ea typeface="Calibri"/>
                <a:cs typeface="Calibri"/>
                <a:sym typeface="Calibri"/>
              </a:rPr>
              <a:t>note-catcher. </a:t>
            </a:r>
            <a:r>
              <a:rPr lang="en" sz="1200" dirty="0">
                <a:solidFill>
                  <a:schemeClr val="dk1"/>
                </a:solidFill>
                <a:latin typeface="Calibri"/>
                <a:ea typeface="Calibri"/>
                <a:cs typeface="Calibri"/>
                <a:sym typeface="Calibri"/>
              </a:rPr>
              <a:t>Remind students of what it looks like to quote accurately from the text. Refer to </a:t>
            </a:r>
            <a:r>
              <a:rPr lang="en" sz="1200" b="1" dirty="0">
                <a:solidFill>
                  <a:schemeClr val="dk1"/>
                </a:solidFill>
                <a:latin typeface="Calibri"/>
                <a:ea typeface="Calibri"/>
                <a:cs typeface="Calibri"/>
                <a:sym typeface="Calibri"/>
              </a:rPr>
              <a:t>Character Reaction Note-catcher: Act I, Scene 2 (example, for teacher reference)</a:t>
            </a:r>
            <a:r>
              <a:rPr lang="en" sz="1200" dirty="0">
                <a:solidFill>
                  <a:schemeClr val="dk1"/>
                </a:solidFill>
                <a:latin typeface="Calibri"/>
                <a:ea typeface="Calibri"/>
                <a:cs typeface="Calibri"/>
                <a:sym typeface="Calibri"/>
              </a:rPr>
              <a:t> as necessary</a:t>
            </a:r>
            <a:r>
              <a:rPr lang="en" sz="1200" dirty="0" smtClean="0">
                <a:solidFill>
                  <a:schemeClr val="dk1"/>
                </a:solidFill>
                <a:latin typeface="Calibri"/>
                <a:ea typeface="Calibri"/>
                <a:cs typeface="Calibri"/>
                <a:sym typeface="Calibri"/>
              </a:rPr>
              <a:t>.</a:t>
            </a:r>
            <a:endParaRPr lang="en-US" sz="1200" dirty="0" smtClean="0">
              <a:solidFill>
                <a:schemeClr val="dk1"/>
              </a:solidFill>
              <a:latin typeface="Calibri"/>
              <a:ea typeface="Calibri"/>
              <a:cs typeface="Calibri"/>
              <a:sym typeface="Calibri"/>
            </a:endParaRPr>
          </a:p>
          <a:p>
            <a:pPr marL="152400" lvl="0" indent="0" algn="l" rtl="0">
              <a:lnSpc>
                <a:spcPct val="100000"/>
              </a:lnSpc>
              <a:spcBef>
                <a:spcPts val="0"/>
              </a:spcBef>
              <a:spcAft>
                <a:spcPts val="0"/>
              </a:spcAft>
              <a:buClr>
                <a:schemeClr val="dk1"/>
              </a:buClr>
              <a:buSzPts val="1200"/>
              <a:buFont typeface="Calibri"/>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completion of the </a:t>
            </a:r>
            <a:r>
              <a:rPr lang="en" sz="1200" b="1" dirty="0">
                <a:solidFill>
                  <a:schemeClr val="dk1"/>
                </a:solidFill>
                <a:latin typeface="Calibri"/>
                <a:ea typeface="Calibri"/>
                <a:cs typeface="Calibri"/>
                <a:sym typeface="Calibri"/>
              </a:rPr>
              <a:t>Character Reaction Note-Catcher.</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using a total participation technique, minimize discomfort or perceived threats and distractions by alerting individual students that you are going to call on them next.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(Feelings/Reactions T-chart: Practicing with Familiar Examples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Feelings/Reactions T-chart</a:t>
            </a:r>
            <a:r>
              <a:rPr lang="en" sz="1200" dirty="0">
                <a:solidFill>
                  <a:schemeClr val="dk1"/>
                </a:solidFill>
                <a:latin typeface="Calibri"/>
                <a:ea typeface="Calibri"/>
                <a:cs typeface="Calibri"/>
                <a:sym typeface="Calibri"/>
              </a:rPr>
              <a:t> (see “for heavier support”). On the Reactions side of the T-chart, write: </a:t>
            </a:r>
            <a:r>
              <a:rPr lang="en" sz="1200" i="1"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The person does/says …” and on the Feelings side write: “This tells me that the person feels.…” Invite students to practice analyzing reactions and feelings in a context that is familiar to them. For example, act out smiling and saying, “I love coming to school.” Write: “smiling and saying, ‘I love coming to school,’” on the Reactions side of the T-chart and invite students to tell you the corresponding feeling (</a:t>
            </a:r>
            <a:r>
              <a:rPr lang="en" sz="1200" b="1" i="0" dirty="0">
                <a:solidFill>
                  <a:schemeClr val="dk1"/>
                </a:solidFill>
                <a:latin typeface="Calibri"/>
                <a:ea typeface="Calibri"/>
                <a:cs typeface="Calibri"/>
                <a:sym typeface="Calibri"/>
              </a:rPr>
              <a:t>happy</a:t>
            </a:r>
            <a:r>
              <a:rPr lang="en" sz="1200" i="0" dirty="0">
                <a:solidFill>
                  <a:schemeClr val="dk1"/>
                </a:solidFill>
                <a:latin typeface="Calibri"/>
                <a:ea typeface="Calibri"/>
                <a:cs typeface="Calibri"/>
                <a:sym typeface="Calibri"/>
              </a:rPr>
              <a:t>). Invite students to brainstorm additional feelings and to act them out to become more familiar with this process. Record student responses.</a:t>
            </a:r>
            <a:endParaRPr sz="1200" i="0" dirty="0">
              <a:solidFill>
                <a:schemeClr val="dk1"/>
              </a:solidFill>
              <a:latin typeface="Calibri"/>
              <a:ea typeface="Calibri"/>
              <a:cs typeface="Calibri"/>
              <a:sym typeface="Calibri"/>
            </a:endParaRPr>
          </a:p>
        </p:txBody>
      </p:sp>
      <p:sp>
        <p:nvSpPr>
          <p:cNvPr id="156" name="Google Shape;156;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029707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whole group to help you write a character reaction paragraph for Robert. Take it sentence by sentence, inviting students to discuss what the sentence could be, following </a:t>
            </a:r>
            <a:r>
              <a:rPr lang="en" sz="1200" b="1" dirty="0">
                <a:solidFill>
                  <a:schemeClr val="dk1"/>
                </a:solidFill>
                <a:latin typeface="Calibri"/>
                <a:ea typeface="Calibri"/>
                <a:cs typeface="Calibri"/>
                <a:sym typeface="Calibri"/>
              </a:rPr>
              <a:t>Character Analysis Paragraph: Act I, Scene 2 - Robert (example, for teacher reference)</a:t>
            </a:r>
            <a:r>
              <a:rPr lang="en" sz="1200" dirty="0">
                <a:solidFill>
                  <a:schemeClr val="dk1"/>
                </a:solidFill>
                <a:latin typeface="Calibri"/>
                <a:ea typeface="Calibri"/>
                <a:cs typeface="Calibri"/>
                <a:sym typeface="Calibri"/>
              </a:rPr>
              <a:t> and using a total participation technique to select students to share out. Ask questions to guide students’ thinking: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should we open the paragraph? What does the reader need to know first? Why?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Before we can write about the character’s reaction to the situation, what else does the reader need to know?</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does Robert feel about the event? How do you know?</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does this compare to how the other characters feel?</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Why do you think Robert, William, and Abigail feel differently about this?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 paragraph sentence by sentence for students to see. Refer to </a:t>
            </a:r>
            <a:r>
              <a:rPr lang="en" sz="1200" b="1" dirty="0">
                <a:solidFill>
                  <a:schemeClr val="dk1"/>
                </a:solidFill>
                <a:latin typeface="Calibri"/>
                <a:ea typeface="Calibri"/>
                <a:cs typeface="Calibri"/>
                <a:sym typeface="Calibri"/>
              </a:rPr>
              <a:t>Character Analysis Paragraph: Act I, Scene 2—Robert (example, for teacher reference)</a:t>
            </a:r>
            <a:r>
              <a:rPr lang="en" sz="1200" dirty="0">
                <a:solidFill>
                  <a:schemeClr val="dk1"/>
                </a:solidFill>
                <a:latin typeface="Calibri"/>
                <a:ea typeface="Calibri"/>
                <a:cs typeface="Calibri"/>
                <a:sym typeface="Calibri"/>
              </a:rPr>
              <a:t> as necessary. As needed, remind students of their </a:t>
            </a:r>
            <a:r>
              <a:rPr lang="en" sz="1200" b="1" dirty="0">
                <a:solidFill>
                  <a:schemeClr val="dk1"/>
                </a:solidFill>
                <a:latin typeface="Calibri"/>
                <a:ea typeface="Calibri"/>
                <a:cs typeface="Calibri"/>
                <a:sym typeface="Calibri"/>
              </a:rPr>
              <a:t>Writing Complete Sentences handout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Marking Direct Quotes handout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work with partner to answer questions appropriately.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oral language and processing: Allow ample wait time as students respond during the discussion. (MMAE, MME)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(Sentence Frames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Provide sentence frames to support students in the various ways they could respond to each question as they write the character reaction paragraph. For example, to respond to the question “How does Robert feel about the event,” students could choose between the sentence frames: “Robert is (feelings adjective) because (event that happened.)” or “When (event that happened), Robert felt (feelings adjective.)” Invite students to create their own sentence frames as well.</a:t>
            </a:r>
            <a:endParaRPr sz="1200" dirty="0">
              <a:solidFill>
                <a:schemeClr val="dk1"/>
              </a:solidFill>
              <a:latin typeface="Calibri"/>
              <a:ea typeface="Calibri"/>
              <a:cs typeface="Calibri"/>
              <a:sym typeface="Calibri"/>
            </a:endParaRPr>
          </a:p>
        </p:txBody>
      </p:sp>
      <p:sp>
        <p:nvSpPr>
          <p:cNvPr id="164" name="Google Shape;164;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574953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3afd6a571_0_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Suggested slide pacing: </a:t>
            </a:r>
            <a:r>
              <a:rPr lang="en" sz="1200" b="1" i="0" u="none" strike="noStrike" cap="none" dirty="0" smtClean="0">
                <a:solidFill>
                  <a:srgbClr val="000000"/>
                </a:solidFill>
                <a:latin typeface="Calibri"/>
                <a:ea typeface="Calibri"/>
                <a:cs typeface="Calibri"/>
                <a:sym typeface="Calibri"/>
              </a:rPr>
              <a:t>2</a:t>
            </a:r>
            <a:r>
              <a:rPr lang="en-US" sz="1200" b="1" i="0" u="none" strike="noStrike" cap="none" dirty="0" smtClean="0">
                <a:solidFill>
                  <a:srgbClr val="000000"/>
                </a:solidFill>
                <a:latin typeface="Calibri"/>
                <a:ea typeface="Calibri"/>
                <a:cs typeface="Calibri"/>
                <a:sym typeface="Calibri"/>
              </a:rPr>
              <a:t>-3</a:t>
            </a:r>
            <a:r>
              <a:rPr lang="en" sz="1200" b="1" i="0" u="none" strike="noStrike" cap="none" dirty="0" smtClean="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minutes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 </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This slide contains animations to reveal each section of text.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 checking for understanding technique (e.g., Red Light, Green Light or </a:t>
            </a:r>
            <a:r>
              <a:rPr lang="en" sz="1200" dirty="0" smtClean="0">
                <a:solidFill>
                  <a:schemeClr val="dk1"/>
                </a:solidFill>
                <a:latin typeface="Calibri"/>
                <a:ea typeface="Calibri"/>
                <a:cs typeface="Calibri"/>
                <a:sym typeface="Calibri"/>
              </a:rPr>
              <a:t>Thumb-O</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Meter</a:t>
            </a:r>
            <a:r>
              <a:rPr lang="en" sz="1200" dirty="0">
                <a:solidFill>
                  <a:schemeClr val="dk1"/>
                </a:solidFill>
                <a:latin typeface="Calibri"/>
                <a:ea typeface="Calibri"/>
                <a:cs typeface="Calibri"/>
                <a:sym typeface="Calibri"/>
              </a:rPr>
              <a:t>) for students to self-assess against the second learning target and against how well they did collaborating.</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chemeClr val="dk1"/>
                </a:solidFill>
                <a:latin typeface="Calibri"/>
                <a:ea typeface="Calibri"/>
                <a:cs typeface="Calibri"/>
                <a:sym typeface="Calibri"/>
              </a:rPr>
              <a:t>Look-for students who may need additional help with the Learning Targets.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 None. </a:t>
            </a:r>
            <a:endParaRPr sz="1200" b="0" i="0" u="none" strike="noStrike" cap="none" dirty="0">
              <a:solidFill>
                <a:srgbClr val="000000"/>
              </a:solidFill>
              <a:latin typeface="Calibri"/>
              <a:ea typeface="Calibri"/>
              <a:cs typeface="Calibri"/>
              <a:sym typeface="Calibri"/>
            </a:endParaRPr>
          </a:p>
        </p:txBody>
      </p:sp>
      <p:sp>
        <p:nvSpPr>
          <p:cNvPr id="170" name="Google Shape;170;g43afd6a571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805435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3afd6a571_0_9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are on the following </a:t>
            </a:r>
            <a:r>
              <a:rPr lang="en" sz="1200" b="0" i="0" u="none" strike="noStrike" cap="none" dirty="0" smtClean="0">
                <a:solidFill>
                  <a:schemeClr val="dk1"/>
                </a:solidFill>
                <a:latin typeface="Calibri"/>
                <a:ea typeface="Calibri"/>
                <a:cs typeface="Calibri"/>
                <a:sym typeface="Calibri"/>
              </a:rPr>
              <a:t>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record assignments and have materials needed to complete it.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p:txBody>
      </p:sp>
      <p:sp>
        <p:nvSpPr>
          <p:cNvPr id="178" name="Google Shape;178;g43afd6a571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620452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43afd6a571_0_1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whole group.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take out their Independent Reading Journals.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homework assignment aloud and ask students if they have any questions about the assignments.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a:t>
            </a:r>
            <a:r>
              <a:rPr lang="en" sz="1200" b="0" i="0" u="none" strike="noStrike" cap="none" dirty="0" smtClean="0">
                <a:solidFill>
                  <a:schemeClr val="dk1"/>
                </a:solidFill>
                <a:latin typeface="Calibri"/>
                <a:ea typeface="Calibri"/>
                <a:cs typeface="Calibri"/>
                <a:sym typeface="Calibri"/>
              </a:rPr>
              <a:t>student</a:t>
            </a:r>
            <a:r>
              <a:rPr lang="en-US" sz="1200" b="0" i="0" u="none" strike="noStrike" cap="none" dirty="0" smtClean="0">
                <a:solidFill>
                  <a:schemeClr val="dk1"/>
                </a:solidFill>
                <a:latin typeface="Calibri"/>
                <a:ea typeface="Calibri"/>
                <a:cs typeface="Calibri"/>
                <a:sym typeface="Calibri"/>
              </a:rPr>
              <a:t>s</a:t>
            </a:r>
            <a:r>
              <a:rPr lang="en" sz="1200" b="0" i="0" u="none" strike="noStrike" cap="none" dirty="0" smtClean="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to select a prompt and write it in the front of their Independent Reading Journal.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record assignments and have materials needed to complete it.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p:txBody>
      </p:sp>
      <p:sp>
        <p:nvSpPr>
          <p:cNvPr id="185" name="Google Shape;185;g43afd6a571_0_1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716996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43afd6a571_0_19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a:t>
            </a:r>
            <a:r>
              <a:rPr lang="en" sz="1200" dirty="0">
                <a:solidFill>
                  <a:schemeClr val="dk1"/>
                </a:solidFill>
                <a:latin typeface="Calibri"/>
                <a:ea typeface="Calibri"/>
                <a:cs typeface="Calibri"/>
                <a:sym typeface="Calibri"/>
              </a:rPr>
              <a:t>4</a:t>
            </a:r>
            <a:r>
              <a:rPr lang="en" sz="1200" b="0" i="0" u="none" strike="noStrike" cap="none" dirty="0">
                <a:solidFill>
                  <a:schemeClr val="dk1"/>
                </a:solidFill>
                <a:latin typeface="Calibri"/>
                <a:ea typeface="Calibri"/>
                <a:cs typeface="Calibri"/>
                <a:sym typeface="Calibri"/>
              </a:rPr>
              <a:t> M3 U</a:t>
            </a:r>
            <a:r>
              <a:rPr lang="en" sz="1200" dirty="0">
                <a:solidFill>
                  <a:schemeClr val="dk1"/>
                </a:solidFill>
                <a:latin typeface="Calibri"/>
                <a:ea typeface="Calibri"/>
                <a:cs typeface="Calibri"/>
                <a:sym typeface="Calibri"/>
              </a:rPr>
              <a:t>2</a:t>
            </a:r>
            <a:r>
              <a:rPr lang="en" sz="1200" b="0" i="0" u="none" strike="noStrike" cap="none"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dirty="0">
                <a:solidFill>
                  <a:schemeClr val="dk1"/>
                </a:solidFill>
                <a:latin typeface="Calibri"/>
                <a:ea typeface="Calibri"/>
                <a:cs typeface="Calibri"/>
                <a:sym typeface="Calibri"/>
              </a:rPr>
              <a:t> </a:t>
            </a:r>
            <a:endParaRPr sz="1200" b="1" i="0" u="none" strike="noStrike" cap="none" dirty="0">
              <a:solidFill>
                <a:schemeClr val="dk1"/>
              </a:solidFill>
              <a:latin typeface="Calibri"/>
              <a:ea typeface="Calibri"/>
              <a:cs typeface="Calibri"/>
              <a:sym typeface="Calibri"/>
            </a:endParaRPr>
          </a:p>
        </p:txBody>
      </p:sp>
      <p:sp>
        <p:nvSpPr>
          <p:cNvPr id="192" name="Google Shape;192;g43afd6a571_0_1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590060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4" name="Google Shape;9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 </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i="0" u="none" strike="noStrike" cap="none" dirty="0">
                <a:solidFill>
                  <a:schemeClr val="dk1"/>
                </a:solidFill>
                <a:latin typeface="Calibri"/>
                <a:ea typeface="Calibri"/>
                <a:cs typeface="Calibri"/>
                <a:sym typeface="Calibri"/>
              </a:rPr>
              <a:t>for this lesson can be found here: </a:t>
            </a:r>
            <a:r>
              <a:rPr lang="en" sz="1200" u="sng" dirty="0">
                <a:solidFill>
                  <a:schemeClr val="hlink"/>
                </a:solidFill>
                <a:latin typeface="Calibri"/>
                <a:ea typeface="Calibri"/>
                <a:cs typeface="Calibri"/>
                <a:sym typeface="Calibri"/>
                <a:hlinkClick r:id="rId3"/>
              </a:rPr>
              <a:t>http://curriculum.eleducation.org/curriculum/ela/grade-4/module-3/unit-2/lesson-2</a:t>
            </a:r>
            <a:endParaRPr sz="1200" u="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 </a:t>
            </a:r>
            <a:r>
              <a:rPr lang="en" sz="1200" dirty="0">
                <a:solidFill>
                  <a:schemeClr val="dk1"/>
                </a:solidFill>
                <a:latin typeface="Calibri"/>
                <a:ea typeface="Calibri"/>
                <a:cs typeface="Calibri"/>
                <a:sym typeface="Calibri"/>
              </a:rPr>
              <a:t>this lesson, students continue to focus on working to become effective learners by collaborating to research in pairs.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a:t>
            </a:r>
            <a:r>
              <a:rPr lang="en" sz="1200" u="sng" dirty="0">
                <a:solidFill>
                  <a:schemeClr val="hlink"/>
                </a:solidFill>
                <a:latin typeface="Calibri"/>
                <a:ea typeface="Calibri"/>
                <a:cs typeface="Calibri"/>
                <a:sym typeface="Calibri"/>
                <a:hlinkClick r:id="rId6"/>
              </a:rPr>
              <a:t>our</a:t>
            </a:r>
            <a:r>
              <a:rPr lang="en" sz="1200" b="0" i="0" u="sng" strike="noStrike" cap="none" dirty="0">
                <a:solidFill>
                  <a:schemeClr val="hlink"/>
                </a:solidFill>
                <a:latin typeface="Calibri"/>
                <a:ea typeface="Calibri"/>
                <a:cs typeface="Calibri"/>
                <a:sym typeface="Calibri"/>
                <a:hlinkClick r:id="rId6"/>
              </a:rPr>
              <a:t>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highlight>
                <a:srgbClr val="FFFF00"/>
              </a:highlight>
              <a:latin typeface="Arial"/>
              <a:ea typeface="Arial"/>
              <a:cs typeface="Arial"/>
              <a:sym typeface="Arial"/>
            </a:endParaRPr>
          </a:p>
        </p:txBody>
      </p:sp>
    </p:spTree>
    <p:extLst>
      <p:ext uri="{BB962C8B-B14F-4D97-AF65-F5344CB8AC3E}">
        <p14:creationId xmlns:p14="http://schemas.microsoft.com/office/powerpoint/2010/main" val="5605637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 name="Google Shape;10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New Materials to Prepare in Advance: </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 Analysis Note-catcher: Act I, Scene 2</a:t>
            </a:r>
            <a:r>
              <a:rPr lang="en" sz="1200" dirty="0">
                <a:solidFill>
                  <a:schemeClr val="dk1"/>
                </a:solidFill>
                <a:latin typeface="Calibri"/>
                <a:ea typeface="Calibri"/>
                <a:cs typeface="Calibri"/>
                <a:sym typeface="Calibri"/>
              </a:rPr>
              <a:t> (one per student and one to display)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 Analysis Note-catcher: Act I, Scene 2 (example, for teacher reference)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 Analysis Paragraph: Act I, Scene 2—Robert (example, for teacher reference) </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Gather from Previous Lessons:</a:t>
            </a:r>
            <a:endParaRPr sz="1200" i="0" u="none" strike="noStrike" cap="none"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Divided Loyalties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Lesson 1; one per student)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Module 1)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a:t>
            </a:r>
            <a:r>
              <a:rPr lang="en" sz="1200" dirty="0">
                <a:solidFill>
                  <a:schemeClr val="dk1"/>
                </a:solidFill>
                <a:latin typeface="Calibri"/>
                <a:ea typeface="Calibri"/>
                <a:cs typeface="Calibri"/>
                <a:sym typeface="Calibri"/>
              </a:rPr>
              <a:t> (from Module 1; one per student)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Module 1)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(begun in Module 1; added to during Work Time A)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(begun in Unit 1, Lesson 1; added to during Work Time A)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Writing Complete Sentences handout</a:t>
            </a:r>
            <a:r>
              <a:rPr lang="en" sz="1200" dirty="0">
                <a:solidFill>
                  <a:schemeClr val="dk1"/>
                </a:solidFill>
                <a:latin typeface="Calibri"/>
                <a:ea typeface="Calibri"/>
                <a:cs typeface="Calibri"/>
                <a:sym typeface="Calibri"/>
              </a:rPr>
              <a:t> (from Module 1; one per student)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Marking Direct Quotes handout</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Prepare classroom systems for active learning:</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pair students for finding the gist with at least one strong reader per pair.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applicable anchor charts.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85952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a:solidFill>
                  <a:schemeClr val="dk1"/>
                </a:solidFill>
                <a:latin typeface="Calibri"/>
                <a:ea typeface="Calibri"/>
                <a:cs typeface="Calibri"/>
                <a:sym typeface="Calibri"/>
              </a:rPr>
              <a:t>Review these protocols before teaching. They are all used in this lesson:</a:t>
            </a:r>
            <a:endParaRPr sz="120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r>
              <a:rPr lang="en" sz="1200" i="0" u="none" strike="noStrike" cap="none">
                <a:solidFill>
                  <a:schemeClr val="dk1"/>
                </a:solidFill>
                <a:latin typeface="Calibri"/>
                <a:ea typeface="Calibri"/>
                <a:cs typeface="Calibri"/>
                <a:sym typeface="Calibri"/>
              </a:rPr>
              <a:t> </a:t>
            </a:r>
            <a:endParaRPr sz="120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Think-Pair-Share</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i="0" u="sng" strike="noStrike" cap="none">
                <a:solidFill>
                  <a:schemeClr val="hlink"/>
                </a:solidFill>
                <a:latin typeface="Calibri"/>
                <a:ea typeface="Calibri"/>
                <a:cs typeface="Calibri"/>
                <a:sym typeface="Calibri"/>
                <a:hlinkClick r:id="rId3"/>
              </a:rPr>
              <a:t>https://eleducation.org/resources/el-education-classroom-protocols</a:t>
            </a:r>
            <a:endParaRPr sz="1200" i="0" u="none" strike="noStrike" cap="none">
              <a:solidFill>
                <a:srgbClr val="000000"/>
              </a:solidFill>
              <a:latin typeface="Calibri"/>
              <a:ea typeface="Calibri"/>
              <a:cs typeface="Calibri"/>
              <a:sym typeface="Calibri"/>
            </a:endParaRPr>
          </a:p>
        </p:txBody>
      </p:sp>
      <p:sp>
        <p:nvSpPr>
          <p:cNvPr id="106" name="Google Shape;10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466821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chemeClr val="dk1"/>
                </a:solidFill>
                <a:latin typeface="Calibri"/>
                <a:ea typeface="Calibri"/>
                <a:cs typeface="Calibri"/>
                <a:sym typeface="Calibri"/>
              </a:rPr>
              <a:t>For lighter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text-based discussion in Work Time B, encourage students to use Goals 1 and 2 Conversation Cues with other students to extend and deepen conversations, think with others, and enhance language development. (Example: </a:t>
            </a:r>
            <a:r>
              <a:rPr lang="en" sz="1200" i="0" dirty="0">
                <a:solidFill>
                  <a:schemeClr val="dk1"/>
                </a:solidFill>
                <a:latin typeface="Calibri"/>
                <a:ea typeface="Calibri"/>
                <a:cs typeface="Calibri"/>
                <a:sym typeface="Calibri"/>
              </a:rPr>
              <a:t>“Can you give an example</a:t>
            </a:r>
            <a:r>
              <a:rPr lang="en" sz="1200" i="0" dirty="0" smtClean="0">
                <a:solidFill>
                  <a:schemeClr val="dk1"/>
                </a:solidFill>
                <a:latin typeface="Calibri"/>
                <a:ea typeface="Calibri"/>
                <a:cs typeface="Calibri"/>
                <a:sym typeface="Calibri"/>
              </a:rPr>
              <a:t>?”)</a:t>
            </a:r>
            <a:endParaRPr lang="en-US" sz="1200" i="0" dirty="0" smtClean="0">
              <a:solidFill>
                <a:schemeClr val="dk1"/>
              </a:solidFill>
              <a:latin typeface="Calibri"/>
              <a:ea typeface="Calibri"/>
              <a:cs typeface="Calibri"/>
              <a:sym typeface="Calibri"/>
            </a:endParaRPr>
          </a:p>
          <a:p>
            <a:pPr marL="152400" marR="0" lvl="0" indent="0" algn="l" rtl="0">
              <a:lnSpc>
                <a:spcPct val="100000"/>
              </a:lnSpc>
              <a:spcBef>
                <a:spcPts val="0"/>
              </a:spcBef>
              <a:spcAft>
                <a:spcPts val="0"/>
              </a:spcAft>
              <a:buClr>
                <a:schemeClr val="dk1"/>
              </a:buClr>
              <a:buSzPts val="1200"/>
              <a:buFont typeface="Calibri"/>
              <a:buNone/>
            </a:pPr>
            <a:endParaRPr sz="1200" i="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dirty="0">
                <a:solidFill>
                  <a:schemeClr val="dk1"/>
                </a:solidFill>
                <a:latin typeface="Calibri"/>
                <a:ea typeface="Calibri"/>
                <a:cs typeface="Calibri"/>
                <a:sym typeface="Calibri"/>
              </a:rPr>
              <a:t>For heavier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dirty="0">
                <a:latin typeface="Calibri"/>
                <a:ea typeface="Calibri"/>
                <a:cs typeface="Calibri"/>
                <a:sym typeface="Calibri"/>
              </a:rPr>
              <a:t>Consider providing students with sentence starters during Work Time B to support them in the text-based discussion. Allow time for them to orally practice with a partner before doing so with the group. For example, </a:t>
            </a:r>
            <a:r>
              <a:rPr lang="en" sz="1200" i="0" dirty="0">
                <a:latin typeface="Calibri"/>
                <a:ea typeface="Calibri"/>
                <a:cs typeface="Calibri"/>
                <a:sym typeface="Calibri"/>
              </a:rPr>
              <a:t>“I agree, and would like to add that ____.” “One example that demonstrates this opinion is _____.”</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785298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5" name="Google Shape;12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01077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agenda and gather excitement for the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158797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pairs and invite them to label themselves partner A and partner B.</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determine the gist and the meaning of unfamiliar words and phrases in Act I, Scene 2 of </a:t>
            </a:r>
            <a:r>
              <a:rPr lang="en" sz="1200" b="1" i="1" dirty="0">
                <a:solidFill>
                  <a:schemeClr val="dk1"/>
                </a:solidFill>
                <a:latin typeface="Calibri"/>
                <a:ea typeface="Calibri"/>
                <a:cs typeface="Calibri"/>
                <a:sym typeface="Calibri"/>
              </a:rPr>
              <a:t>Divided Loyalties</a:t>
            </a:r>
            <a:r>
              <a:rPr lang="en" sz="1200" b="1" i="0" dirty="0">
                <a:solidFill>
                  <a:schemeClr val="dk1"/>
                </a:solidFill>
                <a:latin typeface="Calibri"/>
                <a:ea typeface="Calibri"/>
                <a:cs typeface="Calibri"/>
                <a:sym typeface="Calibri"/>
              </a:rPr>
              <a:t>.”</a:t>
            </a:r>
            <a:endParaRPr sz="1200" b="1"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describe a character using details from the text in Act I, Scene 2 of </a:t>
            </a:r>
            <a:r>
              <a:rPr lang="en" sz="1200" b="1" i="1" dirty="0">
                <a:solidFill>
                  <a:schemeClr val="dk1"/>
                </a:solidFill>
                <a:latin typeface="Calibri"/>
                <a:ea typeface="Calibri"/>
                <a:cs typeface="Calibri"/>
                <a:sym typeface="Calibri"/>
              </a:rPr>
              <a:t>Divided Loyalties</a:t>
            </a:r>
            <a:r>
              <a:rPr lang="en" sz="1200" b="1" i="0" dirty="0">
                <a:solidFill>
                  <a:schemeClr val="dk1"/>
                </a:solidFill>
                <a:latin typeface="Calibri"/>
                <a:ea typeface="Calibri"/>
                <a:cs typeface="Calibri"/>
                <a:sym typeface="Calibri"/>
              </a:rPr>
              <a:t>.”</a:t>
            </a:r>
            <a:endParaRPr sz="1200" b="1"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seen the first learning target many times in the previous unit for other texts. Review the words </a:t>
            </a:r>
            <a:r>
              <a:rPr lang="en" sz="1200" i="1" dirty="0">
                <a:solidFill>
                  <a:schemeClr val="dk1"/>
                </a:solidFill>
                <a:latin typeface="Calibri"/>
                <a:ea typeface="Calibri"/>
                <a:cs typeface="Calibri"/>
                <a:sym typeface="Calibri"/>
              </a:rPr>
              <a:t>act</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scene</a:t>
            </a:r>
            <a:r>
              <a:rPr lang="en" sz="1200" dirty="0">
                <a:solidFill>
                  <a:schemeClr val="dk1"/>
                </a:solidFill>
                <a:latin typeface="Calibri"/>
                <a:ea typeface="Calibri"/>
                <a:cs typeface="Calibri"/>
                <a:sym typeface="Calibri"/>
              </a:rPr>
              <a:t> in the first learning target.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 “</a:t>
            </a:r>
            <a:r>
              <a:rPr lang="en" sz="1200" i="1" dirty="0">
                <a:solidFill>
                  <a:schemeClr val="dk1"/>
                </a:solidFill>
                <a:latin typeface="Calibri"/>
                <a:ea typeface="Calibri"/>
                <a:cs typeface="Calibri"/>
                <a:sym typeface="Calibri"/>
              </a:rPr>
              <a:t>What do you think you will be doing in this lesson? Why?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(reading the next scene of </a:t>
            </a:r>
            <a:r>
              <a:rPr lang="en" sz="1200" b="1" i="1" dirty="0">
                <a:solidFill>
                  <a:schemeClr val="dk1"/>
                </a:solidFill>
                <a:latin typeface="Calibri"/>
                <a:ea typeface="Calibri"/>
                <a:cs typeface="Calibri"/>
                <a:sym typeface="Calibri"/>
              </a:rPr>
              <a:t>Divided Loyalties</a:t>
            </a:r>
            <a:r>
              <a:rPr lang="en" sz="1200" b="1" dirty="0">
                <a:solidFill>
                  <a:schemeClr val="dk1"/>
                </a:solidFill>
                <a:latin typeface="Calibri"/>
                <a:ea typeface="Calibri"/>
                <a:cs typeface="Calibri"/>
                <a:sym typeface="Calibri"/>
              </a:rPr>
              <a:t> and describing a character using details from the text; because that’s what the learning targets say)</a:t>
            </a:r>
            <a:endParaRPr sz="1200" b="1"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i="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learning targets.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with comprehension and engagement: (Working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similar learning targets in Unit 1.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(Noticing Parts of Speech</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is the difference between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an act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and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to </a:t>
            </a:r>
            <a:r>
              <a:rPr lang="en" sz="1200" i="1" dirty="0">
                <a:solidFill>
                  <a:schemeClr val="dk1"/>
                </a:solidFill>
                <a:latin typeface="Calibri"/>
                <a:ea typeface="Calibri"/>
                <a:cs typeface="Calibri"/>
                <a:sym typeface="Calibri"/>
              </a:rPr>
              <a:t>act</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 act is a noun that means one big piece of a play, similar to a chapter. To act is a verb that means to do something or to perform a fictional role.)</a:t>
            </a:r>
            <a:r>
              <a:rPr lang="en" sz="1200" dirty="0">
                <a:solidFill>
                  <a:schemeClr val="dk1"/>
                </a:solidFill>
                <a:latin typeface="Calibri"/>
                <a:ea typeface="Calibri"/>
                <a:cs typeface="Calibri"/>
                <a:sym typeface="Calibri"/>
              </a:rPr>
              <a:t> Invite students to use act in both forms, clarifying their distinction. (Example</a:t>
            </a:r>
            <a:r>
              <a:rPr lang="en" sz="1200" i="0" dirty="0">
                <a:solidFill>
                  <a:schemeClr val="dk1"/>
                </a:solidFill>
                <a:latin typeface="Calibri"/>
                <a:ea typeface="Calibri"/>
                <a:cs typeface="Calibri"/>
                <a:sym typeface="Calibri"/>
              </a:rPr>
              <a:t>: I like to act silly at school. I think there are six acts in </a:t>
            </a:r>
            <a:r>
              <a:rPr lang="en" sz="1200" b="0" i="1" dirty="0">
                <a:solidFill>
                  <a:schemeClr val="dk1"/>
                </a:solidFill>
                <a:latin typeface="Calibri"/>
                <a:ea typeface="Calibri"/>
                <a:cs typeface="Calibri"/>
                <a:sym typeface="Calibri"/>
              </a:rPr>
              <a:t>Divided Loyalties</a:t>
            </a:r>
            <a:r>
              <a:rPr lang="en" sz="1200" b="1" i="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p:txBody>
      </p:sp>
      <p:sp>
        <p:nvSpPr>
          <p:cNvPr id="140" name="Google Shape;140;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744069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23-</a:t>
            </a:r>
            <a:r>
              <a:rPr lang="en" sz="1200" b="1" dirty="0" smtClean="0">
                <a:solidFill>
                  <a:schemeClr val="dk1"/>
                </a:solidFill>
                <a:latin typeface="Calibri"/>
                <a:ea typeface="Calibri"/>
                <a:cs typeface="Calibri"/>
                <a:sym typeface="Calibri"/>
              </a:rPr>
              <a:t>25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 Partners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a:t>
            </a:r>
            <a:r>
              <a:rPr lang="en" sz="1200"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a:t>
            </a:r>
            <a:r>
              <a:rPr lang="en" sz="1200" b="1" dirty="0">
                <a:solidFill>
                  <a:schemeClr val="dk1"/>
                </a:solidFill>
                <a:latin typeface="Calibri"/>
                <a:ea typeface="Calibri"/>
                <a:cs typeface="Calibri"/>
                <a:sym typeface="Calibri"/>
              </a:rPr>
              <a:t> Character Analysis Note-catcher: Act I, Scene 2</a:t>
            </a:r>
            <a:r>
              <a:rPr lang="en" sz="1200" dirty="0">
                <a:solidFill>
                  <a:schemeClr val="dk1"/>
                </a:solidFill>
                <a:latin typeface="Calibri"/>
                <a:ea typeface="Calibri"/>
                <a:cs typeface="Calibri"/>
                <a:sym typeface="Calibri"/>
              </a:rPr>
              <a:t>. Tell students that in this lesson when they record the gist, they will record it at the top of this </a:t>
            </a:r>
            <a:r>
              <a:rPr lang="en" sz="1200" b="0" dirty="0">
                <a:solidFill>
                  <a:schemeClr val="dk1"/>
                </a:solidFill>
                <a:latin typeface="Calibri"/>
                <a:ea typeface="Calibri"/>
                <a:cs typeface="Calibri"/>
                <a:sym typeface="Calibri"/>
              </a:rPr>
              <a:t>note-catcher, but they are to leave the rest of the note-catcher until later.</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Invite students to retrieve their copies of </a:t>
            </a:r>
            <a:r>
              <a:rPr lang="en" sz="1200" b="0" i="1" dirty="0">
                <a:solidFill>
                  <a:schemeClr val="dk1"/>
                </a:solidFill>
                <a:latin typeface="Calibri"/>
                <a:ea typeface="Calibri"/>
                <a:cs typeface="Calibri"/>
                <a:sym typeface="Calibri"/>
              </a:rPr>
              <a:t>Divided Loyalties</a:t>
            </a:r>
            <a:r>
              <a:rPr lang="en" sz="1200" b="0" dirty="0">
                <a:solidFill>
                  <a:schemeClr val="dk1"/>
                </a:solidFill>
                <a:latin typeface="Calibri"/>
                <a:ea typeface="Calibri"/>
                <a:cs typeface="Calibri"/>
                <a:sym typeface="Calibri"/>
              </a:rPr>
              <a:t> and guide them through the same reading routine from Work Time B of Lesson 1: 	</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the roles required and volunteers to play those roles.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volunteers to read and act it out the while the other students follow along silently in their heads.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 “</a:t>
            </a:r>
            <a:r>
              <a:rPr lang="en" sz="1200" i="1" dirty="0">
                <a:solidFill>
                  <a:schemeClr val="dk1"/>
                </a:solidFill>
                <a:latin typeface="Calibri"/>
                <a:ea typeface="Calibri"/>
                <a:cs typeface="Calibri"/>
                <a:sym typeface="Calibri"/>
              </a:rPr>
              <a:t>What do you know from reading the scene?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(Mrs. Smith, a customer, decides to stop buying things from the family store because of Robert’s Loyalist views and the impact they are having on the food he sells.)</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3 minutes of silent reflection time.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i="1" dirty="0">
                <a:solidFill>
                  <a:schemeClr val="dk1"/>
                </a:solidFill>
                <a:latin typeface="Calibri"/>
                <a:ea typeface="Calibri"/>
                <a:cs typeface="Calibri"/>
                <a:sym typeface="Calibri"/>
              </a:rPr>
              <a:t>respect</a:t>
            </a:r>
            <a:r>
              <a:rPr lang="en" sz="1200" dirty="0">
                <a:solidFill>
                  <a:schemeClr val="dk1"/>
                </a:solidFill>
                <a:latin typeface="Calibri"/>
                <a:ea typeface="Calibri"/>
                <a:cs typeface="Calibri"/>
                <a:sym typeface="Calibri"/>
              </a:rPr>
              <a:t> on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and invite volunteers to share.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work in pairs to determine the gist and the meaning of unfamiliar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and to record the gist on their </a:t>
            </a:r>
            <a:r>
              <a:rPr lang="en" sz="1200" b="1" dirty="0">
                <a:solidFill>
                  <a:schemeClr val="dk1"/>
                </a:solidFill>
                <a:latin typeface="Calibri"/>
                <a:ea typeface="Calibri"/>
                <a:cs typeface="Calibri"/>
                <a:sym typeface="Calibri"/>
              </a:rPr>
              <a:t>Character Analysis Note-catcher: Act I, Scene 2</a:t>
            </a:r>
            <a:r>
              <a:rPr lang="en" sz="1200" dirty="0">
                <a:solidFill>
                  <a:schemeClr val="dk1"/>
                </a:solidFill>
                <a:latin typeface="Calibri"/>
                <a:ea typeface="Calibri"/>
                <a:cs typeface="Calibri"/>
                <a:sym typeface="Calibri"/>
              </a:rPr>
              <a:t>, and new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in their </a:t>
            </a: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Remind students of the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strategies listed on the </a:t>
            </a: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and review what it means to collaborate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total participation techniques to select students to share out their responses. Refer to the </a:t>
            </a:r>
            <a:r>
              <a:rPr lang="en" sz="1200" b="1" dirty="0">
                <a:solidFill>
                  <a:schemeClr val="dk1"/>
                </a:solidFill>
                <a:latin typeface="Calibri"/>
                <a:ea typeface="Calibri"/>
                <a:cs typeface="Calibri"/>
                <a:sym typeface="Calibri"/>
              </a:rPr>
              <a:t>Character Analysis Note-catcher: Act I, Scene 2 (example, for teacher reference)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Record new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on the </a:t>
            </a:r>
            <a:r>
              <a:rPr lang="en" sz="1200" b="1" dirty="0">
                <a:solidFill>
                  <a:schemeClr val="dk1"/>
                </a:solidFill>
                <a:latin typeface="Calibri"/>
                <a:ea typeface="Calibri"/>
                <a:cs typeface="Calibri"/>
                <a:sym typeface="Calibri"/>
              </a:rPr>
              <a:t>Academic Word Wal</a:t>
            </a:r>
            <a:r>
              <a:rPr lang="en" sz="1200" dirty="0">
                <a:solidFill>
                  <a:schemeClr val="dk1"/>
                </a:solidFill>
                <a:latin typeface="Calibri"/>
                <a:ea typeface="Calibri"/>
                <a:cs typeface="Calibri"/>
                <a:sym typeface="Calibri"/>
              </a:rPr>
              <a:t>l and the </a:t>
            </a:r>
            <a:r>
              <a:rPr lang="en" sz="1200" b="1" dirty="0">
                <a:solidFill>
                  <a:schemeClr val="dk1"/>
                </a:solidFill>
                <a:latin typeface="Calibri"/>
                <a:ea typeface="Calibri"/>
                <a:cs typeface="Calibri"/>
                <a:sym typeface="Calibri"/>
              </a:rPr>
              <a:t>Domain-Specific Word Wall.</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a checking for understanding technique (e.g., Red Light, Green Light or Thumb-OMeter) for students to self-assess against the first learning target and against how well they did showing respect and collaborating.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completion of the </a:t>
            </a:r>
            <a:r>
              <a:rPr lang="en" sz="1200" b="1" dirty="0">
                <a:solidFill>
                  <a:schemeClr val="dk1"/>
                </a:solidFill>
                <a:latin typeface="Calibri"/>
                <a:ea typeface="Calibri"/>
                <a:cs typeface="Calibri"/>
                <a:sym typeface="Calibri"/>
              </a:rPr>
              <a:t>Character Analysis Note Catcher.</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fine motor skills: Offer choice with the graphic organizer by providing a template that includes lines within the boxes.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(Character Chart: Activating Prior Knowledge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reference the </a:t>
            </a:r>
            <a:r>
              <a:rPr lang="en" sz="1200" b="0" dirty="0">
                <a:solidFill>
                  <a:schemeClr val="dk1"/>
                </a:solidFill>
                <a:latin typeface="Calibri"/>
                <a:ea typeface="Calibri"/>
                <a:cs typeface="Calibri"/>
                <a:sym typeface="Calibri"/>
              </a:rPr>
              <a:t>Character Chart </a:t>
            </a:r>
            <a:r>
              <a:rPr lang="en" sz="1200" dirty="0">
                <a:solidFill>
                  <a:schemeClr val="dk1"/>
                </a:solidFill>
                <a:latin typeface="Calibri"/>
                <a:ea typeface="Calibri"/>
                <a:cs typeface="Calibri"/>
                <a:sym typeface="Calibri"/>
              </a:rPr>
              <a:t>(see Lesson 1, “for heavier support”) to name the characters from Act I, Scene 1, and share something they know about each one before reading Act I, Scene 2. Explain that there are two more characters that appear in this act (</a:t>
            </a:r>
            <a:r>
              <a:rPr lang="en" sz="1200" b="1" dirty="0">
                <a:solidFill>
                  <a:schemeClr val="dk1"/>
                </a:solidFill>
                <a:latin typeface="Calibri"/>
                <a:ea typeface="Calibri"/>
                <a:cs typeface="Calibri"/>
                <a:sym typeface="Calibri"/>
              </a:rPr>
              <a:t>Mrs. Smith and Mr. Lawson</a:t>
            </a:r>
            <a:r>
              <a:rPr lang="en" sz="1200" dirty="0">
                <a:solidFill>
                  <a:schemeClr val="dk1"/>
                </a:solidFill>
                <a:latin typeface="Calibri"/>
                <a:ea typeface="Calibri"/>
                <a:cs typeface="Calibri"/>
                <a:sym typeface="Calibri"/>
              </a:rPr>
              <a:t>), but because they don’t appear throughout the play, they will not be added to the </a:t>
            </a:r>
            <a:r>
              <a:rPr lang="en" sz="1200" b="0" dirty="0">
                <a:solidFill>
                  <a:schemeClr val="dk1"/>
                </a:solidFill>
                <a:latin typeface="Calibri"/>
                <a:ea typeface="Calibri"/>
                <a:cs typeface="Calibri"/>
                <a:sym typeface="Calibri"/>
              </a:rPr>
              <a:t>Character Chart.</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(Questions to Support Gist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asking students specific questions to support them in determining the gist. Example: </a:t>
            </a:r>
            <a:r>
              <a:rPr lang="en" sz="1200" i="1" dirty="0">
                <a:solidFill>
                  <a:schemeClr val="dk1"/>
                </a:solidFill>
                <a:latin typeface="Calibri"/>
                <a:ea typeface="Calibri"/>
                <a:cs typeface="Calibri"/>
                <a:sym typeface="Calibri"/>
              </a:rPr>
              <a:t>“What happened in this scene? How did the characters react?”</a:t>
            </a:r>
            <a:endParaRPr sz="1200" i="1" dirty="0">
              <a:solidFill>
                <a:schemeClr val="dk1"/>
              </a:solidFill>
              <a:latin typeface="Calibri"/>
              <a:ea typeface="Calibri"/>
              <a:cs typeface="Calibri"/>
              <a:sym typeface="Calibri"/>
            </a:endParaRPr>
          </a:p>
        </p:txBody>
      </p:sp>
      <p:sp>
        <p:nvSpPr>
          <p:cNvPr id="148" name="Google Shape;148;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016725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3/unit-2/lesson-2"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1" name="Google Shape;91;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This lesson will take approximately </a:t>
            </a:r>
            <a:r>
              <a:rPr lang="en" sz="1800">
                <a:latin typeface="Century Gothic"/>
                <a:ea typeface="Century Gothic"/>
                <a:cs typeface="Century Gothic"/>
                <a:sym typeface="Century Gothic"/>
              </a:rPr>
              <a:t>60</a:t>
            </a:r>
            <a:r>
              <a:rPr lang="en" sz="1800" b="0" i="0" u="none" strike="noStrike" cap="none">
                <a:solidFill>
                  <a:schemeClr val="dk1"/>
                </a:solidFill>
                <a:latin typeface="Century Gothic"/>
                <a:ea typeface="Century Gothic"/>
                <a:cs typeface="Century Gothic"/>
                <a:sym typeface="Century Gothic"/>
              </a:rPr>
              <a:t>-</a:t>
            </a:r>
            <a:r>
              <a:rPr lang="en" sz="1800">
                <a:latin typeface="Century Gothic"/>
                <a:ea typeface="Century Gothic"/>
                <a:cs typeface="Century Gothic"/>
                <a:sym typeface="Century Gothic"/>
              </a:rPr>
              <a:t>70</a:t>
            </a:r>
            <a:r>
              <a:rPr lang="en" sz="1800" b="0" i="0" u="none" strike="noStrike" cap="none">
                <a:solidFill>
                  <a:schemeClr val="dk1"/>
                </a:solidFill>
                <a:latin typeface="Century Gothic"/>
                <a:ea typeface="Century Gothic"/>
                <a:cs typeface="Century Gothic"/>
                <a:sym typeface="Century Gothic"/>
              </a:rPr>
              <a:t> minutes to complete.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a:solidFill>
                  <a:schemeClr val="dk1"/>
                </a:solidFill>
                <a:latin typeface="Century Gothic"/>
                <a:ea typeface="Century Gothic"/>
                <a:cs typeface="Century Gothic"/>
                <a:sym typeface="Century Gothic"/>
              </a:rPr>
              <a:t>The purpose of today’s lesson is to:</a:t>
            </a:r>
            <a:endParaRPr sz="1800" b="0" i="0" u="none" strike="noStrike" cap="none">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SzPts val="1400"/>
              <a:buFont typeface="Century Gothic"/>
              <a:buChar char="●"/>
            </a:pPr>
            <a:r>
              <a:rPr lang="en" sz="1400">
                <a:latin typeface="Century Gothic"/>
                <a:ea typeface="Century Gothic"/>
                <a:cs typeface="Century Gothic"/>
                <a:sym typeface="Century Gothic"/>
              </a:rPr>
              <a:t>After reading aloud and determining the gist, students analyze character reactions to a situation in </a:t>
            </a:r>
            <a:r>
              <a:rPr lang="en" sz="1400" i="1">
                <a:latin typeface="Century Gothic"/>
                <a:ea typeface="Century Gothic"/>
                <a:cs typeface="Century Gothic"/>
                <a:sym typeface="Century Gothic"/>
              </a:rPr>
              <a:t>Divided Loyalties</a:t>
            </a:r>
            <a:r>
              <a:rPr lang="en" sz="1400">
                <a:latin typeface="Century Gothic"/>
                <a:ea typeface="Century Gothic"/>
                <a:cs typeface="Century Gothic"/>
                <a:sym typeface="Century Gothic"/>
              </a:rPr>
              <a:t>. This routine is introduced in Work Time B and will be continued in later lessons. Pay careful attention to this routine in this lesson to apply it in subsequent lessons.</a:t>
            </a:r>
            <a:endParaRPr sz="14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a:solidFill>
                  <a:schemeClr val="dk1"/>
                </a:solidFill>
                <a:latin typeface="Century Gothic"/>
                <a:ea typeface="Century Gothic"/>
                <a:cs typeface="Century Gothic"/>
                <a:sym typeface="Century Gothic"/>
              </a:rPr>
              <a:t>The Learning Targets for students today are:</a:t>
            </a:r>
            <a:endParaRPr sz="1800" b="0" i="0" u="none" strike="noStrike" cap="none">
              <a:solidFill>
                <a:schemeClr val="dk1"/>
              </a:solidFill>
              <a:latin typeface="Century Gothic"/>
              <a:ea typeface="Century Gothic"/>
              <a:cs typeface="Century Gothic"/>
              <a:sym typeface="Century Gothic"/>
            </a:endParaRPr>
          </a:p>
          <a:p>
            <a:pPr marL="457200" marR="0" lvl="0" indent="-317500" algn="l" rtl="0">
              <a:lnSpc>
                <a:spcPct val="90000"/>
              </a:lnSpc>
              <a:spcBef>
                <a:spcPts val="800"/>
              </a:spcBef>
              <a:spcAft>
                <a:spcPts val="0"/>
              </a:spcAft>
              <a:buSzPts val="1400"/>
              <a:buFont typeface="Century Gothic"/>
              <a:buAutoNum type="arabicPeriod"/>
            </a:pPr>
            <a:r>
              <a:rPr lang="en" sz="1400">
                <a:latin typeface="Century Gothic"/>
                <a:ea typeface="Century Gothic"/>
                <a:cs typeface="Century Gothic"/>
                <a:sym typeface="Century Gothic"/>
              </a:rPr>
              <a:t>I can determine the gist and the meaning of unfamiliar words and phrases in Act I, Scene 2 of </a:t>
            </a:r>
            <a:r>
              <a:rPr lang="en" sz="1400" i="1">
                <a:latin typeface="Century Gothic"/>
                <a:ea typeface="Century Gothic"/>
                <a:cs typeface="Century Gothic"/>
                <a:sym typeface="Century Gothic"/>
              </a:rPr>
              <a:t>Divided Loyalties</a:t>
            </a:r>
            <a:r>
              <a:rPr lang="en" sz="1400">
                <a:latin typeface="Century Gothic"/>
                <a:ea typeface="Century Gothic"/>
                <a:cs typeface="Century Gothic"/>
                <a:sym typeface="Century Gothic"/>
              </a:rPr>
              <a:t>. </a:t>
            </a:r>
            <a:endParaRPr sz="1400">
              <a:latin typeface="Century Gothic"/>
              <a:ea typeface="Century Gothic"/>
              <a:cs typeface="Century Gothic"/>
              <a:sym typeface="Century Gothic"/>
            </a:endParaRPr>
          </a:p>
          <a:p>
            <a:pPr marL="457200" marR="0" lvl="0" indent="-317500" algn="l" rtl="0">
              <a:lnSpc>
                <a:spcPct val="90000"/>
              </a:lnSpc>
              <a:spcBef>
                <a:spcPts val="0"/>
              </a:spcBef>
              <a:spcAft>
                <a:spcPts val="0"/>
              </a:spcAft>
              <a:buSzPts val="1400"/>
              <a:buFont typeface="Century Gothic"/>
              <a:buAutoNum type="arabicPeriod"/>
            </a:pPr>
            <a:r>
              <a:rPr lang="en" sz="1400">
                <a:latin typeface="Century Gothic"/>
                <a:ea typeface="Century Gothic"/>
                <a:cs typeface="Century Gothic"/>
                <a:sym typeface="Century Gothic"/>
              </a:rPr>
              <a:t>I can describe a character using details from the text in Act I, Scene 2 of </a:t>
            </a:r>
            <a:r>
              <a:rPr lang="en" sz="1400" i="1">
                <a:latin typeface="Century Gothic"/>
                <a:ea typeface="Century Gothic"/>
                <a:cs typeface="Century Gothic"/>
                <a:sym typeface="Century Gothic"/>
              </a:rPr>
              <a:t>Divided Loyalties</a:t>
            </a:r>
            <a:r>
              <a:rPr lang="en" sz="1400">
                <a:latin typeface="Century Gothic"/>
                <a:ea typeface="Century Gothic"/>
                <a:cs typeface="Century Gothic"/>
                <a:sym typeface="Century Gothic"/>
              </a:rPr>
              <a:t>. </a:t>
            </a:r>
            <a:endParaRPr sz="140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14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500" dirty="0">
                <a:latin typeface="Century Gothic"/>
                <a:ea typeface="Century Gothic"/>
                <a:cs typeface="Century Gothic"/>
                <a:sym typeface="Century Gothic"/>
              </a:rPr>
              <a:t>Analyzing Character Reactions: </a:t>
            </a:r>
            <a:r>
              <a:rPr lang="en" sz="2500" b="1" i="1" dirty="0">
                <a:latin typeface="Century Gothic"/>
                <a:ea typeface="Century Gothic"/>
                <a:cs typeface="Century Gothic"/>
                <a:sym typeface="Century Gothic"/>
              </a:rPr>
              <a:t>Divided Loyalties</a:t>
            </a:r>
            <a:r>
              <a:rPr lang="en" sz="2500" b="1" dirty="0">
                <a:latin typeface="Century Gothic"/>
                <a:ea typeface="Century Gothic"/>
                <a:cs typeface="Century Gothic"/>
                <a:sym typeface="Century Gothic"/>
              </a:rPr>
              <a:t>, Act I, Scene 2</a:t>
            </a:r>
            <a:endParaRPr sz="2500" b="1" i="0" u="none" strike="noStrike" cap="none" dirty="0">
              <a:solidFill>
                <a:schemeClr val="dk1"/>
              </a:solidFill>
              <a:latin typeface="Century Gothic"/>
              <a:ea typeface="Century Gothic"/>
              <a:cs typeface="Century Gothic"/>
              <a:sym typeface="Century Gothic"/>
            </a:endParaRPr>
          </a:p>
        </p:txBody>
      </p:sp>
      <p:sp>
        <p:nvSpPr>
          <p:cNvPr id="159" name="Google Shape;159;p22"/>
          <p:cNvSpPr txBox="1">
            <a:spLocks noGrp="1"/>
          </p:cNvSpPr>
          <p:nvPr>
            <p:ph type="body" idx="1"/>
          </p:nvPr>
        </p:nvSpPr>
        <p:spPr>
          <a:xfrm>
            <a:off x="628650" y="1369225"/>
            <a:ext cx="8198100" cy="3263400"/>
          </a:xfrm>
          <a:prstGeom prst="rect">
            <a:avLst/>
          </a:prstGeom>
          <a:noFill/>
          <a:ln>
            <a:noFill/>
          </a:ln>
        </p:spPr>
        <p:txBody>
          <a:bodyPr spcFirstLastPara="1" wrap="square" lIns="68575" tIns="34275" rIns="68575" bIns="34275" anchor="t" anchorCtr="0">
            <a:noAutofit/>
          </a:bodyPr>
          <a:lstStyle/>
          <a:p>
            <a:pPr marL="457200" lvl="0" indent="-355600" algn="l" rtl="0">
              <a:lnSpc>
                <a:spcPct val="115000"/>
              </a:lnSpc>
              <a:spcBef>
                <a:spcPts val="0"/>
              </a:spcBef>
              <a:spcAft>
                <a:spcPts val="0"/>
              </a:spcAft>
              <a:buSzPts val="2000"/>
              <a:buFont typeface="Century Gothic"/>
              <a:buAutoNum type="arabicPeriod"/>
            </a:pPr>
            <a:r>
              <a:rPr lang="en" sz="2000" i="1">
                <a:latin typeface="Century Gothic"/>
                <a:ea typeface="Century Gothic"/>
                <a:cs typeface="Century Gothic"/>
                <a:sym typeface="Century Gothic"/>
              </a:rPr>
              <a:t>What are the significant events in Act I, Scene 2</a:t>
            </a:r>
            <a:r>
              <a:rPr lang="en" sz="2000">
                <a:latin typeface="Century Gothic"/>
                <a:ea typeface="Century Gothic"/>
                <a:cs typeface="Century Gothic"/>
                <a:sym typeface="Century Gothic"/>
              </a:rPr>
              <a:t>?</a:t>
            </a:r>
            <a:endParaRPr sz="2000">
              <a:latin typeface="Century Gothic"/>
              <a:ea typeface="Century Gothic"/>
              <a:cs typeface="Century Gothic"/>
              <a:sym typeface="Century Gothic"/>
            </a:endParaRPr>
          </a:p>
          <a:p>
            <a:pPr marL="457200" lvl="0" indent="-355600" algn="l" rtl="0">
              <a:lnSpc>
                <a:spcPct val="115000"/>
              </a:lnSpc>
              <a:spcBef>
                <a:spcPts val="0"/>
              </a:spcBef>
              <a:spcAft>
                <a:spcPts val="0"/>
              </a:spcAft>
              <a:buSzPts val="2000"/>
              <a:buFont typeface="Century Gothic"/>
              <a:buAutoNum type="arabicPeriod"/>
            </a:pPr>
            <a:r>
              <a:rPr lang="en" sz="2000" i="1">
                <a:latin typeface="Century Gothic"/>
                <a:ea typeface="Century Gothic"/>
                <a:cs typeface="Century Gothic"/>
                <a:sym typeface="Century Gothic"/>
              </a:rPr>
              <a:t>Which characters are in the play at this point?</a:t>
            </a:r>
            <a:endParaRPr sz="2000" i="1">
              <a:latin typeface="Century Gothic"/>
              <a:ea typeface="Century Gothic"/>
              <a:cs typeface="Century Gothic"/>
              <a:sym typeface="Century Gothic"/>
            </a:endParaRPr>
          </a:p>
          <a:p>
            <a:pPr marL="457200" lvl="0" indent="-355600" algn="l" rtl="0">
              <a:lnSpc>
                <a:spcPct val="115000"/>
              </a:lnSpc>
              <a:spcBef>
                <a:spcPts val="0"/>
              </a:spcBef>
              <a:spcAft>
                <a:spcPts val="0"/>
              </a:spcAft>
              <a:buSzPts val="2000"/>
              <a:buFont typeface="Century Gothic"/>
              <a:buAutoNum type="arabicPeriod"/>
            </a:pPr>
            <a:r>
              <a:rPr lang="en" sz="2000" i="1">
                <a:latin typeface="Century Gothic"/>
                <a:ea typeface="Century Gothic"/>
                <a:cs typeface="Century Gothic"/>
                <a:sym typeface="Century Gothic"/>
              </a:rPr>
              <a:t>How does Robert feel about the incident with Mrs. Smith?</a:t>
            </a:r>
            <a:endParaRPr sz="2000" i="1">
              <a:latin typeface="Century Gothic"/>
              <a:ea typeface="Century Gothic"/>
              <a:cs typeface="Century Gothic"/>
              <a:sym typeface="Century Gothic"/>
            </a:endParaRPr>
          </a:p>
          <a:p>
            <a:pPr marL="457200" lvl="0" indent="-355600" algn="l" rtl="0">
              <a:lnSpc>
                <a:spcPct val="115000"/>
              </a:lnSpc>
              <a:spcBef>
                <a:spcPts val="0"/>
              </a:spcBef>
              <a:spcAft>
                <a:spcPts val="0"/>
              </a:spcAft>
              <a:buSzPts val="2000"/>
              <a:buFont typeface="Century Gothic"/>
              <a:buAutoNum type="arabicPeriod"/>
            </a:pPr>
            <a:r>
              <a:rPr lang="en" sz="2000" i="1">
                <a:latin typeface="Century Gothic"/>
                <a:ea typeface="Century Gothic"/>
                <a:cs typeface="Century Gothic"/>
                <a:sym typeface="Century Gothic"/>
              </a:rPr>
              <a:t>How do you know how he feels?</a:t>
            </a:r>
            <a:endParaRPr sz="2000" i="1">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a:latin typeface="Arial"/>
              <a:ea typeface="Arial"/>
              <a:cs typeface="Arial"/>
              <a:sym typeface="Arial"/>
            </a:endParaRPr>
          </a:p>
        </p:txBody>
      </p:sp>
      <p:pic>
        <p:nvPicPr>
          <p:cNvPr id="161" name="Google Shape;161;p22"/>
          <p:cNvPicPr preferRelativeResize="0"/>
          <p:nvPr/>
        </p:nvPicPr>
        <p:blipFill>
          <a:blip r:embed="rId3">
            <a:alphaModFix/>
          </a:blip>
          <a:stretch>
            <a:fillRect/>
          </a:stretch>
        </p:blipFill>
        <p:spPr>
          <a:xfrm>
            <a:off x="7943410" y="4362075"/>
            <a:ext cx="541100" cy="541100"/>
          </a:xfrm>
          <a:prstGeom prst="rect">
            <a:avLst/>
          </a:prstGeom>
          <a:noFill/>
          <a:ln>
            <a:noFill/>
          </a:ln>
        </p:spPr>
      </p:pic>
      <p:pic>
        <p:nvPicPr>
          <p:cNvPr id="6" name="Google Shape;151;p21"/>
          <p:cNvPicPr preferRelativeResize="0"/>
          <p:nvPr/>
        </p:nvPicPr>
        <p:blipFill>
          <a:blip r:embed="rId4">
            <a:alphaModFix/>
          </a:blip>
          <a:stretch>
            <a:fillRect/>
          </a:stretch>
        </p:blipFill>
        <p:spPr>
          <a:xfrm>
            <a:off x="8484510" y="4434562"/>
            <a:ext cx="531229" cy="50613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3"/>
          <p:cNvSpPr txBox="1">
            <a:spLocks noGrp="1"/>
          </p:cNvSpPr>
          <p:nvPr>
            <p:ph type="title"/>
          </p:nvPr>
        </p:nvSpPr>
        <p:spPr>
          <a:xfrm>
            <a:off x="628650" y="273849"/>
            <a:ext cx="7886700" cy="8400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Group Writing: </a:t>
            </a:r>
            <a:r>
              <a:rPr lang="en" b="1" dirty="0">
                <a:latin typeface="Century Gothic"/>
                <a:ea typeface="Century Gothic"/>
                <a:cs typeface="Century Gothic"/>
                <a:sym typeface="Century Gothic"/>
              </a:rPr>
              <a:t>Robert in </a:t>
            </a:r>
            <a:r>
              <a:rPr lang="en" b="1" i="1" dirty="0">
                <a:latin typeface="Century Gothic"/>
                <a:ea typeface="Century Gothic"/>
                <a:cs typeface="Century Gothic"/>
                <a:sym typeface="Century Gothic"/>
              </a:rPr>
              <a:t>Divided Loyalties</a:t>
            </a:r>
            <a:r>
              <a:rPr lang="en" b="1" dirty="0">
                <a:latin typeface="Century Gothic"/>
                <a:ea typeface="Century Gothic"/>
                <a:cs typeface="Century Gothic"/>
                <a:sym typeface="Century Gothic"/>
              </a:rPr>
              <a:t>, Act I, Scene 2</a:t>
            </a:r>
            <a:endParaRPr sz="3300" b="1" i="0" u="none" strike="noStrike" cap="none" dirty="0">
              <a:solidFill>
                <a:schemeClr val="dk1"/>
              </a:solidFill>
              <a:latin typeface="Century Gothic"/>
              <a:ea typeface="Century Gothic"/>
              <a:cs typeface="Century Gothic"/>
              <a:sym typeface="Century Gothic"/>
            </a:endParaRPr>
          </a:p>
        </p:txBody>
      </p:sp>
      <p:sp>
        <p:nvSpPr>
          <p:cNvPr id="167" name="Google Shape;167;p23"/>
          <p:cNvSpPr txBox="1">
            <a:spLocks noGrp="1"/>
          </p:cNvSpPr>
          <p:nvPr>
            <p:ph type="body" idx="1"/>
          </p:nvPr>
        </p:nvSpPr>
        <p:spPr>
          <a:xfrm>
            <a:off x="479500" y="1499100"/>
            <a:ext cx="7886700" cy="3022800"/>
          </a:xfrm>
          <a:prstGeom prst="rect">
            <a:avLst/>
          </a:prstGeom>
          <a:noFill/>
          <a:ln>
            <a:noFill/>
          </a:ln>
        </p:spPr>
        <p:txBody>
          <a:bodyPr spcFirstLastPara="1" wrap="square" lIns="68575" tIns="34275" rIns="68575" bIns="34275" anchor="t" anchorCtr="0">
            <a:noAutofit/>
          </a:bodyPr>
          <a:lstStyle/>
          <a:p>
            <a:pPr marL="457200" marR="0" lvl="0" indent="-342900" algn="l" rtl="0">
              <a:lnSpc>
                <a:spcPct val="90000"/>
              </a:lnSpc>
              <a:spcBef>
                <a:spcPts val="0"/>
              </a:spcBef>
              <a:spcAft>
                <a:spcPts val="0"/>
              </a:spcAft>
              <a:buSzPts val="1800"/>
              <a:buFont typeface="Century Gothic"/>
              <a:buAutoNum type="arabicPeriod"/>
            </a:pPr>
            <a:r>
              <a:rPr lang="en" sz="1800" i="1" dirty="0">
                <a:latin typeface="Century Gothic"/>
                <a:ea typeface="Century Gothic"/>
                <a:cs typeface="Century Gothic"/>
                <a:sym typeface="Century Gothic"/>
              </a:rPr>
              <a:t>How should we open the paragraph? What does the reader need to know first? Why?</a:t>
            </a:r>
            <a:endParaRPr sz="1800" i="1"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AutoNum type="arabicPeriod"/>
            </a:pPr>
            <a:r>
              <a:rPr lang="en" sz="1800" i="1" dirty="0">
                <a:latin typeface="Century Gothic"/>
                <a:ea typeface="Century Gothic"/>
                <a:cs typeface="Century Gothic"/>
                <a:sym typeface="Century Gothic"/>
              </a:rPr>
              <a:t>Before we can write about the character’s reaction to </a:t>
            </a:r>
            <a:r>
              <a:rPr lang="en" sz="1800" i="1" dirty="0" smtClean="0">
                <a:latin typeface="Century Gothic"/>
                <a:ea typeface="Century Gothic"/>
                <a:cs typeface="Century Gothic"/>
                <a:sym typeface="Century Gothic"/>
              </a:rPr>
              <a:t>the situation</a:t>
            </a:r>
            <a:r>
              <a:rPr lang="en" sz="1800" i="1" dirty="0">
                <a:latin typeface="Century Gothic"/>
                <a:ea typeface="Century Gothic"/>
                <a:cs typeface="Century Gothic"/>
                <a:sym typeface="Century Gothic"/>
              </a:rPr>
              <a:t>, what else does the reader need to know?</a:t>
            </a:r>
            <a:endParaRPr sz="1800" i="1"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AutoNum type="arabicPeriod"/>
            </a:pPr>
            <a:r>
              <a:rPr lang="en" sz="1800" i="1" dirty="0">
                <a:latin typeface="Century Gothic"/>
                <a:ea typeface="Century Gothic"/>
                <a:cs typeface="Century Gothic"/>
                <a:sym typeface="Century Gothic"/>
              </a:rPr>
              <a:t>How does Robert feel about the event? How do you know?</a:t>
            </a: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457200" lvl="0" indent="-342900" algn="l" rtl="0">
              <a:lnSpc>
                <a:spcPct val="115000"/>
              </a:lnSpc>
              <a:spcBef>
                <a:spcPts val="0"/>
              </a:spcBef>
              <a:spcAft>
                <a:spcPts val="0"/>
              </a:spcAft>
              <a:buSzPts val="1800"/>
              <a:buFont typeface="Century Gothic"/>
              <a:buAutoNum type="arabicPeriod"/>
            </a:pPr>
            <a:r>
              <a:rPr lang="en" sz="1800" i="1" dirty="0">
                <a:latin typeface="Century Gothic"/>
                <a:ea typeface="Century Gothic"/>
                <a:cs typeface="Century Gothic"/>
                <a:sym typeface="Century Gothic"/>
              </a:rPr>
              <a:t>How does this compare to how the other characters feel?</a:t>
            </a:r>
            <a:endParaRPr sz="1800" i="1" dirty="0">
              <a:latin typeface="Century Gothic"/>
              <a:ea typeface="Century Gothic"/>
              <a:cs typeface="Century Gothic"/>
              <a:sym typeface="Century Gothic"/>
            </a:endParaRPr>
          </a:p>
          <a:p>
            <a:pPr marL="457200" lvl="0" indent="-342900" algn="l" rtl="0">
              <a:lnSpc>
                <a:spcPct val="115000"/>
              </a:lnSpc>
              <a:spcBef>
                <a:spcPts val="0"/>
              </a:spcBef>
              <a:spcAft>
                <a:spcPts val="0"/>
              </a:spcAft>
              <a:buSzPts val="1800"/>
              <a:buFont typeface="Century Gothic"/>
              <a:buAutoNum type="arabicPeriod"/>
            </a:pPr>
            <a:r>
              <a:rPr lang="en" sz="1800" i="1" dirty="0">
                <a:latin typeface="Century Gothic"/>
                <a:ea typeface="Century Gothic"/>
                <a:cs typeface="Century Gothic"/>
                <a:sym typeface="Century Gothic"/>
              </a:rPr>
              <a:t>Why do you think Robert, William, and Abigail feel differently about this?</a:t>
            </a:r>
            <a:endParaRPr sz="1800" i="1"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4"/>
          <p:cNvSpPr txBox="1">
            <a:spLocks noGrp="1"/>
          </p:cNvSpPr>
          <p:nvPr>
            <p:ph type="title"/>
          </p:nvPr>
        </p:nvSpPr>
        <p:spPr>
          <a:xfrm>
            <a:off x="628650" y="273848"/>
            <a:ext cx="7886700" cy="6981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Reflect on Learning Targets</a:t>
            </a:r>
            <a:endParaRPr sz="3300" b="0" i="0" u="none" strike="noStrike" cap="none">
              <a:solidFill>
                <a:schemeClr val="dk1"/>
              </a:solidFill>
              <a:latin typeface="Century Gothic"/>
              <a:ea typeface="Century Gothic"/>
              <a:cs typeface="Century Gothic"/>
              <a:sym typeface="Century Gothic"/>
            </a:endParaRPr>
          </a:p>
        </p:txBody>
      </p:sp>
      <p:sp>
        <p:nvSpPr>
          <p:cNvPr id="173" name="Google Shape;173;p24"/>
          <p:cNvSpPr txBox="1">
            <a:spLocks noGrp="1"/>
          </p:cNvSpPr>
          <p:nvPr>
            <p:ph type="body" idx="1"/>
          </p:nvPr>
        </p:nvSpPr>
        <p:spPr>
          <a:xfrm>
            <a:off x="628650" y="971950"/>
            <a:ext cx="82422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2100"/>
              <a:buFont typeface="Arial"/>
              <a:buNone/>
            </a:pPr>
            <a:r>
              <a:rPr lang="en" sz="2000" b="0" i="0" u="none" strike="noStrike" cap="none" dirty="0">
                <a:solidFill>
                  <a:schemeClr val="dk1"/>
                </a:solidFill>
                <a:latin typeface="Century Gothic"/>
                <a:ea typeface="Century Gothic"/>
                <a:cs typeface="Century Gothic"/>
                <a:sym typeface="Century Gothic"/>
              </a:rPr>
              <a:t>Now that you have completed the </a:t>
            </a:r>
            <a:r>
              <a:rPr lang="en" sz="2000" dirty="0">
                <a:latin typeface="Century Gothic"/>
                <a:ea typeface="Century Gothic"/>
                <a:cs typeface="Century Gothic"/>
                <a:sym typeface="Century Gothic"/>
              </a:rPr>
              <a:t>lesson</a:t>
            </a:r>
            <a:r>
              <a:rPr lang="en" sz="2000" b="0" i="0" u="none" strike="noStrike" cap="none" dirty="0">
                <a:solidFill>
                  <a:schemeClr val="dk1"/>
                </a:solidFill>
                <a:latin typeface="Century Gothic"/>
                <a:ea typeface="Century Gothic"/>
                <a:cs typeface="Century Gothic"/>
                <a:sym typeface="Century Gothic"/>
              </a:rPr>
              <a:t>, how do you feel about the Learning Targets for the day? </a:t>
            </a:r>
            <a:endParaRPr sz="2000" b="0" i="0" u="none" strike="noStrike" cap="none" dirty="0">
              <a:solidFill>
                <a:schemeClr val="dk1"/>
              </a:solidFill>
              <a:latin typeface="Century Gothic"/>
              <a:ea typeface="Century Gothic"/>
              <a:cs typeface="Century Gothic"/>
              <a:sym typeface="Century Gothic"/>
            </a:endParaRPr>
          </a:p>
          <a:p>
            <a:pPr marL="457200" lvl="0" indent="-342900" algn="l" rtl="0">
              <a:spcBef>
                <a:spcPts val="800"/>
              </a:spcBef>
              <a:spcAft>
                <a:spcPts val="0"/>
              </a:spcAft>
              <a:buClr>
                <a:schemeClr val="dk1"/>
              </a:buClr>
              <a:buSzPts val="1800"/>
              <a:buFont typeface="Century Gothic"/>
              <a:buAutoNum type="arabicPeriod"/>
            </a:pPr>
            <a:r>
              <a:rPr lang="en" sz="1800" dirty="0">
                <a:latin typeface="Century Gothic"/>
                <a:ea typeface="Century Gothic"/>
                <a:cs typeface="Century Gothic"/>
                <a:sym typeface="Century Gothic"/>
              </a:rPr>
              <a:t>I can determine the gist and the meaning of unfamiliar words and phrases in Act I, Scene 2 of </a:t>
            </a:r>
            <a:r>
              <a:rPr lang="en" sz="1800" i="1" dirty="0">
                <a:latin typeface="Century Gothic"/>
                <a:ea typeface="Century Gothic"/>
                <a:cs typeface="Century Gothic"/>
                <a:sym typeface="Century Gothic"/>
              </a:rPr>
              <a:t>Divided Loyalties</a:t>
            </a: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a:latin typeface="Century Gothic"/>
                <a:ea typeface="Century Gothic"/>
                <a:cs typeface="Century Gothic"/>
                <a:sym typeface="Century Gothic"/>
              </a:rPr>
              <a:t>I can describe a character using details from the text in Act I, Scene 2 of </a:t>
            </a:r>
            <a:r>
              <a:rPr lang="en" sz="1800" i="1" dirty="0">
                <a:latin typeface="Century Gothic"/>
                <a:ea typeface="Century Gothic"/>
                <a:cs typeface="Century Gothic"/>
                <a:sym typeface="Century Gothic"/>
              </a:rPr>
              <a:t>Divided Loyalties</a:t>
            </a: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457200" lvl="0" indent="0" algn="l" rtl="0">
              <a:spcBef>
                <a:spcPts val="800"/>
              </a:spcBef>
              <a:spcAft>
                <a:spcPts val="0"/>
              </a:spcAft>
              <a:buClr>
                <a:srgbClr val="000000"/>
              </a:buClr>
              <a:buSzPts val="1100"/>
              <a:buFont typeface="Arial"/>
              <a:buNone/>
            </a:pPr>
            <a:endParaRPr sz="1800" dirty="0">
              <a:latin typeface="Century Gothic"/>
              <a:ea typeface="Century Gothic"/>
              <a:cs typeface="Century Gothic"/>
              <a:sym typeface="Century Gothic"/>
            </a:endParaRPr>
          </a:p>
          <a:p>
            <a:pPr marL="0" marR="0" lvl="0" indent="0" algn="l" rtl="0">
              <a:lnSpc>
                <a:spcPct val="150000"/>
              </a:lnSpc>
              <a:spcBef>
                <a:spcPts val="0"/>
              </a:spcBef>
              <a:spcAft>
                <a:spcPts val="0"/>
              </a:spcAft>
              <a:buNone/>
            </a:pPr>
            <a:endParaRPr sz="2000" dirty="0">
              <a:latin typeface="Century Gothic"/>
              <a:ea typeface="Century Gothic"/>
              <a:cs typeface="Century Gothic"/>
              <a:sym typeface="Century Gothic"/>
            </a:endParaRPr>
          </a:p>
        </p:txBody>
      </p:sp>
      <p:pic>
        <p:nvPicPr>
          <p:cNvPr id="174" name="Google Shape;174;p24"/>
          <p:cNvPicPr preferRelativeResize="0"/>
          <p:nvPr/>
        </p:nvPicPr>
        <p:blipFill rotWithShape="1">
          <a:blip r:embed="rId3">
            <a:alphaModFix/>
          </a:blip>
          <a:srcRect/>
          <a:stretch/>
        </p:blipFill>
        <p:spPr>
          <a:xfrm>
            <a:off x="8515350" y="4409150"/>
            <a:ext cx="524400" cy="524400"/>
          </a:xfrm>
          <a:prstGeom prst="rect">
            <a:avLst/>
          </a:prstGeom>
          <a:noFill/>
          <a:ln>
            <a:noFill/>
          </a:ln>
        </p:spPr>
      </p:pic>
      <p:pic>
        <p:nvPicPr>
          <p:cNvPr id="175" name="Google Shape;175;p24"/>
          <p:cNvPicPr preferRelativeResize="0"/>
          <p:nvPr/>
        </p:nvPicPr>
        <p:blipFill>
          <a:blip r:embed="rId4">
            <a:alphaModFix/>
          </a:blip>
          <a:stretch>
            <a:fillRect/>
          </a:stretch>
        </p:blipFill>
        <p:spPr>
          <a:xfrm>
            <a:off x="7991475" y="4409413"/>
            <a:ext cx="523875" cy="523875"/>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3">
                                            <p:txEl>
                                              <p:pRg st="0" end="0"/>
                                            </p:txEl>
                                          </p:spTgt>
                                        </p:tgtEl>
                                        <p:attrNameLst>
                                          <p:attrName>style.visibility</p:attrName>
                                        </p:attrNameLst>
                                      </p:cBhvr>
                                      <p:to>
                                        <p:strVal val="visible"/>
                                      </p:to>
                                    </p:set>
                                    <p:animEffect transition="in" filter="fade">
                                      <p:cBhvr>
                                        <p:cTn id="7" dur="1000"/>
                                        <p:tgtEl>
                                          <p:spTgt spid="17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3">
                                            <p:txEl>
                                              <p:pRg st="1" end="1"/>
                                            </p:txEl>
                                          </p:spTgt>
                                        </p:tgtEl>
                                        <p:attrNameLst>
                                          <p:attrName>style.visibility</p:attrName>
                                        </p:attrNameLst>
                                      </p:cBhvr>
                                      <p:to>
                                        <p:strVal val="visible"/>
                                      </p:to>
                                    </p:set>
                                    <p:animEffect transition="in" filter="fade">
                                      <p:cBhvr>
                                        <p:cTn id="12" dur="1000"/>
                                        <p:tgtEl>
                                          <p:spTgt spid="17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3">
                                            <p:txEl>
                                              <p:pRg st="2" end="2"/>
                                            </p:txEl>
                                          </p:spTgt>
                                        </p:tgtEl>
                                        <p:attrNameLst>
                                          <p:attrName>style.visibility</p:attrName>
                                        </p:attrNameLst>
                                      </p:cBhvr>
                                      <p:to>
                                        <p:strVal val="visible"/>
                                      </p:to>
                                    </p:set>
                                    <p:animEffect transition="in" filter="fade">
                                      <p:cBhvr>
                                        <p:cTn id="17" dur="1000"/>
                                        <p:tgtEl>
                                          <p:spTgt spid="17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3">
                                            <p:txEl>
                                              <p:pRg st="3" end="3"/>
                                            </p:txEl>
                                          </p:spTgt>
                                        </p:tgtEl>
                                        <p:attrNameLst>
                                          <p:attrName>style.visibility</p:attrName>
                                        </p:attrNameLst>
                                      </p:cBhvr>
                                      <p:to>
                                        <p:strVal val="visible"/>
                                      </p:to>
                                    </p:set>
                                    <p:animEffect transition="in" filter="fade">
                                      <p:cBhvr>
                                        <p:cTn id="22" dur="1000"/>
                                        <p:tgtEl>
                                          <p:spTgt spid="17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3">
                                            <p:txEl>
                                              <p:pRg st="4" end="4"/>
                                            </p:txEl>
                                          </p:spTgt>
                                        </p:tgtEl>
                                        <p:attrNameLst>
                                          <p:attrName>style.visibility</p:attrName>
                                        </p:attrNameLst>
                                      </p:cBhvr>
                                      <p:to>
                                        <p:strVal val="visible"/>
                                      </p:to>
                                    </p:set>
                                    <p:animEffect transition="in" filter="fade">
                                      <p:cBhvr>
                                        <p:cTn id="27" dur="1000"/>
                                        <p:tgtEl>
                                          <p:spTgt spid="17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5"/>
          <p:cNvSpPr txBox="1">
            <a:spLocks noGrp="1"/>
          </p:cNvSpPr>
          <p:nvPr>
            <p:ph type="title"/>
          </p:nvPr>
        </p:nvSpPr>
        <p:spPr>
          <a:xfrm>
            <a:off x="311700" y="349175"/>
            <a:ext cx="4260300" cy="610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181" name="Google Shape;181;p25"/>
          <p:cNvSpPr txBox="1">
            <a:spLocks noGrp="1"/>
          </p:cNvSpPr>
          <p:nvPr>
            <p:ph type="body" idx="1"/>
          </p:nvPr>
        </p:nvSpPr>
        <p:spPr>
          <a:xfrm>
            <a:off x="311700" y="959375"/>
            <a:ext cx="4065600" cy="3556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dirty="0">
                <a:solidFill>
                  <a:schemeClr val="tx1"/>
                </a:solidFill>
                <a:latin typeface="Century Gothic"/>
                <a:ea typeface="Century Gothic"/>
                <a:cs typeface="Century Gothic"/>
                <a:sym typeface="Century Gothic"/>
              </a:rPr>
              <a:t>Use your </a:t>
            </a:r>
            <a:r>
              <a:rPr lang="en" sz="1800" b="1" dirty="0">
                <a:solidFill>
                  <a:schemeClr val="tx1"/>
                </a:solidFill>
                <a:latin typeface="Century Gothic"/>
                <a:ea typeface="Century Gothic"/>
                <a:cs typeface="Century Gothic"/>
                <a:sym typeface="Century Gothic"/>
              </a:rPr>
              <a:t>Character Analysis Note-Catcher:  Act I, Scene 2 </a:t>
            </a:r>
            <a:r>
              <a:rPr lang="en" sz="1800" dirty="0">
                <a:solidFill>
                  <a:schemeClr val="tx1"/>
                </a:solidFill>
                <a:latin typeface="Century Gothic"/>
                <a:ea typeface="Century Gothic"/>
                <a:cs typeface="Century Gothic"/>
                <a:sym typeface="Century Gothic"/>
              </a:rPr>
              <a:t>to write a character analysis paragraph for William in this scene.</a:t>
            </a:r>
            <a:endParaRPr sz="1800" dirty="0">
              <a:solidFill>
                <a:schemeClr val="tx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182" name="Google Shape;182;p25"/>
          <p:cNvSpPr txBox="1">
            <a:spLocks noGrp="1"/>
          </p:cNvSpPr>
          <p:nvPr>
            <p:ph type="body" idx="4294967295"/>
          </p:nvPr>
        </p:nvSpPr>
        <p:spPr>
          <a:xfrm>
            <a:off x="4572000" y="959375"/>
            <a:ext cx="4260300" cy="3556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6"/>
          <p:cNvSpPr txBox="1">
            <a:spLocks noGrp="1"/>
          </p:cNvSpPr>
          <p:nvPr>
            <p:ph type="title"/>
          </p:nvPr>
        </p:nvSpPr>
        <p:spPr>
          <a:xfrm>
            <a:off x="311700" y="24422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188" name="Google Shape;188;p26"/>
          <p:cNvSpPr txBox="1">
            <a:spLocks noGrp="1"/>
          </p:cNvSpPr>
          <p:nvPr>
            <p:ph type="body" idx="4294967295"/>
          </p:nvPr>
        </p:nvSpPr>
        <p:spPr>
          <a:xfrm>
            <a:off x="466675" y="1502400"/>
            <a:ext cx="8620500" cy="3159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b="0" i="0" u="none" strike="noStrike" cap="none" dirty="0" smtClean="0">
                <a:solidFill>
                  <a:srgbClr val="000000"/>
                </a:solidFill>
                <a:latin typeface="Century Gothic"/>
                <a:ea typeface="Century Gothic"/>
                <a:cs typeface="Century Gothic"/>
                <a:sym typeface="Century Gothic"/>
              </a:rPr>
              <a:t>.</a:t>
            </a:r>
            <a:r>
              <a:rPr lang="en" sz="1300" b="0" i="0" u="none" strike="noStrike" cap="none" dirty="0">
                <a:solidFill>
                  <a:srgbClr val="000000"/>
                </a:solidFill>
                <a:latin typeface="Century Gothic"/>
                <a:ea typeface="Century Gothic"/>
                <a:cs typeface="Century Gothic"/>
                <a:sym typeface="Century Gothic"/>
              </a:rPr>
              <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
        <p:nvSpPr>
          <p:cNvPr id="189" name="Google Shape;189;p26"/>
          <p:cNvSpPr txBox="1">
            <a:spLocks noGrp="1"/>
          </p:cNvSpPr>
          <p:nvPr>
            <p:ph type="body" idx="1"/>
          </p:nvPr>
        </p:nvSpPr>
        <p:spPr>
          <a:xfrm>
            <a:off x="466675" y="816913"/>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p:txBody>
      </p:sp>
      <p:sp>
        <p:nvSpPr>
          <p:cNvPr id="195" name="Google Shape;195;p27"/>
          <p:cNvSpPr txBox="1">
            <a:spLocks noGrp="1"/>
          </p:cNvSpPr>
          <p:nvPr>
            <p:ph type="title"/>
          </p:nvPr>
        </p:nvSpPr>
        <p:spPr>
          <a:xfrm>
            <a:off x="628650" y="273848"/>
            <a:ext cx="7886700" cy="6330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196" name="Google Shape;196;p27"/>
          <p:cNvSpPr txBox="1">
            <a:spLocks noGrp="1"/>
          </p:cNvSpPr>
          <p:nvPr>
            <p:ph type="body" idx="1"/>
          </p:nvPr>
        </p:nvSpPr>
        <p:spPr>
          <a:xfrm>
            <a:off x="628650" y="802074"/>
            <a:ext cx="7886700" cy="20910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197" name="Google Shape;197;p27"/>
          <p:cNvGraphicFramePr/>
          <p:nvPr/>
        </p:nvGraphicFramePr>
        <p:xfrm>
          <a:off x="952500" y="3122350"/>
          <a:ext cx="7239000" cy="1432499"/>
        </p:xfrm>
        <a:graphic>
          <a:graphicData uri="http://schemas.openxmlformats.org/drawingml/2006/table">
            <a:tbl>
              <a:tblPr>
                <a:noFill/>
                <a:tableStyleId>{5F059382-2DFD-4CE5-8857-C39C7FEFAE2C}</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sz="3400" b="0" i="0" u="none" strike="noStrike" cap="none" dirty="0" smtClean="0">
                <a:solidFill>
                  <a:schemeClr val="dk1"/>
                </a:solidFill>
                <a:latin typeface="Century Gothic"/>
                <a:ea typeface="Century Gothic"/>
                <a:cs typeface="Century Gothic"/>
                <a:sym typeface="Century Gothic"/>
              </a:rPr>
              <a:t>3: </a:t>
            </a:r>
            <a:r>
              <a:rPr lang="en" sz="3400" b="0" i="0" u="none" strike="noStrike" cap="none" dirty="0">
                <a:solidFill>
                  <a:schemeClr val="dk1"/>
                </a:solidFill>
                <a:latin typeface="Century Gothic"/>
                <a:ea typeface="Century Gothic"/>
                <a:cs typeface="Century Gothic"/>
                <a:sym typeface="Century Gothic"/>
              </a:rPr>
              <a:t>Unit </a:t>
            </a:r>
            <a:r>
              <a:rPr lang="en" sz="3400" dirty="0">
                <a:latin typeface="Century Gothic"/>
                <a:ea typeface="Century Gothic"/>
                <a:cs typeface="Century Gothic"/>
                <a:sym typeface="Century Gothic"/>
              </a:rPr>
              <a:t>2</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2</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latin typeface="Century Gothic"/>
                <a:ea typeface="Century Gothic"/>
                <a:cs typeface="Century Gothic"/>
                <a:sym typeface="Century Gothic"/>
              </a:rPr>
              <a:t>2</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Read through Lesson </a:t>
            </a:r>
            <a:r>
              <a:rPr lang="en" sz="1700" dirty="0">
                <a:latin typeface="Century Gothic"/>
                <a:ea typeface="Century Gothic"/>
                <a:cs typeface="Century Gothic"/>
                <a:sym typeface="Century Gothic"/>
              </a:rPr>
              <a:t>2</a:t>
            </a:r>
            <a:r>
              <a:rPr lang="en" sz="1700" b="0" i="0" u="none" strike="noStrike" cap="none" dirty="0">
                <a:solidFill>
                  <a:schemeClr val="dk1"/>
                </a:solidFill>
                <a:latin typeface="Century Gothic"/>
                <a:ea typeface="Century Gothic"/>
                <a:cs typeface="Century Gothic"/>
                <a:sym typeface="Century Gothic"/>
              </a:rPr>
              <a:t>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dirty="0">
                <a:latin typeface="Century Gothic"/>
                <a:ea typeface="Century Gothic"/>
                <a:cs typeface="Century Gothic"/>
                <a:sym typeface="Century Gothic"/>
              </a:rPr>
              <a:t>.</a:t>
            </a:r>
            <a:r>
              <a:rPr lang="en" sz="1700" b="0" i="0" u="none" strike="noStrike" cap="none" dirty="0">
                <a:solidFill>
                  <a:schemeClr val="dk1"/>
                </a:solidFill>
                <a:latin typeface="Century Gothic"/>
                <a:ea typeface="Century Gothic"/>
                <a:cs typeface="Century Gothic"/>
                <a:sym typeface="Century Gothic"/>
              </a:rPr>
              <a:t> </a:t>
            </a:r>
            <a:endParaRPr lang="en-US" sz="1700" dirty="0">
              <a:latin typeface="Century Gothic"/>
              <a:ea typeface="Century Gothic"/>
              <a:cs typeface="Century Gothic"/>
              <a:sym typeface="Century Gothic"/>
            </a:endParaRPr>
          </a:p>
          <a:p>
            <a:pPr marL="120650" marR="0" lvl="0" indent="0" algn="l" rtl="0">
              <a:lnSpc>
                <a:spcPct val="200000"/>
              </a:lnSpc>
              <a:spcBef>
                <a:spcPts val="0"/>
              </a:spcBef>
              <a:spcAft>
                <a:spcPts val="0"/>
              </a:spcAft>
              <a:buClr>
                <a:schemeClr val="dk1"/>
              </a:buClr>
              <a:buSzPts val="1700"/>
              <a:buNone/>
            </a:pPr>
            <a:r>
              <a:rPr lang="en" sz="1700" dirty="0" smtClean="0">
                <a:latin typeface="Century Gothic"/>
                <a:ea typeface="Century Gothic"/>
                <a:cs typeface="Century Gothic"/>
                <a:sym typeface="Century Gothic"/>
              </a:rPr>
              <a:t>In </a:t>
            </a:r>
            <a:r>
              <a:rPr lang="en" sz="1700" dirty="0">
                <a:latin typeface="Century Gothic"/>
                <a:ea typeface="Century Gothic"/>
                <a:cs typeface="Century Gothic"/>
                <a:sym typeface="Century Gothic"/>
              </a:rPr>
              <a:t>this lesson, students will be:</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a:t>
            </a:r>
            <a:r>
              <a:rPr lang="en" sz="1700" dirty="0" smtClean="0">
                <a:latin typeface="Century Gothic"/>
                <a:ea typeface="Century Gothic"/>
                <a:cs typeface="Century Gothic"/>
                <a:sym typeface="Century Gothic"/>
              </a:rPr>
              <a:t>Targets</a:t>
            </a:r>
            <a:r>
              <a:rPr lang="en-US" sz="1700" dirty="0" smtClean="0">
                <a:latin typeface="Century Gothic"/>
                <a:ea typeface="Century Gothic"/>
                <a:cs typeface="Century Gothic"/>
                <a:sym typeface="Century Gothic"/>
              </a:rPr>
              <a:t>.</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Reading Aloud and Determining the Gist:  </a:t>
            </a:r>
            <a:r>
              <a:rPr lang="en" sz="1700" i="1" dirty="0">
                <a:latin typeface="Century Gothic"/>
                <a:ea typeface="Century Gothic"/>
                <a:cs typeface="Century Gothic"/>
                <a:sym typeface="Century Gothic"/>
              </a:rPr>
              <a:t>Divided Loyalties, </a:t>
            </a:r>
            <a:r>
              <a:rPr lang="en" sz="1700" dirty="0">
                <a:latin typeface="Century Gothic"/>
                <a:ea typeface="Century Gothic"/>
                <a:cs typeface="Century Gothic"/>
                <a:sym typeface="Century Gothic"/>
              </a:rPr>
              <a:t>Act I, Scene </a:t>
            </a:r>
            <a:r>
              <a:rPr lang="en" sz="1700" dirty="0" smtClean="0">
                <a:latin typeface="Century Gothic"/>
                <a:ea typeface="Century Gothic"/>
                <a:cs typeface="Century Gothic"/>
                <a:sym typeface="Century Gothic"/>
              </a:rPr>
              <a:t>2</a:t>
            </a:r>
            <a:r>
              <a:rPr lang="en-US" sz="1700" dirty="0" smtClean="0">
                <a:latin typeface="Century Gothic"/>
                <a:ea typeface="Century Gothic"/>
                <a:cs typeface="Century Gothic"/>
                <a:sym typeface="Century Gothic"/>
              </a:rPr>
              <a:t>.</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Analyzing Character Reactions:  </a:t>
            </a:r>
            <a:r>
              <a:rPr lang="en" sz="1700" i="1" dirty="0">
                <a:latin typeface="Century Gothic"/>
                <a:ea typeface="Century Gothic"/>
                <a:cs typeface="Century Gothic"/>
                <a:sym typeface="Century Gothic"/>
              </a:rPr>
              <a:t>Divided Loyalties</a:t>
            </a:r>
            <a:r>
              <a:rPr lang="en" sz="1700" dirty="0">
                <a:latin typeface="Century Gothic"/>
                <a:ea typeface="Century Gothic"/>
                <a:cs typeface="Century Gothic"/>
                <a:sym typeface="Century Gothic"/>
              </a:rPr>
              <a:t>, Act I, Scene </a:t>
            </a:r>
            <a:r>
              <a:rPr lang="en" sz="1700" dirty="0" smtClean="0">
                <a:latin typeface="Century Gothic"/>
                <a:ea typeface="Century Gothic"/>
                <a:cs typeface="Century Gothic"/>
                <a:sym typeface="Century Gothic"/>
              </a:rPr>
              <a:t>2</a:t>
            </a:r>
            <a:r>
              <a:rPr lang="en-US" sz="1700" dirty="0" smtClean="0">
                <a:latin typeface="Century Gothic"/>
                <a:ea typeface="Century Gothic"/>
                <a:cs typeface="Century Gothic"/>
                <a:sym typeface="Century Gothic"/>
              </a:rPr>
              <a:t>.</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Group Writing:  Robert in </a:t>
            </a:r>
            <a:r>
              <a:rPr lang="en" sz="1700" i="1" dirty="0">
                <a:latin typeface="Century Gothic"/>
                <a:ea typeface="Century Gothic"/>
                <a:cs typeface="Century Gothic"/>
                <a:sym typeface="Century Gothic"/>
              </a:rPr>
              <a:t>Divided Loyalties</a:t>
            </a:r>
            <a:r>
              <a:rPr lang="en" sz="1700" dirty="0">
                <a:latin typeface="Century Gothic"/>
                <a:ea typeface="Century Gothic"/>
                <a:cs typeface="Century Gothic"/>
                <a:sym typeface="Century Gothic"/>
              </a:rPr>
              <a:t>, Act 1, Scene </a:t>
            </a:r>
            <a:r>
              <a:rPr lang="en" sz="1700" dirty="0" smtClean="0">
                <a:latin typeface="Century Gothic"/>
                <a:ea typeface="Century Gothic"/>
                <a:cs typeface="Century Gothic"/>
                <a:sym typeface="Century Gothic"/>
              </a:rPr>
              <a:t>2</a:t>
            </a:r>
            <a:r>
              <a:rPr lang="en-US" sz="1700" dirty="0" smtClean="0">
                <a:latin typeface="Century Gothic"/>
                <a:ea typeface="Century Gothic"/>
                <a:cs typeface="Century Gothic"/>
                <a:sym typeface="Century Gothic"/>
              </a:rPr>
              <a:t>.</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Homework.</a:t>
            </a:r>
            <a:endParaRPr sz="1700" dirty="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700" dirty="0">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a:t>
            </a:r>
            <a:r>
              <a:rPr lang="en" sz="3400" dirty="0">
                <a:latin typeface="Century Gothic"/>
                <a:ea typeface="Century Gothic"/>
                <a:cs typeface="Century Gothic"/>
                <a:sym typeface="Century Gothic"/>
              </a:rPr>
              <a:t>2</a:t>
            </a:r>
            <a:r>
              <a:rPr lang="en" sz="3400" b="0" i="0" u="none" strike="noStrike" cap="none" dirty="0">
                <a:solidFill>
                  <a:schemeClr val="dk1"/>
                </a:solidFill>
                <a:latin typeface="Century Gothic"/>
                <a:ea typeface="Century Gothic"/>
                <a:cs typeface="Century Gothic"/>
                <a:sym typeface="Century Gothic"/>
              </a:rPr>
              <a:t>: Lesson </a:t>
            </a:r>
            <a:r>
              <a:rPr lang="en" sz="3400" b="0" i="0" u="none" strike="noStrike" cap="none" dirty="0" smtClean="0">
                <a:solidFill>
                  <a:schemeClr val="dk1"/>
                </a:solidFill>
                <a:latin typeface="Century Gothic"/>
                <a:ea typeface="Century Gothic"/>
                <a:cs typeface="Century Gothic"/>
                <a:sym typeface="Century Gothic"/>
              </a:rPr>
              <a:t>2</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03" name="Google Shape;103;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2</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Materials and Classroom Preparation:</a:t>
            </a:r>
            <a:endParaRPr sz="1800" b="0" i="0" u="none" strike="noStrike" cap="none"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rgbClr val="444444"/>
              </a:buClr>
              <a:buSzPts val="1200"/>
              <a:buFont typeface="Century Gothic"/>
              <a:buChar char="●"/>
            </a:pPr>
            <a:r>
              <a:rPr lang="en" sz="1200" dirty="0">
                <a:solidFill>
                  <a:srgbClr val="444444"/>
                </a:solidFill>
                <a:latin typeface="Century Gothic"/>
                <a:ea typeface="Century Gothic"/>
                <a:cs typeface="Century Gothic"/>
                <a:sym typeface="Century Gothic"/>
              </a:rPr>
              <a:t>Work Time A contains a repeated routine from Lesson 1. Refer to that lesson for more detail, as necessary.</a:t>
            </a:r>
            <a:endParaRPr sz="1200" dirty="0">
              <a:solidFill>
                <a:srgbClr val="444444"/>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rgbClr val="444444"/>
              </a:buClr>
              <a:buSzPts val="1200"/>
              <a:buFont typeface="Georgia"/>
              <a:buChar char="●"/>
            </a:pPr>
            <a:r>
              <a:rPr lang="en" sz="1200" dirty="0">
                <a:solidFill>
                  <a:srgbClr val="444444"/>
                </a:solidFill>
                <a:latin typeface="Century Gothic"/>
                <a:ea typeface="Century Gothic"/>
                <a:cs typeface="Century Gothic"/>
                <a:sym typeface="Century Gothic"/>
              </a:rPr>
              <a:t>After reading aloud and determining the gist, students analyze character reactions to a situation in </a:t>
            </a:r>
            <a:r>
              <a:rPr lang="en" sz="1200" i="1" dirty="0">
                <a:solidFill>
                  <a:srgbClr val="444444"/>
                </a:solidFill>
                <a:latin typeface="Century Gothic"/>
                <a:ea typeface="Century Gothic"/>
                <a:cs typeface="Century Gothic"/>
                <a:sym typeface="Century Gothic"/>
              </a:rPr>
              <a:t>Divided Loyalties</a:t>
            </a:r>
            <a:r>
              <a:rPr lang="en" sz="1200" dirty="0">
                <a:solidFill>
                  <a:srgbClr val="444444"/>
                </a:solidFill>
                <a:latin typeface="Century Gothic"/>
                <a:ea typeface="Century Gothic"/>
                <a:cs typeface="Century Gothic"/>
                <a:sym typeface="Century Gothic"/>
              </a:rPr>
              <a:t> </a:t>
            </a:r>
            <a:r>
              <a:rPr lang="en" sz="1200" b="1" dirty="0">
                <a:solidFill>
                  <a:srgbClr val="444444"/>
                </a:solidFill>
                <a:latin typeface="Century Gothic"/>
                <a:ea typeface="Century Gothic"/>
                <a:cs typeface="Century Gothic"/>
                <a:sym typeface="Century Gothic"/>
              </a:rPr>
              <a:t>.</a:t>
            </a:r>
            <a:r>
              <a:rPr lang="en" sz="1200" dirty="0">
                <a:solidFill>
                  <a:srgbClr val="444444"/>
                </a:solidFill>
                <a:latin typeface="Century Gothic"/>
                <a:ea typeface="Century Gothic"/>
                <a:cs typeface="Century Gothic"/>
                <a:sym typeface="Century Gothic"/>
              </a:rPr>
              <a:t> This routine is introduced in Work Time B and will be continued in later lessons. Pay careful attention to this routine in this lesson to apply it in subsequent lessons.</a:t>
            </a:r>
            <a:endParaRPr sz="1200" dirty="0">
              <a:solidFill>
                <a:srgbClr val="444444"/>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rgbClr val="444444"/>
              </a:buClr>
              <a:buSzPts val="1200"/>
              <a:buFont typeface="Georgia"/>
              <a:buChar char="●"/>
            </a:pPr>
            <a:r>
              <a:rPr lang="en" sz="1200" dirty="0">
                <a:solidFill>
                  <a:srgbClr val="444444"/>
                </a:solidFill>
                <a:latin typeface="Century Gothic"/>
                <a:ea typeface="Century Gothic"/>
                <a:cs typeface="Century Gothic"/>
                <a:sym typeface="Century Gothic"/>
              </a:rPr>
              <a:t>In the Closing, students write a character analysis paragraph as a whole group in preparation for writing their own character analysis paragraphs for homework and in the next lesson</a:t>
            </a:r>
            <a:r>
              <a:rPr lang="en" sz="1200" b="1" dirty="0">
                <a:solidFill>
                  <a:srgbClr val="444444"/>
                </a:solidFill>
                <a:latin typeface="Century Gothic"/>
                <a:ea typeface="Century Gothic"/>
                <a:cs typeface="Century Gothic"/>
                <a:sym typeface="Century Gothic"/>
              </a:rPr>
              <a:t>.</a:t>
            </a:r>
            <a:endParaRPr sz="1200" b="1" dirty="0">
              <a:solidFill>
                <a:srgbClr val="444444"/>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rgbClr val="444444"/>
              </a:buClr>
              <a:buSzPts val="1200"/>
              <a:buFont typeface="Century Gothic"/>
              <a:buChar char="●"/>
            </a:pPr>
            <a:r>
              <a:rPr lang="en" sz="1200" dirty="0">
                <a:solidFill>
                  <a:srgbClr val="444444"/>
                </a:solidFill>
                <a:latin typeface="Century Gothic"/>
                <a:ea typeface="Century Gothic"/>
                <a:cs typeface="Century Gothic"/>
                <a:sym typeface="Century Gothic"/>
              </a:rPr>
              <a:t>Students continue to focus on working to become ethical people and working to become effective learners by collaborating as they work in pairs and showing respect as they reflect on the play.</a:t>
            </a:r>
            <a:endParaRPr sz="1200" dirty="0">
              <a:solidFill>
                <a:srgbClr val="444444"/>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rgbClr val="444444"/>
              </a:buClr>
              <a:buSzPts val="1200"/>
              <a:buFont typeface="Century Gothic"/>
              <a:buChar char="●"/>
            </a:pPr>
            <a:r>
              <a:rPr lang="en" sz="1200" dirty="0">
                <a:solidFill>
                  <a:srgbClr val="444444"/>
                </a:solidFill>
                <a:latin typeface="Century Gothic"/>
                <a:ea typeface="Century Gothic"/>
                <a:cs typeface="Century Gothic"/>
                <a:sym typeface="Century Gothic"/>
              </a:rPr>
              <a:t>The research reading that students complete for homework will help build both their </a:t>
            </a:r>
            <a:r>
              <a:rPr lang="en-US" sz="1200" dirty="0" smtClean="0">
                <a:solidFill>
                  <a:srgbClr val="444444"/>
                </a:solidFill>
                <a:latin typeface="Century Gothic"/>
                <a:ea typeface="Century Gothic"/>
                <a:cs typeface="Century Gothic"/>
                <a:sym typeface="Century Gothic"/>
              </a:rPr>
              <a:t>v</a:t>
            </a:r>
            <a:r>
              <a:rPr lang="en" sz="1200" dirty="0" smtClean="0">
                <a:solidFill>
                  <a:srgbClr val="444444"/>
                </a:solidFill>
                <a:latin typeface="Century Gothic"/>
                <a:ea typeface="Century Gothic"/>
                <a:cs typeface="Century Gothic"/>
                <a:sym typeface="Century Gothic"/>
              </a:rPr>
              <a:t>ocabulary </a:t>
            </a:r>
            <a:r>
              <a:rPr lang="en" sz="1200" dirty="0">
                <a:solidFill>
                  <a:srgbClr val="444444"/>
                </a:solidFill>
                <a:latin typeface="Century Gothic"/>
                <a:ea typeface="Century Gothic"/>
                <a:cs typeface="Century Gothic"/>
                <a:sym typeface="Century Gothic"/>
              </a:rPr>
              <a:t>and knowledge pertaining to the American Revolution. By participating in this volume of reading over time, students will develop a wide base of knowledge about the world and the words that help describe and make sense of it.</a:t>
            </a:r>
            <a:endParaRPr sz="1200" dirty="0">
              <a:solidFill>
                <a:srgbClr val="444444"/>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9" name="Google Shape;109;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latin typeface="Century Gothic"/>
                <a:ea typeface="Century Gothic"/>
                <a:cs typeface="Century Gothic"/>
                <a:sym typeface="Century Gothic"/>
              </a:rPr>
              <a:t>2</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latin typeface="Century Gothic"/>
                <a:ea typeface="Century Gothic"/>
                <a:cs typeface="Century Gothic"/>
                <a:sym typeface="Century Gothic"/>
              </a:rPr>
              <a:t>3</a:t>
            </a:r>
            <a:r>
              <a:rPr lang="en" sz="2400" b="0" i="0" u="none" strike="noStrike" cap="none">
                <a:solidFill>
                  <a:schemeClr val="dk1"/>
                </a:solidFill>
                <a:latin typeface="Century Gothic"/>
                <a:ea typeface="Century Gothic"/>
                <a:cs typeface="Century Gothic"/>
                <a:sym typeface="Century Gothic"/>
              </a:rPr>
              <a:t> protocols</a:t>
            </a:r>
            <a:endParaRPr sz="2400" b="0" i="0" u="none" strike="noStrike" cap="none">
              <a:solidFill>
                <a:schemeClr val="dk1"/>
              </a:solidFill>
              <a:latin typeface="Century Gothic"/>
              <a:ea typeface="Century Gothic"/>
              <a:cs typeface="Century Gothic"/>
              <a:sym typeface="Century Gothic"/>
            </a:endParaRPr>
          </a:p>
          <a:p>
            <a:pPr marL="914400" marR="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Turn and Talk </a:t>
            </a:r>
            <a:endParaRPr sz="2400">
              <a:latin typeface="Century Gothic"/>
              <a:ea typeface="Century Gothic"/>
              <a:cs typeface="Century Gothic"/>
              <a:sym typeface="Century Gothic"/>
            </a:endParaRPr>
          </a:p>
          <a:p>
            <a:pPr marL="914400" marR="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Thumb-O-Meter</a:t>
            </a:r>
            <a:endParaRPr sz="2400">
              <a:latin typeface="Century Gothic"/>
              <a:ea typeface="Century Gothic"/>
              <a:cs typeface="Century Gothic"/>
              <a:sym typeface="Century Gothic"/>
            </a:endParaRPr>
          </a:p>
          <a:p>
            <a:pPr marL="914400" marR="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Think-Pair-Share</a:t>
            </a:r>
            <a:endParaRPr sz="240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10" name="Google Shape;110;p16"/>
          <p:cNvPicPr preferRelativeResize="0"/>
          <p:nvPr/>
        </p:nvPicPr>
        <p:blipFill rotWithShape="1">
          <a:blip r:embed="rId3">
            <a:alphaModFix/>
          </a:blip>
          <a:srcRect/>
          <a:stretch/>
        </p:blipFill>
        <p:spPr>
          <a:xfrm>
            <a:off x="8384725" y="4201765"/>
            <a:ext cx="572700" cy="572700"/>
          </a:xfrm>
          <a:prstGeom prst="rect">
            <a:avLst/>
          </a:prstGeom>
          <a:noFill/>
          <a:ln>
            <a:noFill/>
          </a:ln>
        </p:spPr>
      </p:pic>
      <p:pic>
        <p:nvPicPr>
          <p:cNvPr id="111" name="Google Shape;111;p16"/>
          <p:cNvPicPr preferRelativeResize="0"/>
          <p:nvPr/>
        </p:nvPicPr>
        <p:blipFill>
          <a:blip r:embed="rId4">
            <a:alphaModFix/>
          </a:blip>
          <a:stretch>
            <a:fillRect/>
          </a:stretch>
        </p:blipFill>
        <p:spPr>
          <a:xfrm>
            <a:off x="7644939" y="4201741"/>
            <a:ext cx="572700" cy="572769"/>
          </a:xfrm>
          <a:prstGeom prst="rect">
            <a:avLst/>
          </a:prstGeom>
          <a:noFill/>
          <a:ln>
            <a:noFill/>
          </a:ln>
        </p:spPr>
      </p:pic>
      <p:pic>
        <p:nvPicPr>
          <p:cNvPr id="112" name="Google Shape;112;p16"/>
          <p:cNvPicPr preferRelativeResize="0"/>
          <p:nvPr/>
        </p:nvPicPr>
        <p:blipFill>
          <a:blip r:embed="rId5">
            <a:alphaModFix/>
          </a:blip>
          <a:stretch>
            <a:fillRect/>
          </a:stretch>
        </p:blipFill>
        <p:spPr>
          <a:xfrm>
            <a:off x="7001625" y="4298250"/>
            <a:ext cx="476250" cy="4762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a:t>
            </a:r>
            <a:r>
              <a:rPr lang="en" sz="3600" b="0" i="0" u="none" strike="noStrike" cap="none" dirty="0">
                <a:solidFill>
                  <a:schemeClr val="dk1"/>
                </a:solidFill>
                <a:latin typeface="Century Gothic"/>
                <a:ea typeface="Century Gothic"/>
                <a:cs typeface="Century Gothic"/>
                <a:sym typeface="Century Gothic"/>
              </a:rPr>
              <a:t>4</a:t>
            </a:r>
            <a:r>
              <a:rPr lang="en" sz="3400" b="0" i="0" u="none" strike="noStrike" cap="none" dirty="0">
                <a:solidFill>
                  <a:schemeClr val="dk1"/>
                </a:solidFill>
                <a:latin typeface="Century Gothic"/>
                <a:ea typeface="Century Gothic"/>
                <a:cs typeface="Century Gothic"/>
                <a:sym typeface="Century Gothic"/>
              </a:rPr>
              <a:t>: Module </a:t>
            </a:r>
            <a:r>
              <a:rPr lang="en" sz="3600" b="0" i="0" u="none" strike="noStrike" cap="none" dirty="0">
                <a:solidFill>
                  <a:schemeClr val="dk1"/>
                </a:solidFill>
                <a:latin typeface="Century Gothic"/>
                <a:ea typeface="Century Gothic"/>
                <a:cs typeface="Century Gothic"/>
                <a:sym typeface="Century Gothic"/>
              </a:rPr>
              <a:t>3</a:t>
            </a:r>
            <a:r>
              <a:rPr lang="en" sz="3400" b="0" i="0" u="none" strike="noStrike" cap="none" dirty="0">
                <a:solidFill>
                  <a:schemeClr val="dk1"/>
                </a:solidFill>
                <a:latin typeface="Century Gothic"/>
                <a:ea typeface="Century Gothic"/>
                <a:cs typeface="Century Gothic"/>
                <a:sym typeface="Century Gothic"/>
              </a:rPr>
              <a:t>: Unit </a:t>
            </a:r>
            <a:r>
              <a:rPr lang="en" sz="3600" dirty="0">
                <a:latin typeface="Century Gothic"/>
                <a:ea typeface="Century Gothic"/>
                <a:cs typeface="Century Gothic"/>
                <a:sym typeface="Century Gothic"/>
              </a:rPr>
              <a:t>2</a:t>
            </a:r>
            <a:r>
              <a:rPr lang="en" sz="3400" b="0" i="0" u="none" strike="noStrike" cap="none" dirty="0">
                <a:solidFill>
                  <a:schemeClr val="dk1"/>
                </a:solidFill>
                <a:latin typeface="Century Gothic"/>
                <a:ea typeface="Century Gothic"/>
                <a:cs typeface="Century Gothic"/>
                <a:sym typeface="Century Gothic"/>
              </a:rPr>
              <a:t>: Lesson </a:t>
            </a:r>
            <a:r>
              <a:rPr lang="en" sz="3600" dirty="0">
                <a:latin typeface="Century Gothic"/>
                <a:ea typeface="Century Gothic"/>
                <a:cs typeface="Century Gothic"/>
                <a:sym typeface="Century Gothic"/>
              </a:rPr>
              <a:t>2</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dirty="0">
              <a:solidFill>
                <a:schemeClr val="dk1"/>
              </a:solidFill>
              <a:latin typeface="Calibri"/>
              <a:ea typeface="Calibri"/>
              <a:cs typeface="Calibri"/>
              <a:sym typeface="Calibri"/>
            </a:endParaRPr>
          </a:p>
        </p:txBody>
      </p:sp>
      <p:sp>
        <p:nvSpPr>
          <p:cNvPr id="118" name="Google Shape;118;p17"/>
          <p:cNvSpPr txBox="1">
            <a:spLocks noGrp="1"/>
          </p:cNvSpPr>
          <p:nvPr>
            <p:ph type="body" idx="1"/>
          </p:nvPr>
        </p:nvSpPr>
        <p:spPr>
          <a:xfrm>
            <a:off x="574050" y="1158325"/>
            <a:ext cx="7941300" cy="34743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2</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a:t>
            </a:r>
            <a:r>
              <a:rPr lang="en" sz="1800" b="0" i="0" u="none" strike="noStrike" cap="none" dirty="0" smtClean="0">
                <a:solidFill>
                  <a:schemeClr val="dk1"/>
                </a:solidFill>
                <a:latin typeface="Century Gothic"/>
                <a:ea typeface="Century Gothic"/>
                <a:cs typeface="Century Gothic"/>
                <a:sym typeface="Century Gothic"/>
              </a:rPr>
              <a:t>It</a:t>
            </a:r>
          </a:p>
          <a:p>
            <a:pPr marL="0" marR="0" lvl="0" indent="0" algn="l" rtl="0">
              <a:lnSpc>
                <a:spcPct val="9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SzPts val="1400"/>
              <a:buFont typeface="Century Gothic"/>
              <a:buChar char="•"/>
            </a:pPr>
            <a:r>
              <a:rPr lang="en" sz="1400" dirty="0">
                <a:latin typeface="Century Gothic"/>
                <a:ea typeface="Century Gothic"/>
                <a:cs typeface="Century Gothic"/>
                <a:sym typeface="Century Gothic"/>
              </a:rPr>
              <a:t>In this lesson, students listen to a read aloud of Scene 2 from </a:t>
            </a:r>
            <a:r>
              <a:rPr lang="en" sz="1400" i="1" dirty="0">
                <a:latin typeface="Century Gothic"/>
                <a:ea typeface="Century Gothic"/>
                <a:cs typeface="Century Gothic"/>
                <a:sym typeface="Century Gothic"/>
              </a:rPr>
              <a:t>Divided Loyalties</a:t>
            </a:r>
            <a:r>
              <a:rPr lang="en" sz="1400" dirty="0">
                <a:latin typeface="Century Gothic"/>
                <a:ea typeface="Century Gothic"/>
                <a:cs typeface="Century Gothic"/>
                <a:sym typeface="Century Gothic"/>
              </a:rPr>
              <a:t>. Before this read-aloud, support comprehension by activating prior knowledge. Consider a brief review of Scene 1 to highlight relevance and scaffold connections for students. Additionally, provide questions visually as well as verbally.</a:t>
            </a:r>
            <a:endParaRPr sz="1400" dirty="0">
              <a:latin typeface="Century Gothic"/>
              <a:ea typeface="Century Gothic"/>
              <a:cs typeface="Century Gothic"/>
              <a:sym typeface="Century Gothic"/>
            </a:endParaRPr>
          </a:p>
          <a:p>
            <a:pPr marL="457200" marR="0" lvl="0" indent="-317500" algn="l" rtl="0">
              <a:lnSpc>
                <a:spcPct val="100000"/>
              </a:lnSpc>
              <a:spcBef>
                <a:spcPts val="0"/>
              </a:spcBef>
              <a:spcAft>
                <a:spcPts val="0"/>
              </a:spcAft>
              <a:buSzPts val="1400"/>
              <a:buFont typeface="Century Gothic"/>
              <a:buChar char="•"/>
            </a:pPr>
            <a:r>
              <a:rPr lang="en" sz="1400" dirty="0">
                <a:latin typeface="Century Gothic"/>
                <a:ea typeface="Century Gothic"/>
                <a:cs typeface="Century Gothic"/>
                <a:sym typeface="Century Gothic"/>
              </a:rPr>
              <a:t>In this lesson, students interact with Scene 2 of </a:t>
            </a:r>
            <a:r>
              <a:rPr lang="en" sz="1400" i="1" dirty="0">
                <a:latin typeface="Century Gothic"/>
                <a:ea typeface="Century Gothic"/>
                <a:cs typeface="Century Gothic"/>
                <a:sym typeface="Century Gothic"/>
              </a:rPr>
              <a:t>Divided Loyalties</a:t>
            </a:r>
            <a:r>
              <a:rPr lang="en" sz="1400" dirty="0">
                <a:latin typeface="Century Gothic"/>
                <a:ea typeface="Century Gothic"/>
                <a:cs typeface="Century Gothic"/>
                <a:sym typeface="Century Gothic"/>
              </a:rPr>
              <a:t>. Remove any possible barriers for accessing the text. Consider scaffolded questions or pre-writing sticky notes with the gist for different sections so that students can match the sticky note to the appropriate section and avoid barriers associated with identifying the gist.</a:t>
            </a:r>
            <a:endParaRPr sz="1400" dirty="0">
              <a:latin typeface="Century Gothic"/>
              <a:ea typeface="Century Gothic"/>
              <a:cs typeface="Century Gothic"/>
              <a:sym typeface="Century Gothic"/>
            </a:endParaRPr>
          </a:p>
          <a:p>
            <a:pPr marL="457200" marR="0" lvl="0" indent="-317500" algn="l" rtl="0">
              <a:lnSpc>
                <a:spcPct val="100000"/>
              </a:lnSpc>
              <a:spcBef>
                <a:spcPts val="0"/>
              </a:spcBef>
              <a:spcAft>
                <a:spcPts val="0"/>
              </a:spcAft>
              <a:buSzPts val="1400"/>
              <a:buFont typeface="Century Gothic"/>
              <a:buChar char="•"/>
            </a:pPr>
            <a:r>
              <a:rPr lang="en" sz="1400" dirty="0">
                <a:latin typeface="Century Gothic"/>
                <a:ea typeface="Century Gothic"/>
                <a:cs typeface="Century Gothic"/>
                <a:sym typeface="Century Gothic"/>
              </a:rPr>
              <a:t>Throughout this unit, sustained engagement and effort is essential for student achievement. Some may need support to remember the goal of the work they are doing with the text. These students benefit from consistent reminders of learning goals and their value or relevance.</a:t>
            </a:r>
            <a:endParaRPr sz="14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400" dirty="0">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120" name="Google Shape;120;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1" name="Google Shape;121;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2" name="Google Shape;122;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6"/>
        <p:cNvGrpSpPr/>
        <p:nvPr/>
      </p:nvGrpSpPr>
      <p:grpSpPr>
        <a:xfrm>
          <a:off x="0" y="0"/>
          <a:ext cx="0" cy="0"/>
          <a:chOff x="0" y="0"/>
          <a:chExt cx="0" cy="0"/>
        </a:xfrm>
      </p:grpSpPr>
      <p:pic>
        <p:nvPicPr>
          <p:cNvPr id="127" name="Google Shape;127;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28" name="Google Shape;128;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29" name="Google Shape;129;p1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2</a:t>
            </a:r>
            <a:endParaRPr sz="3000" b="0" i="0" u="none" strike="noStrike" cap="none">
              <a:solidFill>
                <a:srgbClr val="404040"/>
              </a:solidFill>
              <a:latin typeface="Calibri"/>
              <a:ea typeface="Calibri"/>
              <a:cs typeface="Calibri"/>
              <a:sym typeface="Calibri"/>
            </a:endParaRPr>
          </a:p>
        </p:txBody>
      </p:sp>
      <p:pic>
        <p:nvPicPr>
          <p:cNvPr id="130" name="Google Shape;130;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31" name="Google Shape;131;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137" name="Google Shape;137;p1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b="0" i="0" u="none" strike="noStrike" cap="none">
                <a:solidFill>
                  <a:schemeClr val="dk1"/>
                </a:solidFill>
                <a:latin typeface="Century Gothic"/>
                <a:ea typeface="Century Gothic"/>
                <a:cs typeface="Century Gothic"/>
                <a:sym typeface="Century Gothic"/>
              </a:rPr>
              <a:t>What are we learning and doing today?</a:t>
            </a: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Reviewing our learning targets,</a:t>
            </a:r>
            <a:endParaRPr sz="240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Reading to find the gist of Act 2 Scene 2,</a:t>
            </a:r>
            <a:endParaRPr sz="240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Analyzing character reactions, </a:t>
            </a:r>
            <a:endParaRPr sz="240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Participating in a group writing, and</a:t>
            </a:r>
            <a:endParaRPr sz="240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Reviewing homework.</a:t>
            </a:r>
            <a:endParaRPr sz="240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0"/>
          <p:cNvSpPr txBox="1">
            <a:spLocks noGrp="1"/>
          </p:cNvSpPr>
          <p:nvPr>
            <p:ph type="title"/>
          </p:nvPr>
        </p:nvSpPr>
        <p:spPr>
          <a:xfrm>
            <a:off x="448750" y="273850"/>
            <a:ext cx="806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Learning Target </a:t>
            </a:r>
            <a:endParaRPr sz="3300" b="0" i="0" u="none" strike="noStrike" cap="none">
              <a:solidFill>
                <a:schemeClr val="dk1"/>
              </a:solidFill>
              <a:latin typeface="Century Gothic"/>
              <a:ea typeface="Century Gothic"/>
              <a:cs typeface="Century Gothic"/>
              <a:sym typeface="Century Gothic"/>
            </a:endParaRPr>
          </a:p>
        </p:txBody>
      </p:sp>
      <p:sp>
        <p:nvSpPr>
          <p:cNvPr id="143" name="Google Shape;143;p2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AutoNum type="arabicPeriod"/>
            </a:pPr>
            <a:r>
              <a:rPr lang="en" sz="2400" dirty="0">
                <a:latin typeface="Century Gothic"/>
                <a:ea typeface="Century Gothic"/>
                <a:cs typeface="Century Gothic"/>
                <a:sym typeface="Century Gothic"/>
              </a:rPr>
              <a:t>I can determine the gist and the meaning of unfamiliar words and phrases in Act I, Scene 2 of </a:t>
            </a:r>
            <a:r>
              <a:rPr lang="en" sz="2400" i="1" dirty="0">
                <a:latin typeface="Century Gothic"/>
                <a:ea typeface="Century Gothic"/>
                <a:cs typeface="Century Gothic"/>
                <a:sym typeface="Century Gothic"/>
              </a:rPr>
              <a:t>Divided Loyalties</a:t>
            </a:r>
            <a:r>
              <a:rPr lang="en" sz="2400" dirty="0">
                <a:latin typeface="Century Gothic"/>
                <a:ea typeface="Century Gothic"/>
                <a:cs typeface="Century Gothic"/>
                <a:sym typeface="Century Gothic"/>
              </a:rPr>
              <a:t>. </a:t>
            </a:r>
          </a:p>
          <a:p>
            <a:pPr marL="457200" lvl="0" indent="-381000" algn="l" rtl="0">
              <a:spcBef>
                <a:spcPts val="800"/>
              </a:spcBef>
              <a:spcAft>
                <a:spcPts val="0"/>
              </a:spcAft>
              <a:buSzPts val="2400"/>
              <a:buFont typeface="Century Gothic"/>
              <a:buAutoNum type="arabicPeriod"/>
            </a:pPr>
            <a:endParaRPr lang="en" sz="2400" dirty="0">
              <a:latin typeface="Century Gothic"/>
              <a:ea typeface="Century Gothic"/>
              <a:cs typeface="Century Gothic"/>
              <a:sym typeface="Century Gothic"/>
            </a:endParaRPr>
          </a:p>
          <a:p>
            <a:pPr marL="457200" lvl="0" indent="-381000" algn="l" rtl="0">
              <a:spcBef>
                <a:spcPts val="800"/>
              </a:spcBef>
              <a:spcAft>
                <a:spcPts val="0"/>
              </a:spcAft>
              <a:buSzPts val="2400"/>
              <a:buFont typeface="Century Gothic"/>
              <a:buAutoNum type="arabicPeriod"/>
            </a:pPr>
            <a:r>
              <a:rPr lang="en" sz="2400" dirty="0" smtClean="0">
                <a:latin typeface="Century Gothic"/>
                <a:ea typeface="Century Gothic"/>
                <a:cs typeface="Century Gothic"/>
                <a:sym typeface="Century Gothic"/>
              </a:rPr>
              <a:t>I </a:t>
            </a:r>
            <a:r>
              <a:rPr lang="en" sz="2400" dirty="0">
                <a:latin typeface="Century Gothic"/>
                <a:ea typeface="Century Gothic"/>
                <a:cs typeface="Century Gothic"/>
                <a:sym typeface="Century Gothic"/>
              </a:rPr>
              <a:t>can describe a character using details from the text in Act I, Scene 2 of </a:t>
            </a:r>
            <a:r>
              <a:rPr lang="en" sz="2400" i="1" dirty="0">
                <a:latin typeface="Century Gothic"/>
                <a:ea typeface="Century Gothic"/>
                <a:cs typeface="Century Gothic"/>
                <a:sym typeface="Century Gothic"/>
              </a:rPr>
              <a:t>Divided Loyalties</a:t>
            </a:r>
            <a:r>
              <a:rPr lang="en" sz="2400" dirty="0">
                <a:latin typeface="Century Gothic"/>
                <a:ea typeface="Century Gothic"/>
                <a:cs typeface="Century Gothic"/>
                <a:sym typeface="Century Gothic"/>
              </a:rPr>
              <a:t>. </a:t>
            </a:r>
            <a:endParaRPr sz="2400" dirty="0">
              <a:latin typeface="Century Gothic"/>
              <a:ea typeface="Century Gothic"/>
              <a:cs typeface="Century Gothic"/>
              <a:sym typeface="Century Gothic"/>
            </a:endParaRPr>
          </a:p>
          <a:p>
            <a:pPr marL="457200" lvl="0" indent="0" algn="l" rtl="0">
              <a:spcBef>
                <a:spcPts val="800"/>
              </a:spcBef>
              <a:spcAft>
                <a:spcPts val="0"/>
              </a:spcAft>
              <a:buNone/>
            </a:pPr>
            <a:endParaRPr sz="2400" b="1"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2400" dirty="0">
              <a:latin typeface="Century Gothic"/>
              <a:ea typeface="Century Gothic"/>
              <a:cs typeface="Century Gothic"/>
              <a:sym typeface="Century Gothic"/>
            </a:endParaRPr>
          </a:p>
        </p:txBody>
      </p:sp>
      <p:pic>
        <p:nvPicPr>
          <p:cNvPr id="144" name="Google Shape;144;p20"/>
          <p:cNvPicPr preferRelativeResize="0"/>
          <p:nvPr/>
        </p:nvPicPr>
        <p:blipFill>
          <a:blip r:embed="rId3">
            <a:alphaModFix/>
          </a:blip>
          <a:stretch>
            <a:fillRect/>
          </a:stretch>
        </p:blipFill>
        <p:spPr>
          <a:xfrm>
            <a:off x="8463643" y="4367846"/>
            <a:ext cx="606107" cy="529546"/>
          </a:xfrm>
          <a:prstGeom prst="rect">
            <a:avLst/>
          </a:prstGeom>
          <a:noFill/>
          <a:ln>
            <a:noFill/>
          </a:ln>
        </p:spPr>
      </p:pic>
      <p:pic>
        <p:nvPicPr>
          <p:cNvPr id="145" name="Google Shape;145;p20"/>
          <p:cNvPicPr preferRelativeResize="0"/>
          <p:nvPr/>
        </p:nvPicPr>
        <p:blipFill>
          <a:blip r:embed="rId4">
            <a:alphaModFix/>
          </a:blip>
          <a:stretch>
            <a:fillRect/>
          </a:stretch>
        </p:blipFill>
        <p:spPr>
          <a:xfrm>
            <a:off x="7885193" y="4365491"/>
            <a:ext cx="578450" cy="5784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Reading Aloud and Determining the Gist: </a:t>
            </a:r>
            <a:r>
              <a:rPr lang="en" sz="3000" b="1" i="1" dirty="0">
                <a:latin typeface="Century Gothic"/>
                <a:ea typeface="Century Gothic"/>
                <a:cs typeface="Century Gothic"/>
                <a:sym typeface="Century Gothic"/>
              </a:rPr>
              <a:t>Divided Loyalties</a:t>
            </a:r>
            <a:r>
              <a:rPr lang="en" sz="3000" b="1" dirty="0">
                <a:latin typeface="Century Gothic"/>
                <a:ea typeface="Century Gothic"/>
                <a:cs typeface="Century Gothic"/>
                <a:sym typeface="Century Gothic"/>
              </a:rPr>
              <a:t>, Act I, Scene 2</a:t>
            </a:r>
            <a:endParaRPr sz="3000" b="1" i="1" u="none" strike="noStrike" cap="none" dirty="0">
              <a:solidFill>
                <a:schemeClr val="dk1"/>
              </a:solidFill>
              <a:latin typeface="Century Gothic"/>
              <a:ea typeface="Century Gothic"/>
              <a:cs typeface="Century Gothic"/>
              <a:sym typeface="Century Gothic"/>
            </a:endParaRPr>
          </a:p>
        </p:txBody>
      </p:sp>
      <p:pic>
        <p:nvPicPr>
          <p:cNvPr id="151" name="Google Shape;151;p21"/>
          <p:cNvPicPr preferRelativeResize="0"/>
          <p:nvPr/>
        </p:nvPicPr>
        <p:blipFill>
          <a:blip r:embed="rId3">
            <a:alphaModFix/>
          </a:blip>
          <a:stretch>
            <a:fillRect/>
          </a:stretch>
        </p:blipFill>
        <p:spPr>
          <a:xfrm>
            <a:off x="8484510" y="4434562"/>
            <a:ext cx="531229" cy="506132"/>
          </a:xfrm>
          <a:prstGeom prst="rect">
            <a:avLst/>
          </a:prstGeom>
          <a:noFill/>
          <a:ln>
            <a:noFill/>
          </a:ln>
        </p:spPr>
      </p:pic>
      <p:sp>
        <p:nvSpPr>
          <p:cNvPr id="152" name="Google Shape;152;p21"/>
          <p:cNvSpPr txBox="1"/>
          <p:nvPr/>
        </p:nvSpPr>
        <p:spPr>
          <a:xfrm>
            <a:off x="4718425" y="1250025"/>
            <a:ext cx="4031700" cy="3000900"/>
          </a:xfrm>
          <a:prstGeom prst="rect">
            <a:avLst/>
          </a:prstGeom>
          <a:noFill/>
          <a:ln>
            <a:noFill/>
          </a:ln>
        </p:spPr>
        <p:txBody>
          <a:bodyPr spcFirstLastPara="1" wrap="square" lIns="91425" tIns="91425" rIns="91425" bIns="91425" anchor="t" anchorCtr="0">
            <a:noAutofit/>
          </a:bodyPr>
          <a:lstStyle/>
          <a:p>
            <a:pPr marL="457200" lvl="0" indent="-381000" algn="l" rtl="0">
              <a:lnSpc>
                <a:spcPct val="115000"/>
              </a:lnSpc>
              <a:spcBef>
                <a:spcPts val="0"/>
              </a:spcBef>
              <a:spcAft>
                <a:spcPts val="0"/>
              </a:spcAft>
              <a:buClr>
                <a:schemeClr val="dk1"/>
              </a:buClr>
              <a:buSzPts val="2400"/>
              <a:buFont typeface="Century Gothic"/>
              <a:buAutoNum type="arabicPeriod"/>
            </a:pPr>
            <a:r>
              <a:rPr lang="en" sz="2400" i="1">
                <a:solidFill>
                  <a:schemeClr val="dk1"/>
                </a:solidFill>
                <a:latin typeface="Century Gothic"/>
                <a:ea typeface="Century Gothic"/>
                <a:cs typeface="Century Gothic"/>
                <a:sym typeface="Century Gothic"/>
              </a:rPr>
              <a:t>What do you know from reading the scene?</a:t>
            </a:r>
            <a:endParaRPr sz="2400">
              <a:solidFill>
                <a:schemeClr val="dk1"/>
              </a:solidFill>
              <a:latin typeface="Century Gothic"/>
              <a:ea typeface="Century Gothic"/>
              <a:cs typeface="Century Gothic"/>
              <a:sym typeface="Century Gothic"/>
            </a:endParaRPr>
          </a:p>
        </p:txBody>
      </p:sp>
      <p:pic>
        <p:nvPicPr>
          <p:cNvPr id="153" name="Google Shape;153;p21"/>
          <p:cNvPicPr preferRelativeResize="0"/>
          <p:nvPr/>
        </p:nvPicPr>
        <p:blipFill rotWithShape="1">
          <a:blip r:embed="rId4">
            <a:alphaModFix/>
          </a:blip>
          <a:srcRect l="30274" t="13641" r="38834" b="9547"/>
          <a:stretch/>
        </p:blipFill>
        <p:spPr>
          <a:xfrm rot="5400000">
            <a:off x="903599" y="782801"/>
            <a:ext cx="3057576" cy="4274525"/>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254DECE-A82F-4994-B1E2-E954941AF137}"/>
</file>

<file path=customXml/itemProps2.xml><?xml version="1.0" encoding="utf-8"?>
<ds:datastoreItem xmlns:ds="http://schemas.openxmlformats.org/officeDocument/2006/customXml" ds:itemID="{791D2CA5-D223-4871-BA73-4BD87574796B}"/>
</file>

<file path=customXml/itemProps3.xml><?xml version="1.0" encoding="utf-8"?>
<ds:datastoreItem xmlns:ds="http://schemas.openxmlformats.org/officeDocument/2006/customXml" ds:itemID="{10F06552-B8A8-4D5F-84C3-39A2396DA8AF}"/>
</file>

<file path=docProps/app.xml><?xml version="1.0" encoding="utf-8"?>
<Properties xmlns="http://schemas.openxmlformats.org/officeDocument/2006/extended-properties" xmlns:vt="http://schemas.openxmlformats.org/officeDocument/2006/docPropsVTypes">
  <TotalTime>16</TotalTime>
  <Words>4094</Words>
  <Application>Microsoft Macintosh PowerPoint</Application>
  <PresentationFormat>On-screen Show (16:9)</PresentationFormat>
  <Paragraphs>315</Paragraphs>
  <Slides>15</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Calibri</vt:lpstr>
      <vt:lpstr>Century Gothic</vt:lpstr>
      <vt:lpstr>Georgia</vt:lpstr>
      <vt:lpstr>Office Theme</vt:lpstr>
      <vt:lpstr>Grade 4: Module 3: Unit 2: Lesson 2 Teacher slide, before teaching.</vt:lpstr>
      <vt:lpstr>Grade 4: Module 3: Unit 2: Lesson 2 Teacher slide, before teaching.</vt:lpstr>
      <vt:lpstr>Grade 4: Module 3: Unit 2: Lesson 2 Teacher slide, before teaching.</vt:lpstr>
      <vt:lpstr>Grade 4: Module 3: Unit 2: Lesson 2 Teacher slide, before teaching.</vt:lpstr>
      <vt:lpstr>Grade 4: Module 3: Unit 2: Lesson 2 Teacher slide, before teaching. </vt:lpstr>
      <vt:lpstr>Grade 4: Module 3:  Unit 2: Lesson 2</vt:lpstr>
      <vt:lpstr>Hello, Students!</vt:lpstr>
      <vt:lpstr>Learning Target </vt:lpstr>
      <vt:lpstr>Reading Aloud and Determining the Gist: Divided Loyalties, Act I, Scene 2</vt:lpstr>
      <vt:lpstr>Analyzing Character Reactions: Divided Loyalties, Act I, Scene 2</vt:lpstr>
      <vt:lpstr>Group Writing: Robert in Divided Loyalties, Act I, Scene 2</vt:lpstr>
      <vt:lpstr>Reflect on Learning Targets</vt:lpstr>
      <vt:lpstr>Homework</vt:lpstr>
      <vt:lpstr>Homework: Accountable Research Reading</vt:lpstr>
      <vt:lpstr> 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2: Lesson 2 Teacher slide, before teaching.</dc:title>
  <dc:creator>nbravo</dc:creator>
  <cp:lastModifiedBy>Alexander Specht</cp:lastModifiedBy>
  <cp:revision>5</cp:revision>
  <dcterms:modified xsi:type="dcterms:W3CDTF">2018-10-19T12:35:47Z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