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8.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23.xml" ContentType="application/vnd.openxmlformats-officedocument.presentationml.slide+xml"/>
  <Override PartName="/ppt/slides/slide5.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2.xml" ContentType="application/vnd.openxmlformats-officedocument.presentationml.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Authors.xml" ContentType="application/vnd.openxmlformats-officedocument.presentationml.commentAuthors+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comments/comment1.xml" ContentType="application/vnd.openxmlformats-officedocument.presentationml.comments+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1B3B7F4A-1D33-4FD9-A227-1649203A4928}">
  <a:tblStyle styleId="{1B3B7F4A-1D33-4FD9-A227-1649203A492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738" autoAdjust="0"/>
  </p:normalViewPr>
  <p:slideViewPr>
    <p:cSldViewPr snapToGrid="0">
      <p:cViewPr varScale="1">
        <p:scale>
          <a:sx n="93" d="100"/>
          <a:sy n="93" d="100"/>
        </p:scale>
        <p:origin x="-154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printerSettings" Target="printerSettings/printerSettings1.bin"/><Relationship Id="rId13" Type="http://schemas.openxmlformats.org/officeDocument/2006/relationships/slide" Target="slides/slide12.xml"/><Relationship Id="rId18" Type="http://schemas.openxmlformats.org/officeDocument/2006/relationships/slide" Target="slides/slide17.xml"/><Relationship Id="rId21" Type="http://schemas.openxmlformats.org/officeDocument/2006/relationships/slide" Target="slides/slide20.xml"/><Relationship Id="rId3" Type="http://schemas.openxmlformats.org/officeDocument/2006/relationships/slide" Target="slides/slide2.xml"/><Relationship Id="rId34" Type="http://schemas.openxmlformats.org/officeDocument/2006/relationships/customXml" Target="../customXml/item3.xml"/><Relationship Id="rId2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33" Type="http://schemas.openxmlformats.org/officeDocument/2006/relationships/customXml" Target="../customXml/item2.xml"/><Relationship Id="rId20" Type="http://schemas.openxmlformats.org/officeDocument/2006/relationships/slide" Target="slides/slide19.xml"/><Relationship Id="rId29" Type="http://schemas.openxmlformats.org/officeDocument/2006/relationships/viewProps" Target="viewProps.xml"/><Relationship Id="rId16" Type="http://schemas.openxmlformats.org/officeDocument/2006/relationships/slide" Target="slides/slide15.xml"/><Relationship Id="rId2" Type="http://schemas.openxmlformats.org/officeDocument/2006/relationships/slide" Target="slides/slide1.xml"/><Relationship Id="rId24" Type="http://schemas.openxmlformats.org/officeDocument/2006/relationships/slide" Target="slides/slide23.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32" Type="http://schemas.openxmlformats.org/officeDocument/2006/relationships/customXml" Target="../customXml/item1.xml"/><Relationship Id="rId23" Type="http://schemas.openxmlformats.org/officeDocument/2006/relationships/slide" Target="slides/slide22.xml"/><Relationship Id="rId28" Type="http://schemas.openxmlformats.org/officeDocument/2006/relationships/presProps" Target="presProps.xml"/><Relationship Id="rId15" Type="http://schemas.openxmlformats.org/officeDocument/2006/relationships/slide" Target="slides/slide14.xml"/><Relationship Id="rId5" Type="http://schemas.openxmlformats.org/officeDocument/2006/relationships/slide" Target="slides/slide4.xml"/><Relationship Id="rId3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9" Type="http://schemas.openxmlformats.org/officeDocument/2006/relationships/slide" Target="slides/slide8.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 Id="rId14" Type="http://schemas.openxmlformats.org/officeDocument/2006/relationships/slide" Target="slides/slide13.xml"/><Relationship Id="rId4" Type="http://schemas.openxmlformats.org/officeDocument/2006/relationships/slide" Target="slides/slide3.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10-06T12:36:55.663" idx="1">
    <p:pos x="10" y="10"/>
    <p:text>looks like slavery is circled also</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00587266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s://eleducation.org/resources/protocols-for-checking-for-understanding-and-ongoing-assessment-from-management-in-the-active-classroom"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1/lesson-7"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sz="1100" b="0" i="0" u="none" strike="noStrike" cap="none" dirty="0">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Unit 1, students build background knowledge about the Revolutionary War and the different perspectives of colonists. They begin by hearing a read aloud of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sz="1100" b="0" i="0" u="none" strike="noStrike" cap="none" dirty="0">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b="0" i="0" u="none" strike="noStrike" cap="none" dirty="0" smtClean="0">
                <a:solidFill>
                  <a:srgbClr val="000000"/>
                </a:solidFill>
                <a:latin typeface="Calibri"/>
                <a:ea typeface="Calibri"/>
                <a:cs typeface="Calibri"/>
                <a:sym typeface="Calibri"/>
              </a:rPr>
              <a:t>read </a:t>
            </a:r>
            <a:r>
              <a:rPr lang="en" sz="1200" b="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2105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8</a:t>
            </a:r>
            <a:r>
              <a:rPr lang="en-US" sz="1200" b="1" i="0" u="none" strike="noStrike" cap="none"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and display “An Incomplete Revolution” and read it aloud.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Think-Triad-Share: </a:t>
            </a:r>
            <a:r>
              <a:rPr lang="en" sz="1200" b="0" i="1" u="none" strike="noStrike" cap="none" dirty="0">
                <a:solidFill>
                  <a:srgbClr val="000000"/>
                </a:solidFill>
                <a:latin typeface="Calibri"/>
                <a:ea typeface="Calibri"/>
                <a:cs typeface="Calibri"/>
                <a:sym typeface="Calibri"/>
              </a:rPr>
              <a:t>“What is this text about?” </a:t>
            </a:r>
            <a:r>
              <a:rPr lang="en" sz="1200" b="1" i="0" u="none" strike="noStrike" cap="none" dirty="0">
                <a:solidFill>
                  <a:srgbClr val="000000"/>
                </a:solidFill>
                <a:latin typeface="Calibri"/>
                <a:ea typeface="Calibri"/>
                <a:cs typeface="Calibri"/>
                <a:sym typeface="Calibri"/>
              </a:rPr>
              <a:t>(African American slaves during the American Revolution)</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use of the word </a:t>
            </a:r>
            <a:r>
              <a:rPr lang="en" sz="1200" b="0" i="1" u="none" strike="noStrike" cap="none" dirty="0">
                <a:solidFill>
                  <a:srgbClr val="000000"/>
                </a:solidFill>
                <a:latin typeface="Calibri"/>
                <a:ea typeface="Calibri"/>
                <a:cs typeface="Calibri"/>
                <a:sym typeface="Calibri"/>
              </a:rPr>
              <a:t>negroes </a:t>
            </a:r>
            <a:r>
              <a:rPr lang="en" sz="1200" b="0" i="0" u="none" strike="noStrike" cap="none" dirty="0">
                <a:solidFill>
                  <a:srgbClr val="000000"/>
                </a:solidFill>
                <a:latin typeface="Calibri"/>
                <a:ea typeface="Calibri"/>
                <a:cs typeface="Calibri"/>
                <a:sym typeface="Calibri"/>
              </a:rPr>
              <a:t>in the text. Emphasize that this is a term used in those times to describe African Americans, but it is a derogatory and disrespectful term, so we do not use it today. Ensure students understand that the only reason it has been used in this article is because it is in quotes made by people at the time, and we can’t change what they said.</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reading text along.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oral language and processing: Pair students with strategic partners to ensure that they have strong, politely helpful models to support their efforts in reading aloud. </a:t>
            </a:r>
            <a:endParaRPr sz="1200" b="0" i="0" u="none" strike="noStrike" cap="none" dirty="0">
              <a:solidFill>
                <a:srgbClr val="000000"/>
              </a:solidFill>
              <a:latin typeface="Calibri"/>
              <a:ea typeface="Calibri"/>
              <a:cs typeface="Calibri"/>
              <a:sym typeface="Calibri"/>
            </a:endParaRPr>
          </a:p>
        </p:txBody>
      </p:sp>
      <p:sp>
        <p:nvSpPr>
          <p:cNvPr id="158" name="Google Shape;15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43775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16-</a:t>
            </a:r>
            <a:r>
              <a:rPr lang="en" sz="1200" b="1" i="0" u="none" strike="noStrike" cap="none" dirty="0" smtClean="0">
                <a:solidFill>
                  <a:schemeClr val="dk1"/>
                </a:solidFill>
                <a:latin typeface="Calibri"/>
                <a:ea typeface="Calibri"/>
                <a:cs typeface="Calibri"/>
                <a:sym typeface="Calibri"/>
              </a:rPr>
              <a:t>18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has animations that go through each gist. (5 </a:t>
            </a:r>
            <a:r>
              <a:rPr lang="en" sz="1200" b="0" i="0" u="none" strike="noStrike" cap="none" dirty="0" smtClean="0">
                <a:solidFill>
                  <a:schemeClr val="dk1"/>
                </a:solidFill>
                <a:latin typeface="Calibri"/>
                <a:ea typeface="Calibri"/>
                <a:cs typeface="Calibri"/>
                <a:sym typeface="Calibri"/>
              </a:rPr>
              <a:t>gist</a:t>
            </a:r>
            <a:r>
              <a:rPr lang="en-US" sz="1200" b="0" i="0" u="none" strike="noStrike" cap="none" dirty="0" smtClean="0">
                <a:solidFill>
                  <a:schemeClr val="dk1"/>
                </a:solidFill>
                <a:latin typeface="Calibri"/>
                <a:ea typeface="Calibri"/>
                <a:cs typeface="Calibri"/>
                <a:sym typeface="Calibri"/>
              </a:rPr>
              <a:t>s</a:t>
            </a:r>
            <a:r>
              <a:rPr lang="en"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To make the reading and amount of new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 </a:t>
            </a:r>
            <a:r>
              <a:rPr lang="en" sz="1200" b="0" i="0" u="none" strike="noStrike" cap="none" dirty="0">
                <a:solidFill>
                  <a:srgbClr val="000000"/>
                </a:solidFill>
                <a:latin typeface="Calibri"/>
                <a:ea typeface="Calibri"/>
                <a:cs typeface="Calibri"/>
                <a:sym typeface="Calibri"/>
              </a:rPr>
              <a:t>more manageable, consider assigning ELLs shorter sections of “An Incomplete Revolution” (Sections 2 and 5, for example) to read for gist.</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Give each triad a number from 1–5. When possible, ensure an equal amount of triads with each number. Tell students that this is a long text, so each triad is going to read a different section of the text to determine the gist and the meaning of unfamiliar words and phrases: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1 will read the Opening four paragraphs up to “The Struggle Begins” subheading.</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2 will read “The Struggle Begins.”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3 will read “An Offer of Freedom.”</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4 will read “Patriot Soldiers.”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5 will read “Free at Last.”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to circle unfamiliar words and phrases in their section of text and to use the Vocabulary strategies listed on the </a:t>
            </a:r>
            <a:r>
              <a:rPr lang="en" sz="1200" b="1" i="0" u="none" strike="noStrike" cap="none" dirty="0">
                <a:solidFill>
                  <a:srgbClr val="000000"/>
                </a:solidFill>
                <a:latin typeface="Calibri"/>
                <a:ea typeface="Calibri"/>
                <a:cs typeface="Calibri"/>
                <a:sym typeface="Calibri"/>
              </a:rPr>
              <a:t>Close Readers Do These Things anchor chart </a:t>
            </a:r>
            <a:r>
              <a:rPr lang="en" sz="1200" b="0" i="0" u="none" strike="noStrike" cap="none" dirty="0">
                <a:solidFill>
                  <a:srgbClr val="000000"/>
                </a:solidFill>
                <a:latin typeface="Calibri"/>
                <a:ea typeface="Calibri"/>
                <a:cs typeface="Calibri"/>
                <a:sym typeface="Calibri"/>
              </a:rPr>
              <a:t>to determine the meaning of the words. Remind students to record new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 </a:t>
            </a:r>
            <a:r>
              <a:rPr lang="en" sz="1200" b="0" i="0" u="none" strike="noStrike" cap="none" dirty="0">
                <a:solidFill>
                  <a:srgbClr val="000000"/>
                </a:solidFill>
                <a:latin typeface="Calibri"/>
                <a:ea typeface="Calibri"/>
                <a:cs typeface="Calibri"/>
                <a:sym typeface="Calibri"/>
              </a:rPr>
              <a:t>in their </a:t>
            </a:r>
            <a:r>
              <a:rPr lang="en" sz="1200" b="1" i="0" u="none" strike="noStrike" cap="none" dirty="0">
                <a:solidFill>
                  <a:srgbClr val="000000"/>
                </a:solidFill>
                <a:latin typeface="Calibri"/>
                <a:ea typeface="Calibri"/>
                <a:cs typeface="Calibri"/>
                <a:sym typeface="Calibri"/>
              </a:rPr>
              <a:t>Vocabulary logs.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After 8 minutes, refocus whole group. Tell students that they are now going to move around the room to share their gist and the meaning of unfamiliar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 </a:t>
            </a:r>
            <a:r>
              <a:rPr lang="en" sz="1200" b="0" i="0" u="none" strike="noStrike" cap="none" dirty="0">
                <a:solidFill>
                  <a:srgbClr val="000000"/>
                </a:solidFill>
                <a:latin typeface="Calibri"/>
                <a:ea typeface="Calibri"/>
                <a:cs typeface="Calibri"/>
                <a:sym typeface="Calibri"/>
              </a:rPr>
              <a:t>with those who have read other sections of text. As they move, rather than talking to show which section of text they read, they will hold up on their fingers the number of the section.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hold up their number on their fingers and to move around the room to find someone who read a different section. Give students 1 minute each to share. Encourage them to record what they learn from their partner on their text and in their </a:t>
            </a:r>
            <a:r>
              <a:rPr lang="en" sz="1200" b="1" i="0" u="none" strike="noStrike" cap="none" dirty="0">
                <a:solidFill>
                  <a:srgbClr val="000000"/>
                </a:solidFill>
                <a:latin typeface="Calibri"/>
                <a:ea typeface="Calibri"/>
                <a:cs typeface="Calibri"/>
                <a:sym typeface="Calibri"/>
              </a:rPr>
              <a:t>Vocabulary logs</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move on to find someone who read another section of the text. Repeat until students have met with someone who read each section.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the group and add any new words to the</a:t>
            </a:r>
            <a:r>
              <a:rPr lang="en" sz="1200" b="1" i="0" u="none" strike="noStrike" cap="none" dirty="0">
                <a:solidFill>
                  <a:srgbClr val="000000"/>
                </a:solidFill>
                <a:latin typeface="Calibri"/>
                <a:ea typeface="Calibri"/>
                <a:cs typeface="Calibri"/>
                <a:sym typeface="Calibri"/>
              </a:rPr>
              <a:t> Academic Word Wall</a:t>
            </a:r>
            <a:r>
              <a:rPr lang="en" sz="1200" b="0" i="0" u="none" strike="noStrike" cap="none" dirty="0">
                <a:solidFill>
                  <a:srgbClr val="000000"/>
                </a:solidFill>
                <a:latin typeface="Calibri"/>
                <a:ea typeface="Calibri"/>
                <a:cs typeface="Calibri"/>
                <a:sym typeface="Calibri"/>
              </a:rPr>
              <a:t> and</a:t>
            </a:r>
            <a:r>
              <a:rPr lang="en" sz="1200" b="1" i="0" u="none" strike="noStrike" cap="none" dirty="0">
                <a:solidFill>
                  <a:srgbClr val="000000"/>
                </a:solidFill>
                <a:latin typeface="Calibri"/>
                <a:ea typeface="Calibri"/>
                <a:cs typeface="Calibri"/>
                <a:sym typeface="Calibri"/>
              </a:rPr>
              <a:t> Domain-Specific Word Wall.</a:t>
            </a:r>
            <a:r>
              <a:rPr lang="en" sz="1200" b="0" i="0" u="none" strike="noStrike" cap="none" dirty="0">
                <a:solidFill>
                  <a:srgbClr val="000000"/>
                </a:solidFill>
                <a:latin typeface="Calibri"/>
                <a:ea typeface="Calibri"/>
                <a:cs typeface="Calibri"/>
                <a:sym typeface="Calibri"/>
              </a:rPr>
              <a:t> Invite students to add translations in native languages.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the group and invite students to share the gist. Click to for animation to each gist. </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finding gist of their section.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gist with partner.</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(Reading Unfamiliar Texts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 preparation for the </a:t>
            </a:r>
            <a:r>
              <a:rPr lang="en" sz="1200" b="1" i="0" u="none" strike="noStrike" cap="none" dirty="0">
                <a:solidFill>
                  <a:srgbClr val="000000"/>
                </a:solidFill>
                <a:latin typeface="Calibri"/>
                <a:ea typeface="Calibri"/>
                <a:cs typeface="Calibri"/>
                <a:sym typeface="Calibri"/>
              </a:rPr>
              <a:t>end of unit assessment</a:t>
            </a:r>
            <a:r>
              <a:rPr lang="en" sz="1200" b="0" i="0" u="none" strike="noStrike" cap="none" dirty="0">
                <a:solidFill>
                  <a:srgbClr val="000000"/>
                </a:solidFill>
                <a:latin typeface="Calibri"/>
                <a:ea typeface="Calibri"/>
                <a:cs typeface="Calibri"/>
                <a:sym typeface="Calibri"/>
              </a:rPr>
              <a:t>, help students identify strategies for reading unfamiliar texts. Invite them to practice these strategies when reading for gist. Examples: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Chunk the text into manageable amounts (e.g., sentences or paragraphs).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Circle unfamiliar words.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Use context or a dictionary to define unfamiliar words.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Annotate unfamiliar words with synonyms.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Underline important people, places, and things.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Read aloud.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Read repeatedly.</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Silently paraphrase the chunks.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Summarize what you read for someone else, perhaps first in your home language.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(Using Cognates to Figure out Unfamiliar Words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When discussing strategies for figuring out the meanings of unfamiliar words, suggest thinking about similar words in other languages students might know (cognates). (Example: “Emancipation in Spanish is emancipación. That sounds so similar. So if you know the meaning of emancipación, that might give you one clue about what emancipation means.”)</a:t>
            </a:r>
            <a:endParaRPr sz="1200" b="0" i="0" u="none" strike="noStrike" cap="none" dirty="0">
              <a:solidFill>
                <a:srgbClr val="000000"/>
              </a:solidFill>
              <a:latin typeface="Calibri"/>
              <a:ea typeface="Calibri"/>
              <a:cs typeface="Calibri"/>
              <a:sym typeface="Calibri"/>
            </a:endParaRPr>
          </a:p>
        </p:txBody>
      </p:sp>
      <p:sp>
        <p:nvSpPr>
          <p:cNvPr id="165" name="Google Shape;16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80973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3</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Whole group: display all </a:t>
            </a:r>
            <a:r>
              <a:rPr lang="en" sz="1200" b="1" i="0" u="none" strike="noStrike" cap="none" dirty="0">
                <a:solidFill>
                  <a:srgbClr val="000000"/>
                </a:solidFill>
                <a:latin typeface="Calibri"/>
                <a:ea typeface="Calibri"/>
                <a:cs typeface="Calibri"/>
                <a:sym typeface="Calibri"/>
              </a:rPr>
              <a:t>sentence strip chunks</a:t>
            </a:r>
            <a:r>
              <a:rPr lang="en" sz="1200" b="0" i="0" u="none" strike="noStrike" cap="none" dirty="0">
                <a:solidFill>
                  <a:srgbClr val="000000"/>
                </a:solidFill>
                <a:latin typeface="Calibri"/>
                <a:ea typeface="Calibri"/>
                <a:cs typeface="Calibri"/>
                <a:sym typeface="Calibri"/>
              </a:rPr>
              <a:t>, sequenced as a sentence; teacher reads aloud twice and students read aloud once with a partner.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Whole group: students briefly grapple with the meaning of the sentence and connection to the guiding question or big idea.</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Whole group: consider pre-teaching one or two key vocabulary words.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Whole group or small group: display first chunk and allow students to grapple with the meaning; repeat with others.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smtClean="0">
                <a:solidFill>
                  <a:srgbClr val="000000"/>
                </a:solidFill>
                <a:latin typeface="Calibri"/>
                <a:ea typeface="Calibri"/>
                <a:cs typeface="Calibri"/>
                <a:sym typeface="Calibri"/>
              </a:rPr>
              <a:t>As </a:t>
            </a:r>
            <a:r>
              <a:rPr lang="en" sz="1200" b="0" i="0" u="none" strike="noStrike" cap="none" dirty="0">
                <a:solidFill>
                  <a:srgbClr val="000000"/>
                </a:solidFill>
                <a:latin typeface="Calibri"/>
                <a:ea typeface="Calibri"/>
                <a:cs typeface="Calibri"/>
                <a:sym typeface="Calibri"/>
              </a:rPr>
              <a:t>students discuss the focus structure, slow them down for extended conversation and practice of the focus structure.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lighter support: Display one or more of the key suggested language goals provided in the chunk chart, or an adaptation of it, to prompt student grappling.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heavier support: Consider using visuals or realia to help convey meaning. Use the suggested language goals to pose questions. Monitor with total participation techniques and Conversation Cues. Provide think time and invite partners to discuss in English or in home language groups.</a:t>
            </a:r>
            <a:endParaRPr sz="1200" b="0" i="0" u="none" strike="noStrike" cap="none" dirty="0">
              <a:solidFill>
                <a:schemeClr val="dk1"/>
              </a:solidFill>
              <a:latin typeface="Calibri"/>
              <a:ea typeface="Calibri"/>
              <a:cs typeface="Calibri"/>
              <a:sym typeface="Calibri"/>
            </a:endParaRPr>
          </a:p>
        </p:txBody>
      </p:sp>
      <p:sp>
        <p:nvSpPr>
          <p:cNvPr id="176" name="Google Shape;17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10131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4</a:t>
            </a:r>
            <a:r>
              <a:rPr lang="en-US" sz="1200" b="1" i="0" u="none" strike="noStrike" cap="none"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smtClean="0">
                <a:solidFill>
                  <a:schemeClr val="dk1"/>
                </a:solidFill>
                <a:latin typeface="Calibri"/>
                <a:ea typeface="Calibri"/>
                <a:cs typeface="Calibri"/>
                <a:sym typeface="Calibri"/>
              </a:rPr>
              <a:t>Teaching </a:t>
            </a:r>
            <a:r>
              <a:rPr lang="en" sz="1200" b="0" i="0" u="none" strike="noStrike" cap="none" dirty="0">
                <a:solidFill>
                  <a:schemeClr val="dk1"/>
                </a:solidFill>
                <a:latin typeface="Calibri"/>
                <a:ea typeface="Calibri"/>
                <a:cs typeface="Calibri"/>
                <a:sym typeface="Calibri"/>
              </a:rPr>
              <a:t>Notes: Have red and blue markers or colored pencil ready for distribution.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students attention to the </a:t>
            </a:r>
            <a:r>
              <a:rPr lang="en" sz="1200" b="0" i="0" u="none" strike="noStrike" cap="none" dirty="0" smtClean="0">
                <a:solidFill>
                  <a:srgbClr val="000000"/>
                </a:solidFill>
                <a:latin typeface="Calibri"/>
                <a:ea typeface="Calibri"/>
                <a:cs typeface="Calibri"/>
                <a:sym typeface="Calibri"/>
              </a:rPr>
              <a:t>word</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African Americans</a:t>
            </a:r>
            <a:r>
              <a:rPr lang="en" sz="1200" b="0" i="0" u="none" strike="noStrike" cap="none" dirty="0">
                <a:solidFill>
                  <a:srgbClr val="000000"/>
                </a:solidFill>
                <a:latin typeface="Calibri"/>
                <a:ea typeface="Calibri"/>
                <a:cs typeface="Calibri"/>
                <a:sym typeface="Calibri"/>
              </a:rPr>
              <a:t>. Ask: </a:t>
            </a:r>
            <a:r>
              <a:rPr lang="en" sz="1200" b="0" i="1" u="none" strike="noStrike" cap="none" dirty="0">
                <a:solidFill>
                  <a:srgbClr val="000000"/>
                </a:solidFill>
                <a:latin typeface="Calibri"/>
                <a:ea typeface="Calibri"/>
                <a:cs typeface="Calibri"/>
                <a:sym typeface="Calibri"/>
              </a:rPr>
              <a:t>“Who is this sentence about?”</a:t>
            </a:r>
            <a:r>
              <a:rPr lang="en" sz="1200" b="1" i="0" u="none" strike="noStrike" cap="none" dirty="0">
                <a:solidFill>
                  <a:srgbClr val="000000"/>
                </a:solidFill>
                <a:latin typeface="Calibri"/>
                <a:ea typeface="Calibri"/>
                <a:cs typeface="Calibri"/>
                <a:sym typeface="Calibri"/>
              </a:rPr>
              <a:t> (African Americans living during the Revolutionary War. (subject/noun phrase</a:t>
            </a:r>
            <a:r>
              <a:rPr lang="en" sz="1200" b="1" i="0" u="none" strike="noStrike" cap="none" dirty="0" smtClean="0">
                <a:solidFill>
                  <a:srgbClr val="000000"/>
                </a:solidFill>
                <a:latin typeface="Calibri"/>
                <a:ea typeface="Calibri"/>
                <a:cs typeface="Calibri"/>
                <a:sym typeface="Calibri"/>
              </a:rPr>
              <a:t>)</a:t>
            </a:r>
            <a:r>
              <a:rPr lang="en-US" sz="1200" b="1" i="0" u="none" strike="noStrike" cap="none" dirty="0" smtClean="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students attention to the word </a:t>
            </a:r>
            <a:r>
              <a:rPr lang="en" sz="1200" b="0" i="1" u="none" strike="noStrike" cap="none" dirty="0">
                <a:solidFill>
                  <a:srgbClr val="000000"/>
                </a:solidFill>
                <a:latin typeface="Calibri"/>
                <a:ea typeface="Calibri"/>
                <a:cs typeface="Calibri"/>
                <a:sym typeface="Calibri"/>
              </a:rPr>
              <a:t>fought</a:t>
            </a:r>
            <a:r>
              <a:rPr lang="en" sz="1200" b="0" i="0" u="none" strike="noStrike" cap="none" dirty="0">
                <a:solidFill>
                  <a:srgbClr val="000000"/>
                </a:solidFill>
                <a:latin typeface="Calibri"/>
                <a:ea typeface="Calibri"/>
                <a:cs typeface="Calibri"/>
                <a:sym typeface="Calibri"/>
              </a:rPr>
              <a:t>. Ask: </a:t>
            </a:r>
            <a:r>
              <a:rPr lang="en" sz="1200" b="0" i="1" u="none" strike="noStrike" cap="none" dirty="0">
                <a:solidFill>
                  <a:srgbClr val="000000"/>
                </a:solidFill>
                <a:latin typeface="Calibri"/>
                <a:ea typeface="Calibri"/>
                <a:cs typeface="Calibri"/>
                <a:sym typeface="Calibri"/>
              </a:rPr>
              <a:t>“What did the African Americans do?”</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(fought in the Revolutionary War. (irregular past tense verb</a:t>
            </a:r>
            <a:r>
              <a:rPr lang="en" sz="1200" b="1" i="0" u="none" strike="noStrike" cap="none" dirty="0" smtClean="0">
                <a:solidFill>
                  <a:srgbClr val="000000"/>
                </a:solidFill>
                <a:latin typeface="Calibri"/>
                <a:ea typeface="Calibri"/>
                <a:cs typeface="Calibri"/>
                <a:sym typeface="Calibri"/>
              </a:rPr>
              <a:t>)</a:t>
            </a:r>
            <a:r>
              <a:rPr lang="en-US" sz="1200" b="1" i="0" u="none" strike="noStrike" cap="none" dirty="0" smtClean="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students attention to the word </a:t>
            </a:r>
            <a:r>
              <a:rPr lang="en" sz="1200" b="0" i="1" u="none" strike="noStrike" cap="none" dirty="0">
                <a:solidFill>
                  <a:srgbClr val="000000"/>
                </a:solidFill>
                <a:latin typeface="Calibri"/>
                <a:ea typeface="Calibri"/>
                <a:cs typeface="Calibri"/>
                <a:sym typeface="Calibri"/>
              </a:rPr>
              <a:t>many</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“How many African Americans fought?”</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(a lot of African Americans. (adjective</a:t>
            </a:r>
            <a:r>
              <a:rPr lang="en" sz="1200" b="1" i="0" u="none" strike="noStrike" cap="none" dirty="0" smtClean="0">
                <a:solidFill>
                  <a:srgbClr val="000000"/>
                </a:solidFill>
                <a:latin typeface="Calibri"/>
                <a:ea typeface="Calibri"/>
                <a:cs typeface="Calibri"/>
                <a:sym typeface="Calibri"/>
              </a:rPr>
              <a:t>)</a:t>
            </a:r>
            <a:r>
              <a:rPr lang="en-US" sz="1200" b="1" i="0" u="none" strike="noStrike" cap="none" dirty="0" smtClean="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students attention to the word </a:t>
            </a:r>
            <a:r>
              <a:rPr lang="en" sz="1200" b="0" i="1" u="none" strike="noStrike" cap="none" dirty="0">
                <a:solidFill>
                  <a:srgbClr val="000000"/>
                </a:solidFill>
                <a:latin typeface="Calibri"/>
                <a:ea typeface="Calibri"/>
                <a:cs typeface="Calibri"/>
                <a:sym typeface="Calibri"/>
              </a:rPr>
              <a:t>however</a:t>
            </a:r>
            <a:r>
              <a:rPr lang="en" sz="1200" b="0" i="0" u="none" strike="noStrike" cap="none" dirty="0">
                <a:solidFill>
                  <a:srgbClr val="000000"/>
                </a:solidFill>
                <a:latin typeface="Calibri"/>
                <a:ea typeface="Calibri"/>
                <a:cs typeface="Calibri"/>
                <a:sym typeface="Calibri"/>
              </a:rPr>
              <a:t>. Ask: </a:t>
            </a:r>
            <a:r>
              <a:rPr lang="en" sz="1200" b="0" i="1" u="none" strike="noStrike" cap="none" dirty="0">
                <a:solidFill>
                  <a:srgbClr val="000000"/>
                </a:solidFill>
                <a:latin typeface="Calibri"/>
                <a:ea typeface="Calibri"/>
                <a:cs typeface="Calibri"/>
                <a:sym typeface="Calibri"/>
              </a:rPr>
              <a:t>“Can you figure out why the author wrote however?”</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(to signal he or she will emphasize the contrast between two groups of people: Most white colonists, discussed in the preceding paragraph, and many African Americans, discussed here (adverb</a:t>
            </a:r>
            <a:r>
              <a:rPr lang="en" sz="1200" b="1" i="0" u="none" strike="noStrike" cap="none" dirty="0" smtClean="0">
                <a:solidFill>
                  <a:srgbClr val="000000"/>
                </a:solidFill>
                <a:latin typeface="Calibri"/>
                <a:ea typeface="Calibri"/>
                <a:cs typeface="Calibri"/>
                <a:sym typeface="Calibri"/>
              </a:rPr>
              <a:t>)</a:t>
            </a:r>
            <a:r>
              <a:rPr lang="en-US" sz="1200" b="1" i="0" u="none" strike="noStrike" cap="none" dirty="0" smtClean="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a:t>
            </a:r>
            <a:r>
              <a:rPr lang="en" sz="1200" b="0" i="1" u="none" strike="noStrike" cap="none" dirty="0">
                <a:solidFill>
                  <a:srgbClr val="000000"/>
                </a:solidFill>
                <a:latin typeface="Calibri"/>
                <a:ea typeface="Calibri"/>
                <a:cs typeface="Calibri"/>
                <a:sym typeface="Calibri"/>
              </a:rPr>
              <a:t>“Is this chunk a complete sentence? Why?”</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(Yes. It has a subject and a predicate without a subordinating conjunction. Therefore, it is an independent clause and can stand on its own.)</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Students can underline the subject in blue marker and the predicate in red marker.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underlining subject and predicate in marker or colored pencil.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
        <p:nvSpPr>
          <p:cNvPr id="183" name="Google Shape;18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55139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7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students attention to the word </a:t>
            </a:r>
            <a:r>
              <a:rPr lang="en" sz="1200" b="0" i="1" u="none" strike="noStrike" cap="none" dirty="0">
                <a:solidFill>
                  <a:schemeClr val="dk1"/>
                </a:solidFill>
                <a:latin typeface="Calibri"/>
                <a:ea typeface="Calibri"/>
                <a:cs typeface="Calibri"/>
                <a:sym typeface="Calibri"/>
              </a:rPr>
              <a:t>they.</a:t>
            </a:r>
            <a:r>
              <a:rPr lang="en" sz="1200" b="0" i="0" u="none" strike="noStrike" cap="none" dirty="0">
                <a:solidFill>
                  <a:schemeClr val="dk1"/>
                </a:solidFill>
                <a:latin typeface="Calibri"/>
                <a:ea typeface="Calibri"/>
                <a:cs typeface="Calibri"/>
                <a:sym typeface="Calibri"/>
              </a:rPr>
              <a:t> Ask: </a:t>
            </a:r>
            <a:r>
              <a:rPr lang="en" sz="1200" b="0" i="1" u="none" strike="noStrike" cap="none" dirty="0">
                <a:solidFill>
                  <a:schemeClr val="dk1"/>
                </a:solidFill>
                <a:latin typeface="Calibri"/>
                <a:ea typeface="Calibri"/>
                <a:cs typeface="Calibri"/>
                <a:sym typeface="Calibri"/>
              </a:rPr>
              <a:t>“Who is this chunk about? Who does they refer to?”</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(African Americans (subject pronoun</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students attention to the phrase </a:t>
            </a:r>
            <a:r>
              <a:rPr lang="en" sz="1200" b="0" i="1" u="none" strike="noStrike" cap="none" dirty="0">
                <a:solidFill>
                  <a:schemeClr val="dk1"/>
                </a:solidFill>
                <a:latin typeface="Calibri"/>
                <a:ea typeface="Calibri"/>
                <a:cs typeface="Calibri"/>
                <a:sym typeface="Calibri"/>
              </a:rPr>
              <a:t>wanted freedom</a:t>
            </a:r>
            <a:r>
              <a:rPr lang="en" sz="1200" b="0" i="0" u="none" strike="noStrike" cap="none" dirty="0">
                <a:solidFill>
                  <a:schemeClr val="dk1"/>
                </a:solidFill>
                <a:latin typeface="Calibri"/>
                <a:ea typeface="Calibri"/>
                <a:cs typeface="Calibri"/>
                <a:sym typeface="Calibri"/>
              </a:rPr>
              <a:t>. Ask: </a:t>
            </a:r>
            <a:r>
              <a:rPr lang="en" sz="1200" b="0" i="1" u="none" strike="noStrike" cap="none" dirty="0">
                <a:solidFill>
                  <a:schemeClr val="dk1"/>
                </a:solidFill>
                <a:latin typeface="Calibri"/>
                <a:ea typeface="Calibri"/>
                <a:cs typeface="Calibri"/>
                <a:sym typeface="Calibri"/>
              </a:rPr>
              <a:t>“What did African Americans want?”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(to be independent people (past tense verb phrase</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students attention to the word </a:t>
            </a:r>
            <a:r>
              <a:rPr lang="en" sz="1200" b="0" i="1" u="none" strike="noStrike" cap="none" dirty="0">
                <a:solidFill>
                  <a:schemeClr val="dk1"/>
                </a:solidFill>
                <a:latin typeface="Calibri"/>
                <a:ea typeface="Calibri"/>
                <a:cs typeface="Calibri"/>
                <a:sym typeface="Calibri"/>
              </a:rPr>
              <a:t>from</a:t>
            </a:r>
            <a:r>
              <a:rPr lang="en" sz="1200" b="0" i="0" u="none" strike="noStrike" cap="none" dirty="0">
                <a:solidFill>
                  <a:schemeClr val="dk1"/>
                </a:solidFill>
                <a:latin typeface="Calibri"/>
                <a:ea typeface="Calibri"/>
                <a:cs typeface="Calibri"/>
                <a:sym typeface="Calibri"/>
              </a:rPr>
              <a:t>. Ask: </a:t>
            </a:r>
            <a:r>
              <a:rPr lang="en" sz="1200" b="0" i="1" u="none" strike="noStrike" cap="none" dirty="0">
                <a:solidFill>
                  <a:schemeClr val="dk1"/>
                </a:solidFill>
                <a:latin typeface="Calibri"/>
                <a:ea typeface="Calibri"/>
                <a:cs typeface="Calibri"/>
                <a:sym typeface="Calibri"/>
              </a:rPr>
              <a:t>“Can you figure out why the author wrote the preposition from?” </a:t>
            </a:r>
            <a:r>
              <a:rPr lang="en" sz="1200" b="1" i="0" u="none" strike="noStrike" cap="none" dirty="0">
                <a:solidFill>
                  <a:schemeClr val="dk1"/>
                </a:solidFill>
                <a:latin typeface="Calibri"/>
                <a:ea typeface="Calibri"/>
                <a:cs typeface="Calibri"/>
                <a:sym typeface="Calibri"/>
              </a:rPr>
              <a:t>(to signal he or she would add information about the previous noun: freedom that involves separation or removal. (preposition</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students attention to the word </a:t>
            </a:r>
            <a:r>
              <a:rPr lang="en" sz="1200" b="0" i="1" u="none" strike="noStrike" cap="none" dirty="0">
                <a:solidFill>
                  <a:schemeClr val="dk1"/>
                </a:solidFill>
                <a:latin typeface="Calibri"/>
                <a:ea typeface="Calibri"/>
                <a:cs typeface="Calibri"/>
                <a:sym typeface="Calibri"/>
              </a:rPr>
              <a:t>slavery</a:t>
            </a:r>
            <a:r>
              <a:rPr lang="en" sz="1200" b="0" i="0" u="none" strike="noStrike" cap="none" dirty="0">
                <a:solidFill>
                  <a:schemeClr val="dk1"/>
                </a:solidFill>
                <a:latin typeface="Calibri"/>
                <a:ea typeface="Calibri"/>
                <a:cs typeface="Calibri"/>
                <a:sym typeface="Calibri"/>
              </a:rPr>
              <a:t>. Ask: </a:t>
            </a:r>
            <a:r>
              <a:rPr lang="en" sz="1200" b="0" i="1" u="none" strike="noStrike" cap="none" dirty="0">
                <a:solidFill>
                  <a:schemeClr val="dk1"/>
                </a:solidFill>
                <a:latin typeface="Calibri"/>
                <a:ea typeface="Calibri"/>
                <a:cs typeface="Calibri"/>
                <a:sym typeface="Calibri"/>
              </a:rPr>
              <a:t>“What did African Americans want freedom from?”</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(being enslaved and owned by other people. (noun</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circle the word </a:t>
            </a:r>
            <a:r>
              <a:rPr lang="en" sz="1200" b="0" i="1" u="none" strike="noStrike" cap="none" dirty="0">
                <a:solidFill>
                  <a:schemeClr val="dk1"/>
                </a:solidFill>
                <a:latin typeface="Calibri"/>
                <a:ea typeface="Calibri"/>
                <a:cs typeface="Calibri"/>
                <a:sym typeface="Calibri"/>
              </a:rPr>
              <a:t>because</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a:t>
            </a:r>
            <a:r>
              <a:rPr lang="en" sz="1200" b="0" i="0" u="none" strike="noStrike" cap="none" dirty="0" smtClean="0">
                <a:solidFill>
                  <a:schemeClr val="dk1"/>
                </a:solidFill>
                <a:latin typeface="Calibri"/>
                <a:ea typeface="Calibri"/>
                <a:cs typeface="Calibri"/>
                <a:sym typeface="Calibri"/>
              </a:rPr>
              <a:t>students</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attention </a:t>
            </a:r>
            <a:r>
              <a:rPr lang="en-US" sz="1200" b="0" i="0" u="none" strike="noStrike" cap="none" dirty="0" smtClean="0">
                <a:solidFill>
                  <a:schemeClr val="dk1"/>
                </a:solidFill>
                <a:latin typeface="Calibri"/>
                <a:ea typeface="Calibri"/>
                <a:cs typeface="Calibri"/>
                <a:sym typeface="Calibri"/>
              </a:rPr>
              <a:t>on </a:t>
            </a:r>
            <a:r>
              <a:rPr lang="en" sz="1200" b="0" i="0" u="none" strike="noStrike" cap="none" dirty="0" smtClean="0">
                <a:solidFill>
                  <a:schemeClr val="dk1"/>
                </a:solidFill>
                <a:latin typeface="Calibri"/>
                <a:ea typeface="Calibri"/>
                <a:cs typeface="Calibri"/>
                <a:sym typeface="Calibri"/>
              </a:rPr>
              <a:t>the </a:t>
            </a:r>
            <a:r>
              <a:rPr lang="en" sz="1200" b="0" i="0" u="none" strike="noStrike" cap="none" dirty="0">
                <a:solidFill>
                  <a:schemeClr val="dk1"/>
                </a:solidFill>
                <a:latin typeface="Calibri"/>
                <a:ea typeface="Calibri"/>
                <a:cs typeface="Calibri"/>
                <a:sym typeface="Calibri"/>
              </a:rPr>
              <a:t>word because. Ask: </a:t>
            </a:r>
            <a:r>
              <a:rPr lang="en" sz="1200" b="0" i="1" u="none" strike="noStrike" cap="none" dirty="0">
                <a:solidFill>
                  <a:schemeClr val="dk1"/>
                </a:solidFill>
                <a:latin typeface="Calibri"/>
                <a:ea typeface="Calibri"/>
                <a:cs typeface="Calibri"/>
                <a:sym typeface="Calibri"/>
              </a:rPr>
              <a:t>“Can you figure out why the author wrote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because</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at the beginning of this chunk?”</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(to connect the subject-predicate in this chunk with the subject-predicate in the previous chunk; to signal he or she would give a reason for the first independent clause; to show a effect-cause relationship: African Americans fought &lt; they wanted freedom. (subordinating conjunction</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“Is this chunk a complete sentence? Why?”</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(No. It is a fragment because, although it has a subject with predicate, it begins with a subordinating conjunction. A chunk that begins with a subordinating conjunction must be joined to an independent clause—a complete sentence that stands on its own.)</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a:t>
            </a:r>
            <a:r>
              <a:rPr lang="en" sz="1200" b="0" i="0" u="none" strike="noStrike" cap="none" dirty="0" smtClean="0">
                <a:solidFill>
                  <a:schemeClr val="dk1"/>
                </a:solidFill>
                <a:latin typeface="Calibri"/>
                <a:ea typeface="Calibri"/>
                <a:cs typeface="Calibri"/>
                <a:sym typeface="Calibri"/>
              </a:rPr>
              <a:t>students</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attention </a:t>
            </a:r>
            <a:r>
              <a:rPr lang="en-US" sz="1200" b="0" i="0" u="none" strike="noStrike" cap="none" dirty="0" smtClean="0">
                <a:solidFill>
                  <a:schemeClr val="dk1"/>
                </a:solidFill>
                <a:latin typeface="Calibri"/>
                <a:ea typeface="Calibri"/>
                <a:cs typeface="Calibri"/>
                <a:sym typeface="Calibri"/>
              </a:rPr>
              <a:t>on </a:t>
            </a:r>
            <a:r>
              <a:rPr lang="en" sz="1200" b="0" i="0" u="none" strike="noStrike" cap="none" dirty="0" smtClean="0">
                <a:solidFill>
                  <a:schemeClr val="dk1"/>
                </a:solidFill>
                <a:latin typeface="Calibri"/>
                <a:ea typeface="Calibri"/>
                <a:cs typeface="Calibri"/>
                <a:sym typeface="Calibri"/>
              </a:rPr>
              <a:t>the </a:t>
            </a:r>
            <a:r>
              <a:rPr lang="en" sz="1200" b="0" i="0" u="none" strike="noStrike" cap="none" dirty="0">
                <a:solidFill>
                  <a:schemeClr val="dk1"/>
                </a:solidFill>
                <a:latin typeface="Calibri"/>
                <a:ea typeface="Calibri"/>
                <a:cs typeface="Calibri"/>
                <a:sym typeface="Calibri"/>
              </a:rPr>
              <a:t>word </a:t>
            </a:r>
            <a:r>
              <a:rPr lang="en" sz="1200" b="0" i="1" u="none" strike="noStrike" cap="none" dirty="0">
                <a:solidFill>
                  <a:schemeClr val="dk1"/>
                </a:solidFill>
                <a:latin typeface="Calibri"/>
                <a:ea typeface="Calibri"/>
                <a:cs typeface="Calibri"/>
                <a:sym typeface="Calibri"/>
              </a:rPr>
              <a:t>because. </a:t>
            </a: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“What if we remove because and make this two separate, complete sentences? How does the meaning of the sentence change?”</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a:t>
            </a:r>
            <a:r>
              <a:rPr lang="en" sz="1200" b="1" i="1" u="none" strike="noStrike" cap="none" dirty="0">
                <a:solidFill>
                  <a:schemeClr val="dk1"/>
                </a:solidFill>
                <a:latin typeface="Calibri"/>
                <a:ea typeface="Calibri"/>
                <a:cs typeface="Calibri"/>
                <a:sym typeface="Calibri"/>
              </a:rPr>
              <a:t>Many African Americans fought, however. They wanted freedom from slavery.</a:t>
            </a:r>
            <a:r>
              <a:rPr lang="en" sz="1200" b="1" i="0" u="none" strike="noStrike" cap="none" dirty="0">
                <a:solidFill>
                  <a:schemeClr val="dk1"/>
                </a:solidFill>
                <a:latin typeface="Calibri"/>
                <a:ea typeface="Calibri"/>
                <a:cs typeface="Calibri"/>
                <a:sym typeface="Calibri"/>
              </a:rPr>
              <a:t> The effect-cause relationship is not as clear. We have to read the two complete sentences separately and then make the connection in our mind </a:t>
            </a:r>
            <a:r>
              <a:rPr lang="en" sz="1200" b="1" i="1" u="none" strike="noStrike" cap="none" dirty="0">
                <a:solidFill>
                  <a:schemeClr val="dk1"/>
                </a:solidFill>
                <a:latin typeface="Calibri"/>
                <a:ea typeface="Calibri"/>
                <a:cs typeface="Calibri"/>
                <a:sym typeface="Calibri"/>
              </a:rPr>
              <a:t>because </a:t>
            </a:r>
            <a:r>
              <a:rPr lang="en" sz="1200" b="1" i="0" u="none" strike="noStrike" cap="none" dirty="0">
                <a:solidFill>
                  <a:schemeClr val="dk1"/>
                </a:solidFill>
                <a:latin typeface="Calibri"/>
                <a:ea typeface="Calibri"/>
                <a:cs typeface="Calibri"/>
                <a:sym typeface="Calibri"/>
              </a:rPr>
              <a:t>clearly signals a reason.)</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How does this chunk add to your understanding of the perspective of an African American during the Revolutionary War?”</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(Responses will vary.)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circle the word because.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
        <p:nvSpPr>
          <p:cNvPr id="191" name="Google Shape;19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458628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a:t>
            </a:r>
            <a:r>
              <a:rPr lang="en" sz="1200" b="1" i="0" u="none" strike="noStrike" cap="none" dirty="0" smtClean="0">
                <a:solidFill>
                  <a:schemeClr val="dk1"/>
                </a:solidFill>
                <a:latin typeface="Calibri"/>
                <a:ea typeface="Calibri"/>
                <a:cs typeface="Calibri"/>
                <a:sym typeface="Calibri"/>
              </a:rPr>
              <a:t>3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Students can use the sentence frame to talk about their own lives, emphasizing the effect-cause relationship between the two clauses:  My friends ____________ because they wanted ___________.</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using sentence frame to share responses.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To provide lighter support: Students can use a different conjunction to connect the two clauses. (Examples: </a:t>
            </a:r>
            <a:r>
              <a:rPr lang="en" sz="1200" b="0" i="1" u="none" strike="noStrike" cap="none" dirty="0">
                <a:solidFill>
                  <a:srgbClr val="000000"/>
                </a:solidFill>
                <a:latin typeface="Calibri"/>
                <a:ea typeface="Calibri"/>
                <a:cs typeface="Calibri"/>
                <a:sym typeface="Calibri"/>
              </a:rPr>
              <a:t>even though, since, even if</a:t>
            </a: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 “How does the meaning of the sentence change depending on the conjunction you use?”</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To provide heavier support: Provide a phrase bank for students to use when completing the frame. (Example: </a:t>
            </a:r>
            <a:r>
              <a:rPr lang="en" sz="1200" b="0" i="1" u="none" strike="noStrike" cap="none" dirty="0">
                <a:solidFill>
                  <a:srgbClr val="000000"/>
                </a:solidFill>
                <a:latin typeface="Calibri"/>
                <a:ea typeface="Calibri"/>
                <a:cs typeface="Calibri"/>
                <a:sym typeface="Calibri"/>
              </a:rPr>
              <a:t>enjoyed sharing; everyone to feel included</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
        <p:nvSpPr>
          <p:cNvPr id="200" name="Google Shape;20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689970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8</a:t>
            </a:r>
            <a:r>
              <a:rPr lang="en-US" sz="1200" b="1" i="0" u="none" strike="noStrike" cap="none"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This slide has animation.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Students read sentence on slide.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a:t>
            </a:r>
            <a:r>
              <a:rPr lang="en" sz="1200" b="0" i="1" u="none" strike="noStrike" cap="none" dirty="0">
                <a:solidFill>
                  <a:srgbClr val="000000"/>
                </a:solidFill>
                <a:latin typeface="Calibri"/>
                <a:ea typeface="Calibri"/>
                <a:cs typeface="Calibri"/>
                <a:sym typeface="Calibri"/>
              </a:rPr>
              <a:t>“Can we say this sentence in a different order? How?” </a:t>
            </a:r>
            <a:r>
              <a:rPr lang="en" sz="1200" b="1" i="0" u="none" strike="noStrike" cap="none" dirty="0">
                <a:solidFill>
                  <a:srgbClr val="000000"/>
                </a:solidFill>
                <a:latin typeface="Calibri"/>
                <a:ea typeface="Calibri"/>
                <a:cs typeface="Calibri"/>
                <a:sym typeface="Calibri"/>
              </a:rPr>
              <a:t>(Because they wanted freedom from slavery, many African Americans, however, fought.)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Click to reveal animation.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a:t>
            </a:r>
            <a:r>
              <a:rPr lang="en" sz="1200" b="0" i="1" u="none" strike="noStrike" cap="none" dirty="0">
                <a:solidFill>
                  <a:srgbClr val="000000"/>
                </a:solidFill>
                <a:latin typeface="Calibri"/>
                <a:ea typeface="Calibri"/>
                <a:cs typeface="Calibri"/>
                <a:sym typeface="Calibri"/>
              </a:rPr>
              <a:t>“How does this Language Dive add to your understanding of the guiding question?”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(Like other American colonists, African American slaves had their own perspective on fighting in the Revolutionary War.)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
        <p:nvSpPr>
          <p:cNvPr id="207" name="Google Shape;20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42115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6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This slide has animation.</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Students can use the sentence frame to talk about a different group’s perspective for fighting in the Revolutionary War and to practice identifying and fixing run-on sentences.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Click to reveal answers for blank spaces.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discuss whether this is a complete sentence and why. </a:t>
            </a:r>
            <a:r>
              <a:rPr lang="en" sz="1200" b="1" i="0" u="none" strike="noStrike" cap="none" dirty="0">
                <a:solidFill>
                  <a:srgbClr val="000000"/>
                </a:solidFill>
                <a:latin typeface="Calibri"/>
                <a:ea typeface="Calibri"/>
                <a:cs typeface="Calibri"/>
                <a:sym typeface="Calibri"/>
              </a:rPr>
              <a:t>(It’s not. It is a run-on sentence because it has more than one subject with a predicate, and they are not joined with a conjunction.)</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Students can fix the run-on sentence in two ways, once by adding the conjunction </a:t>
            </a:r>
            <a:r>
              <a:rPr lang="en" sz="1200" b="0" i="1" u="none" strike="noStrike" cap="none" dirty="0">
                <a:solidFill>
                  <a:srgbClr val="000000"/>
                </a:solidFill>
                <a:latin typeface="Calibri"/>
                <a:ea typeface="Calibri"/>
                <a:cs typeface="Calibri"/>
                <a:sym typeface="Calibri"/>
              </a:rPr>
              <a:t>because, </a:t>
            </a:r>
            <a:r>
              <a:rPr lang="en" sz="1200" b="0" i="0" u="none" strike="noStrike" cap="none" dirty="0">
                <a:solidFill>
                  <a:srgbClr val="000000"/>
                </a:solidFill>
                <a:latin typeface="Calibri"/>
                <a:ea typeface="Calibri"/>
                <a:cs typeface="Calibri"/>
                <a:sym typeface="Calibri"/>
              </a:rPr>
              <a:t>and once by writing two complete sentences by adding a period. They can discuss how the meaning of the sentence changes depending on how they fix the run-on sentence.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Click twice to reveal sentences.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discuss why these are complete sentences.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smtClean="0">
                <a:solidFill>
                  <a:srgbClr val="000000"/>
                </a:solidFill>
                <a:latin typeface="Calibri"/>
                <a:ea typeface="Calibri"/>
                <a:cs typeface="Calibri"/>
                <a:sym typeface="Calibri"/>
              </a:rPr>
              <a:t>Students </a:t>
            </a:r>
            <a:r>
              <a:rPr lang="en" sz="1200" b="0" i="0" u="none" strike="noStrike" cap="none" dirty="0">
                <a:solidFill>
                  <a:srgbClr val="000000"/>
                </a:solidFill>
                <a:latin typeface="Calibri"/>
                <a:ea typeface="Calibri"/>
                <a:cs typeface="Calibri"/>
                <a:sym typeface="Calibri"/>
              </a:rPr>
              <a:t>can sketch their sentence.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writing on </a:t>
            </a:r>
            <a:r>
              <a:rPr lang="en" sz="1200" b="1" i="0" u="none" strike="noStrike" cap="none" dirty="0">
                <a:solidFill>
                  <a:schemeClr val="dk1"/>
                </a:solidFill>
                <a:latin typeface="Calibri"/>
                <a:ea typeface="Calibri"/>
                <a:cs typeface="Calibri"/>
                <a:sym typeface="Calibri"/>
              </a:rPr>
              <a:t>language dive handout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sketching sentences.</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To provide lighter support: Students can use a different conjunction to connect the two clauses and discuss how it changes the meaning of the sentence.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To provide heavier support: Provide a word bank for students to choose from that could demonstrate effect-cause. (Examples: </a:t>
            </a:r>
            <a:r>
              <a:rPr lang="en" sz="1200" b="0" i="1" u="none" strike="noStrike" cap="none" dirty="0">
                <a:solidFill>
                  <a:srgbClr val="000000"/>
                </a:solidFill>
                <a:latin typeface="Calibri"/>
                <a:ea typeface="Calibri"/>
                <a:cs typeface="Calibri"/>
                <a:sym typeface="Calibri"/>
              </a:rPr>
              <a:t>Patriots, Loyalists; freedom from Britain, loyalty to Britain</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
        <p:nvSpPr>
          <p:cNvPr id="215" name="Google Shape;21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9475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Become Ethical People anchor chart </a:t>
            </a:r>
            <a:r>
              <a:rPr lang="en" sz="1200" b="0" i="0" u="none" strike="noStrike" cap="none" dirty="0">
                <a:solidFill>
                  <a:srgbClr val="000000"/>
                </a:solidFill>
                <a:latin typeface="Calibri"/>
                <a:ea typeface="Calibri"/>
                <a:cs typeface="Calibri"/>
                <a:sym typeface="Calibri"/>
              </a:rPr>
              <a:t>and remind them specifically of </a:t>
            </a:r>
            <a:r>
              <a:rPr lang="en" sz="1200" b="0" i="1" u="none" strike="noStrike" cap="none" dirty="0">
                <a:solidFill>
                  <a:srgbClr val="000000"/>
                </a:solidFill>
                <a:latin typeface="Calibri"/>
                <a:ea typeface="Calibri"/>
                <a:cs typeface="Calibri"/>
                <a:sym typeface="Calibri"/>
              </a:rPr>
              <a:t>integrity</a:t>
            </a:r>
            <a:r>
              <a:rPr lang="en" sz="1200" b="0" i="0" u="none" strike="noStrike" cap="none" dirty="0">
                <a:solidFill>
                  <a:srgbClr val="000000"/>
                </a:solidFill>
                <a:latin typeface="Calibri"/>
                <a:ea typeface="Calibri"/>
                <a:cs typeface="Calibri"/>
                <a:sym typeface="Calibri"/>
              </a:rPr>
              <a:t>. In the context of research reading homework, this means trying to do it each day, even when it is tough to do so, and if it isn’t possible, being honest when recording the dates and pages read in their journals.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27" name="Google Shape;22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16151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Research Reading Share: Book Talk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smtClean="0">
                <a:solidFill>
                  <a:schemeClr val="dk1"/>
                </a:solidFill>
                <a:latin typeface="Calibri"/>
                <a:ea typeface="Calibri"/>
                <a:cs typeface="Calibri"/>
                <a:sym typeface="Calibri"/>
              </a:rPr>
              <a:t>Suggested </a:t>
            </a:r>
            <a:r>
              <a:rPr lang="en" sz="1200" b="1" i="0" u="none" strike="noStrike" cap="none" dirty="0">
                <a:solidFill>
                  <a:schemeClr val="dk1"/>
                </a:solidFill>
                <a:latin typeface="Calibri"/>
                <a:ea typeface="Calibri"/>
                <a:cs typeface="Calibri"/>
                <a:sym typeface="Calibri"/>
              </a:rPr>
              <a:t>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Group/Triad</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Review these protocols before teaching. They are all used in this lesson: Triad Talk</a:t>
            </a:r>
            <a:br>
              <a:rPr lang="en" sz="1200" b="0" i="0" u="none" strike="noStrike" cap="none" dirty="0">
                <a:solidFill>
                  <a:schemeClr val="dk1"/>
                </a:solidFill>
                <a:latin typeface="Calibri"/>
                <a:ea typeface="Calibri"/>
                <a:cs typeface="Calibri"/>
                <a:sym typeface="Calibri"/>
              </a:rPr>
            </a:br>
            <a:r>
              <a:rPr lang="en" sz="1200" b="0" i="0" u="sng" strike="noStrike" cap="none" dirty="0">
                <a:solidFill>
                  <a:schemeClr val="hlink"/>
                </a:solidFill>
                <a:latin typeface="Calibri"/>
                <a:ea typeface="Calibri"/>
                <a:cs typeface="Calibri"/>
                <a:sym typeface="Calibri"/>
                <a:hlinkClick r:id="rId3"/>
              </a:rPr>
              <a:t>https://eleducation.org/resources/protocols-for-checking-for-understanding-and-ongoing-assessment-from-management-in-the-active-classroom</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Gather the following materials for this lesson:</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Reading book (teacher copy only)</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Research reading text (one per student)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 attention to learning target.  Call on a student to read the learning target to the class.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read aloud the following sentence frame:</a:t>
            </a: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“I am reading ________, which is about ________. I would/would not recommend it to a friend because ________________.”</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Model an example for students using your own reading book (one appropriate to share with students). (Example: “I am reading Through the Looking Glass, which is about a girl called Alice, whom you might recognize from the story Alice in Wonderland. I would recommend it because it is funny. Alice meets a lot of strange and interesting characters when she climbs through the mirror, and many of them say and do very funny things.”)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to retrieve their research reading texts and give them 2 minutes to think about how they would complete the sentence frame.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move into pairs or triads and to label themselves A, B, and C.</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Allocate 2 minutes for each student to share with his or her partner or triad.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Give students specific, positive praise on their book talks. (Example: </a:t>
            </a:r>
            <a:r>
              <a:rPr lang="en" sz="1200" b="0" i="1" u="none" strike="noStrike" cap="none" dirty="0">
                <a:solidFill>
                  <a:schemeClr val="dk1"/>
                </a:solidFill>
                <a:latin typeface="Calibri"/>
                <a:ea typeface="Calibri"/>
                <a:cs typeface="Calibri"/>
                <a:sym typeface="Calibri"/>
              </a:rPr>
              <a:t>“I heard many of you giving your classmates thoughtful reasons about whether you recommend</a:t>
            </a:r>
            <a:r>
              <a:rPr lang="en" sz="1200" i="1"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your book or not.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34" name="Google Shape;23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16189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 Read through the text “The Blacksmiths Slave”</a:t>
            </a:r>
            <a:r>
              <a:rPr lang="en" sz="1200" b="0" i="0" u="none" strike="noStrike" cap="none" dirty="0">
                <a:solidFill>
                  <a:srgbClr val="000000"/>
                </a:solidFill>
                <a:latin typeface="Calibri"/>
                <a:ea typeface="Calibri"/>
                <a:cs typeface="Calibri"/>
                <a:sym typeface="Calibri"/>
              </a:rPr>
              <a:t> and the Language Dive.</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http://curriculum.eleducation.org/curriculum/ela/grade-4/module-3/unit-1/lesson-7</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602333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a:t>
            </a:r>
            <a:r>
              <a:rPr lang="en" sz="1200" b="1" i="0" u="none" strike="noStrike" cap="none" dirty="0" smtClean="0">
                <a:solidFill>
                  <a:schemeClr val="dk1"/>
                </a:solidFill>
                <a:latin typeface="Calibri"/>
                <a:ea typeface="Calibri"/>
                <a:cs typeface="Calibri"/>
                <a:sym typeface="Calibri"/>
              </a:rPr>
              <a:t>3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the Thumb-O-Meter technique for students to self-assess against the learning targets and against how well they collaborated and showed respect and integrity.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Collect the </a:t>
            </a:r>
            <a:r>
              <a:rPr lang="en" sz="1200" b="1" i="0" u="none" strike="noStrike" cap="none" dirty="0">
                <a:solidFill>
                  <a:srgbClr val="000000"/>
                </a:solidFill>
                <a:latin typeface="Calibri"/>
                <a:ea typeface="Calibri"/>
                <a:cs typeface="Calibri"/>
                <a:sym typeface="Calibri"/>
              </a:rPr>
              <a:t>Language Dive Practice: “Revolutionary War, Part I”</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homework</a:t>
            </a:r>
            <a:r>
              <a:rPr lang="en" sz="1200" b="0" i="0" u="none" strike="noStrike" cap="none" dirty="0">
                <a:solidFill>
                  <a:srgbClr val="000000"/>
                </a:solidFill>
                <a:latin typeface="Calibri"/>
                <a:ea typeface="Calibri"/>
                <a:cs typeface="Calibri"/>
                <a:sym typeface="Calibri"/>
              </a:rPr>
              <a:t> from Lesson 5. </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showing their self-assessment of target.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245" name="Google Shape;24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97291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76185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987653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268" name="Google Shape;268;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8631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“An Incomplete Revolution”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“An Incomplete Revolution” (example, for teacher reference)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Language Dive Guide: “An Incomplete Revolution” </a:t>
            </a:r>
            <a:r>
              <a:rPr lang="en" sz="1200" b="0" i="0" u="none" strike="noStrike" cap="none" dirty="0">
                <a:solidFill>
                  <a:srgbClr val="000000"/>
                </a:solidFill>
                <a:latin typeface="Calibri"/>
                <a:ea typeface="Calibri"/>
                <a:cs typeface="Calibri"/>
                <a:sym typeface="Calibri"/>
              </a:rPr>
              <a:t>(for teacher reference)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Questions We Can Ask during a Language Dive anchor chart </a:t>
            </a:r>
            <a:r>
              <a:rPr lang="en" sz="1200" b="0" i="0" u="none" strike="noStrike" cap="none" dirty="0">
                <a:solidFill>
                  <a:srgbClr val="000000"/>
                </a:solidFill>
                <a:latin typeface="Calibri"/>
                <a:ea typeface="Calibri"/>
                <a:cs typeface="Calibri"/>
                <a:sym typeface="Calibri"/>
              </a:rPr>
              <a:t>(begun in Lesson 5; add to during Work Time B)</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Questions We Can Ask during a Language Dive anchor chart (example, for teacher reference)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Language Dive Chunk Chart: Revolutionary War: “An Incomplete Revolution” </a:t>
            </a:r>
            <a:r>
              <a:rPr lang="en" sz="1200" b="0" i="0" u="none" strike="noStrike" cap="none" dirty="0">
                <a:solidFill>
                  <a:srgbClr val="000000"/>
                </a:solidFill>
                <a:latin typeface="Calibri"/>
                <a:ea typeface="Calibri"/>
                <a:cs typeface="Calibri"/>
                <a:sym typeface="Calibri"/>
              </a:rPr>
              <a:t>(for teacher reference)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Language Dive Note-catcher: “An Incomplete Revolution” </a:t>
            </a:r>
            <a:r>
              <a:rPr lang="en" sz="1200" b="0" i="0" u="none" strike="noStrike" cap="none" dirty="0">
                <a:solidFill>
                  <a:srgbClr val="000000"/>
                </a:solidFill>
                <a:latin typeface="Calibri"/>
                <a:ea typeface="Calibri"/>
                <a:cs typeface="Calibri"/>
                <a:sym typeface="Calibri"/>
              </a:rPr>
              <a:t>(one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Language Dive Sentence Strip Chunks: “An Incomplete Revolution” </a:t>
            </a:r>
            <a:r>
              <a:rPr lang="en" sz="1200" b="0" i="0" u="none" strike="noStrike" cap="none" dirty="0">
                <a:solidFill>
                  <a:srgbClr val="000000"/>
                </a:solidFill>
                <a:latin typeface="Calibri"/>
                <a:ea typeface="Calibri"/>
                <a:cs typeface="Calibri"/>
                <a:sym typeface="Calibri"/>
              </a:rPr>
              <a:t>(one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Blue and red markers (one set per student)</a:t>
            </a:r>
            <a:endParaRPr sz="1200" b="0" i="0" u="none" strike="noStrike" cap="none" dirty="0">
              <a:solidFill>
                <a:srgbClr val="000000"/>
              </a:solidFill>
              <a:latin typeface="Calibri"/>
              <a:ea typeface="Calibri"/>
              <a:cs typeface="Calibri"/>
              <a:sym typeface="Calibri"/>
            </a:endParaRPr>
          </a:p>
          <a:p>
            <a:pPr marL="914400" marR="0" lvl="1" indent="-228600" algn="l" rtl="0">
              <a:lnSpc>
                <a:spcPct val="100000"/>
              </a:lnSpc>
              <a:spcBef>
                <a:spcPts val="0"/>
              </a:spcBef>
              <a:spcAft>
                <a:spcPts val="0"/>
              </a:spcAft>
              <a:buClr>
                <a:srgbClr val="444444"/>
              </a:buClr>
              <a:buSzPts val="1200"/>
              <a:buFont typeface="Calibri"/>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Working to Become Ethical People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Readers Do These Things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Vocabulary logs </a:t>
            </a:r>
            <a:r>
              <a:rPr lang="en" sz="1200" b="0" i="0" u="none" strike="noStrike" cap="none" dirty="0">
                <a:solidFill>
                  <a:srgbClr val="000000"/>
                </a:solidFill>
                <a:latin typeface="Calibri"/>
                <a:ea typeface="Calibri"/>
                <a:cs typeface="Calibri"/>
                <a:sym typeface="Calibri"/>
              </a:rPr>
              <a:t>(from Module 1; one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Working to Become Effective Learners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Academic Word Wall </a:t>
            </a:r>
            <a:r>
              <a:rPr lang="en" sz="1200" b="0" i="0" u="none" strike="noStrike" cap="none" dirty="0">
                <a:solidFill>
                  <a:srgbClr val="000000"/>
                </a:solidFill>
                <a:latin typeface="Calibri"/>
                <a:ea typeface="Calibri"/>
                <a:cs typeface="Calibri"/>
                <a:sym typeface="Calibri"/>
              </a:rPr>
              <a:t>(begun in Module 1; added to during Work Time A)</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Domain-Specific Word Wall </a:t>
            </a:r>
            <a:r>
              <a:rPr lang="en" sz="1200" b="0" i="0" u="none" strike="noStrike" cap="none" dirty="0">
                <a:solidFill>
                  <a:srgbClr val="000000"/>
                </a:solidFill>
                <a:latin typeface="Calibri"/>
                <a:ea typeface="Calibri"/>
                <a:cs typeface="Calibri"/>
                <a:sym typeface="Calibri"/>
              </a:rPr>
              <a:t>(begun in Lesson 1; added to during Work Time A)</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Colonial Voices: Hear Them Speak </a:t>
            </a:r>
            <a:r>
              <a:rPr lang="en" sz="1200" b="0" i="0" u="none" strike="noStrike" cap="none" dirty="0">
                <a:solidFill>
                  <a:srgbClr val="000000"/>
                </a:solidFill>
                <a:latin typeface="Calibri"/>
                <a:ea typeface="Calibri"/>
                <a:cs typeface="Calibri"/>
                <a:sym typeface="Calibri"/>
              </a:rPr>
              <a:t>(from Lesson 1; one to display; for teacher read-aloud)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Independent Reading: Sample Plans </a:t>
            </a:r>
            <a:r>
              <a:rPr lang="en" sz="1200" b="0" i="0" u="none" strike="noStrike" cap="none" dirty="0">
                <a:solidFill>
                  <a:srgbClr val="000000"/>
                </a:solidFill>
                <a:latin typeface="Calibri"/>
                <a:ea typeface="Calibri"/>
                <a:cs typeface="Calibri"/>
                <a:sym typeface="Calibri"/>
              </a:rPr>
              <a:t>(for teacher reference; see Module 1 Appendix)</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Language Dive Practice: “Revolutionary War, Part I” </a:t>
            </a:r>
            <a:r>
              <a:rPr lang="en" sz="1200" b="0" i="0" u="none" strike="noStrike" cap="none" dirty="0">
                <a:solidFill>
                  <a:srgbClr val="000000"/>
                </a:solidFill>
                <a:latin typeface="Calibri"/>
                <a:ea typeface="Calibri"/>
                <a:cs typeface="Calibri"/>
                <a:sym typeface="Calibri"/>
              </a:rPr>
              <a:t>(answers, for teacher reference)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This may be a sensitive issue for students who have a background of slavery in their family or culture. A time for silent reflection is provided after reading the book to give students time to process the connections they make with the story. Be aware that these connections may be personal, and students are not required to share them.</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99786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Triad Talk</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Language Dive</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72788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Challenge students to generate questions about “The Blacksmith’s Slave” before asking the prepared questions. (Example: </a:t>
            </a:r>
            <a:r>
              <a:rPr lang="en" sz="1200" b="0" i="1" u="none" strike="noStrike" cap="none" dirty="0">
                <a:solidFill>
                  <a:srgbClr val="000000"/>
                </a:solidFill>
                <a:latin typeface="Calibri"/>
                <a:ea typeface="Calibri"/>
                <a:cs typeface="Calibri"/>
                <a:sym typeface="Calibri"/>
              </a:rPr>
              <a:t>“What questions can we ask about this page? Let’s see if we can answer them together.” </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How </a:t>
            </a:r>
            <a:r>
              <a:rPr lang="en" sz="1200" b="0" i="1" u="none" strike="noStrike" cap="none" dirty="0">
                <a:solidFill>
                  <a:srgbClr val="000000"/>
                </a:solidFill>
                <a:latin typeface="Calibri"/>
                <a:ea typeface="Calibri"/>
                <a:cs typeface="Calibri"/>
                <a:sym typeface="Calibri"/>
              </a:rPr>
              <a:t>does the blacksmith’s slave feel about the Revolution? How do we </a:t>
            </a:r>
            <a:r>
              <a:rPr lang="en" sz="1200" b="0" i="1" u="none" strike="noStrike" cap="none" dirty="0" smtClean="0">
                <a:solidFill>
                  <a:srgbClr val="000000"/>
                </a:solidFill>
                <a:latin typeface="Calibri"/>
                <a:ea typeface="Calibri"/>
                <a:cs typeface="Calibri"/>
                <a:sym typeface="Calibri"/>
              </a:rPr>
              <a:t>know?</a:t>
            </a:r>
            <a:r>
              <a:rPr lang="en-US" sz="1200" b="0" i="1" u="none" strike="noStrike" cap="none" dirty="0" smtClean="0">
                <a:solidFill>
                  <a:srgbClr val="000000"/>
                </a:solidFill>
                <a:latin typeface="Calibri"/>
                <a:ea typeface="Calibri"/>
                <a:cs typeface="Calibri"/>
                <a:sym typeface="Calibri"/>
              </a:rPr>
              <a:t>”)</a:t>
            </a: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smtClean="0">
                <a:solidFill>
                  <a:srgbClr val="000000"/>
                </a:solidFill>
                <a:latin typeface="Calibri"/>
                <a:ea typeface="Calibri"/>
                <a:cs typeface="Calibri"/>
                <a:sym typeface="Calibri"/>
              </a:rPr>
              <a:t>Consider </a:t>
            </a:r>
            <a:r>
              <a:rPr lang="en" sz="1200" b="0" i="0" u="none" strike="noStrike" cap="none" dirty="0">
                <a:solidFill>
                  <a:srgbClr val="000000"/>
                </a:solidFill>
                <a:latin typeface="Calibri"/>
                <a:ea typeface="Calibri"/>
                <a:cs typeface="Calibri"/>
                <a:sym typeface="Calibri"/>
              </a:rPr>
              <a:t>enlarging “An Incomplete Revolution” and posting it in a central location for students to reference throughout the unit. While reading for gist in Work Time A, make notes in the margins. In addition to writing key words or notes that correspond with each paragraph, consider sketching pictures to support comprehension.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When reading for gist, stop often to check for comprehension. When necessary, invite a proficient student to paraphrase the events in more comprehensible language. Encourage students to act out and sketch key sentences.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857381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8" name="Google Shape;12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2657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 name="Google Shape;13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through the agenda for today.</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1659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Group/Triad</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has animations.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Georgia"/>
              <a:buChar char="●"/>
            </a:pPr>
            <a:r>
              <a:rPr lang="en" sz="1200" b="0" i="0" u="none" strike="noStrike" cap="none" dirty="0">
                <a:solidFill>
                  <a:schemeClr val="dk1"/>
                </a:solidFill>
                <a:latin typeface="Calibri"/>
                <a:ea typeface="Calibri"/>
                <a:cs typeface="Calibri"/>
                <a:sym typeface="Calibri"/>
              </a:rPr>
              <a:t>Be prepared to discuss any issues students feel they need to discuss further. Use the informational text about each place/person in the back of the book as a common text for discussing any sensitive issues that arise.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Group students into triads and invite students to label themselves A, B, and C.</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 needed, review what happened in</a:t>
            </a:r>
            <a:r>
              <a:rPr lang="en" sz="1200" b="0" i="1" u="none" strike="noStrike" cap="none" dirty="0">
                <a:solidFill>
                  <a:srgbClr val="000000"/>
                </a:solidFill>
                <a:latin typeface="Calibri"/>
                <a:ea typeface="Calibri"/>
                <a:cs typeface="Calibri"/>
                <a:sym typeface="Calibri"/>
              </a:rPr>
              <a:t> Colonial Voices: Hear Them Speak.</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and reread aloud “The Blacksmith’s Slave” page.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Turn and Talk: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do you know from reading this page?</a:t>
            </a: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(Independence from Britain won’t change anything for him, since it won’t give him his freedom.)</a:t>
            </a:r>
            <a:r>
              <a:rPr lang="en" sz="1200" b="0" i="1" u="none" strike="noStrike" cap="none" dirty="0">
                <a:solidFill>
                  <a:srgbClr val="000000"/>
                </a:solidFill>
                <a:latin typeface="Calibri"/>
                <a:ea typeface="Calibri"/>
                <a:cs typeface="Calibri"/>
                <a:sym typeface="Calibri"/>
              </a:rPr>
              <a:t> </a:t>
            </a:r>
            <a:endParaRPr sz="1200" b="0" i="1"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does the word </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seized</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tell you?</a:t>
            </a: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(that he was taken by force) </a:t>
            </a:r>
            <a:endParaRPr sz="1200" b="0" i="1"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does this page of the text tell you about what a slave is?</a:t>
            </a: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(someone who is taken by force and owned by someone else who makes him or her work)</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spend 3 minutes reflecting silently.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Think-Triad-Share: </a:t>
            </a:r>
            <a:endParaRPr sz="1200" b="0" i="1"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From what you have read so far, how do you think the blacksmith’s slave’s freedom is different from the freedom the men who sit in the shop talk about?</a:t>
            </a: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(The freedom the men are talking about is freedom from Britain, while the freedom the blacksmith’s slave wants is personal freedom—not to be owned by anyone else.)</a:t>
            </a:r>
            <a:r>
              <a:rPr lang="en" sz="1200" b="0" i="1" u="none" strike="noStrike" cap="none" dirty="0">
                <a:solidFill>
                  <a:srgbClr val="000000"/>
                </a:solidFill>
                <a:latin typeface="Calibri"/>
                <a:ea typeface="Calibri"/>
                <a:cs typeface="Calibri"/>
                <a:sym typeface="Calibri"/>
              </a:rPr>
              <a:t> </a:t>
            </a:r>
            <a:endParaRPr sz="1200" b="0" i="1"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Is he a Patriot or a Loyalist?</a:t>
            </a:r>
            <a:r>
              <a:rPr lang="en" sz="1200" i="1" dirty="0">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(He doesn’t seem to be either, although he doesn’t think that freedom from Britain will solve his problems.)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If productive, cue students to compare ideas: </a:t>
            </a:r>
            <a:r>
              <a:rPr lang="en" sz="1200" b="0" i="1" u="none" strike="noStrike" cap="none" dirty="0">
                <a:solidFill>
                  <a:srgbClr val="000000"/>
                </a:solidFill>
                <a:latin typeface="Calibri"/>
                <a:ea typeface="Calibri"/>
                <a:cs typeface="Calibri"/>
                <a:sym typeface="Calibri"/>
              </a:rPr>
              <a:t>“How is what _____said the same as/different from what _____ said? I’ll give you time to think and write.” </a:t>
            </a:r>
            <a:r>
              <a:rPr lang="en" sz="1200" b="1" i="0" u="none" strike="noStrike" cap="none" dirty="0">
                <a:solidFill>
                  <a:srgbClr val="000000"/>
                </a:solidFill>
                <a:latin typeface="Calibri"/>
                <a:ea typeface="Calibri"/>
                <a:cs typeface="Calibri"/>
                <a:sym typeface="Calibri"/>
              </a:rPr>
              <a:t>(Responses will vary.)</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this is just one African American slave perspective and not representative of all of the African American people at that time.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in the American Revolution there were Patriots and Loyalists, and there were also those in between who didn’t have strong beliefs either way.</a:t>
            </a:r>
            <a:endParaRPr sz="1200" b="0" i="0" u="none" strike="noStrike" cap="none" dirty="0">
              <a:solidFill>
                <a:srgbClr val="000000"/>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listening to teacher re-read.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comprehension: Before reading, provide whiteboards and dry-erase markers as an option for students to record (in drawing or writing) their ideas. This will also help scaffold active listening for key details.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1" i="0" u="none" strike="noStrike" cap="none" dirty="0">
                <a:solidFill>
                  <a:srgbClr val="000000"/>
                </a:solidFill>
                <a:latin typeface="Calibri"/>
                <a:ea typeface="Calibri"/>
                <a:cs typeface="Calibri"/>
                <a:sym typeface="Calibri"/>
              </a:rPr>
              <a:t>Colonist Chart</a:t>
            </a:r>
            <a:r>
              <a:rPr lang="en" sz="1200" b="0" i="0" u="none" strike="noStrike" cap="none" dirty="0">
                <a:solidFill>
                  <a:srgbClr val="000000"/>
                </a:solidFill>
                <a:latin typeface="Calibri"/>
                <a:ea typeface="Calibri"/>
                <a:cs typeface="Calibri"/>
                <a:sym typeface="Calibri"/>
              </a:rPr>
              <a:t>: Adding Information</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Point to the sketch of the blacksmith’s slave on the </a:t>
            </a:r>
            <a:r>
              <a:rPr lang="en" sz="1200" b="1" i="0" u="none" strike="noStrike" cap="none" dirty="0">
                <a:solidFill>
                  <a:srgbClr val="000000"/>
                </a:solidFill>
                <a:latin typeface="Calibri"/>
                <a:ea typeface="Calibri"/>
                <a:cs typeface="Calibri"/>
                <a:sym typeface="Calibri"/>
              </a:rPr>
              <a:t>Colonist Chart</a:t>
            </a:r>
            <a:r>
              <a:rPr lang="en" sz="1200" b="0" i="0" u="none" strike="noStrike" cap="none" dirty="0">
                <a:solidFill>
                  <a:srgbClr val="000000"/>
                </a:solidFill>
                <a:latin typeface="Calibri"/>
                <a:ea typeface="Calibri"/>
                <a:cs typeface="Calibri"/>
                <a:sym typeface="Calibri"/>
              </a:rPr>
              <a:t> begun in Lesson 1 and invite students to share any new information they’d like to add after rereading this page.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(Noticing Incomplete Sentences: Asking Questions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Display the line “Freedom for them, but not for me.” Invite students to ask the questions from the</a:t>
            </a:r>
            <a:r>
              <a:rPr lang="en" sz="1200" b="1" i="0" u="none" strike="noStrike" cap="none" dirty="0">
                <a:solidFill>
                  <a:srgbClr val="000000"/>
                </a:solidFill>
                <a:latin typeface="Calibri"/>
                <a:ea typeface="Calibri"/>
                <a:cs typeface="Calibri"/>
                <a:sym typeface="Calibri"/>
              </a:rPr>
              <a:t> Writing Complete Sentences anchor c</a:t>
            </a:r>
            <a:r>
              <a:rPr lang="en" sz="1200" b="0" i="0" u="none" strike="noStrike" cap="none" dirty="0">
                <a:solidFill>
                  <a:srgbClr val="000000"/>
                </a:solidFill>
                <a:latin typeface="Calibri"/>
                <a:ea typeface="Calibri"/>
                <a:cs typeface="Calibri"/>
                <a:sym typeface="Calibri"/>
              </a:rPr>
              <a:t>hart to determine whether the displayed line is a complete sentence. </a:t>
            </a:r>
            <a:r>
              <a:rPr lang="en" sz="1200" b="1" i="0" u="none" strike="noStrike" cap="none" dirty="0">
                <a:solidFill>
                  <a:srgbClr val="000000"/>
                </a:solidFill>
                <a:latin typeface="Calibri"/>
                <a:ea typeface="Calibri"/>
                <a:cs typeface="Calibri"/>
                <a:sym typeface="Calibri"/>
              </a:rPr>
              <a:t>(no, because it doesn’t have a subject or a verb) </a:t>
            </a:r>
            <a:r>
              <a:rPr lang="en" sz="1200" b="0" i="0" u="none" strike="noStrike" cap="none" dirty="0">
                <a:solidFill>
                  <a:srgbClr val="000000"/>
                </a:solidFill>
                <a:latin typeface="Calibri"/>
                <a:ea typeface="Calibri"/>
                <a:cs typeface="Calibri"/>
                <a:sym typeface="Calibri"/>
              </a:rPr>
              <a:t>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Can </a:t>
            </a:r>
            <a:r>
              <a:rPr lang="en" sz="1200" b="0" i="1" u="none" strike="noStrike" cap="none" dirty="0">
                <a:solidFill>
                  <a:srgbClr val="000000"/>
                </a:solidFill>
                <a:latin typeface="Calibri"/>
                <a:ea typeface="Calibri"/>
                <a:cs typeface="Calibri"/>
                <a:sym typeface="Calibri"/>
              </a:rPr>
              <a:t>you use your own words to say this line as a complete sentence</a:t>
            </a:r>
            <a:r>
              <a:rPr lang="en" sz="1200" b="0" i="1" u="none" strike="noStrike" cap="none" dirty="0" smtClean="0">
                <a:solidFill>
                  <a:srgbClr val="000000"/>
                </a:solidFill>
                <a:latin typeface="Calibri"/>
                <a:ea typeface="Calibri"/>
                <a:cs typeface="Calibri"/>
                <a:sym typeface="Calibri"/>
              </a:rPr>
              <a:t>?</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(Responses will vary, but may include: They talk about freedom for them, but not for me.)</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Invite students to identify the subject and the predicate in the complete sentences they suggest.</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Can </a:t>
            </a:r>
            <a:r>
              <a:rPr lang="en" sz="1200" b="0" i="1" u="none" strike="noStrike" cap="none" dirty="0">
                <a:solidFill>
                  <a:srgbClr val="000000"/>
                </a:solidFill>
                <a:latin typeface="Calibri"/>
                <a:ea typeface="Calibri"/>
                <a:cs typeface="Calibri"/>
                <a:sym typeface="Calibri"/>
              </a:rPr>
              <a:t>you use your own words to say this line as a complete sentence</a:t>
            </a:r>
            <a:r>
              <a:rPr lang="en" sz="1200" b="0" i="1" u="none" strike="noStrike" cap="none" dirty="0" smtClean="0">
                <a:solidFill>
                  <a:srgbClr val="000000"/>
                </a:solidFill>
                <a:latin typeface="Calibri"/>
                <a:ea typeface="Calibri"/>
                <a:cs typeface="Calibri"/>
                <a:sym typeface="Calibri"/>
              </a:rPr>
              <a:t>?</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(Responses will vary, but may include: They talk about freedom for them, but not for me.)</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Invite students to identify the subject and the predicate in the complete sentences they suggest.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143" name="Google Shape;14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80811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posted learning targets and select a volunteer to read them aloud.</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they have seen these learning targets in previous lessons in this unit. Review </a:t>
            </a:r>
            <a:r>
              <a:rPr lang="en" sz="1200" b="0" i="1" u="none" strike="noStrike" cap="none" dirty="0">
                <a:solidFill>
                  <a:srgbClr val="000000"/>
                </a:solidFill>
                <a:latin typeface="Calibri"/>
                <a:ea typeface="Calibri"/>
                <a:cs typeface="Calibri"/>
                <a:sym typeface="Calibri"/>
              </a:rPr>
              <a:t>gist </a:t>
            </a:r>
            <a:r>
              <a:rPr lang="en" sz="1200" b="1" i="0" u="none" strike="noStrike" cap="none" dirty="0">
                <a:solidFill>
                  <a:srgbClr val="000000"/>
                </a:solidFill>
                <a:latin typeface="Calibri"/>
                <a:ea typeface="Calibri"/>
                <a:cs typeface="Calibri"/>
                <a:sym typeface="Calibri"/>
              </a:rPr>
              <a:t>(what the text is mostly about)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151" name="Google Shape;15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68093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4" name="Google Shape;74;p1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1" name="Google Shape;81;p1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7" name="Google Shape;87;p1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8" name="Google Shape;88;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2" name="Google Shape;32;p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3" name="Google Shape;33;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 name="Google Shape;36;p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9" name="Google Shape;49;p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1" name="Google Shape;51;p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7" name="Google Shape;67;p1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comments" Target="../comments/comment1.xml"/><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1/lesson-7"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628650" y="1166175"/>
            <a:ext cx="7886700" cy="34665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60-70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to: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Begin with a rereading of “The Blacksmith’s Slave” from </a:t>
            </a:r>
            <a:r>
              <a:rPr lang="en" sz="1800" b="0" i="1" u="none" strike="noStrike" cap="none" dirty="0">
                <a:solidFill>
                  <a:srgbClr val="000000"/>
                </a:solidFill>
                <a:latin typeface="Century Gothic"/>
                <a:ea typeface="Century Gothic"/>
                <a:cs typeface="Century Gothic"/>
                <a:sym typeface="Century Gothic"/>
              </a:rPr>
              <a:t>Colonial Voices: Hear Them Speak</a:t>
            </a:r>
            <a:r>
              <a:rPr lang="en" sz="1800" b="0" i="0" u="none" strike="noStrike" cap="none" dirty="0">
                <a:solidFill>
                  <a:srgbClr val="000000"/>
                </a:solidFill>
                <a:latin typeface="Century Gothic"/>
                <a:ea typeface="Century Gothic"/>
                <a:cs typeface="Century Gothic"/>
                <a:sym typeface="Century Gothic"/>
              </a:rPr>
              <a:t> to focus students on the perspective of an African American slave in the American Revolution. </a:t>
            </a:r>
            <a:endParaRPr sz="18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9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70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determine the gist of “An Incomplete </a:t>
            </a:r>
            <a:r>
              <a:rPr lang="en" sz="1800" b="0" i="0" u="none" strike="noStrike" cap="none" dirty="0" smtClean="0">
                <a:solidFill>
                  <a:srgbClr val="000000"/>
                </a:solidFill>
                <a:latin typeface="Century Gothic"/>
                <a:ea typeface="Century Gothic"/>
                <a:cs typeface="Century Gothic"/>
                <a:sym typeface="Century Gothic"/>
              </a:rPr>
              <a:t>Revolution</a:t>
            </a:r>
            <a:r>
              <a:rPr lang="en-US" sz="1800" b="0" i="0" u="none" strike="noStrike" cap="none" dirty="0" smtClean="0">
                <a:solidFill>
                  <a:srgbClr val="000000"/>
                </a:solidFill>
                <a:latin typeface="Century Gothic"/>
                <a:ea typeface="Century Gothic"/>
                <a:cs typeface="Century Gothic"/>
                <a:sym typeface="Century Gothic"/>
              </a:rPr>
              <a:t>.</a:t>
            </a:r>
            <a:r>
              <a:rPr lang="en" sz="1800" dirty="0" smtClean="0">
                <a:solidFill>
                  <a:srgbClr val="000000"/>
                </a:solidFill>
              </a:rPr>
              <a:t>”</a:t>
            </a:r>
            <a:endParaRPr sz="1800" b="1"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determine the meaning of unfamiliar words and phrases in “An Incomplete </a:t>
            </a:r>
            <a:r>
              <a:rPr lang="en" sz="1800" b="0" i="0" u="none" strike="noStrike" cap="none" dirty="0" smtClean="0">
                <a:solidFill>
                  <a:srgbClr val="000000"/>
                </a:solidFill>
                <a:latin typeface="Century Gothic"/>
                <a:ea typeface="Century Gothic"/>
                <a:cs typeface="Century Gothic"/>
                <a:sym typeface="Century Gothic"/>
              </a:rPr>
              <a:t>Revolution</a:t>
            </a:r>
            <a:r>
              <a:rPr lang="en-US" sz="1800" b="0" i="0" u="none" strike="noStrike" cap="none" dirty="0" smtClean="0">
                <a:solidFill>
                  <a:srgbClr val="000000"/>
                </a:solidFill>
                <a:latin typeface="Century Gothic"/>
                <a:ea typeface="Century Gothic"/>
                <a:cs typeface="Century Gothic"/>
                <a:sym typeface="Century Gothic"/>
              </a:rPr>
              <a:t>.</a:t>
            </a:r>
            <a:r>
              <a:rPr lang="en" sz="1800" dirty="0" smtClean="0">
                <a:solidFill>
                  <a:srgbClr val="000000"/>
                </a:solidFill>
              </a:rPr>
              <a:t>”</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359775" y="18939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Reading for Gist Jigsaw</a:t>
            </a:r>
            <a:endParaRPr sz="3300" b="0" i="0" u="none" strike="noStrike" cap="none">
              <a:solidFill>
                <a:schemeClr val="dk1"/>
              </a:solidFill>
              <a:latin typeface="Century Gothic"/>
              <a:ea typeface="Century Gothic"/>
              <a:cs typeface="Century Gothic"/>
              <a:sym typeface="Century Gothic"/>
            </a:endParaRPr>
          </a:p>
        </p:txBody>
      </p:sp>
      <p:sp>
        <p:nvSpPr>
          <p:cNvPr id="161" name="Google Shape;161;p23"/>
          <p:cNvSpPr txBox="1">
            <a:spLocks noGrp="1"/>
          </p:cNvSpPr>
          <p:nvPr>
            <p:ph type="body" idx="1"/>
          </p:nvPr>
        </p:nvSpPr>
        <p:spPr>
          <a:xfrm>
            <a:off x="459825" y="2601738"/>
            <a:ext cx="3984600" cy="5283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2400" b="0" i="0" u="none" strike="noStrike" cap="none">
                <a:solidFill>
                  <a:srgbClr val="444444"/>
                </a:solidFill>
                <a:latin typeface="Century Gothic"/>
                <a:ea typeface="Century Gothic"/>
                <a:cs typeface="Century Gothic"/>
                <a:sym typeface="Century Gothic"/>
              </a:rPr>
              <a:t>What is this text about?</a:t>
            </a:r>
            <a:endParaRPr sz="2100" b="0" i="0" u="none" strike="noStrike" cap="none">
              <a:solidFill>
                <a:schemeClr val="dk1"/>
              </a:solidFill>
              <a:latin typeface="Calibri"/>
              <a:ea typeface="Calibri"/>
              <a:cs typeface="Calibri"/>
              <a:sym typeface="Calibri"/>
            </a:endParaRPr>
          </a:p>
        </p:txBody>
      </p:sp>
      <p:pic>
        <p:nvPicPr>
          <p:cNvPr id="162" name="Google Shape;162;p23"/>
          <p:cNvPicPr preferRelativeResize="0"/>
          <p:nvPr/>
        </p:nvPicPr>
        <p:blipFill rotWithShape="1">
          <a:blip r:embed="rId3">
            <a:alphaModFix/>
          </a:blip>
          <a:srcRect/>
          <a:stretch/>
        </p:blipFill>
        <p:spPr>
          <a:xfrm>
            <a:off x="4845025" y="1183588"/>
            <a:ext cx="3984552" cy="33645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Reading for Gist Jigsaw</a:t>
            </a:r>
            <a:endParaRPr sz="3300" b="0" i="0" u="none" strike="noStrike" cap="none">
              <a:solidFill>
                <a:schemeClr val="dk1"/>
              </a:solidFill>
              <a:latin typeface="Century Gothic"/>
              <a:ea typeface="Century Gothic"/>
              <a:cs typeface="Century Gothic"/>
              <a:sym typeface="Century Gothic"/>
            </a:endParaRPr>
          </a:p>
        </p:txBody>
      </p:sp>
      <p:pic>
        <p:nvPicPr>
          <p:cNvPr id="168" name="Google Shape;168;p24"/>
          <p:cNvPicPr preferRelativeResize="0"/>
          <p:nvPr/>
        </p:nvPicPr>
        <p:blipFill rotWithShape="1">
          <a:blip r:embed="rId3">
            <a:alphaModFix/>
          </a:blip>
          <a:srcRect/>
          <a:stretch/>
        </p:blipFill>
        <p:spPr>
          <a:xfrm>
            <a:off x="4457325" y="1153050"/>
            <a:ext cx="4405267" cy="3263400"/>
          </a:xfrm>
          <a:prstGeom prst="rect">
            <a:avLst/>
          </a:prstGeom>
          <a:noFill/>
          <a:ln w="9525" cap="flat" cmpd="sng">
            <a:solidFill>
              <a:srgbClr val="000000"/>
            </a:solidFill>
            <a:prstDash val="solid"/>
            <a:round/>
            <a:headEnd type="none" w="sm" len="sm"/>
            <a:tailEnd type="none" w="sm" len="sm"/>
          </a:ln>
        </p:spPr>
      </p:pic>
      <p:pic>
        <p:nvPicPr>
          <p:cNvPr id="169" name="Google Shape;169;p24"/>
          <p:cNvPicPr preferRelativeResize="0"/>
          <p:nvPr/>
        </p:nvPicPr>
        <p:blipFill rotWithShape="1">
          <a:blip r:embed="rId4">
            <a:alphaModFix/>
          </a:blip>
          <a:srcRect/>
          <a:stretch/>
        </p:blipFill>
        <p:spPr>
          <a:xfrm>
            <a:off x="291050" y="2021625"/>
            <a:ext cx="4003524" cy="1100275"/>
          </a:xfrm>
          <a:prstGeom prst="rect">
            <a:avLst/>
          </a:prstGeom>
          <a:noFill/>
          <a:ln>
            <a:noFill/>
          </a:ln>
        </p:spPr>
      </p:pic>
      <p:pic>
        <p:nvPicPr>
          <p:cNvPr id="170" name="Google Shape;170;p24"/>
          <p:cNvPicPr preferRelativeResize="0"/>
          <p:nvPr/>
        </p:nvPicPr>
        <p:blipFill rotWithShape="1">
          <a:blip r:embed="rId5">
            <a:alphaModFix/>
          </a:blip>
          <a:srcRect/>
          <a:stretch/>
        </p:blipFill>
        <p:spPr>
          <a:xfrm>
            <a:off x="392947" y="2104875"/>
            <a:ext cx="3799725" cy="933775"/>
          </a:xfrm>
          <a:prstGeom prst="rect">
            <a:avLst/>
          </a:prstGeom>
          <a:noFill/>
          <a:ln>
            <a:noFill/>
          </a:ln>
        </p:spPr>
      </p:pic>
      <p:pic>
        <p:nvPicPr>
          <p:cNvPr id="171" name="Google Shape;171;p24"/>
          <p:cNvPicPr preferRelativeResize="0"/>
          <p:nvPr/>
        </p:nvPicPr>
        <p:blipFill rotWithShape="1">
          <a:blip r:embed="rId6">
            <a:alphaModFix/>
          </a:blip>
          <a:srcRect/>
          <a:stretch/>
        </p:blipFill>
        <p:spPr>
          <a:xfrm>
            <a:off x="392950" y="2194648"/>
            <a:ext cx="3915145" cy="994200"/>
          </a:xfrm>
          <a:prstGeom prst="rect">
            <a:avLst/>
          </a:prstGeom>
          <a:noFill/>
          <a:ln>
            <a:noFill/>
          </a:ln>
        </p:spPr>
      </p:pic>
      <p:pic>
        <p:nvPicPr>
          <p:cNvPr id="172" name="Google Shape;172;p24"/>
          <p:cNvPicPr preferRelativeResize="0"/>
          <p:nvPr/>
        </p:nvPicPr>
        <p:blipFill rotWithShape="1">
          <a:blip r:embed="rId7">
            <a:alphaModFix/>
          </a:blip>
          <a:srcRect/>
          <a:stretch/>
        </p:blipFill>
        <p:spPr>
          <a:xfrm>
            <a:off x="200060" y="2234613"/>
            <a:ext cx="4185505" cy="1100275"/>
          </a:xfrm>
          <a:prstGeom prst="rect">
            <a:avLst/>
          </a:prstGeom>
          <a:noFill/>
          <a:ln>
            <a:noFill/>
          </a:ln>
        </p:spPr>
      </p:pic>
      <p:pic>
        <p:nvPicPr>
          <p:cNvPr id="173" name="Google Shape;173;p24"/>
          <p:cNvPicPr preferRelativeResize="0"/>
          <p:nvPr/>
        </p:nvPicPr>
        <p:blipFill rotWithShape="1">
          <a:blip r:embed="rId8">
            <a:alphaModFix/>
          </a:blip>
          <a:srcRect/>
          <a:stretch/>
        </p:blipFill>
        <p:spPr>
          <a:xfrm>
            <a:off x="109050" y="2235761"/>
            <a:ext cx="4185525" cy="1097963"/>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400"/>
                                        <p:tgtEl>
                                          <p:spTgt spid="1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69"/>
                                        </p:tgtEl>
                                      </p:cBhvr>
                                    </p:animEffect>
                                    <p:set>
                                      <p:cBhvr>
                                        <p:cTn id="12" dur="1" fill="hold">
                                          <p:stCondLst>
                                            <p:cond delay="500"/>
                                          </p:stCondLst>
                                        </p:cTn>
                                        <p:tgtEl>
                                          <p:spTgt spid="16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0"/>
                                        </p:tgtEl>
                                        <p:attrNameLst>
                                          <p:attrName>style.visibility</p:attrName>
                                        </p:attrNameLst>
                                      </p:cBhvr>
                                      <p:to>
                                        <p:strVal val="visible"/>
                                      </p:to>
                                    </p:set>
                                    <p:animEffect transition="in" filter="fade">
                                      <p:cBhvr>
                                        <p:cTn id="17" dur="500"/>
                                        <p:tgtEl>
                                          <p:spTgt spid="17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0"/>
                                        </p:tgtEl>
                                      </p:cBhvr>
                                    </p:animEffect>
                                    <p:set>
                                      <p:cBhvr>
                                        <p:cTn id="22" dur="1" fill="hold">
                                          <p:stCondLst>
                                            <p:cond delay="500"/>
                                          </p:stCondLst>
                                        </p:cTn>
                                        <p:tgtEl>
                                          <p:spTgt spid="17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1"/>
                                        </p:tgtEl>
                                        <p:attrNameLst>
                                          <p:attrName>style.visibility</p:attrName>
                                        </p:attrNameLst>
                                      </p:cBhvr>
                                      <p:to>
                                        <p:strVal val="visible"/>
                                      </p:to>
                                    </p:set>
                                    <p:animEffect transition="in" filter="fade">
                                      <p:cBhvr>
                                        <p:cTn id="27" dur="400"/>
                                        <p:tgtEl>
                                          <p:spTgt spid="17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400"/>
                                        <p:tgtEl>
                                          <p:spTgt spid="171"/>
                                        </p:tgtEl>
                                      </p:cBhvr>
                                    </p:animEffect>
                                    <p:set>
                                      <p:cBhvr>
                                        <p:cTn id="32" dur="1" fill="hold">
                                          <p:stCondLst>
                                            <p:cond delay="400"/>
                                          </p:stCondLst>
                                        </p:cTn>
                                        <p:tgtEl>
                                          <p:spTgt spid="17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000"/>
                                        <p:tgtEl>
                                          <p:spTgt spid="17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200"/>
                                        <p:tgtEl>
                                          <p:spTgt spid="172"/>
                                        </p:tgtEl>
                                      </p:cBhvr>
                                    </p:animEffect>
                                    <p:set>
                                      <p:cBhvr>
                                        <p:cTn id="42" dur="1" fill="hold">
                                          <p:stCondLst>
                                            <p:cond delay="200"/>
                                          </p:stCondLst>
                                        </p:cTn>
                                        <p:tgtEl>
                                          <p:spTgt spid="17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3"/>
                                        </p:tgtEl>
                                        <p:attrNameLst>
                                          <p:attrName>style.visibility</p:attrName>
                                        </p:attrNameLst>
                                      </p:cBhvr>
                                      <p:to>
                                        <p:strVal val="visible"/>
                                      </p:to>
                                    </p:set>
                                    <p:animEffect transition="in" filter="fade">
                                      <p:cBhvr>
                                        <p:cTn id="47" dur="700"/>
                                        <p:tgtEl>
                                          <p:spTgt spid="17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300"/>
                                        <p:tgtEl>
                                          <p:spTgt spid="173"/>
                                        </p:tgtEl>
                                      </p:cBhvr>
                                    </p:animEffect>
                                    <p:set>
                                      <p:cBhvr>
                                        <p:cTn id="52" dur="1" fill="hold">
                                          <p:stCondLst>
                                            <p:cond delay="300"/>
                                          </p:stCondLst>
                                        </p:cTn>
                                        <p:tgtEl>
                                          <p:spTgt spid="1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Language Dive </a:t>
            </a:r>
            <a:endParaRPr sz="3300" b="0" i="0" u="none" strike="noStrike" cap="none">
              <a:solidFill>
                <a:schemeClr val="dk1"/>
              </a:solidFill>
              <a:latin typeface="Century Gothic"/>
              <a:ea typeface="Century Gothic"/>
              <a:cs typeface="Century Gothic"/>
              <a:sym typeface="Century Gothic"/>
            </a:endParaRPr>
          </a:p>
        </p:txBody>
      </p:sp>
      <p:sp>
        <p:nvSpPr>
          <p:cNvPr id="179" name="Google Shape;179;p25"/>
          <p:cNvSpPr txBox="1">
            <a:spLocks noGrp="1"/>
          </p:cNvSpPr>
          <p:nvPr>
            <p:ph type="body" idx="1"/>
          </p:nvPr>
        </p:nvSpPr>
        <p:spPr>
          <a:xfrm>
            <a:off x="628650" y="1611271"/>
            <a:ext cx="7886700" cy="1202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Century Gothic"/>
              <a:buNone/>
            </a:pPr>
            <a:r>
              <a:rPr lang="en" sz="2400" b="0" i="0" u="none" strike="noStrike" cap="none">
                <a:solidFill>
                  <a:srgbClr val="000000"/>
                </a:solidFill>
                <a:latin typeface="Century Gothic"/>
                <a:ea typeface="Century Gothic"/>
                <a:cs typeface="Century Gothic"/>
                <a:sym typeface="Century Gothic"/>
              </a:rPr>
              <a:t>Many African Americans, however, fought because they wanted freedom from slavery.</a:t>
            </a:r>
            <a:endParaRPr sz="2400" b="0" i="0" u="none" strike="noStrike" cap="none">
              <a:solidFill>
                <a:srgbClr val="000000"/>
              </a:solidFill>
              <a:latin typeface="Century Gothic"/>
              <a:ea typeface="Century Gothic"/>
              <a:cs typeface="Century Gothic"/>
              <a:sym typeface="Century Gothic"/>
            </a:endParaRPr>
          </a:p>
        </p:txBody>
      </p:sp>
      <p:pic>
        <p:nvPicPr>
          <p:cNvPr id="180" name="Google Shape;180;p25"/>
          <p:cNvPicPr preferRelativeResize="0"/>
          <p:nvPr/>
        </p:nvPicPr>
        <p:blipFill rotWithShape="1">
          <a:blip r:embed="rId3">
            <a:alphaModFix/>
          </a:blip>
          <a:srcRect/>
          <a:stretch/>
        </p:blipFill>
        <p:spPr>
          <a:xfrm>
            <a:off x="8416054" y="4418354"/>
            <a:ext cx="553775" cy="5537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Language Dive</a:t>
            </a:r>
            <a:endParaRPr sz="3300" b="0" i="0" u="none" strike="noStrike" cap="none">
              <a:solidFill>
                <a:schemeClr val="dk1"/>
              </a:solidFill>
              <a:latin typeface="Century Gothic"/>
              <a:ea typeface="Century Gothic"/>
              <a:cs typeface="Century Gothic"/>
              <a:sym typeface="Century Gothic"/>
            </a:endParaRPr>
          </a:p>
        </p:txBody>
      </p:sp>
      <p:sp>
        <p:nvSpPr>
          <p:cNvPr id="186" name="Google Shape;186;p26"/>
          <p:cNvSpPr txBox="1">
            <a:spLocks noGrp="1"/>
          </p:cNvSpPr>
          <p:nvPr>
            <p:ph type="body" idx="1"/>
          </p:nvPr>
        </p:nvSpPr>
        <p:spPr>
          <a:xfrm>
            <a:off x="4901550" y="2125300"/>
            <a:ext cx="4068300" cy="553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Many </a:t>
            </a:r>
            <a:r>
              <a:rPr lang="en" sz="1800" b="1" i="0" u="none" strike="noStrike" cap="none">
                <a:solidFill>
                  <a:srgbClr val="0000FF"/>
                </a:solidFill>
                <a:latin typeface="Century Gothic"/>
                <a:ea typeface="Century Gothic"/>
                <a:cs typeface="Century Gothic"/>
                <a:sym typeface="Century Gothic"/>
              </a:rPr>
              <a:t>African Americans</a:t>
            </a:r>
            <a:r>
              <a:rPr lang="en" sz="1800" b="1" i="0" u="none" strike="noStrike" cap="none">
                <a:solidFill>
                  <a:schemeClr val="dk1"/>
                </a:solidFill>
                <a:latin typeface="Century Gothic"/>
                <a:ea typeface="Century Gothic"/>
                <a:cs typeface="Century Gothic"/>
                <a:sym typeface="Century Gothic"/>
              </a:rPr>
              <a:t>, however, </a:t>
            </a:r>
            <a:r>
              <a:rPr lang="en" sz="1800" b="1" i="0" u="none" strike="noStrike" cap="none">
                <a:solidFill>
                  <a:srgbClr val="FF0000"/>
                </a:solidFill>
                <a:latin typeface="Century Gothic"/>
                <a:ea typeface="Century Gothic"/>
                <a:cs typeface="Century Gothic"/>
                <a:sym typeface="Century Gothic"/>
              </a:rPr>
              <a:t>fought</a:t>
            </a:r>
            <a:r>
              <a:rPr lang="en" sz="1800" b="1" i="0" u="none" strike="noStrike" cap="none">
                <a:solidFill>
                  <a:schemeClr val="dk1"/>
                </a:solidFill>
                <a:latin typeface="Century Gothic"/>
                <a:ea typeface="Century Gothic"/>
                <a:cs typeface="Century Gothic"/>
                <a:sym typeface="Century Gothic"/>
              </a:rPr>
              <a:t> </a:t>
            </a:r>
            <a:endParaRPr sz="1800" b="1" i="0" u="none" strike="noStrike" cap="none">
              <a:solidFill>
                <a:schemeClr val="dk1"/>
              </a:solidFill>
              <a:latin typeface="Century Gothic"/>
              <a:ea typeface="Century Gothic"/>
              <a:cs typeface="Century Gothic"/>
              <a:sym typeface="Century Gothic"/>
            </a:endParaRPr>
          </a:p>
        </p:txBody>
      </p:sp>
      <p:sp>
        <p:nvSpPr>
          <p:cNvPr id="188" name="Google Shape;188;p26"/>
          <p:cNvSpPr txBox="1"/>
          <p:nvPr/>
        </p:nvSpPr>
        <p:spPr>
          <a:xfrm>
            <a:off x="628650" y="1335525"/>
            <a:ext cx="3975000" cy="3402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dirty="0">
                <a:solidFill>
                  <a:srgbClr val="000000"/>
                </a:solidFill>
                <a:latin typeface="Century Gothic"/>
                <a:ea typeface="Century Gothic"/>
                <a:cs typeface="Century Gothic"/>
                <a:sym typeface="Century Gothic"/>
              </a:rPr>
              <a:t>Questions to answer:</a:t>
            </a:r>
            <a:endParaRPr sz="1800" b="1"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Who is this sentence about</a:t>
            </a:r>
            <a:r>
              <a:rPr lang="en" sz="1800" b="0" i="0" u="none" strike="noStrike" cap="none" dirty="0" smtClean="0">
                <a:solidFill>
                  <a:srgbClr val="000000"/>
                </a:solidFill>
                <a:latin typeface="Century Gothic"/>
                <a:ea typeface="Century Gothic"/>
                <a:cs typeface="Century Gothic"/>
                <a:sym typeface="Century Gothic"/>
              </a:rPr>
              <a:t>?      </a:t>
            </a:r>
            <a:endParaRPr sz="1800" b="0" i="1"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What did the African Americans do?      </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How many African Americans fought?</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Can you figure out why the author wrote </a:t>
            </a:r>
            <a:r>
              <a:rPr lang="en" sz="1800" b="0" i="1" u="none" strike="noStrike" cap="none" dirty="0">
                <a:solidFill>
                  <a:srgbClr val="000000"/>
                </a:solidFill>
                <a:latin typeface="Century Gothic"/>
                <a:ea typeface="Century Gothic"/>
                <a:cs typeface="Century Gothic"/>
                <a:sym typeface="Century Gothic"/>
              </a:rPr>
              <a:t>however</a:t>
            </a:r>
            <a:r>
              <a:rPr lang="en" sz="1800" b="0" i="0" u="none" strike="noStrike" cap="none" dirty="0" smtClean="0">
                <a:solidFill>
                  <a:srgbClr val="000000"/>
                </a:solidFill>
                <a:latin typeface="Century Gothic"/>
                <a:ea typeface="Century Gothic"/>
                <a:cs typeface="Century Gothic"/>
                <a:sym typeface="Century Gothic"/>
              </a:rPr>
              <a:t>?      </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Is this chunk a complete sentence? Why?</a:t>
            </a:r>
            <a:endParaRPr sz="1800" b="0" i="0" u="none" strike="noStrike" cap="none" dirty="0">
              <a:solidFill>
                <a:srgbClr val="000000"/>
              </a:solidFill>
              <a:latin typeface="Century Gothic"/>
              <a:ea typeface="Century Gothic"/>
              <a:cs typeface="Century Gothic"/>
              <a:sym typeface="Century Gothic"/>
            </a:endParaRPr>
          </a:p>
        </p:txBody>
      </p:sp>
      <p:pic>
        <p:nvPicPr>
          <p:cNvPr id="6" name="Google Shape;180;p25"/>
          <p:cNvPicPr preferRelativeResize="0"/>
          <p:nvPr/>
        </p:nvPicPr>
        <p:blipFill rotWithShape="1">
          <a:blip r:embed="rId3">
            <a:alphaModFix/>
          </a:blip>
          <a:srcRect/>
          <a:stretch/>
        </p:blipFill>
        <p:spPr>
          <a:xfrm>
            <a:off x="8416054" y="4418354"/>
            <a:ext cx="553775" cy="5537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Language Dive</a:t>
            </a:r>
            <a:endParaRPr sz="3300" b="0" i="0" u="none" strike="noStrike" cap="none">
              <a:solidFill>
                <a:schemeClr val="dk1"/>
              </a:solidFill>
              <a:latin typeface="Century Gothic"/>
              <a:ea typeface="Century Gothic"/>
              <a:cs typeface="Century Gothic"/>
              <a:sym typeface="Century Gothic"/>
            </a:endParaRPr>
          </a:p>
        </p:txBody>
      </p:sp>
      <p:sp>
        <p:nvSpPr>
          <p:cNvPr id="194" name="Google Shape;194;p27"/>
          <p:cNvSpPr txBox="1">
            <a:spLocks noGrp="1"/>
          </p:cNvSpPr>
          <p:nvPr>
            <p:ph type="body" idx="1"/>
          </p:nvPr>
        </p:nvSpPr>
        <p:spPr>
          <a:xfrm>
            <a:off x="4882500" y="2136775"/>
            <a:ext cx="4261500" cy="553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Century Gothic"/>
              <a:buNone/>
            </a:pPr>
            <a:r>
              <a:rPr lang="en" sz="1800" b="1" i="0" u="none" strike="noStrike" cap="none">
                <a:solidFill>
                  <a:schemeClr val="dk1"/>
                </a:solidFill>
                <a:latin typeface="Century Gothic"/>
                <a:ea typeface="Century Gothic"/>
                <a:cs typeface="Century Gothic"/>
                <a:sym typeface="Century Gothic"/>
              </a:rPr>
              <a:t>because they wanted freedom from slavery</a:t>
            </a:r>
            <a:endParaRPr sz="1800" b="1" i="0" u="none" strike="noStrike" cap="none">
              <a:solidFill>
                <a:schemeClr val="dk1"/>
              </a:solidFill>
              <a:latin typeface="Century Gothic"/>
              <a:ea typeface="Century Gothic"/>
              <a:cs typeface="Century Gothic"/>
              <a:sym typeface="Century Gothic"/>
            </a:endParaRPr>
          </a:p>
        </p:txBody>
      </p:sp>
      <p:sp>
        <p:nvSpPr>
          <p:cNvPr id="196" name="Google Shape;196;p27"/>
          <p:cNvSpPr txBox="1"/>
          <p:nvPr/>
        </p:nvSpPr>
        <p:spPr>
          <a:xfrm>
            <a:off x="628650" y="1335525"/>
            <a:ext cx="3975000" cy="3402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dirty="0">
                <a:solidFill>
                  <a:srgbClr val="000000"/>
                </a:solidFill>
                <a:latin typeface="Century Gothic"/>
                <a:ea typeface="Century Gothic"/>
                <a:cs typeface="Century Gothic"/>
                <a:sym typeface="Century Gothic"/>
              </a:rPr>
              <a:t>Questions to answer:</a:t>
            </a:r>
            <a:endParaRPr sz="1800" b="1"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Who is this sentence about</a:t>
            </a:r>
            <a:r>
              <a:rPr lang="en" sz="1800" b="0" i="0" u="none" strike="noStrike" cap="none" dirty="0" smtClean="0">
                <a:solidFill>
                  <a:srgbClr val="000000"/>
                </a:solidFill>
                <a:latin typeface="Century Gothic"/>
                <a:ea typeface="Century Gothic"/>
                <a:cs typeface="Century Gothic"/>
                <a:sym typeface="Century Gothic"/>
              </a:rPr>
              <a:t>?      </a:t>
            </a:r>
            <a:endParaRPr sz="1800" b="0" i="1"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What did the African Americans do?      </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How many African Americans fought?</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Can you figure out why the author wrote however</a:t>
            </a:r>
            <a:r>
              <a:rPr lang="en" sz="1800" b="0" i="0" u="none" strike="noStrike" cap="none" dirty="0" smtClean="0">
                <a:solidFill>
                  <a:srgbClr val="000000"/>
                </a:solidFill>
                <a:latin typeface="Century Gothic"/>
                <a:ea typeface="Century Gothic"/>
                <a:cs typeface="Century Gothic"/>
                <a:sym typeface="Century Gothic"/>
              </a:rPr>
              <a:t>?      </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Is this chunk a complete sentence? Why?</a:t>
            </a:r>
            <a:endParaRPr sz="1800" b="0" i="0" u="none" strike="noStrike" cap="none" dirty="0">
              <a:solidFill>
                <a:srgbClr val="000000"/>
              </a:solidFill>
              <a:latin typeface="Century Gothic"/>
              <a:ea typeface="Century Gothic"/>
              <a:cs typeface="Century Gothic"/>
              <a:sym typeface="Century Gothic"/>
            </a:endParaRPr>
          </a:p>
        </p:txBody>
      </p:sp>
      <p:sp>
        <p:nvSpPr>
          <p:cNvPr id="197" name="Google Shape;197;p27"/>
          <p:cNvSpPr/>
          <p:nvPr/>
        </p:nvSpPr>
        <p:spPr>
          <a:xfrm>
            <a:off x="4817900" y="2196175"/>
            <a:ext cx="1248600" cy="435000"/>
          </a:xfrm>
          <a:prstGeom prst="ellipse">
            <a:avLst/>
          </a:prstGeom>
          <a:no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 name="Google Shape;180;p25"/>
          <p:cNvPicPr preferRelativeResize="0"/>
          <p:nvPr/>
        </p:nvPicPr>
        <p:blipFill rotWithShape="1">
          <a:blip r:embed="rId3">
            <a:alphaModFix/>
          </a:blip>
          <a:srcRect/>
          <a:stretch/>
        </p:blipFill>
        <p:spPr>
          <a:xfrm>
            <a:off x="8416054" y="4418354"/>
            <a:ext cx="553775" cy="5537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Language Dive</a:t>
            </a:r>
            <a:endParaRPr sz="3300" b="0" i="0" u="none" strike="noStrike" cap="none">
              <a:solidFill>
                <a:schemeClr val="dk1"/>
              </a:solidFill>
              <a:latin typeface="Century Gothic"/>
              <a:ea typeface="Century Gothic"/>
              <a:cs typeface="Century Gothic"/>
              <a:sym typeface="Century Gothic"/>
            </a:endParaRPr>
          </a:p>
        </p:txBody>
      </p:sp>
      <p:sp>
        <p:nvSpPr>
          <p:cNvPr id="203" name="Google Shape;203;p28"/>
          <p:cNvSpPr txBox="1">
            <a:spLocks noGrp="1"/>
          </p:cNvSpPr>
          <p:nvPr>
            <p:ph type="body" idx="1"/>
          </p:nvPr>
        </p:nvSpPr>
        <p:spPr>
          <a:xfrm>
            <a:off x="628575" y="1663625"/>
            <a:ext cx="8342100" cy="1370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2400" b="1" i="0" u="none" strike="noStrike" cap="none">
                <a:solidFill>
                  <a:schemeClr val="dk1"/>
                </a:solidFill>
                <a:latin typeface="Century Gothic"/>
                <a:ea typeface="Century Gothic"/>
                <a:cs typeface="Century Gothic"/>
                <a:sym typeface="Century Gothic"/>
              </a:rPr>
              <a:t>My friends ____________ because they wanted ___________.</a:t>
            </a:r>
            <a:endParaRPr sz="24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Century Gothic"/>
              <a:buNone/>
            </a:pPr>
            <a:endParaRPr sz="1800" b="1" i="0" u="none" strike="noStrike" cap="none">
              <a:solidFill>
                <a:schemeClr val="dk1"/>
              </a:solidFill>
              <a:latin typeface="Century Gothic"/>
              <a:ea typeface="Century Gothic"/>
              <a:cs typeface="Century Gothic"/>
              <a:sym typeface="Century Gothic"/>
            </a:endParaRPr>
          </a:p>
        </p:txBody>
      </p:sp>
      <p:pic>
        <p:nvPicPr>
          <p:cNvPr id="5" name="Google Shape;180;p25"/>
          <p:cNvPicPr preferRelativeResize="0"/>
          <p:nvPr/>
        </p:nvPicPr>
        <p:blipFill rotWithShape="1">
          <a:blip r:embed="rId3">
            <a:alphaModFix/>
          </a:blip>
          <a:srcRect/>
          <a:stretch/>
        </p:blipFill>
        <p:spPr>
          <a:xfrm>
            <a:off x="8416054" y="4418354"/>
            <a:ext cx="553775" cy="5537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9"/>
          <p:cNvSpPr txBox="1">
            <a:spLocks noGrp="1"/>
          </p:cNvSpPr>
          <p:nvPr>
            <p:ph type="title"/>
          </p:nvPr>
        </p:nvSpPr>
        <p:spPr>
          <a:xfrm>
            <a:off x="512125" y="273844"/>
            <a:ext cx="8003225"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dirty="0">
                <a:solidFill>
                  <a:schemeClr val="dk1"/>
                </a:solidFill>
                <a:latin typeface="Century Gothic"/>
                <a:ea typeface="Century Gothic"/>
                <a:cs typeface="Century Gothic"/>
                <a:sym typeface="Century Gothic"/>
              </a:rPr>
              <a:t>Language Dive</a:t>
            </a:r>
            <a:endParaRPr sz="3300" b="0" i="0" u="none" strike="noStrike" cap="none" dirty="0">
              <a:solidFill>
                <a:schemeClr val="dk1"/>
              </a:solidFill>
              <a:latin typeface="Century Gothic"/>
              <a:ea typeface="Century Gothic"/>
              <a:cs typeface="Century Gothic"/>
              <a:sym typeface="Century Gothic"/>
            </a:endParaRPr>
          </a:p>
        </p:txBody>
      </p:sp>
      <p:sp>
        <p:nvSpPr>
          <p:cNvPr id="210" name="Google Shape;210;p29"/>
          <p:cNvSpPr txBox="1">
            <a:spLocks noGrp="1"/>
          </p:cNvSpPr>
          <p:nvPr>
            <p:ph type="body" idx="1"/>
          </p:nvPr>
        </p:nvSpPr>
        <p:spPr>
          <a:xfrm>
            <a:off x="441150" y="1411425"/>
            <a:ext cx="8261700" cy="9942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Century Gothic"/>
              <a:buNone/>
            </a:pPr>
            <a:r>
              <a:rPr lang="en" sz="2400" b="0" i="0" u="none" strike="noStrike" cap="none">
                <a:solidFill>
                  <a:schemeClr val="dk1"/>
                </a:solidFill>
                <a:latin typeface="Century Gothic"/>
                <a:ea typeface="Century Gothic"/>
                <a:cs typeface="Century Gothic"/>
                <a:sym typeface="Century Gothic"/>
              </a:rPr>
              <a:t>Many African Americans, however, fought because they wanted freedom from slavery.</a:t>
            </a:r>
            <a:endParaRPr sz="2400" b="1" i="0" u="none" strike="noStrike" cap="none">
              <a:solidFill>
                <a:schemeClr val="dk1"/>
              </a:solidFill>
              <a:latin typeface="Century Gothic"/>
              <a:ea typeface="Century Gothic"/>
              <a:cs typeface="Century Gothic"/>
              <a:sym typeface="Century Gothic"/>
            </a:endParaRPr>
          </a:p>
        </p:txBody>
      </p:sp>
      <p:sp>
        <p:nvSpPr>
          <p:cNvPr id="212" name="Google Shape;212;p29"/>
          <p:cNvSpPr txBox="1">
            <a:spLocks noGrp="1"/>
          </p:cNvSpPr>
          <p:nvPr>
            <p:ph type="body" idx="1"/>
          </p:nvPr>
        </p:nvSpPr>
        <p:spPr>
          <a:xfrm>
            <a:off x="512125" y="2730925"/>
            <a:ext cx="8261700" cy="9942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Century Gothic"/>
              <a:buNone/>
            </a:pPr>
            <a:r>
              <a:rPr lang="en" sz="2400" b="0" i="0" u="none" strike="noStrike" cap="none">
                <a:solidFill>
                  <a:schemeClr val="dk1"/>
                </a:solidFill>
                <a:latin typeface="Century Gothic"/>
                <a:ea typeface="Century Gothic"/>
                <a:cs typeface="Century Gothic"/>
                <a:sym typeface="Century Gothic"/>
              </a:rPr>
              <a:t>Because they wanted freedom from slavery, many African Americans, however, fought.</a:t>
            </a:r>
            <a:endParaRPr sz="2400" b="1" i="0" u="none" strike="noStrike" cap="none">
              <a:solidFill>
                <a:schemeClr val="dk1"/>
              </a:solidFill>
              <a:latin typeface="Century Gothic"/>
              <a:ea typeface="Century Gothic"/>
              <a:cs typeface="Century Gothic"/>
              <a:sym typeface="Century Gothic"/>
            </a:endParaRPr>
          </a:p>
        </p:txBody>
      </p:sp>
      <p:pic>
        <p:nvPicPr>
          <p:cNvPr id="6" name="Google Shape;180;p25"/>
          <p:cNvPicPr preferRelativeResize="0"/>
          <p:nvPr/>
        </p:nvPicPr>
        <p:blipFill rotWithShape="1">
          <a:blip r:embed="rId3">
            <a:alphaModFix/>
          </a:blip>
          <a:srcRect/>
          <a:stretch/>
        </p:blipFill>
        <p:spPr>
          <a:xfrm>
            <a:off x="8416054" y="4418354"/>
            <a:ext cx="553775" cy="553775"/>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2"/>
                                        </p:tgtEl>
                                        <p:attrNameLst>
                                          <p:attrName>style.visibility</p:attrName>
                                        </p:attrNameLst>
                                      </p:cBhvr>
                                      <p:to>
                                        <p:strVal val="visible"/>
                                      </p:to>
                                    </p:set>
                                    <p:animEffect transition="in" filter="fade">
                                      <p:cBhvr>
                                        <p:cTn id="7" dur="3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Language Dive</a:t>
            </a:r>
            <a:endParaRPr sz="3300" b="0" i="0" u="none" strike="noStrike" cap="none">
              <a:solidFill>
                <a:schemeClr val="dk1"/>
              </a:solidFill>
              <a:latin typeface="Century Gothic"/>
              <a:ea typeface="Century Gothic"/>
              <a:cs typeface="Century Gothic"/>
              <a:sym typeface="Century Gothic"/>
            </a:endParaRPr>
          </a:p>
        </p:txBody>
      </p:sp>
      <p:sp>
        <p:nvSpPr>
          <p:cNvPr id="218" name="Google Shape;218;p30"/>
          <p:cNvSpPr txBox="1">
            <a:spLocks noGrp="1"/>
          </p:cNvSpPr>
          <p:nvPr>
            <p:ph type="body" idx="1"/>
          </p:nvPr>
        </p:nvSpPr>
        <p:spPr>
          <a:xfrm>
            <a:off x="266550" y="1723550"/>
            <a:ext cx="8610900" cy="1500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Century Gothic"/>
              <a:buNone/>
            </a:pPr>
            <a:r>
              <a:rPr lang="en" sz="2400" b="0" i="0" u="none" strike="noStrike" cap="none">
                <a:solidFill>
                  <a:schemeClr val="dk1"/>
                </a:solidFill>
                <a:latin typeface="Century Gothic"/>
                <a:ea typeface="Century Gothic"/>
                <a:cs typeface="Century Gothic"/>
                <a:sym typeface="Century Gothic"/>
              </a:rPr>
              <a:t>Many ______________ fought they wanted _____________. </a:t>
            </a:r>
            <a:endParaRPr sz="2400" b="1" i="0" u="none" strike="noStrike" cap="none">
              <a:solidFill>
                <a:schemeClr val="dk1"/>
              </a:solidFill>
              <a:latin typeface="Century Gothic"/>
              <a:ea typeface="Century Gothic"/>
              <a:cs typeface="Century Gothic"/>
              <a:sym typeface="Century Gothic"/>
            </a:endParaRPr>
          </a:p>
        </p:txBody>
      </p:sp>
      <p:sp>
        <p:nvSpPr>
          <p:cNvPr id="220" name="Google Shape;220;p30"/>
          <p:cNvSpPr txBox="1"/>
          <p:nvPr/>
        </p:nvSpPr>
        <p:spPr>
          <a:xfrm>
            <a:off x="1642225" y="1723550"/>
            <a:ext cx="1411500" cy="33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chemeClr val="dk1"/>
                </a:solidFill>
                <a:latin typeface="Century Gothic"/>
                <a:ea typeface="Century Gothic"/>
                <a:cs typeface="Century Gothic"/>
                <a:sym typeface="Century Gothic"/>
              </a:rPr>
              <a:t>Patriots</a:t>
            </a:r>
            <a:endParaRPr sz="2400" b="0" i="0" u="none" strike="noStrike" cap="none">
              <a:solidFill>
                <a:srgbClr val="000000"/>
              </a:solidFill>
              <a:latin typeface="Century Gothic"/>
              <a:ea typeface="Century Gothic"/>
              <a:cs typeface="Century Gothic"/>
              <a:sym typeface="Century Gothic"/>
            </a:endParaRPr>
          </a:p>
        </p:txBody>
      </p:sp>
      <p:sp>
        <p:nvSpPr>
          <p:cNvPr id="221" name="Google Shape;221;p30"/>
          <p:cNvSpPr txBox="1"/>
          <p:nvPr/>
        </p:nvSpPr>
        <p:spPr>
          <a:xfrm>
            <a:off x="6609275" y="1723550"/>
            <a:ext cx="1750800" cy="263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chemeClr val="dk1"/>
                </a:solidFill>
                <a:latin typeface="Century Gothic"/>
                <a:ea typeface="Century Gothic"/>
                <a:cs typeface="Century Gothic"/>
                <a:sym typeface="Century Gothic"/>
              </a:rPr>
              <a:t>freedom</a:t>
            </a:r>
            <a:endParaRPr sz="2400" b="0" i="0" u="none" strike="noStrike" cap="none">
              <a:solidFill>
                <a:srgbClr val="000000"/>
              </a:solidFill>
              <a:latin typeface="Century Gothic"/>
              <a:ea typeface="Century Gothic"/>
              <a:cs typeface="Century Gothic"/>
              <a:sym typeface="Century Gothic"/>
            </a:endParaRPr>
          </a:p>
        </p:txBody>
      </p:sp>
      <p:sp>
        <p:nvSpPr>
          <p:cNvPr id="222" name="Google Shape;222;p30"/>
          <p:cNvSpPr txBox="1">
            <a:spLocks noGrp="1"/>
          </p:cNvSpPr>
          <p:nvPr>
            <p:ph type="body" idx="1"/>
          </p:nvPr>
        </p:nvSpPr>
        <p:spPr>
          <a:xfrm>
            <a:off x="266550" y="2442450"/>
            <a:ext cx="8266200" cy="10572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Century Gothic"/>
              <a:buNone/>
            </a:pPr>
            <a:r>
              <a:rPr lang="en" sz="2400" b="0" i="0" u="none" strike="noStrike" cap="none">
                <a:solidFill>
                  <a:schemeClr val="dk1"/>
                </a:solidFill>
                <a:latin typeface="Century Gothic"/>
                <a:ea typeface="Century Gothic"/>
                <a:cs typeface="Century Gothic"/>
                <a:sym typeface="Century Gothic"/>
              </a:rPr>
              <a:t>Many Patriots fought </a:t>
            </a:r>
            <a:r>
              <a:rPr lang="en" sz="2400" b="0" i="0" u="none" strike="noStrike" cap="none">
                <a:solidFill>
                  <a:srgbClr val="000000"/>
                </a:solidFill>
                <a:highlight>
                  <a:srgbClr val="FFFF00"/>
                </a:highlight>
                <a:latin typeface="Century Gothic"/>
                <a:ea typeface="Century Gothic"/>
                <a:cs typeface="Century Gothic"/>
                <a:sym typeface="Century Gothic"/>
              </a:rPr>
              <a:t>because</a:t>
            </a:r>
            <a:r>
              <a:rPr lang="en" sz="2400" b="0" i="0" u="none" strike="noStrike" cap="none">
                <a:solidFill>
                  <a:schemeClr val="dk1"/>
                </a:solidFill>
                <a:latin typeface="Century Gothic"/>
                <a:ea typeface="Century Gothic"/>
                <a:cs typeface="Century Gothic"/>
                <a:sym typeface="Century Gothic"/>
              </a:rPr>
              <a:t> they wanted freedom.</a:t>
            </a:r>
            <a:endParaRPr sz="2400" b="1" i="0" u="none" strike="noStrike" cap="none">
              <a:solidFill>
                <a:schemeClr val="dk1"/>
              </a:solidFill>
              <a:latin typeface="Century Gothic"/>
              <a:ea typeface="Century Gothic"/>
              <a:cs typeface="Century Gothic"/>
              <a:sym typeface="Century Gothic"/>
            </a:endParaRPr>
          </a:p>
        </p:txBody>
      </p:sp>
      <p:sp>
        <p:nvSpPr>
          <p:cNvPr id="223" name="Google Shape;223;p30"/>
          <p:cNvSpPr txBox="1">
            <a:spLocks noGrp="1"/>
          </p:cNvSpPr>
          <p:nvPr>
            <p:ph type="body" idx="1"/>
          </p:nvPr>
        </p:nvSpPr>
        <p:spPr>
          <a:xfrm>
            <a:off x="266550" y="3154600"/>
            <a:ext cx="8266200" cy="10572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Century Gothic"/>
              <a:buNone/>
            </a:pPr>
            <a:r>
              <a:rPr lang="en" sz="2400" b="0" i="0" u="none" strike="noStrike" cap="none">
                <a:solidFill>
                  <a:schemeClr val="dk1"/>
                </a:solidFill>
                <a:latin typeface="Century Gothic"/>
                <a:ea typeface="Century Gothic"/>
                <a:cs typeface="Century Gothic"/>
                <a:sym typeface="Century Gothic"/>
              </a:rPr>
              <a:t>Many Patriots fought. They wanted freedom.</a:t>
            </a:r>
            <a:endParaRPr sz="2400" b="1" i="0" u="none" strike="noStrike" cap="none">
              <a:solidFill>
                <a:schemeClr val="dk1"/>
              </a:solidFill>
              <a:latin typeface="Century Gothic"/>
              <a:ea typeface="Century Gothic"/>
              <a:cs typeface="Century Gothic"/>
              <a:sym typeface="Century Gothic"/>
            </a:endParaRPr>
          </a:p>
        </p:txBody>
      </p:sp>
      <p:sp>
        <p:nvSpPr>
          <p:cNvPr id="224" name="Google Shape;224;p30"/>
          <p:cNvSpPr/>
          <p:nvPr/>
        </p:nvSpPr>
        <p:spPr>
          <a:xfrm>
            <a:off x="2868650" y="1506125"/>
            <a:ext cx="2557500" cy="1136400"/>
          </a:xfrm>
          <a:prstGeom prst="mathMultiply">
            <a:avLst>
              <a:gd name="adj1" fmla="val 2352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80;p25"/>
          <p:cNvPicPr preferRelativeResize="0"/>
          <p:nvPr/>
        </p:nvPicPr>
        <p:blipFill rotWithShape="1">
          <a:blip r:embed="rId3">
            <a:alphaModFix/>
          </a:blip>
          <a:srcRect/>
          <a:stretch/>
        </p:blipFill>
        <p:spPr>
          <a:xfrm>
            <a:off x="8416054" y="4418354"/>
            <a:ext cx="553775" cy="553775"/>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fade">
                                      <p:cBhvr>
                                        <p:cTn id="7" dur="300"/>
                                        <p:tgtEl>
                                          <p:spTgt spid="2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1"/>
                                        </p:tgtEl>
                                        <p:attrNameLst>
                                          <p:attrName>style.visibility</p:attrName>
                                        </p:attrNameLst>
                                      </p:cBhvr>
                                      <p:to>
                                        <p:strVal val="visible"/>
                                      </p:to>
                                    </p:set>
                                    <p:animEffect transition="in" filter="fade">
                                      <p:cBhvr>
                                        <p:cTn id="12" dur="300"/>
                                        <p:tgtEl>
                                          <p:spTgt spid="2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4"/>
                                        </p:tgtEl>
                                        <p:attrNameLst>
                                          <p:attrName>style.visibility</p:attrName>
                                        </p:attrNameLst>
                                      </p:cBhvr>
                                      <p:to>
                                        <p:strVal val="visible"/>
                                      </p:to>
                                    </p:set>
                                    <p:animEffect transition="in" filter="fade">
                                      <p:cBhvr>
                                        <p:cTn id="17" dur="500"/>
                                        <p:tgtEl>
                                          <p:spTgt spid="2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2"/>
                                        </p:tgtEl>
                                        <p:attrNameLst>
                                          <p:attrName>style.visibility</p:attrName>
                                        </p:attrNameLst>
                                      </p:cBhvr>
                                      <p:to>
                                        <p:strVal val="visible"/>
                                      </p:to>
                                    </p:set>
                                    <p:animEffect transition="in" filter="fade">
                                      <p:cBhvr>
                                        <p:cTn id="22" dur="300"/>
                                        <p:tgtEl>
                                          <p:spTgt spid="2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3"/>
                                        </p:tgtEl>
                                        <p:attrNameLst>
                                          <p:attrName>style.visibility</p:attrName>
                                        </p:attrNameLst>
                                      </p:cBhvr>
                                      <p:to>
                                        <p:strVal val="visible"/>
                                      </p:to>
                                    </p:set>
                                    <p:animEffect transition="in" filter="fade">
                                      <p:cBhvr>
                                        <p:cTn id="27"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Research Reading Share</a:t>
            </a:r>
            <a:endParaRPr sz="3300" b="0" i="0" u="none" strike="noStrike" cap="none">
              <a:solidFill>
                <a:schemeClr val="dk1"/>
              </a:solidFill>
              <a:latin typeface="Century Gothic"/>
              <a:ea typeface="Century Gothic"/>
              <a:cs typeface="Century Gothic"/>
              <a:sym typeface="Century Gothic"/>
            </a:endParaRPr>
          </a:p>
        </p:txBody>
      </p:sp>
      <p:sp>
        <p:nvSpPr>
          <p:cNvPr id="230" name="Google Shape;230;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231" name="Google Shape;231;p31"/>
          <p:cNvPicPr preferRelativeResize="0"/>
          <p:nvPr/>
        </p:nvPicPr>
        <p:blipFill rotWithShape="1">
          <a:blip r:embed="rId3">
            <a:alphaModFix/>
          </a:blip>
          <a:srcRect/>
          <a:stretch/>
        </p:blipFill>
        <p:spPr>
          <a:xfrm>
            <a:off x="1449238" y="2013288"/>
            <a:ext cx="5972175" cy="15144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237" name="Google Shape;237;p32"/>
          <p:cNvPicPr preferRelativeResize="0"/>
          <p:nvPr/>
        </p:nvPicPr>
        <p:blipFill rotWithShape="1">
          <a:blip r:embed="rId3">
            <a:alphaModFix/>
          </a:blip>
          <a:srcRect/>
          <a:stretch/>
        </p:blipFill>
        <p:spPr>
          <a:xfrm>
            <a:off x="8515350" y="4430486"/>
            <a:ext cx="511575" cy="448664"/>
          </a:xfrm>
          <a:prstGeom prst="rect">
            <a:avLst/>
          </a:prstGeom>
          <a:noFill/>
          <a:ln>
            <a:noFill/>
          </a:ln>
        </p:spPr>
      </p:pic>
      <p:sp>
        <p:nvSpPr>
          <p:cNvPr id="238" name="Google Shape;238;p32"/>
          <p:cNvSpPr txBox="1"/>
          <p:nvPr/>
        </p:nvSpPr>
        <p:spPr>
          <a:xfrm>
            <a:off x="311700" y="304175"/>
            <a:ext cx="8520600" cy="792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rgbClr val="000000"/>
              </a:buClr>
              <a:buSzPts val="2400"/>
              <a:buFont typeface="Arial"/>
              <a:buNone/>
            </a:pPr>
            <a:r>
              <a:rPr lang="en" sz="3000" i="0" u="none" strike="noStrike" cap="none">
                <a:solidFill>
                  <a:srgbClr val="000000"/>
                </a:solidFill>
                <a:latin typeface="Century Gothic"/>
                <a:ea typeface="Century Gothic"/>
                <a:cs typeface="Century Gothic"/>
                <a:sym typeface="Century Gothic"/>
              </a:rPr>
              <a:t>Research Reading Share: Book Talk</a:t>
            </a:r>
            <a:endParaRPr sz="3000" i="0" u="none" strike="noStrike" cap="none">
              <a:solidFill>
                <a:srgbClr val="000000"/>
              </a:solidFill>
              <a:latin typeface="Century Gothic"/>
              <a:ea typeface="Century Gothic"/>
              <a:cs typeface="Century Gothic"/>
              <a:sym typeface="Century Gothic"/>
            </a:endParaRPr>
          </a:p>
        </p:txBody>
      </p:sp>
      <p:pic>
        <p:nvPicPr>
          <p:cNvPr id="239" name="Google Shape;239;p32"/>
          <p:cNvPicPr preferRelativeResize="0"/>
          <p:nvPr/>
        </p:nvPicPr>
        <p:blipFill rotWithShape="1">
          <a:blip r:embed="rId4">
            <a:alphaModFix/>
          </a:blip>
          <a:srcRect/>
          <a:stretch/>
        </p:blipFill>
        <p:spPr>
          <a:xfrm flipH="1">
            <a:off x="743208" y="975963"/>
            <a:ext cx="979942" cy="792600"/>
          </a:xfrm>
          <a:prstGeom prst="rect">
            <a:avLst/>
          </a:prstGeom>
          <a:noFill/>
          <a:ln>
            <a:noFill/>
          </a:ln>
        </p:spPr>
      </p:pic>
      <p:sp>
        <p:nvSpPr>
          <p:cNvPr id="240" name="Google Shape;240;p32"/>
          <p:cNvSpPr txBox="1"/>
          <p:nvPr/>
        </p:nvSpPr>
        <p:spPr>
          <a:xfrm>
            <a:off x="1723150" y="975963"/>
            <a:ext cx="6777600" cy="9981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Century Gothic"/>
                <a:ea typeface="Century Gothic"/>
                <a:cs typeface="Century Gothic"/>
                <a:sym typeface="Century Gothic"/>
              </a:rPr>
              <a:t>Learning Target: </a:t>
            </a:r>
            <a:r>
              <a:rPr lang="en" sz="1800" b="0" i="0" u="none" strike="noStrike" cap="none">
                <a:solidFill>
                  <a:srgbClr val="000000"/>
                </a:solidFill>
                <a:latin typeface="Century Gothic"/>
                <a:ea typeface="Century Gothic"/>
                <a:cs typeface="Century Gothic"/>
                <a:sym typeface="Century Gothic"/>
              </a:rPr>
              <a:t> I can evaluate my independent reading book and share a one sentence summary of my opinion of the book with my peers.</a:t>
            </a:r>
            <a:endParaRPr sz="1400" b="0" i="0" u="none" strike="noStrike" cap="none">
              <a:solidFill>
                <a:srgbClr val="000000"/>
              </a:solidFill>
              <a:latin typeface="Arial"/>
              <a:ea typeface="Arial"/>
              <a:cs typeface="Arial"/>
              <a:sym typeface="Arial"/>
            </a:endParaRPr>
          </a:p>
        </p:txBody>
      </p:sp>
      <p:sp>
        <p:nvSpPr>
          <p:cNvPr id="241" name="Google Shape;241;p32"/>
          <p:cNvSpPr txBox="1"/>
          <p:nvPr/>
        </p:nvSpPr>
        <p:spPr>
          <a:xfrm>
            <a:off x="688500" y="2142150"/>
            <a:ext cx="7767000" cy="859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“I am reading ________, which is about ________. </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I would/would not recommend it to a friend because ________________.”</a:t>
            </a:r>
            <a:endParaRPr sz="2400" b="0" i="0" u="none" strike="noStrike" cap="none">
              <a:solidFill>
                <a:srgbClr val="000000"/>
              </a:solidFill>
              <a:latin typeface="Century Gothic"/>
              <a:ea typeface="Century Gothic"/>
              <a:cs typeface="Century Gothic"/>
              <a:sym typeface="Century Gothic"/>
            </a:endParaRPr>
          </a:p>
        </p:txBody>
      </p:sp>
      <p:sp>
        <p:nvSpPr>
          <p:cNvPr id="242" name="Google Shape;242;p32"/>
          <p:cNvSpPr txBox="1"/>
          <p:nvPr/>
        </p:nvSpPr>
        <p:spPr>
          <a:xfrm>
            <a:off x="902100" y="3450925"/>
            <a:ext cx="7553400" cy="8568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Complete the sentence frame using your ideas about your independent reading book. (2 minutes)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Get in a triad and label each partner A, B or C.</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Share your sentence with the group.</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7: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7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Century Gothic"/>
              <a:buNone/>
            </a:pPr>
            <a:endParaRPr lang="en-US" sz="17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Century Gothic"/>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Engaging the Reader:  </a:t>
            </a:r>
            <a:r>
              <a:rPr lang="en" sz="1700" b="0" i="1" u="none" strike="noStrike" cap="none" dirty="0">
                <a:solidFill>
                  <a:schemeClr val="dk1"/>
                </a:solidFill>
                <a:latin typeface="Century Gothic"/>
                <a:ea typeface="Century Gothic"/>
                <a:cs typeface="Century Gothic"/>
                <a:sym typeface="Century Gothic"/>
              </a:rPr>
              <a:t>Colonial Voices:  Hear Them Speak</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Reviewing Learning Targets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Reading for Gist Jigsaw:  “An Incomplete Revolution”</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Language Dive:  “An Incomplete Revolution”</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Research Reading Sahre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Homework</a:t>
            </a:r>
            <a:endParaRPr sz="17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248" name="Google Shape;248;p33"/>
          <p:cNvSpPr txBox="1">
            <a:spLocks noGrp="1"/>
          </p:cNvSpPr>
          <p:nvPr>
            <p:ph type="body" idx="1"/>
          </p:nvPr>
        </p:nvSpPr>
        <p:spPr>
          <a:xfrm>
            <a:off x="272025" y="1369225"/>
            <a:ext cx="8508300" cy="3263400"/>
          </a:xfrm>
          <a:prstGeom prst="rect">
            <a:avLst/>
          </a:prstGeom>
          <a:noFill/>
          <a:ln>
            <a:noFill/>
          </a:ln>
        </p:spPr>
        <p:txBody>
          <a:bodyPr spcFirstLastPara="1" wrap="square" lIns="68575" tIns="34275" rIns="68575" bIns="34275" anchor="t" anchorCtr="0">
            <a:noAutofit/>
          </a:bodyPr>
          <a:lstStyle/>
          <a:p>
            <a:pPr marL="457200" marR="0" lvl="0" indent="-368300" algn="l" rtl="0">
              <a:lnSpc>
                <a:spcPct val="150000"/>
              </a:lnSpc>
              <a:spcBef>
                <a:spcPts val="1700"/>
              </a:spcBef>
              <a:spcAft>
                <a:spcPts val="0"/>
              </a:spcAft>
              <a:buClr>
                <a:schemeClr val="dk1"/>
              </a:buClr>
              <a:buSzPts val="2200"/>
              <a:buFont typeface="Century Gothic"/>
              <a:buAutoNum type="arabicPeriod"/>
            </a:pPr>
            <a:r>
              <a:rPr lang="en" sz="2200" b="0" i="0" u="none" strike="noStrike" cap="none">
                <a:solidFill>
                  <a:schemeClr val="dk1"/>
                </a:solidFill>
                <a:latin typeface="Century Gothic"/>
                <a:ea typeface="Century Gothic"/>
                <a:cs typeface="Century Gothic"/>
                <a:sym typeface="Century Gothic"/>
              </a:rPr>
              <a:t>I can determine the gist of “An Incomplete Revolution.”</a:t>
            </a:r>
            <a:endParaRPr sz="2200" b="1" i="0" u="none" strike="noStrike" cap="none">
              <a:solidFill>
                <a:schemeClr val="dk1"/>
              </a:solidFill>
              <a:latin typeface="Century Gothic"/>
              <a:ea typeface="Century Gothic"/>
              <a:cs typeface="Century Gothic"/>
              <a:sym typeface="Century Gothic"/>
            </a:endParaRPr>
          </a:p>
          <a:p>
            <a:pPr marL="457200" marR="0" lvl="0" indent="-368300" algn="l" rtl="0">
              <a:lnSpc>
                <a:spcPct val="150000"/>
              </a:lnSpc>
              <a:spcBef>
                <a:spcPts val="0"/>
              </a:spcBef>
              <a:spcAft>
                <a:spcPts val="0"/>
              </a:spcAft>
              <a:buClr>
                <a:schemeClr val="dk1"/>
              </a:buClr>
              <a:buSzPts val="2200"/>
              <a:buFont typeface="Century Gothic"/>
              <a:buAutoNum type="arabicPeriod"/>
            </a:pPr>
            <a:r>
              <a:rPr lang="en" sz="2200" b="0" i="0" u="none" strike="noStrike" cap="none">
                <a:solidFill>
                  <a:schemeClr val="dk1"/>
                </a:solidFill>
                <a:latin typeface="Century Gothic"/>
                <a:ea typeface="Century Gothic"/>
                <a:cs typeface="Century Gothic"/>
                <a:sym typeface="Century Gothic"/>
              </a:rPr>
              <a:t>I can determine the meaning of unfamiliar words and phrases in “An Incomplete Revolution.”</a:t>
            </a:r>
            <a:endParaRPr sz="2200" b="0" i="0" u="none" strike="noStrike" cap="none">
              <a:solidFill>
                <a:schemeClr val="dk1"/>
              </a:solidFill>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249" name="Google Shape;249;p33"/>
          <p:cNvPicPr preferRelativeResize="0"/>
          <p:nvPr/>
        </p:nvPicPr>
        <p:blipFill rotWithShape="1">
          <a:blip r:embed="rId3">
            <a:alphaModFix/>
          </a:blip>
          <a:srcRect/>
          <a:stretch/>
        </p:blipFill>
        <p:spPr>
          <a:xfrm>
            <a:off x="8555531" y="4378892"/>
            <a:ext cx="544925" cy="544925"/>
          </a:xfrm>
          <a:prstGeom prst="rect">
            <a:avLst/>
          </a:prstGeom>
          <a:noFill/>
          <a:ln>
            <a:noFill/>
          </a:ln>
        </p:spPr>
      </p:pic>
      <p:pic>
        <p:nvPicPr>
          <p:cNvPr id="250" name="Google Shape;250;p33"/>
          <p:cNvPicPr preferRelativeResize="0"/>
          <p:nvPr/>
        </p:nvPicPr>
        <p:blipFill rotWithShape="1">
          <a:blip r:embed="rId4">
            <a:alphaModFix/>
          </a:blip>
          <a:srcRect/>
          <a:stretch/>
        </p:blipFill>
        <p:spPr>
          <a:xfrm>
            <a:off x="8021492" y="4351150"/>
            <a:ext cx="544925" cy="5449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56" name="Google Shape;256;p34"/>
          <p:cNvSpPr txBox="1">
            <a:spLocks noGrp="1"/>
          </p:cNvSpPr>
          <p:nvPr>
            <p:ph type="body" idx="1"/>
          </p:nvPr>
        </p:nvSpPr>
        <p:spPr>
          <a:xfrm>
            <a:off x="311700" y="1032650"/>
            <a:ext cx="41955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mj-lt"/>
              <a:buAutoNum type="alphaUcPeriod"/>
            </a:pPr>
            <a:r>
              <a:rPr lang="en" sz="1800" b="0" i="0" u="none" strike="noStrike" cap="none" dirty="0" smtClean="0">
                <a:solidFill>
                  <a:srgbClr val="000000"/>
                </a:solidFill>
                <a:latin typeface="Century Gothic"/>
                <a:ea typeface="Century Gothic"/>
                <a:cs typeface="Century Gothic"/>
                <a:sym typeface="Century Gothic"/>
              </a:rPr>
              <a:t>Complete </a:t>
            </a:r>
            <a:r>
              <a:rPr lang="en" sz="1800" b="0" i="0" u="none" strike="noStrike" cap="none" dirty="0">
                <a:solidFill>
                  <a:srgbClr val="000000"/>
                </a:solidFill>
                <a:latin typeface="Century Gothic"/>
                <a:ea typeface="Century Gothic"/>
                <a:cs typeface="Century Gothic"/>
                <a:sym typeface="Century Gothic"/>
              </a:rPr>
              <a:t>the Language Dive Practice: “An Incomplete Revolution” in your Unit 1 </a:t>
            </a:r>
            <a:r>
              <a:rPr lang="en" sz="1800" b="0" i="0" u="none" strike="noStrike" cap="none" dirty="0" smtClean="0">
                <a:solidFill>
                  <a:srgbClr val="000000"/>
                </a:solidFill>
                <a:latin typeface="Century Gothic"/>
                <a:ea typeface="Century Gothic"/>
                <a:cs typeface="Century Gothic"/>
                <a:sym typeface="Century Gothic"/>
              </a:rPr>
              <a:t>homework.</a:t>
            </a:r>
            <a:endParaRPr lang="en" sz="1800" dirty="0"/>
          </a:p>
          <a:p>
            <a:pPr marL="342900" marR="0" lvl="0" indent="-342900" algn="l" rtl="0">
              <a:lnSpc>
                <a:spcPct val="100000"/>
              </a:lnSpc>
              <a:spcBef>
                <a:spcPts val="0"/>
              </a:spcBef>
              <a:spcAft>
                <a:spcPts val="0"/>
              </a:spcAft>
              <a:buClr>
                <a:srgbClr val="000000"/>
              </a:buClr>
              <a:buSzPct val="100000"/>
              <a:buFont typeface="+mj-lt"/>
              <a:buAutoNum type="alphaUcPeriod"/>
            </a:pPr>
            <a:endParaRPr lang="en" sz="1800" b="0" i="0" u="none" strike="noStrike" cap="none" dirty="0">
              <a:solidFill>
                <a:srgbClr val="444444"/>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mj-lt"/>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57" name="Google Shape;257;p34"/>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5"/>
          <p:cNvSpPr txBox="1">
            <a:spLocks noGrp="1"/>
          </p:cNvSpPr>
          <p:nvPr>
            <p:ph type="title"/>
          </p:nvPr>
        </p:nvSpPr>
        <p:spPr>
          <a:xfrm>
            <a:off x="311700" y="1390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63" name="Google Shape;263;p35"/>
          <p:cNvSpPr txBox="1">
            <a:spLocks noGrp="1"/>
          </p:cNvSpPr>
          <p:nvPr>
            <p:ph type="body" idx="1"/>
          </p:nvPr>
        </p:nvSpPr>
        <p:spPr>
          <a:xfrm>
            <a:off x="466675" y="711763"/>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64" name="Google Shape;264;p35"/>
          <p:cNvSpPr txBox="1">
            <a:spLocks noGrp="1"/>
          </p:cNvSpPr>
          <p:nvPr>
            <p:ph type="body" idx="2"/>
          </p:nvPr>
        </p:nvSpPr>
        <p:spPr>
          <a:xfrm>
            <a:off x="466675" y="1466725"/>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6"/>
          <p:cNvSpPr txBox="1">
            <a:spLocks noGrp="1"/>
          </p:cNvSpPr>
          <p:nvPr>
            <p:ph type="title"/>
          </p:nvPr>
        </p:nvSpPr>
        <p:spPr>
          <a:xfrm>
            <a:off x="628650" y="787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71" name="Google Shape;271;p36"/>
          <p:cNvSpPr txBox="1">
            <a:spLocks noGrp="1"/>
          </p:cNvSpPr>
          <p:nvPr>
            <p:ph type="body" idx="1"/>
          </p:nvPr>
        </p:nvSpPr>
        <p:spPr>
          <a:xfrm>
            <a:off x="628650" y="532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72" name="Google Shape;272;p36"/>
          <p:cNvGraphicFramePr/>
          <p:nvPr/>
        </p:nvGraphicFramePr>
        <p:xfrm>
          <a:off x="952500" y="2714425"/>
          <a:ext cx="7239000" cy="1859219"/>
        </p:xfrm>
        <a:graphic>
          <a:graphicData uri="http://schemas.openxmlformats.org/drawingml/2006/table">
            <a:tbl>
              <a:tblPr>
                <a:noFill/>
                <a:tableStyleId>{1B3B7F4A-1D33-4FD9-A227-1649203A4928}</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7: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7: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3 protocols:  Triad Talk, Language Dive,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5" name="Google Shape;115;p17"/>
          <p:cNvPicPr preferRelativeResize="0"/>
          <p:nvPr/>
        </p:nvPicPr>
        <p:blipFill rotWithShape="1">
          <a:blip r:embed="rId3">
            <a:alphaModFix/>
          </a:blip>
          <a:srcRect/>
          <a:stretch/>
        </p:blipFill>
        <p:spPr>
          <a:xfrm>
            <a:off x="7428299" y="3842114"/>
            <a:ext cx="757757" cy="65368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a:t>
            </a:r>
            <a:r>
              <a:rPr lang="en" sz="3600" b="0" i="0" u="none" strike="noStrike" cap="none" dirty="0">
                <a:solidFill>
                  <a:schemeClr val="dk1"/>
                </a:solidFill>
                <a:latin typeface="Century Gothic"/>
                <a:ea typeface="Century Gothic"/>
                <a:cs typeface="Century Gothic"/>
                <a:sym typeface="Century Gothic"/>
              </a:rPr>
              <a:t>4</a:t>
            </a:r>
            <a:r>
              <a:rPr lang="en" sz="3400" b="0" i="0" u="none" strike="noStrike" cap="none" dirty="0">
                <a:solidFill>
                  <a:schemeClr val="dk1"/>
                </a:solidFill>
                <a:latin typeface="Century Gothic"/>
                <a:ea typeface="Century Gothic"/>
                <a:cs typeface="Century Gothic"/>
                <a:sym typeface="Century Gothic"/>
              </a:rPr>
              <a:t>: Module </a:t>
            </a:r>
            <a:r>
              <a:rPr lang="en" sz="3600" b="0" i="0" u="none" strike="noStrike" cap="none" dirty="0">
                <a:solidFill>
                  <a:schemeClr val="dk1"/>
                </a:solidFill>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Unit </a:t>
            </a:r>
            <a:r>
              <a:rPr lang="en" sz="3600" b="0" i="0" u="none" strike="noStrike" cap="none" dirty="0">
                <a:solidFill>
                  <a:schemeClr val="dk1"/>
                </a:solidFill>
                <a:latin typeface="Century Gothic"/>
                <a:ea typeface="Century Gothic"/>
                <a:cs typeface="Century Gothic"/>
                <a:sym typeface="Century Gothic"/>
              </a:rPr>
              <a:t>1</a:t>
            </a:r>
            <a:r>
              <a:rPr lang="en" sz="3400" b="0" i="0" u="none" strike="noStrike" cap="none" dirty="0">
                <a:solidFill>
                  <a:schemeClr val="dk1"/>
                </a:solidFill>
                <a:latin typeface="Century Gothic"/>
                <a:ea typeface="Century Gothic"/>
                <a:cs typeface="Century Gothic"/>
                <a:sym typeface="Century Gothic"/>
              </a:rPr>
              <a:t>: Lesson </a:t>
            </a:r>
            <a:r>
              <a:rPr lang="en" sz="3600" b="0" i="0" u="none" strike="noStrike" cap="none" dirty="0">
                <a:solidFill>
                  <a:schemeClr val="dk1"/>
                </a:solidFill>
                <a:latin typeface="Century Gothic"/>
                <a:ea typeface="Century Gothic"/>
                <a:cs typeface="Century Gothic"/>
                <a:sym typeface="Century Gothic"/>
              </a:rPr>
              <a:t>7</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dirty="0">
              <a:solidFill>
                <a:schemeClr val="dk1"/>
              </a:solidFill>
              <a:latin typeface="Calibri"/>
              <a:ea typeface="Calibri"/>
              <a:cs typeface="Calibri"/>
              <a:sym typeface="Calibri"/>
            </a:endParaRPr>
          </a:p>
        </p:txBody>
      </p:sp>
      <p:sp>
        <p:nvSpPr>
          <p:cNvPr id="121" name="Google Shape;121;p1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7</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smtClean="0">
                <a:solidFill>
                  <a:srgbClr val="000000"/>
                </a:solidFill>
                <a:latin typeface="Century Gothic"/>
                <a:ea typeface="Century Gothic"/>
                <a:cs typeface="Century Gothic"/>
                <a:sym typeface="Century Gothic"/>
              </a:rPr>
              <a:t>Students </a:t>
            </a:r>
            <a:r>
              <a:rPr lang="en" sz="1800" b="0" i="0" u="none" strike="noStrike" cap="none" dirty="0">
                <a:solidFill>
                  <a:srgbClr val="000000"/>
                </a:solidFill>
                <a:latin typeface="Century Gothic"/>
                <a:ea typeface="Century Gothic"/>
                <a:cs typeface="Century Gothic"/>
                <a:sym typeface="Century Gothic"/>
              </a:rPr>
              <a:t>may need additional support recording the gist on their note-catchers. Consider preparing pre-written gist statements on sticky notes for students who need additional support and inviting them to place the sticky notes in the right place in the margin of their text based on what they hear from the people they work with.</a:t>
            </a:r>
            <a:endParaRPr sz="18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22" name="Google Shape;122;p18"/>
          <p:cNvSpPr txBox="1"/>
          <p:nvPr/>
        </p:nvSpPr>
        <p:spPr>
          <a:xfrm>
            <a:off x="174575" y="129677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5" name="Google Shape;125;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9"/>
        <p:cNvGrpSpPr/>
        <p:nvPr/>
      </p:nvGrpSpPr>
      <p:grpSpPr>
        <a:xfrm>
          <a:off x="0" y="0"/>
          <a:ext cx="0" cy="0"/>
          <a:chOff x="0" y="0"/>
          <a:chExt cx="0" cy="0"/>
        </a:xfrm>
      </p:grpSpPr>
      <p:pic>
        <p:nvPicPr>
          <p:cNvPr id="130" name="Google Shape;130;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1" name="Google Shape;131;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2" name="Google Shape;132;p1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7</a:t>
            </a:r>
            <a:endParaRPr sz="3000" b="0" i="0" u="none" strike="noStrike" cap="none">
              <a:solidFill>
                <a:srgbClr val="404040"/>
              </a:solidFill>
              <a:latin typeface="Calibri"/>
              <a:ea typeface="Calibri"/>
              <a:cs typeface="Calibri"/>
              <a:sym typeface="Calibri"/>
            </a:endParaRPr>
          </a:p>
        </p:txBody>
      </p:sp>
      <p:pic>
        <p:nvPicPr>
          <p:cNvPr id="133" name="Google Shape;133;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4" name="Google Shape;134;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40" name="Google Shape;140;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Today you will begin with a rereading of “The Blacksmith’s Slave” from </a:t>
            </a:r>
            <a:r>
              <a:rPr lang="en" sz="1800" b="0" i="1" u="none" strike="noStrike" cap="none">
                <a:solidFill>
                  <a:schemeClr val="dk1"/>
                </a:solidFill>
                <a:latin typeface="Century Gothic"/>
                <a:ea typeface="Century Gothic"/>
                <a:cs typeface="Century Gothic"/>
                <a:sym typeface="Century Gothic"/>
              </a:rPr>
              <a:t>Colonial Voices: Hear Them Speak</a:t>
            </a:r>
            <a:r>
              <a:rPr lang="en" sz="1800" b="0" i="0" u="none" strike="noStrike" cap="none">
                <a:solidFill>
                  <a:schemeClr val="dk1"/>
                </a:solidFill>
                <a:latin typeface="Century Gothic"/>
                <a:ea typeface="Century Gothic"/>
                <a:cs typeface="Century Gothic"/>
                <a:sym typeface="Century Gothic"/>
              </a:rPr>
              <a:t> to focus on the perspective of an African American slave in the American Revolution. </a:t>
            </a: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rgbClr val="000000"/>
                </a:solidFill>
                <a:latin typeface="Century Gothic"/>
                <a:ea typeface="Century Gothic"/>
                <a:cs typeface="Century Gothic"/>
                <a:sym typeface="Century Gothic"/>
              </a:rPr>
              <a:t>Engaging the Reader: Colonial Voices: Hear Them Speak</a:t>
            </a:r>
            <a:endParaRPr sz="3000" b="0" i="0" u="none" strike="noStrike" cap="none">
              <a:solidFill>
                <a:srgbClr val="000000"/>
              </a:solidFill>
              <a:latin typeface="Century Gothic"/>
              <a:ea typeface="Century Gothic"/>
              <a:cs typeface="Century Gothic"/>
              <a:sym typeface="Century Gothic"/>
            </a:endParaRPr>
          </a:p>
        </p:txBody>
      </p:sp>
      <p:sp>
        <p:nvSpPr>
          <p:cNvPr id="146" name="Google Shape;146;p21"/>
          <p:cNvSpPr txBox="1">
            <a:spLocks noGrp="1"/>
          </p:cNvSpPr>
          <p:nvPr>
            <p:ph type="body" idx="1"/>
          </p:nvPr>
        </p:nvSpPr>
        <p:spPr>
          <a:xfrm>
            <a:off x="436050" y="1595800"/>
            <a:ext cx="3710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2100" b="0" i="0" u="none" strike="noStrike" cap="none" dirty="0">
                <a:solidFill>
                  <a:schemeClr val="dk1"/>
                </a:solidFill>
                <a:latin typeface="Century Gothic"/>
                <a:ea typeface="Century Gothic"/>
                <a:cs typeface="Century Gothic"/>
                <a:sym typeface="Century Gothic"/>
              </a:rPr>
              <a:t>Questions to answer:</a:t>
            </a:r>
            <a:endParaRPr sz="21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What do you know from reading this page?</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What does the word </a:t>
            </a:r>
            <a:r>
              <a:rPr lang="en-US" sz="1800" b="0" i="0" u="none" strike="noStrike" cap="none" dirty="0" smtClean="0">
                <a:solidFill>
                  <a:srgbClr val="000000"/>
                </a:solidFill>
                <a:latin typeface="Century Gothic"/>
                <a:ea typeface="Century Gothic"/>
                <a:cs typeface="Century Gothic"/>
                <a:sym typeface="Century Gothic"/>
              </a:rPr>
              <a:t>‘</a:t>
            </a:r>
            <a:r>
              <a:rPr lang="en" sz="1800" b="0" i="0" u="none" strike="noStrike" cap="none" dirty="0" smtClean="0">
                <a:solidFill>
                  <a:srgbClr val="000000"/>
                </a:solidFill>
                <a:latin typeface="Century Gothic"/>
                <a:ea typeface="Century Gothic"/>
                <a:cs typeface="Century Gothic"/>
                <a:sym typeface="Century Gothic"/>
              </a:rPr>
              <a:t>seized</a:t>
            </a:r>
            <a:r>
              <a:rPr lang="en-US" sz="1800" b="0" i="0" u="none" strike="noStrike" cap="none" dirty="0" smtClean="0">
                <a:solidFill>
                  <a:srgbClr val="000000"/>
                </a:solidFill>
                <a:latin typeface="Century Gothic"/>
                <a:ea typeface="Century Gothic"/>
                <a:cs typeface="Century Gothic"/>
                <a:sym typeface="Century Gothic"/>
              </a:rPr>
              <a:t>’</a:t>
            </a:r>
            <a:r>
              <a:rPr lang="en" sz="1800" b="0" i="0" u="none" strike="noStrike" cap="none" dirty="0" smtClean="0">
                <a:solidFill>
                  <a:srgbClr val="000000"/>
                </a:solidFill>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tell you?</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What does this page of the text tell you about what a slave is?</a:t>
            </a:r>
            <a:endParaRPr sz="1800" b="0" i="0" u="none" strike="noStrike" cap="none" dirty="0">
              <a:solidFill>
                <a:srgbClr val="000000"/>
              </a:solidFill>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pic>
        <p:nvPicPr>
          <p:cNvPr id="147" name="Google Shape;147;p21"/>
          <p:cNvPicPr preferRelativeResize="0"/>
          <p:nvPr/>
        </p:nvPicPr>
        <p:blipFill rotWithShape="1">
          <a:blip r:embed="rId3">
            <a:alphaModFix/>
          </a:blip>
          <a:srcRect/>
          <a:stretch/>
        </p:blipFill>
        <p:spPr>
          <a:xfrm>
            <a:off x="8515350" y="4424867"/>
            <a:ext cx="498950" cy="498950"/>
          </a:xfrm>
          <a:prstGeom prst="rect">
            <a:avLst/>
          </a:prstGeom>
          <a:noFill/>
          <a:ln>
            <a:noFill/>
          </a:ln>
        </p:spPr>
      </p:pic>
      <p:pic>
        <p:nvPicPr>
          <p:cNvPr id="148" name="Google Shape;148;p21"/>
          <p:cNvPicPr preferRelativeResize="0"/>
          <p:nvPr/>
        </p:nvPicPr>
        <p:blipFill rotWithShape="1">
          <a:blip r:embed="rId4">
            <a:alphaModFix/>
          </a:blip>
          <a:srcRect/>
          <a:stretch/>
        </p:blipFill>
        <p:spPr>
          <a:xfrm>
            <a:off x="5332550" y="1044669"/>
            <a:ext cx="2744467" cy="3570656"/>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391886" y="273844"/>
            <a:ext cx="8123464"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dirty="0">
                <a:solidFill>
                  <a:schemeClr val="dk1"/>
                </a:solidFill>
                <a:latin typeface="Century Gothic"/>
                <a:ea typeface="Century Gothic"/>
                <a:cs typeface="Century Gothic"/>
                <a:sym typeface="Century Gothic"/>
              </a:rPr>
              <a:t>Learning Targets </a:t>
            </a:r>
            <a:endParaRPr sz="3300" b="0" i="0" u="none" strike="noStrike" cap="none" dirty="0">
              <a:solidFill>
                <a:schemeClr val="dk1"/>
              </a:solidFill>
              <a:latin typeface="Century Gothic"/>
              <a:ea typeface="Century Gothic"/>
              <a:cs typeface="Century Gothic"/>
              <a:sym typeface="Century Gothic"/>
            </a:endParaRPr>
          </a:p>
        </p:txBody>
      </p:sp>
      <p:sp>
        <p:nvSpPr>
          <p:cNvPr id="154" name="Google Shape;154;p22"/>
          <p:cNvSpPr txBox="1">
            <a:spLocks noGrp="1"/>
          </p:cNvSpPr>
          <p:nvPr>
            <p:ph type="body" idx="1"/>
          </p:nvPr>
        </p:nvSpPr>
        <p:spPr>
          <a:xfrm>
            <a:off x="272025" y="1369225"/>
            <a:ext cx="8508300" cy="3263400"/>
          </a:xfrm>
          <a:prstGeom prst="rect">
            <a:avLst/>
          </a:prstGeom>
          <a:noFill/>
          <a:ln>
            <a:noFill/>
          </a:ln>
        </p:spPr>
        <p:txBody>
          <a:bodyPr spcFirstLastPara="1" wrap="square" lIns="68575" tIns="34275" rIns="68575" bIns="34275" anchor="t" anchorCtr="0">
            <a:noAutofit/>
          </a:bodyPr>
          <a:lstStyle/>
          <a:p>
            <a:pPr marL="457200" marR="0" lvl="0" indent="-368300" algn="l" rtl="0">
              <a:lnSpc>
                <a:spcPct val="150000"/>
              </a:lnSpc>
              <a:spcBef>
                <a:spcPts val="1700"/>
              </a:spcBef>
              <a:spcAft>
                <a:spcPts val="0"/>
              </a:spcAft>
              <a:buClr>
                <a:schemeClr val="dk1"/>
              </a:buClr>
              <a:buSzPts val="2200"/>
              <a:buFont typeface="Century Gothic"/>
              <a:buAutoNum type="arabicPeriod"/>
            </a:pPr>
            <a:r>
              <a:rPr lang="en" sz="2200" b="0" i="0" u="none" strike="noStrike" cap="none">
                <a:solidFill>
                  <a:schemeClr val="dk1"/>
                </a:solidFill>
                <a:latin typeface="Century Gothic"/>
                <a:ea typeface="Century Gothic"/>
                <a:cs typeface="Century Gothic"/>
                <a:sym typeface="Century Gothic"/>
              </a:rPr>
              <a:t>I can determine the gist of </a:t>
            </a:r>
            <a:r>
              <a:rPr lang="en" sz="2200" b="0" i="1" u="none" strike="noStrike" cap="none">
                <a:solidFill>
                  <a:schemeClr val="dk1"/>
                </a:solidFill>
                <a:latin typeface="Century Gothic"/>
                <a:ea typeface="Century Gothic"/>
                <a:cs typeface="Century Gothic"/>
                <a:sym typeface="Century Gothic"/>
              </a:rPr>
              <a:t>“An Incomplete Revolution.”</a:t>
            </a:r>
            <a:endParaRPr sz="2200" b="1" i="1" u="none" strike="noStrike" cap="none">
              <a:solidFill>
                <a:schemeClr val="dk1"/>
              </a:solidFill>
              <a:latin typeface="Century Gothic"/>
              <a:ea typeface="Century Gothic"/>
              <a:cs typeface="Century Gothic"/>
              <a:sym typeface="Century Gothic"/>
            </a:endParaRPr>
          </a:p>
          <a:p>
            <a:pPr marL="457200" marR="0" lvl="0" indent="-368300" algn="l" rtl="0">
              <a:lnSpc>
                <a:spcPct val="150000"/>
              </a:lnSpc>
              <a:spcBef>
                <a:spcPts val="0"/>
              </a:spcBef>
              <a:spcAft>
                <a:spcPts val="0"/>
              </a:spcAft>
              <a:buClr>
                <a:schemeClr val="dk1"/>
              </a:buClr>
              <a:buSzPts val="2200"/>
              <a:buFont typeface="Century Gothic"/>
              <a:buAutoNum type="arabicPeriod"/>
            </a:pPr>
            <a:r>
              <a:rPr lang="en" sz="2200" b="0" i="0" u="none" strike="noStrike" cap="none">
                <a:solidFill>
                  <a:schemeClr val="dk1"/>
                </a:solidFill>
                <a:latin typeface="Century Gothic"/>
                <a:ea typeface="Century Gothic"/>
                <a:cs typeface="Century Gothic"/>
                <a:sym typeface="Century Gothic"/>
              </a:rPr>
              <a:t>I can determine the meaning of unfamiliar words and phrases in </a:t>
            </a:r>
            <a:r>
              <a:rPr lang="en" sz="2200" b="0" i="1" u="none" strike="noStrike" cap="none">
                <a:solidFill>
                  <a:schemeClr val="dk1"/>
                </a:solidFill>
                <a:latin typeface="Century Gothic"/>
                <a:ea typeface="Century Gothic"/>
                <a:cs typeface="Century Gothic"/>
                <a:sym typeface="Century Gothic"/>
              </a:rPr>
              <a:t>“An Incomplete Revolution.”</a:t>
            </a:r>
            <a:endParaRPr sz="2200" b="0" i="1" u="none" strike="noStrike" cap="none">
              <a:solidFill>
                <a:schemeClr val="dk1"/>
              </a:solidFill>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155" name="Google Shape;155;p22"/>
          <p:cNvPicPr preferRelativeResize="0"/>
          <p:nvPr/>
        </p:nvPicPr>
        <p:blipFill rotWithShape="1">
          <a:blip r:embed="rId3">
            <a:alphaModFix/>
          </a:blip>
          <a:srcRect/>
          <a:stretch/>
        </p:blipFill>
        <p:spPr>
          <a:xfrm>
            <a:off x="8486090" y="4360162"/>
            <a:ext cx="544925" cy="5449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F32D344-96D3-44D9-AF17-A772F9615EE5}"/>
</file>

<file path=customXml/itemProps2.xml><?xml version="1.0" encoding="utf-8"?>
<ds:datastoreItem xmlns:ds="http://schemas.openxmlformats.org/officeDocument/2006/customXml" ds:itemID="{CDA7B087-4F36-4C5C-B86E-2EA227778FDA}"/>
</file>

<file path=customXml/itemProps3.xml><?xml version="1.0" encoding="utf-8"?>
<ds:datastoreItem xmlns:ds="http://schemas.openxmlformats.org/officeDocument/2006/customXml" ds:itemID="{DA68AF28-9F70-4436-82DC-9C42D57616C9}"/>
</file>

<file path=docProps/app.xml><?xml version="1.0" encoding="utf-8"?>
<Properties xmlns="http://schemas.openxmlformats.org/officeDocument/2006/extended-properties" xmlns:vt="http://schemas.openxmlformats.org/officeDocument/2006/docPropsVTypes">
  <TotalTime>29</TotalTime>
  <Words>5622</Words>
  <Application>Microsoft Macintosh PowerPoint</Application>
  <PresentationFormat>On-screen Show (16:9)</PresentationFormat>
  <Paragraphs>498</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Grade 4: Module 3: Unit 1: Lesson 7 Teacher slide, before teaching.</vt:lpstr>
      <vt:lpstr>Grade 4: Module 3 Unit 1: Lesson 7 Teacher slide, before teaching.</vt:lpstr>
      <vt:lpstr>Grade 4: Module 3: Unit 1: Lesson 7 Teacher slide, before teaching.</vt:lpstr>
      <vt:lpstr>Grade 4: Module 3: Unit 1: Lesson 7 Teacher slide, before teaching.</vt:lpstr>
      <vt:lpstr>Grade 4: Module 3: Unit 1: Lesson 7 Teacher slide, before teaching. </vt:lpstr>
      <vt:lpstr>Grade 4: Module 3:  Unit 1: Lesson 7</vt:lpstr>
      <vt:lpstr>Hello, Students!</vt:lpstr>
      <vt:lpstr>Engaging the Reader: Colonial Voices: Hear Them Speak</vt:lpstr>
      <vt:lpstr>Learning Targets </vt:lpstr>
      <vt:lpstr>Reading for Gist Jigsaw</vt:lpstr>
      <vt:lpstr>Reading for Gist Jigsaw</vt:lpstr>
      <vt:lpstr>Language Dive </vt:lpstr>
      <vt:lpstr>Language Dive</vt:lpstr>
      <vt:lpstr>Language Dive</vt:lpstr>
      <vt:lpstr>Language Dive</vt:lpstr>
      <vt:lpstr>Language Dive</vt:lpstr>
      <vt:lpstr>Language Dive</vt:lpstr>
      <vt:lpstr>Research Reading Share</vt:lpstr>
      <vt:lpstr>PowerPoint Presentation</vt:lpstr>
      <vt:lpstr>Learning Targets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7 Teacher slide, before teaching.</dc:title>
  <dc:creator>nbravo</dc:creator>
  <cp:lastModifiedBy>Alexander Specht</cp:lastModifiedBy>
  <cp:revision>10</cp:revision>
  <dcterms:modified xsi:type="dcterms:W3CDTF">2018-10-12T22:55:14Z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