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27"/>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x="9144000" cy="5143500" type="screen16x9"/>
  <p:notesSz cx="6858000" cy="9144000"/>
  <p:embeddedFontLst>
    <p:embeddedFont>
      <p:font typeface="Arial Narrow" panose="020B0606020202030204" pitchFamily="34" charset="0"/>
      <p:regular r:id="rId28"/>
      <p:bold r:id="rId29"/>
      <p:italic r:id="rId30"/>
      <p:boldItalic r:id="rId31"/>
    </p:embeddedFont>
    <p:embeddedFont>
      <p:font typeface="Calibri" panose="020F0502020204030204" pitchFamily="34" charset="0"/>
      <p:regular r:id="rId32"/>
      <p:bold r:id="rId33"/>
      <p:italic r:id="rId34"/>
      <p:boldItalic r:id="rId35"/>
    </p:embeddedFont>
    <p:embeddedFont>
      <p:font typeface="Century Gothic" panose="020B0502020202020204" pitchFamily="34" charset="0"/>
      <p:regular r:id="rId36"/>
      <p:bold r:id="rId37"/>
      <p:italic r:id="rId38"/>
      <p:boldItalic r:id="rId39"/>
    </p:embeddedFont>
    <p:embeddedFont>
      <p:font typeface="Comic Sans MS" panose="030F0702030302020204" pitchFamily="66" charset="0"/>
      <p:regular r:id="rId40"/>
      <p:bold r:id="rId41"/>
      <p:italic r:id="rId42"/>
      <p:boldItalic r:id="rId43"/>
    </p:embeddedFont>
    <p:embeddedFont>
      <p:font typeface="Overlock" panose="020B0604020202020204"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ra Judy" initials="" lastIdx="1" clrIdx="0"/>
  <p:cmAuthor id="1" name="AMY BUMPUS" initials="" lastIdx="2" clrIdx="1"/>
  <p:cmAuthor id="2" name="Alexander Specht" initials="AH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A80F46-AD14-4AEB-B0D5-870D9E8290B7}" v="49" dt="2018-09-07T18:08:12.5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943" autoAdjust="0"/>
  </p:normalViewPr>
  <p:slideViewPr>
    <p:cSldViewPr snapToGrid="0">
      <p:cViewPr varScale="1">
        <p:scale>
          <a:sx n="128" d="100"/>
          <a:sy n="128" d="100"/>
        </p:scale>
        <p:origin x="113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2.fntdata"/><Relationship Id="rId41" Type="http://schemas.openxmlformats.org/officeDocument/2006/relationships/font" Target="fonts/font14.fntdata"/><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3"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18A80F46-AD14-4AEB-B0D5-870D9E8290B7}"/>
    <pc:docChg chg="modSld modMainMaster">
      <pc:chgData name="Natalie Ivey" userId="2c81a4b0-7596-4a42-b4da-e7aac4dfeff9" providerId="ADAL" clId="{18A80F46-AD14-4AEB-B0D5-870D9E8290B7}" dt="2018-09-07T18:08:12.545" v="49" actId="14100"/>
      <pc:docMkLst>
        <pc:docMk/>
      </pc:docMkLst>
      <pc:sldChg chg="addSp modSp">
        <pc:chgData name="Natalie Ivey" userId="2c81a4b0-7596-4a42-b4da-e7aac4dfeff9" providerId="ADAL" clId="{18A80F46-AD14-4AEB-B0D5-870D9E8290B7}" dt="2018-09-07T18:00:49.565" v="5" actId="1076"/>
        <pc:sldMkLst>
          <pc:docMk/>
          <pc:sldMk cId="0" sldId="259"/>
        </pc:sldMkLst>
        <pc:picChg chg="add mod">
          <ac:chgData name="Natalie Ivey" userId="2c81a4b0-7596-4a42-b4da-e7aac4dfeff9" providerId="ADAL" clId="{18A80F46-AD14-4AEB-B0D5-870D9E8290B7}" dt="2018-09-07T18:00:49.565" v="5" actId="1076"/>
          <ac:picMkLst>
            <pc:docMk/>
            <pc:sldMk cId="0" sldId="259"/>
            <ac:picMk id="3" creationId="{342065E1-A51B-43D9-A530-8C53B1ED6B68}"/>
          </ac:picMkLst>
        </pc:picChg>
      </pc:sldChg>
      <pc:sldChg chg="modSp">
        <pc:chgData name="Natalie Ivey" userId="2c81a4b0-7596-4a42-b4da-e7aac4dfeff9" providerId="ADAL" clId="{18A80F46-AD14-4AEB-B0D5-870D9E8290B7}" dt="2018-09-07T18:07:28.570" v="39" actId="14100"/>
        <pc:sldMkLst>
          <pc:docMk/>
          <pc:sldMk cId="0" sldId="261"/>
        </pc:sldMkLst>
        <pc:picChg chg="mod">
          <ac:chgData name="Natalie Ivey" userId="2c81a4b0-7596-4a42-b4da-e7aac4dfeff9" providerId="ADAL" clId="{18A80F46-AD14-4AEB-B0D5-870D9E8290B7}" dt="2018-09-07T18:07:28.570" v="39" actId="14100"/>
          <ac:picMkLst>
            <pc:docMk/>
            <pc:sldMk cId="0" sldId="261"/>
            <ac:picMk id="208" creationId="{00000000-0000-0000-0000-000000000000}"/>
          </ac:picMkLst>
        </pc:picChg>
      </pc:sldChg>
      <pc:sldChg chg="modSp">
        <pc:chgData name="Natalie Ivey" userId="2c81a4b0-7596-4a42-b4da-e7aac4dfeff9" providerId="ADAL" clId="{18A80F46-AD14-4AEB-B0D5-870D9E8290B7}" dt="2018-09-07T18:07:45.487" v="41" actId="1076"/>
        <pc:sldMkLst>
          <pc:docMk/>
          <pc:sldMk cId="0" sldId="266"/>
        </pc:sldMkLst>
        <pc:picChg chg="mod">
          <ac:chgData name="Natalie Ivey" userId="2c81a4b0-7596-4a42-b4da-e7aac4dfeff9" providerId="ADAL" clId="{18A80F46-AD14-4AEB-B0D5-870D9E8290B7}" dt="2018-09-07T18:07:40.854" v="40" actId="14100"/>
          <ac:picMkLst>
            <pc:docMk/>
            <pc:sldMk cId="0" sldId="266"/>
            <ac:picMk id="251" creationId="{00000000-0000-0000-0000-000000000000}"/>
          </ac:picMkLst>
        </pc:picChg>
        <pc:picChg chg="mod">
          <ac:chgData name="Natalie Ivey" userId="2c81a4b0-7596-4a42-b4da-e7aac4dfeff9" providerId="ADAL" clId="{18A80F46-AD14-4AEB-B0D5-870D9E8290B7}" dt="2018-09-07T18:07:45.487" v="41" actId="1076"/>
          <ac:picMkLst>
            <pc:docMk/>
            <pc:sldMk cId="0" sldId="266"/>
            <ac:picMk id="2050" creationId="{00000000-0000-0000-0000-000000000000}"/>
          </ac:picMkLst>
        </pc:picChg>
      </pc:sldChg>
      <pc:sldChg chg="modSp">
        <pc:chgData name="Natalie Ivey" userId="2c81a4b0-7596-4a42-b4da-e7aac4dfeff9" providerId="ADAL" clId="{18A80F46-AD14-4AEB-B0D5-870D9E8290B7}" dt="2018-09-07T18:08:01.788" v="46" actId="14100"/>
        <pc:sldMkLst>
          <pc:docMk/>
          <pc:sldMk cId="0" sldId="267"/>
        </pc:sldMkLst>
        <pc:picChg chg="mod">
          <ac:chgData name="Natalie Ivey" userId="2c81a4b0-7596-4a42-b4da-e7aac4dfeff9" providerId="ADAL" clId="{18A80F46-AD14-4AEB-B0D5-870D9E8290B7}" dt="2018-09-07T18:08:01.788" v="46" actId="14100"/>
          <ac:picMkLst>
            <pc:docMk/>
            <pc:sldMk cId="0" sldId="267"/>
            <ac:picMk id="260" creationId="{00000000-0000-0000-0000-000000000000}"/>
          </ac:picMkLst>
        </pc:picChg>
      </pc:sldChg>
      <pc:sldChg chg="modSp">
        <pc:chgData name="Natalie Ivey" userId="2c81a4b0-7596-4a42-b4da-e7aac4dfeff9" providerId="ADAL" clId="{18A80F46-AD14-4AEB-B0D5-870D9E8290B7}" dt="2018-09-07T18:08:12.545" v="49" actId="14100"/>
        <pc:sldMkLst>
          <pc:docMk/>
          <pc:sldMk cId="0" sldId="268"/>
        </pc:sldMkLst>
        <pc:picChg chg="mod">
          <ac:chgData name="Natalie Ivey" userId="2c81a4b0-7596-4a42-b4da-e7aac4dfeff9" providerId="ADAL" clId="{18A80F46-AD14-4AEB-B0D5-870D9E8290B7}" dt="2018-09-07T18:08:08.271" v="48" actId="14100"/>
          <ac:picMkLst>
            <pc:docMk/>
            <pc:sldMk cId="0" sldId="268"/>
            <ac:picMk id="269" creationId="{00000000-0000-0000-0000-000000000000}"/>
          </ac:picMkLst>
        </pc:picChg>
        <pc:picChg chg="mod">
          <ac:chgData name="Natalie Ivey" userId="2c81a4b0-7596-4a42-b4da-e7aac4dfeff9" providerId="ADAL" clId="{18A80F46-AD14-4AEB-B0D5-870D9E8290B7}" dt="2018-09-07T18:08:12.545" v="49" actId="14100"/>
          <ac:picMkLst>
            <pc:docMk/>
            <pc:sldMk cId="0" sldId="268"/>
            <ac:picMk id="270" creationId="{00000000-0000-0000-0000-000000000000}"/>
          </ac:picMkLst>
        </pc:picChg>
      </pc:sldChg>
      <pc:sldChg chg="addSp modSp">
        <pc:chgData name="Natalie Ivey" userId="2c81a4b0-7596-4a42-b4da-e7aac4dfeff9" providerId="ADAL" clId="{18A80F46-AD14-4AEB-B0D5-870D9E8290B7}" dt="2018-09-07T18:03:46.268" v="18" actId="1076"/>
        <pc:sldMkLst>
          <pc:docMk/>
          <pc:sldMk cId="3540242344" sldId="271"/>
        </pc:sldMkLst>
        <pc:spChg chg="mod">
          <ac:chgData name="Natalie Ivey" userId="2c81a4b0-7596-4a42-b4da-e7aac4dfeff9" providerId="ADAL" clId="{18A80F46-AD14-4AEB-B0D5-870D9E8290B7}" dt="2018-09-07T18:03:26.517" v="14" actId="14100"/>
          <ac:spMkLst>
            <pc:docMk/>
            <pc:sldMk cId="3540242344" sldId="271"/>
            <ac:spMk id="130" creationId="{00000000-0000-0000-0000-000000000000}"/>
          </ac:spMkLst>
        </pc:spChg>
        <pc:spChg chg="mod">
          <ac:chgData name="Natalie Ivey" userId="2c81a4b0-7596-4a42-b4da-e7aac4dfeff9" providerId="ADAL" clId="{18A80F46-AD14-4AEB-B0D5-870D9E8290B7}" dt="2018-09-07T18:03:22.601" v="12" actId="14100"/>
          <ac:spMkLst>
            <pc:docMk/>
            <pc:sldMk cId="3540242344" sldId="271"/>
            <ac:spMk id="131" creationId="{00000000-0000-0000-0000-000000000000}"/>
          </ac:spMkLst>
        </pc:spChg>
        <pc:picChg chg="add mod">
          <ac:chgData name="Natalie Ivey" userId="2c81a4b0-7596-4a42-b4da-e7aac4dfeff9" providerId="ADAL" clId="{18A80F46-AD14-4AEB-B0D5-870D9E8290B7}" dt="2018-09-07T18:03:46.268" v="18" actId="1076"/>
          <ac:picMkLst>
            <pc:docMk/>
            <pc:sldMk cId="3540242344" sldId="271"/>
            <ac:picMk id="3" creationId="{6FE061FC-40D6-42EC-B58B-72FF0CA9DB78}"/>
          </ac:picMkLst>
        </pc:picChg>
      </pc:sldChg>
      <pc:sldMasterChg chg="addSp modSp">
        <pc:chgData name="Natalie Ivey" userId="2c81a4b0-7596-4a42-b4da-e7aac4dfeff9" providerId="ADAL" clId="{18A80F46-AD14-4AEB-B0D5-870D9E8290B7}" dt="2018-09-07T18:04:52.120" v="27" actId="1076"/>
        <pc:sldMasterMkLst>
          <pc:docMk/>
          <pc:sldMasterMk cId="0" sldId="2147483681"/>
        </pc:sldMasterMkLst>
        <pc:picChg chg="add mod">
          <ac:chgData name="Natalie Ivey" userId="2c81a4b0-7596-4a42-b4da-e7aac4dfeff9" providerId="ADAL" clId="{18A80F46-AD14-4AEB-B0D5-870D9E8290B7}" dt="2018-09-07T18:04:52.120" v="27" actId="1076"/>
          <ac:picMkLst>
            <pc:docMk/>
            <pc:sldMasterMk cId="0" sldId="2147483681"/>
            <ac:picMk id="3" creationId="{EDBE4E74-D9C3-4438-8B05-884306889C8A}"/>
          </ac:picMkLst>
        </pc:picChg>
        <pc:picChg chg="add mod">
          <ac:chgData name="Natalie Ivey" userId="2c81a4b0-7596-4a42-b4da-e7aac4dfeff9" providerId="ADAL" clId="{18A80F46-AD14-4AEB-B0D5-870D9E8290B7}" dt="2018-09-07T18:04:48.618" v="26" actId="1076"/>
          <ac:picMkLst>
            <pc:docMk/>
            <pc:sldMasterMk cId="0" sldId="2147483681"/>
            <ac:picMk id="5" creationId="{A180EFF6-66C8-4C3D-9952-8A7845920C5C}"/>
          </ac:picMkLst>
        </pc:picChg>
        <pc:picChg chg="add mod">
          <ac:chgData name="Natalie Ivey" userId="2c81a4b0-7596-4a42-b4da-e7aac4dfeff9" providerId="ADAL" clId="{18A80F46-AD14-4AEB-B0D5-870D9E8290B7}" dt="2018-09-07T18:04:42.935" v="25" actId="1076"/>
          <ac:picMkLst>
            <pc:docMk/>
            <pc:sldMasterMk cId="0" sldId="2147483681"/>
            <ac:picMk id="10" creationId="{797FA612-171A-43F8-BD79-041CD39A93B5}"/>
          </ac:picMkLst>
        </pc:picChg>
      </pc:sldMasterChg>
      <pc:sldMasterChg chg="addSp modSp">
        <pc:chgData name="Natalie Ivey" userId="2c81a4b0-7596-4a42-b4da-e7aac4dfeff9" providerId="ADAL" clId="{18A80F46-AD14-4AEB-B0D5-870D9E8290B7}" dt="2018-09-07T18:05:36.302" v="35" actId="1076"/>
        <pc:sldMasterMkLst>
          <pc:docMk/>
          <pc:sldMasterMk cId="0" sldId="2147483682"/>
        </pc:sldMasterMkLst>
        <pc:picChg chg="add mod">
          <ac:chgData name="Natalie Ivey" userId="2c81a4b0-7596-4a42-b4da-e7aac4dfeff9" providerId="ADAL" clId="{18A80F46-AD14-4AEB-B0D5-870D9E8290B7}" dt="2018-09-07T18:05:05.352" v="29" actId="1076"/>
          <ac:picMkLst>
            <pc:docMk/>
            <pc:sldMasterMk cId="0" sldId="2147483682"/>
            <ac:picMk id="3" creationId="{3D3815A2-A7C7-4AEF-A054-995B4F98B865}"/>
          </ac:picMkLst>
        </pc:picChg>
        <pc:picChg chg="add mod">
          <ac:chgData name="Natalie Ivey" userId="2c81a4b0-7596-4a42-b4da-e7aac4dfeff9" providerId="ADAL" clId="{18A80F46-AD14-4AEB-B0D5-870D9E8290B7}" dt="2018-09-07T18:05:22.402" v="32" actId="1076"/>
          <ac:picMkLst>
            <pc:docMk/>
            <pc:sldMasterMk cId="0" sldId="2147483682"/>
            <ac:picMk id="5" creationId="{1B45A88C-B276-4BC8-BCCC-6EB700DAA549}"/>
          </ac:picMkLst>
        </pc:picChg>
        <pc:picChg chg="add mod">
          <ac:chgData name="Natalie Ivey" userId="2c81a4b0-7596-4a42-b4da-e7aac4dfeff9" providerId="ADAL" clId="{18A80F46-AD14-4AEB-B0D5-870D9E8290B7}" dt="2018-09-07T18:05:36.302" v="35" actId="1076"/>
          <ac:picMkLst>
            <pc:docMk/>
            <pc:sldMasterMk cId="0" sldId="2147483682"/>
            <ac:picMk id="7" creationId="{82FF89B1-EF40-4356-A6F5-561421372A46}"/>
          </ac:picMkLst>
        </pc:picChg>
      </pc:sldMasterChg>
    </pc:docChg>
  </pc:docChgLst>
  <pc:docChgLst>
    <pc:chgData clId="Web-{4A836394-DB4A-4E88-8C6C-34F4A6318526}"/>
    <pc:docChg chg="modSld">
      <pc:chgData name="" userId="" providerId="" clId="Web-{4A836394-DB4A-4E88-8C6C-34F4A6318526}" dt="2018-08-11T22:08:10.759" v="9" actId="14100"/>
      <pc:docMkLst>
        <pc:docMk/>
      </pc:docMkLst>
      <pc:sldChg chg="addSp modSp">
        <pc:chgData name="" userId="" providerId="" clId="Web-{4A836394-DB4A-4E88-8C6C-34F4A6318526}" dt="2018-08-11T22:07:16.617" v="3" actId="14100"/>
        <pc:sldMkLst>
          <pc:docMk/>
          <pc:sldMk cId="0" sldId="264"/>
        </pc:sldMkLst>
        <pc:picChg chg="add mod">
          <ac:chgData name="" userId="" providerId="" clId="Web-{4A836394-DB4A-4E88-8C6C-34F4A6318526}" dt="2018-08-11T22:07:16.617" v="3" actId="14100"/>
          <ac:picMkLst>
            <pc:docMk/>
            <pc:sldMk cId="0" sldId="264"/>
            <ac:picMk id="2" creationId="{3D910A9F-C5E9-40AB-8051-F674CC6BD241}"/>
          </ac:picMkLst>
        </pc:picChg>
        <pc:picChg chg="mod">
          <ac:chgData name="" userId="" providerId="" clId="Web-{4A836394-DB4A-4E88-8C6C-34F4A6318526}" dt="2018-08-11T22:07:13.070" v="2" actId="1076"/>
          <ac:picMkLst>
            <pc:docMk/>
            <pc:sldMk cId="0" sldId="264"/>
            <ac:picMk id="237" creationId="{00000000-0000-0000-0000-000000000000}"/>
          </ac:picMkLst>
        </pc:picChg>
      </pc:sldChg>
      <pc:sldChg chg="addSp modSp">
        <pc:chgData name="" userId="" providerId="" clId="Web-{4A836394-DB4A-4E88-8C6C-34F4A6318526}" dt="2018-08-11T22:07:53.087" v="6" actId="14100"/>
        <pc:sldMkLst>
          <pc:docMk/>
          <pc:sldMk cId="0" sldId="269"/>
        </pc:sldMkLst>
        <pc:picChg chg="add mod">
          <ac:chgData name="" userId="" providerId="" clId="Web-{4A836394-DB4A-4E88-8C6C-34F4A6318526}" dt="2018-08-11T22:07:53.087" v="6" actId="14100"/>
          <ac:picMkLst>
            <pc:docMk/>
            <pc:sldMk cId="0" sldId="269"/>
            <ac:picMk id="2" creationId="{2A7C62AE-EB9D-413B-821D-00AAFDB1B7A0}"/>
          </ac:picMkLst>
        </pc:picChg>
      </pc:sldChg>
      <pc:sldChg chg="addSp modSp">
        <pc:chgData name="" userId="" providerId="" clId="Web-{4A836394-DB4A-4E88-8C6C-34F4A6318526}" dt="2018-08-11T22:08:10.759" v="9" actId="14100"/>
        <pc:sldMkLst>
          <pc:docMk/>
          <pc:sldMk cId="2635898896" sldId="274"/>
        </pc:sldMkLst>
        <pc:picChg chg="add mod">
          <ac:chgData name="" userId="" providerId="" clId="Web-{4A836394-DB4A-4E88-8C6C-34F4A6318526}" dt="2018-08-11T22:08:10.759" v="9" actId="14100"/>
          <ac:picMkLst>
            <pc:docMk/>
            <pc:sldMk cId="2635898896" sldId="274"/>
            <ac:picMk id="2" creationId="{F6447767-D259-430A-A02E-6E1C79177BE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160372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cdf6de054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3cdf6de054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50-75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E</a:t>
            </a:r>
            <a:r>
              <a:rPr lang="en" sz="1200" b="0" i="0" u="none" strike="noStrike" cap="none" dirty="0">
                <a:solidFill>
                  <a:srgbClr val="000000"/>
                </a:solidFill>
                <a:latin typeface="Calibri"/>
                <a:ea typeface="Calibri"/>
                <a:cs typeface="Calibri"/>
                <a:sym typeface="Calibri"/>
              </a:rPr>
              <a:t>ngaging the Reader: Establish Opening Routine (15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Review Learning Targets (5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Rereading Section 5 of “The Vietnam Wars”: Communism (10-12 minutes)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Rereading and </a:t>
            </a:r>
            <a:r>
              <a:rPr lang="en" sz="1200" b="1" i="0" u="none" strike="noStrike" cap="none" dirty="0">
                <a:solidFill>
                  <a:srgbClr val="000000"/>
                </a:solidFill>
                <a:latin typeface="Calibri"/>
                <a:ea typeface="Calibri"/>
                <a:cs typeface="Calibri"/>
                <a:sym typeface="Calibri"/>
              </a:rPr>
              <a:t>Structured Notes: Learning about Ha’s Dynamic Character from the Poem “Last Respects”</a:t>
            </a:r>
            <a:r>
              <a:rPr lang="en" sz="1200" b="0" i="0" u="none" strike="noStrike" cap="none" dirty="0">
                <a:solidFill>
                  <a:srgbClr val="000000"/>
                </a:solidFill>
                <a:latin typeface="Calibri"/>
                <a:ea typeface="Calibri"/>
                <a:cs typeface="Calibri"/>
                <a:sym typeface="Calibri"/>
              </a:rPr>
              <a:t> (30-35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Debrief Learning Targets (3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(3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C</a:t>
            </a:r>
            <a:r>
              <a:rPr lang="en" sz="1200" b="0" i="0" u="none" strike="noStrike" cap="none" dirty="0">
                <a:solidFill>
                  <a:srgbClr val="000000"/>
                </a:solidFill>
                <a:latin typeface="Calibri"/>
                <a:ea typeface="Calibri"/>
                <a:cs typeface="Calibri"/>
                <a:sym typeface="Calibri"/>
              </a:rPr>
              <a:t>omplete a first read of pages 91–111. Take notes using the </a:t>
            </a:r>
            <a:r>
              <a:rPr lang="en" sz="1200" b="1" i="0" u="none" strike="noStrike" cap="none" dirty="0">
                <a:solidFill>
                  <a:srgbClr val="000000"/>
                </a:solidFill>
                <a:latin typeface="Calibri"/>
                <a:ea typeface="Calibri"/>
                <a:cs typeface="Calibri"/>
                <a:sym typeface="Calibri"/>
              </a:rPr>
              <a:t>Structured Notes graphic organizer</a:t>
            </a:r>
            <a:r>
              <a:rPr lang="en" sz="1200" b="0" i="0" u="none" strike="noStrike" cap="none" dirty="0">
                <a:solidFill>
                  <a:srgbClr val="000000"/>
                </a:solidFill>
                <a:latin typeface="Calibri"/>
                <a:ea typeface="Calibri"/>
                <a:cs typeface="Calibri"/>
                <a:sym typeface="Calibri"/>
              </a:rPr>
              <a:t>.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641746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cdf6de054_1_5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3cdf6de054_1_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8</a:t>
            </a:r>
            <a:r>
              <a:rPr lang="en-US" sz="1200" b="1" dirty="0">
                <a:solidFill>
                  <a:schemeClr val="dk1"/>
                </a:solidFill>
                <a:latin typeface="Calibri"/>
                <a:ea typeface="Calibri"/>
                <a:cs typeface="Calibri"/>
                <a:sym typeface="Calibri"/>
              </a:rPr>
              <a:t>-10</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Rereading and Structured Notes: Learning about Ha’s Dynamic Character from the Poem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 “Last Respects”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will need their copy of the novel for this part of the Work Time.</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reinforces the strategies from the </a:t>
            </a:r>
            <a:r>
              <a:rPr lang="en" sz="1200" b="1" i="0" u="none" strike="noStrike" cap="none" dirty="0">
                <a:solidFill>
                  <a:schemeClr val="dk1"/>
                </a:solidFill>
                <a:latin typeface="Calibri"/>
                <a:ea typeface="Calibri"/>
                <a:cs typeface="Calibri"/>
                <a:sym typeface="Calibri"/>
              </a:rPr>
              <a:t>Things Close Readers Do anchor c</a:t>
            </a:r>
            <a:r>
              <a:rPr lang="en" sz="1200" i="0" u="none" strike="noStrike" cap="none" dirty="0">
                <a:solidFill>
                  <a:schemeClr val="dk1"/>
                </a:solidFill>
                <a:latin typeface="Calibri"/>
                <a:ea typeface="Calibri"/>
                <a:cs typeface="Calibri"/>
                <a:sym typeface="Calibri"/>
              </a:rPr>
              <a:t>hart: Good readers reread with purpose.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Last Respects” note-catcher</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Read </a:t>
            </a:r>
            <a:r>
              <a:rPr lang="en" sz="1200" i="0" u="none" strike="noStrike" cap="none" dirty="0">
                <a:solidFill>
                  <a:schemeClr val="dk1"/>
                </a:solidFill>
                <a:latin typeface="Calibri"/>
                <a:ea typeface="Calibri"/>
                <a:cs typeface="Calibri"/>
                <a:sym typeface="Calibri"/>
              </a:rPr>
              <a:t>the slide.</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Direct students to the poem “Last Respects.”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aloud the title and ask students: </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“What does the term last respects mean? When is this term used?”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share out whole class by cold calling students to respond.</a:t>
            </a:r>
            <a:endParaRPr sz="1200" dirty="0">
              <a:solidFill>
                <a:schemeClr val="dk1"/>
              </a:solidFill>
              <a:latin typeface="Calibri"/>
              <a:ea typeface="Calibri"/>
              <a:cs typeface="Calibri"/>
              <a:sym typeface="Calibri"/>
            </a:endParaRPr>
          </a:p>
          <a:p>
            <a:pPr marL="22860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 sz="1200" i="0" u="none" strike="noStrike" cap="none" dirty="0">
                <a:solidFill>
                  <a:schemeClr val="dk1"/>
                </a:solidFill>
                <a:latin typeface="Calibri"/>
                <a:ea typeface="Calibri"/>
                <a:cs typeface="Calibri"/>
                <a:sym typeface="Calibri"/>
              </a:rPr>
              <a:t>tudents will understand that “last respects” refers to the honor and recognition given to an individual upon death.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should pick up on words/phrases such as</a:t>
            </a:r>
            <a:r>
              <a:rPr lang="en" sz="1200" i="1" u="none" strike="noStrike" cap="none" dirty="0">
                <a:solidFill>
                  <a:schemeClr val="dk1"/>
                </a:solidFill>
                <a:latin typeface="Calibri"/>
                <a:ea typeface="Calibri"/>
                <a:cs typeface="Calibri"/>
                <a:sym typeface="Calibri"/>
              </a:rPr>
              <a:t>: formal lowering of the flag,  South Vietnam no longer exists, their pain seems unreal, the white bundle sinks into the sea.</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students do not know what </a:t>
            </a:r>
            <a:r>
              <a:rPr lang="en" sz="1200" dirty="0">
                <a:solidFill>
                  <a:schemeClr val="dk1"/>
                </a:solidFill>
                <a:latin typeface="Calibri"/>
                <a:ea typeface="Calibri"/>
                <a:cs typeface="Calibri"/>
                <a:sym typeface="Calibri"/>
              </a:rPr>
              <a:t>“last respects”</a:t>
            </a:r>
            <a:r>
              <a:rPr lang="en" sz="1200" i="0" u="none" strike="noStrike" cap="none" dirty="0">
                <a:solidFill>
                  <a:schemeClr val="dk1"/>
                </a:solidFill>
                <a:latin typeface="Calibri"/>
                <a:ea typeface="Calibri"/>
                <a:cs typeface="Calibri"/>
                <a:sym typeface="Calibri"/>
              </a:rPr>
              <a:t> means, define it for them. They may benefit from examples of how different cultures pay their last respects.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50825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cdf6de054_1_6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7" name="Google Shape;247;g3cdf6de054_1_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Rereading and Structured Notes: Learning about Ha’s Dynamic Character from the Poem </a:t>
            </a: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 “Last Respects”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There are several steps involved in completing this note-catcher, so the process has been divided over several slides. This is the first </a:t>
            </a:r>
            <a:r>
              <a:rPr lang="en" sz="1200" dirty="0">
                <a:solidFill>
                  <a:schemeClr val="dk1"/>
                </a:solidFill>
                <a:latin typeface="Calibri"/>
                <a:ea typeface="Calibri"/>
                <a:cs typeface="Calibri"/>
                <a:sym typeface="Calibri"/>
              </a:rPr>
              <a:t>slide of three.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the second column heading doesn’t indicate stanza- the directions do. It is important for students to be specific about the location of the details from the text.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use the Think-Write-Pair-Share protocol during this activity. They can pair with another student from their established groups for this activity.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They also provide scaffolding especially critical for learners with lower levels of language proficiency.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Think-Write-Pair-Share allows for total participation of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Orient students to the note-catcher. Focus them on Part A.</a:t>
            </a:r>
            <a:endParaRPr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them that it looks very similar to the </a:t>
            </a:r>
            <a:r>
              <a:rPr lang="en" sz="1200" b="1" i="0" u="none" strike="noStrike" cap="none" dirty="0">
                <a:solidFill>
                  <a:schemeClr val="dk1"/>
                </a:solidFill>
                <a:latin typeface="Calibri"/>
                <a:ea typeface="Calibri"/>
                <a:cs typeface="Calibri"/>
                <a:sym typeface="Calibri"/>
              </a:rPr>
              <a:t>Structured Notes graphic organizer </a:t>
            </a:r>
            <a:r>
              <a:rPr lang="en" sz="1200" i="0" u="none" strike="noStrike" cap="none" dirty="0">
                <a:solidFill>
                  <a:schemeClr val="dk1"/>
                </a:solidFill>
                <a:latin typeface="Calibri"/>
                <a:ea typeface="Calibri"/>
                <a:cs typeface="Calibri"/>
                <a:sym typeface="Calibri"/>
              </a:rPr>
              <a:t>they are using to collect notes from the novel. </a:t>
            </a:r>
            <a:endParaRPr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Review the parts of the note-catcher:</a:t>
            </a:r>
            <a:endParaRPr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In the far left column, they will be looking for key details in the poem that are related to the phrase “last respects”—specifically, details that relate to death and dying. </a:t>
            </a:r>
            <a:endParaRPr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In the second column, students will record the page number and stanza to reference the images they note.</a:t>
            </a:r>
            <a:endParaRPr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In the third column, they will answer the question: “How are these key details related to death and dying?” </a:t>
            </a:r>
            <a:endParaRPr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The far right column will focus on words and phrases that help students understand the poem. </a:t>
            </a:r>
            <a:endParaRPr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t>
            </a:r>
            <a:r>
              <a:rPr lang="en" sz="1200" i="0" u="none" strike="noStrike" cap="none" dirty="0">
                <a:solidFill>
                  <a:schemeClr val="dk1"/>
                </a:solidFill>
                <a:latin typeface="Calibri"/>
                <a:ea typeface="Calibri"/>
                <a:cs typeface="Calibri"/>
                <a:sym typeface="Calibri"/>
              </a:rPr>
              <a:t>hare the examples </a:t>
            </a:r>
            <a:r>
              <a:rPr lang="en" sz="1200" dirty="0">
                <a:solidFill>
                  <a:schemeClr val="dk1"/>
                </a:solidFill>
                <a:latin typeface="Calibri"/>
                <a:ea typeface="Calibri"/>
                <a:cs typeface="Calibri"/>
                <a:sym typeface="Calibri"/>
              </a:rPr>
              <a:t>provided on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of the photograph they looked at earlier in the lesson and ask: </a:t>
            </a:r>
            <a:endParaRPr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“How does the image of the flag Ha describes compare with the image of the flag in the photograph?</a:t>
            </a:r>
            <a:r>
              <a:rPr lang="en-US" sz="1200" i="1" u="none" strike="noStrike" cap="none" dirty="0">
                <a:solidFill>
                  <a:schemeClr val="dk1"/>
                </a:solidFill>
                <a:latin typeface="Calibri"/>
                <a:ea typeface="Calibri"/>
                <a:cs typeface="Calibri"/>
                <a:sym typeface="Calibri"/>
              </a:rPr>
              <a:t>”</a:t>
            </a:r>
            <a:endParaRPr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of the </a:t>
            </a:r>
            <a:r>
              <a:rPr lang="en" sz="1200" b="1" i="0" u="none" strike="noStrike" cap="none" dirty="0">
                <a:solidFill>
                  <a:schemeClr val="dk1"/>
                </a:solidFill>
                <a:latin typeface="Calibri"/>
                <a:ea typeface="Calibri"/>
                <a:cs typeface="Calibri"/>
                <a:sym typeface="Calibri"/>
              </a:rPr>
              <a:t>Reading Closely for Details document </a:t>
            </a:r>
            <a:r>
              <a:rPr lang="en" sz="1200" i="0" u="none" strike="noStrike" cap="none" dirty="0">
                <a:solidFill>
                  <a:schemeClr val="dk1"/>
                </a:solidFill>
                <a:latin typeface="Calibri"/>
                <a:ea typeface="Calibri"/>
                <a:cs typeface="Calibri"/>
                <a:sym typeface="Calibri"/>
              </a:rPr>
              <a:t>(from Lesson 1). Point out that one “thing” close readers do is begin to connect details. Give students a few minutes to think on their own and write: </a:t>
            </a:r>
            <a:endParaRPr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“What details do you notice in the poem that relate to death and dying?”</a:t>
            </a:r>
            <a:endParaRPr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Then invite students to participate in a Think-Write-Pair-Share protocol, in which they pair up, share their thinking, and add to their “Last Respects” note-catcher.</a:t>
            </a:r>
            <a:endParaRPr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notice that the flag pictured in the informational text differs from the one that Ha describes. The flag pictures in the text is that of North Vietnam, signifying their victory over the South.</a:t>
            </a:r>
            <a:endParaRPr dirty="0"/>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Details related to death and dying include: </a:t>
            </a:r>
            <a:r>
              <a:rPr lang="en" sz="1200" b="0" i="1" u="none" strike="noStrike" cap="none" dirty="0">
                <a:solidFill>
                  <a:schemeClr val="dk1"/>
                </a:solidFill>
                <a:latin typeface="Calibri"/>
                <a:ea typeface="Calibri"/>
                <a:cs typeface="Calibri"/>
                <a:sym typeface="Calibri"/>
              </a:rPr>
              <a:t>the woman screaming that she cannot live, the man stabbing himself with his toothbrush, the broken chick, Brother Khoi’s wild eyes, etc.</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first stanza.”</a:t>
            </a:r>
            <a:endParaRPr dirty="0"/>
          </a:p>
        </p:txBody>
      </p:sp>
    </p:spTree>
    <p:extLst>
      <p:ext uri="{BB962C8B-B14F-4D97-AF65-F5344CB8AC3E}">
        <p14:creationId xmlns:p14="http://schemas.microsoft.com/office/powerpoint/2010/main" val="1243413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cdf6de054_1_7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g3cdf6de054_1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Rereading and Structured Notes: Learning about Ha’s Dynamic Character from the Poem </a:t>
            </a: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 “Last Respects”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three slides.</a:t>
            </a:r>
            <a:endParaRPr dirty="0"/>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continue working with their partner to complete Part B of the note-catcher.</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Next, focus students on Part B of the note-catcher. </a:t>
            </a:r>
            <a:endParaRPr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them that this part of the note-catcher involves inferring. They will need to use clues from the poem and what they know about Ha to answer the questions. </a:t>
            </a:r>
            <a:endParaRPr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Invite pairs to answer the text-dependent questions.</a:t>
            </a:r>
            <a:endParaRPr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Circulate while the class is working and probe as needed with questions such as: </a:t>
            </a:r>
            <a:endParaRPr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“Look at the poem ‘Sssshhhhhhh’ on page 46. In the fourth stanza, what does Brother Khoi say about his chick? What do you think about his decision to throw it overboard now?” </a:t>
            </a:r>
            <a:endParaRPr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Look at the poem ‘Choice’ on pages 55 and 56. What is Ha’s choice?” </a:t>
            </a:r>
            <a:r>
              <a:rPr lang="en" sz="1200" i="0" u="none" strike="noStrike" cap="none" dirty="0">
                <a:solidFill>
                  <a:schemeClr val="dk1"/>
                </a:solidFill>
                <a:latin typeface="Calibri"/>
                <a:ea typeface="Calibri"/>
                <a:cs typeface="Calibri"/>
                <a:sym typeface="Calibri"/>
              </a:rPr>
              <a:t>Be sure students realize that Ha threw the doll overboard. </a:t>
            </a:r>
            <a:endParaRPr i="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“How does Ha describe the doll she chose to bring with her? What did Ha love most about this doll? Why was it special to her? What do you think about her decision to throw the doll overboard now?” </a:t>
            </a:r>
            <a:endParaRPr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1: </a:t>
            </a:r>
            <a:r>
              <a:rPr lang="en" sz="1200" b="0" i="0" u="none" strike="noStrike" cap="none" dirty="0">
                <a:solidFill>
                  <a:schemeClr val="dk1"/>
                </a:solidFill>
                <a:latin typeface="Calibri"/>
                <a:ea typeface="Calibri"/>
                <a:cs typeface="Calibri"/>
                <a:sym typeface="Calibri"/>
              </a:rPr>
              <a:t>Ha’s doll and the chick are placed in the handkerchief.</a:t>
            </a:r>
            <a:endParaRPr i="0" dirty="0"/>
          </a:p>
          <a:p>
            <a:pPr marL="457200" lvl="0"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Question 2: </a:t>
            </a:r>
            <a:r>
              <a:rPr lang="en" sz="1200" b="0" i="0" u="none" strike="noStrike" cap="none" dirty="0">
                <a:solidFill>
                  <a:schemeClr val="dk1"/>
                </a:solidFill>
                <a:latin typeface="Calibri"/>
                <a:ea typeface="Calibri"/>
                <a:cs typeface="Calibri"/>
                <a:sym typeface="Calibri"/>
              </a:rPr>
              <a:t>They represent their old lives in South Vietnam.</a:t>
            </a:r>
            <a:endParaRPr i="0" dirty="0"/>
          </a:p>
          <a:p>
            <a:pPr marL="457200" lvl="0"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Question 3: </a:t>
            </a:r>
            <a:r>
              <a:rPr lang="en" sz="1200" b="0" i="0" u="none" strike="noStrike" cap="none" dirty="0">
                <a:solidFill>
                  <a:schemeClr val="dk1"/>
                </a:solidFill>
                <a:latin typeface="Calibri"/>
                <a:ea typeface="Calibri"/>
                <a:cs typeface="Calibri"/>
                <a:sym typeface="Calibri"/>
              </a:rPr>
              <a:t>Strongest evidence could include: Brother Khoi made a vow to protect his chick, Khoi brings his chick and Ha chooses to bring her doll from home. They were both pieces of their old lives and what they loved most in South Vietnam.</a:t>
            </a:r>
            <a:endParaRPr i="0" dirty="0"/>
          </a:p>
          <a:p>
            <a:pPr marL="457200" lvl="0"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Question 4: </a:t>
            </a:r>
            <a:r>
              <a:rPr lang="en" sz="1200" b="0" i="0" u="none" strike="noStrike" cap="none" dirty="0">
                <a:solidFill>
                  <a:schemeClr val="dk1"/>
                </a:solidFill>
                <a:latin typeface="Calibri"/>
                <a:ea typeface="Calibri"/>
                <a:cs typeface="Calibri"/>
                <a:sym typeface="Calibri"/>
              </a:rPr>
              <a:t>The sinking bundle represents their lives in South Vietnam, their childhood/innocence. </a:t>
            </a:r>
            <a:endParaRPr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As this part of the note-catcher involves forming many inferences, and the complex concept of symbolism, students may need support with forming those inferences. Use the probing questions indicated and others as needed.</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80240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cdf6de054_1_8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g3cdf6de054_1_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Rereading and Structured Notes: Learning about Ha’s Dynamic Character from the Poem </a:t>
            </a: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 “Last Respects”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reflects the final step in Work Time B, debriefing the note-catcher.</a:t>
            </a:r>
            <a:endParaRPr dirty="0"/>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Use a document camera or chart student responses to the note-catcher as they share out.</a:t>
            </a:r>
            <a:endParaRPr dirty="0"/>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Reinforce with students that this poem provides key details that will help them learn about the challenges Ha is facing and how her character is changing.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Debrief the details from Part A of the note-catcher using the Numbered Heads strategy. </a:t>
            </a:r>
            <a:endParaRPr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Numbered Head 2 from each group to share one image or detail from the poem that relates to death or dying.</a:t>
            </a:r>
            <a:endParaRPr dirty="0"/>
          </a:p>
          <a:p>
            <a:pPr marL="457200" lvl="0" indent="-304800" rtl="0">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Model taking notes and invite students to add these notes to their own notes in Part A of the note catcher. </a:t>
            </a:r>
            <a:endParaRPr dirty="0"/>
          </a:p>
          <a:p>
            <a:pPr marL="457200" lvl="0" indent="-304800" rtl="0">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attention next to Part B of the note-catcher. </a:t>
            </a:r>
            <a:endParaRPr dirty="0"/>
          </a:p>
          <a:p>
            <a:pPr marL="457200" lvl="0" indent="-304800" rtl="0">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Numbered Head 4s in each group to answer Questions 1 and 2. </a:t>
            </a:r>
            <a:endParaRPr dirty="0"/>
          </a:p>
          <a:p>
            <a:pPr marL="457200" lvl="0" indent="-304800" rtl="0">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Record the key detail in the first column and the page number in the second column. </a:t>
            </a:r>
            <a:endParaRPr dirty="0"/>
          </a:p>
          <a:p>
            <a:pPr marL="457200" lvl="0" indent="-304800" rtl="0">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Numbered Head 1s to share the group’s thinking for question 3. </a:t>
            </a:r>
            <a:endParaRPr dirty="0"/>
          </a:p>
          <a:p>
            <a:pPr marL="457200" lvl="0" indent="-304800" rtl="0">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Finally, ask students to think about this scene </a:t>
            </a:r>
            <a:r>
              <a:rPr lang="en-US" sz="1200" b="0" i="0" u="none" strike="noStrike" cap="none" dirty="0">
                <a:solidFill>
                  <a:schemeClr val="dk1"/>
                </a:solidFill>
                <a:latin typeface="Calibri"/>
                <a:ea typeface="Calibri"/>
                <a:cs typeface="Calibri"/>
                <a:sym typeface="Calibri"/>
              </a:rPr>
              <a:t>and</a:t>
            </a:r>
            <a:r>
              <a:rPr lang="en" sz="1200" b="0" i="0" u="none" strike="noStrike" cap="none" dirty="0">
                <a:solidFill>
                  <a:schemeClr val="dk1"/>
                </a:solidFill>
                <a:latin typeface="Calibri"/>
                <a:ea typeface="Calibri"/>
                <a:cs typeface="Calibri"/>
                <a:sym typeface="Calibri"/>
              </a:rPr>
              <a:t> have Numbered Head 3s share the groups’ thinking: </a:t>
            </a:r>
            <a:r>
              <a:rPr lang="en" sz="1200" b="0" i="1" u="none" strike="noStrike" cap="none" dirty="0">
                <a:solidFill>
                  <a:schemeClr val="dk1"/>
                </a:solidFill>
                <a:latin typeface="Calibri"/>
                <a:ea typeface="Calibri"/>
                <a:cs typeface="Calibri"/>
                <a:sym typeface="Calibri"/>
              </a:rPr>
              <a:t>“Was this simply throwing a bundle of special objects overboard, or did it represent something else symbolically for the characters?”</a:t>
            </a:r>
            <a:endParaRPr dirty="0"/>
          </a:p>
          <a:p>
            <a:pPr marL="0" marR="0" lvl="0" indent="0" algn="l" rtl="0">
              <a:lnSpc>
                <a:spcPct val="100000"/>
              </a:lnSpc>
              <a:spcBef>
                <a:spcPts val="0"/>
              </a:spcBef>
              <a:spcAft>
                <a:spcPts val="0"/>
              </a:spcAft>
              <a:buClr>
                <a:schemeClr val="dk1"/>
              </a:buClr>
              <a:buSzPts val="1200"/>
              <a:buFont typeface="Arial"/>
              <a:buNone/>
            </a:pPr>
            <a:br>
              <a:rPr lang="en" sz="1200" b="0" i="1"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Part A: Students should share appropriate details that reflect death and dying.</a:t>
            </a:r>
            <a:endParaRPr dirty="0"/>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Part B: 1. “Ha wraps her doll and Brother Khoi’s dead chick in her mother’s white handkerchief and throws it overboard.” pg. 86</a:t>
            </a:r>
            <a:endParaRPr dirty="0"/>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Part B: 2. Answer choice C</a:t>
            </a:r>
            <a:endParaRPr dirty="0"/>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Part B 3: Evidence may vary, but should all reflect that these items were important to Ha and Khoi, and they chose to bring as they started a new life away from South Vietnam.</a:t>
            </a:r>
            <a:endParaRPr dirty="0"/>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Part B 4: This represents the loss of their old life in Vietnam as well as their childhoods.</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i="0" u="none" strike="noStrike" cap="none" dirty="0">
                <a:solidFill>
                  <a:srgbClr val="000000"/>
                </a:solidFill>
                <a:latin typeface="Calibri"/>
                <a:ea typeface="Calibri"/>
                <a:cs typeface="Calibri"/>
                <a:sym typeface="Calibri"/>
              </a:rPr>
              <a:t>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70411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cdf6de054_1_8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3" name="Google Shape;273;g3cdf6de054_1_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Group</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Providing specific and focused feedback helps students set concrete goals for reaching learning targets</a:t>
            </a:r>
            <a:r>
              <a:rPr lang="en-US"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Give students specific positive feedback based on comments you heard them making that showed evidence of close reading for details and inferring. (</a:t>
            </a:r>
            <a:r>
              <a:rPr lang="en" sz="1200" i="1" u="none" strike="noStrike" cap="none" dirty="0">
                <a:solidFill>
                  <a:schemeClr val="dk1"/>
                </a:solidFill>
                <a:latin typeface="Calibri"/>
                <a:ea typeface="Calibri"/>
                <a:cs typeface="Calibri"/>
                <a:sym typeface="Calibri"/>
              </a:rPr>
              <a:t>For example: “I heard _____having a great conversation about what the doll meant to Ha; they inferred that by choosing to throw the doll overboard, she was ready to let go not just of the doll, but of her childhood.”)</a:t>
            </a:r>
            <a:endParaRPr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Share with students: </a:t>
            </a:r>
            <a:r>
              <a:rPr lang="en" sz="1200" i="1" u="none" strike="noStrike" cap="none" dirty="0">
                <a:solidFill>
                  <a:schemeClr val="dk1"/>
                </a:solidFill>
                <a:latin typeface="Calibri"/>
                <a:ea typeface="Calibri"/>
                <a:cs typeface="Calibri"/>
                <a:sym typeface="Calibri"/>
              </a:rPr>
              <a:t>“You have been learning about Ha’s character throughout Part 1 of the novel, and now as Ha is beginning another part of her life as a refugee you’ll learn more about her dynamic character as she faces more challenges.”</a:t>
            </a:r>
            <a:endParaRPr i="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3675624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cdf6de054_1_9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0" name="Google Shape;280;g3cdf6de054_1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With the new opening routines, it is important that students do their homework and not rely on getting notes from their partners. </a:t>
            </a:r>
            <a:endParaRPr dirty="0"/>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providing a reading calendar for the unit to students and parents.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the slide.</a:t>
            </a:r>
            <a:endParaRPr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that they are accountable for completing their homework and will be expected to share their notes during the opening of tomorrow’s lesson.</a:t>
            </a:r>
            <a:br>
              <a:rPr lang="en" sz="1200" i="0" u="none" strike="noStrike" cap="none" dirty="0">
                <a:solidFill>
                  <a:schemeClr val="dk1"/>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show understanding of the homework expectations.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Vocabulary can be a source of difficulty for struggling readers. Provide a brief list with explanations of challenging vocabulary words from the reading homework. This should be done only for students who need it. </a:t>
            </a:r>
            <a:endParaRPr dirty="0"/>
          </a:p>
          <a:p>
            <a:pPr marL="457200" lvl="0" indent="-304800"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It</a:t>
            </a:r>
            <a:r>
              <a:rPr lang="en-US" sz="1200" b="0" i="0" u="none" strike="noStrike" cap="none" baseline="0" dirty="0">
                <a:solidFill>
                  <a:schemeClr val="dk1"/>
                </a:solidFill>
                <a:latin typeface="Calibri"/>
                <a:ea typeface="Calibri"/>
                <a:cs typeface="Calibri"/>
                <a:sym typeface="Calibri"/>
              </a:rPr>
              <a:t> is most</a:t>
            </a:r>
            <a:r>
              <a:rPr lang="en" sz="1200" b="0" i="0" u="none" strike="noStrike" cap="none" dirty="0">
                <a:solidFill>
                  <a:schemeClr val="dk1"/>
                </a:solidFill>
                <a:latin typeface="Calibri"/>
                <a:ea typeface="Calibri"/>
                <a:cs typeface="Calibri"/>
                <a:sym typeface="Calibri"/>
              </a:rPr>
              <a:t> </a:t>
            </a:r>
            <a:r>
              <a:rPr lang="en" sz="1200" b="0" i="0" u="none" strike="noStrike" cap="none">
                <a:solidFill>
                  <a:schemeClr val="dk1"/>
                </a:solidFill>
                <a:latin typeface="Calibri"/>
                <a:ea typeface="Calibri"/>
                <a:cs typeface="Calibri"/>
                <a:sym typeface="Calibri"/>
              </a:rPr>
              <a:t>important to </a:t>
            </a:r>
            <a:r>
              <a:rPr lang="en" sz="1200" b="0" i="0" u="none" strike="noStrike" cap="none" dirty="0">
                <a:solidFill>
                  <a:schemeClr val="dk1"/>
                </a:solidFill>
                <a:latin typeface="Calibri"/>
                <a:ea typeface="Calibri"/>
                <a:cs typeface="Calibri"/>
                <a:sym typeface="Calibri"/>
              </a:rPr>
              <a:t>provide words that cannot easily be determined from context. On pages 91–111, these words might include the following: </a:t>
            </a:r>
            <a:r>
              <a:rPr lang="en" sz="1200" b="0" i="1" u="none" strike="noStrike" cap="none" dirty="0">
                <a:solidFill>
                  <a:schemeClr val="dk1"/>
                </a:solidFill>
                <a:latin typeface="Calibri"/>
                <a:ea typeface="Calibri"/>
                <a:cs typeface="Calibri"/>
                <a:sym typeface="Calibri"/>
              </a:rPr>
              <a:t>composure (calm state of mind) (95); tangible (touchable), remnant (fragment, small piece) (104); and sponsor (a person who is responsible for another person) (107).</a:t>
            </a:r>
            <a:endParaRPr dirty="0"/>
          </a:p>
        </p:txBody>
      </p:sp>
    </p:spTree>
    <p:extLst>
      <p:ext uri="{BB962C8B-B14F-4D97-AF65-F5344CB8AC3E}">
        <p14:creationId xmlns:p14="http://schemas.microsoft.com/office/powerpoint/2010/main" val="1410662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482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20799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83887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4685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cdf6de054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3cdf6de054_1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Reread the last section of the informational text “The Vietnam Wars</a:t>
            </a:r>
            <a:r>
              <a:rPr lang="en" sz="1200"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Reread the poem “Last Respects” pg. 85-86</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Unit 1, Lesson 10, to refresh your memory about how students have already worked with this excerpt that they will reread today. </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the “Reading Closely for Details” document from Lesson 1</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dirty="0">
                <a:solidFill>
                  <a:schemeClr val="dk1"/>
                </a:solidFill>
                <a:latin typeface="Calibri"/>
                <a:ea typeface="Calibri"/>
                <a:cs typeface="Calibri"/>
                <a:sym typeface="Calibri"/>
              </a:rPr>
              <a:t>Reread pages 91–111 from </a:t>
            </a:r>
            <a:r>
              <a:rPr lang="en" sz="1200" i="1" dirty="0">
                <a:solidFill>
                  <a:schemeClr val="dk1"/>
                </a:solidFill>
                <a:latin typeface="Calibri"/>
                <a:ea typeface="Calibri"/>
                <a:cs typeface="Calibri"/>
                <a:sym typeface="Calibri"/>
              </a:rPr>
              <a:t>Inside Out and Back Again</a:t>
            </a:r>
            <a:r>
              <a:rPr lang="en" sz="1200" dirty="0">
                <a:solidFill>
                  <a:schemeClr val="dk1"/>
                </a:solidFill>
                <a:latin typeface="Calibri"/>
                <a:ea typeface="Calibri"/>
                <a:cs typeface="Calibri"/>
                <a:sym typeface="Calibri"/>
              </a:rPr>
              <a:t>, as this is student homework for tonight.</a:t>
            </a:r>
            <a:endParaRPr sz="1200" u="none" strike="noStrike" cap="none" dirty="0">
              <a:solidFill>
                <a:schemeClr val="dk1"/>
              </a:solidFill>
              <a:latin typeface="Calibri"/>
              <a:ea typeface="Calibri"/>
              <a:cs typeface="Calibri"/>
              <a:sym typeface="Calibri"/>
            </a:endParaRPr>
          </a:p>
          <a:p>
            <a:pPr marL="323850" marR="0" lvl="0" indent="-9525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34001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623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863762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cdf6de054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g3cdf6de054_1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320040" marR="0" lvl="0" indent="-171450" algn="l" rtl="0">
              <a:lnSpc>
                <a:spcPct val="100000"/>
              </a:lnSpc>
              <a:spcBef>
                <a:spcPts val="0"/>
              </a:spcBef>
              <a:spcAft>
                <a:spcPts val="0"/>
              </a:spcAft>
              <a:buClr>
                <a:srgbClr val="000000"/>
              </a:buClr>
              <a:buSzPts val="1100"/>
              <a:buFont typeface="Arial"/>
              <a:buChar char="●"/>
            </a:pPr>
            <a:r>
              <a:rPr lang="en" sz="1200" b="1" i="0" u="none" strike="noStrike" cap="none" dirty="0">
                <a:solidFill>
                  <a:schemeClr val="dk1"/>
                </a:solidFill>
                <a:latin typeface="Calibri"/>
                <a:ea typeface="Calibri"/>
                <a:cs typeface="Calibri"/>
                <a:sym typeface="Calibri"/>
              </a:rPr>
              <a:t>“Last Respects” note-catcher </a:t>
            </a:r>
            <a:r>
              <a:rPr lang="en" sz="1200" b="0" i="0" u="none" strike="noStrike" cap="none" dirty="0">
                <a:solidFill>
                  <a:schemeClr val="dk1"/>
                </a:solidFill>
                <a:latin typeface="Calibri"/>
                <a:ea typeface="Calibri"/>
                <a:cs typeface="Calibri"/>
                <a:sym typeface="Calibri"/>
              </a:rPr>
              <a:t>(one per student)</a:t>
            </a:r>
            <a:endParaRPr dirty="0"/>
          </a:p>
          <a:p>
            <a:pPr marL="320040" marR="0" lvl="0" indent="-17145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Chart paper (two per group) with the title</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Who is Ha? </a:t>
            </a:r>
            <a:r>
              <a:rPr lang="en" sz="1200" dirty="0">
                <a:solidFill>
                  <a:schemeClr val="dk1"/>
                </a:solidFill>
                <a:latin typeface="Calibri"/>
                <a:ea typeface="Calibri"/>
                <a:cs typeface="Calibri"/>
                <a:sym typeface="Calibri"/>
              </a:rPr>
              <a:t>And the  </a:t>
            </a:r>
            <a:r>
              <a:rPr lang="en" sz="1200" b="0" i="0" u="none" strike="noStrike" cap="none" dirty="0">
                <a:solidFill>
                  <a:schemeClr val="dk1"/>
                </a:solidFill>
                <a:latin typeface="Calibri"/>
                <a:ea typeface="Calibri"/>
                <a:cs typeface="Calibri"/>
                <a:sym typeface="Calibri"/>
              </a:rPr>
              <a:t>focus question</a:t>
            </a:r>
            <a:r>
              <a:rPr lang="en" sz="1200" b="0" i="1" u="none" strike="noStrike" cap="none" dirty="0">
                <a:solidFill>
                  <a:schemeClr val="dk1"/>
                </a:solidFill>
                <a:latin typeface="Calibri"/>
                <a:ea typeface="Calibri"/>
                <a:cs typeface="Calibri"/>
                <a:sym typeface="Calibri"/>
              </a:rPr>
              <a:t>: “What have you learned about Ha’s dynamic character?” </a:t>
            </a:r>
            <a:r>
              <a:rPr lang="en" sz="1200" b="0" i="0" u="none" strike="noStrike" cap="none" dirty="0">
                <a:solidFill>
                  <a:schemeClr val="dk1"/>
                </a:solidFill>
                <a:latin typeface="Calibri"/>
                <a:ea typeface="Calibri"/>
                <a:cs typeface="Calibri"/>
                <a:sym typeface="Calibri"/>
              </a:rPr>
              <a:t>written on each </a:t>
            </a:r>
            <a:endParaRPr dirty="0"/>
          </a:p>
          <a:p>
            <a:pPr marL="320040" marR="0" lvl="0" indent="-17145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Markers (one per student) </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Chalk Talk</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Think-Write-Pair-Share </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320040" marR="0" lvl="0" indent="-171450" algn="l" rtl="0">
              <a:lnSpc>
                <a:spcPct val="100000"/>
              </a:lnSpc>
              <a:spcBef>
                <a:spcPts val="0"/>
              </a:spcBef>
              <a:spcAft>
                <a:spcPts val="0"/>
              </a:spcAft>
              <a:buClr>
                <a:srgbClr val="000000"/>
              </a:buClr>
              <a:buSzPts val="1100"/>
              <a:buFont typeface="Arial"/>
              <a:buChar char="●"/>
            </a:pP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(book; one per student)</a:t>
            </a:r>
            <a:endParaRPr dirty="0"/>
          </a:p>
          <a:p>
            <a:pPr marL="320040" marR="0" lvl="0" indent="-17145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W</a:t>
            </a:r>
            <a:r>
              <a:rPr lang="en" sz="1200" b="1" i="0" u="none" strike="noStrike" cap="none" dirty="0">
                <a:solidFill>
                  <a:schemeClr val="dk1"/>
                </a:solidFill>
                <a:latin typeface="Calibri"/>
                <a:ea typeface="Calibri"/>
                <a:cs typeface="Calibri"/>
                <a:sym typeface="Calibri"/>
              </a:rPr>
              <a:t>ho Is Ha? small group anchor charts </a:t>
            </a:r>
            <a:r>
              <a:rPr lang="en" sz="1200" b="0" i="0" u="none" strike="noStrike" cap="none" dirty="0">
                <a:solidFill>
                  <a:schemeClr val="dk1"/>
                </a:solidFill>
                <a:latin typeface="Calibri"/>
                <a:ea typeface="Calibri"/>
                <a:cs typeface="Calibri"/>
                <a:sym typeface="Calibri"/>
              </a:rPr>
              <a:t>(begun in Unit 1, Lesson 4) </a:t>
            </a:r>
            <a:endParaRPr dirty="0"/>
          </a:p>
          <a:p>
            <a:pPr marL="320040" marR="0" lvl="0" indent="-17145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“The Vietnam Wars” text (from Unit 1, Lesson 6; one per student)</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dirty="0"/>
          </a:p>
          <a:p>
            <a:pPr marL="320040" marR="0" lvl="0" indent="-17145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Students will be working with the small groups established in Lesson 1, please have them seated accordingly.</a:t>
            </a:r>
            <a:endParaRPr dirty="0"/>
          </a:p>
          <a:p>
            <a:pPr marL="320040" marR="0" lvl="0" indent="-17145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Prepare for the Chalk Talk by having the </a:t>
            </a:r>
            <a:r>
              <a:rPr lang="en" sz="1200" b="1" i="0" u="none" strike="noStrike" cap="none" dirty="0">
                <a:solidFill>
                  <a:schemeClr val="dk1"/>
                </a:solidFill>
                <a:latin typeface="Calibri"/>
                <a:ea typeface="Calibri"/>
                <a:cs typeface="Calibri"/>
                <a:sym typeface="Calibri"/>
              </a:rPr>
              <a:t>Who Is Ha? anchor charts </a:t>
            </a:r>
            <a:r>
              <a:rPr lang="en" sz="1200" b="0" i="0" u="none" strike="noStrike" cap="none" dirty="0">
                <a:solidFill>
                  <a:schemeClr val="dk1"/>
                </a:solidFill>
                <a:latin typeface="Calibri"/>
                <a:ea typeface="Calibri"/>
                <a:cs typeface="Calibri"/>
                <a:sym typeface="Calibri"/>
              </a:rPr>
              <a:t>posted around the room. Alongside each group’s chart, also post two fresh pieces of chart paper. At the top of each new sheet, write the focus question: “What have you learned about Ha’s dynamic character?” </a:t>
            </a:r>
            <a:endParaRPr sz="1200" b="0" i="0" u="none" strike="noStrike" cap="none" dirty="0">
              <a:solidFill>
                <a:schemeClr val="dk1"/>
              </a:solidFill>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2531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cdf6de054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cdf6de054_1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Rereading and Close Reading: </a:t>
            </a:r>
            <a:r>
              <a:rPr lang="en" sz="1200">
                <a:solidFill>
                  <a:schemeClr val="dk1"/>
                </a:solidFill>
                <a:latin typeface="Calibri"/>
                <a:ea typeface="Calibri"/>
                <a:cs typeface="Calibri"/>
                <a:sym typeface="Calibri"/>
              </a:rPr>
              <a:t>Communism, “The Vietnam Wars,” and “Last Respects” </a:t>
            </a:r>
            <a:endParaRPr sz="1200">
              <a:latin typeface="Calibri"/>
              <a:ea typeface="Calibri"/>
              <a:cs typeface="Calibri"/>
              <a:sym typeface="Calibri"/>
            </a:endParaRPr>
          </a:p>
        </p:txBody>
      </p:sp>
    </p:spTree>
    <p:extLst>
      <p:ext uri="{BB962C8B-B14F-4D97-AF65-F5344CB8AC3E}">
        <p14:creationId xmlns:p14="http://schemas.microsoft.com/office/powerpoint/2010/main" val="2111306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cdf6de054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g3cdf6de054_1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t>
            </a:r>
            <a:r>
              <a:rPr lang="en" sz="1200" b="0" i="0" u="none" strike="noStrike" cap="none" dirty="0">
                <a:solidFill>
                  <a:schemeClr val="dk1"/>
                </a:solidFill>
                <a:latin typeface="Calibri"/>
                <a:ea typeface="Calibri"/>
                <a:cs typeface="Calibri"/>
                <a:sym typeface="Calibri"/>
              </a:rPr>
              <a:t>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review the definitions of the academic vocabulary used in the lesson introduction as needed: </a:t>
            </a:r>
            <a:r>
              <a:rPr lang="en" sz="1200" i="1" dirty="0">
                <a:solidFill>
                  <a:schemeClr val="dk1"/>
                </a:solidFill>
                <a:latin typeface="Calibri"/>
                <a:ea typeface="Calibri"/>
                <a:cs typeface="Calibri"/>
                <a:sym typeface="Calibri"/>
              </a:rPr>
              <a:t>dynamic characte</a:t>
            </a:r>
            <a:r>
              <a:rPr lang="en" sz="1200" dirty="0">
                <a:solidFill>
                  <a:schemeClr val="dk1"/>
                </a:solidFill>
                <a:latin typeface="Calibri"/>
                <a:ea typeface="Calibri"/>
                <a:cs typeface="Calibri"/>
                <a:sym typeface="Calibri"/>
              </a:rPr>
              <a:t>r and </a:t>
            </a:r>
            <a:r>
              <a:rPr lang="en" sz="1200" i="1" dirty="0">
                <a:solidFill>
                  <a:schemeClr val="dk1"/>
                </a:solidFill>
                <a:latin typeface="Calibri"/>
                <a:ea typeface="Calibri"/>
                <a:cs typeface="Calibri"/>
                <a:sym typeface="Calibri"/>
              </a:rPr>
              <a:t>symbolism</a:t>
            </a:r>
            <a:r>
              <a:rPr lang="en" sz="1200" dirty="0">
                <a:solidFill>
                  <a:schemeClr val="dk1"/>
                </a:solidFill>
                <a:latin typeface="Calibri"/>
                <a:ea typeface="Calibri"/>
                <a:cs typeface="Calibri"/>
                <a:sym typeface="Calibri"/>
              </a:rPr>
              <a:t>.</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2502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cdf6de054_1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g3cdf6de054_1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2</a:t>
            </a:r>
            <a:r>
              <a:rPr lang="en-US" sz="1200" b="1" i="0" u="none" strike="noStrike" cap="none" dirty="0">
                <a:solidFill>
                  <a:schemeClr val="dk1"/>
                </a:solidFill>
                <a:latin typeface="Calibri"/>
                <a:ea typeface="Calibri"/>
                <a:cs typeface="Calibri"/>
                <a:sym typeface="Calibri"/>
              </a:rPr>
              <a:t>-3</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Engaging the Reader: Establish Opening Routine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sitting with their small groups and should have their novel </a:t>
            </a: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and structured notes from homework.</a:t>
            </a:r>
            <a:endParaRPr dirty="0"/>
          </a:p>
          <a:p>
            <a:pPr marL="171450" marR="0" lvl="0" indent="-9525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and emphasize: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Writing and talking about what you read are both good ways to deepen your understanding of a text. These discussions matter!</a:t>
            </a:r>
            <a:r>
              <a:rPr lang="en-US" sz="1200" b="0" i="1"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r>
              <a:rPr lang="en" dirty="0"/>
              <a:t> </a:t>
            </a:r>
            <a:r>
              <a:rPr lang="en" sz="1200" b="0" i="0" u="none" strike="noStrike" cap="none" dirty="0">
                <a:solidFill>
                  <a:schemeClr val="dk1"/>
                </a:solidFill>
                <a:latin typeface="Calibri"/>
                <a:ea typeface="Calibri"/>
                <a:cs typeface="Calibri"/>
                <a:sym typeface="Calibri"/>
              </a:rPr>
              <a:t>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834496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cdf6de054_1_3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1" name="Google Shape;211;g3cdf6de054_1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Numbered Heads Together Group</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Engaging the Reader: Establish Opening Routine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Use of protocols like Chalk Talk allows for total participation of students. It encourages critical thinking, collaboration, and social construction of knowledge. It also helps students to practice their speaking and listening skills.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Anchor charts provide a visual cue to students about what to do when you ask them to work independently. They also serve as note-catchers when the class is co-constructing ideas.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Have the </a:t>
            </a:r>
            <a:r>
              <a:rPr lang="en" sz="1200" b="1" dirty="0">
                <a:latin typeface="Calibri"/>
                <a:ea typeface="Calibri"/>
                <a:cs typeface="Calibri"/>
                <a:sym typeface="Calibri"/>
              </a:rPr>
              <a:t>Who Is Ha? small group anchor charts </a:t>
            </a:r>
            <a:r>
              <a:rPr lang="en" sz="1200" dirty="0">
                <a:latin typeface="Calibri"/>
                <a:ea typeface="Calibri"/>
                <a:cs typeface="Calibri"/>
                <a:sym typeface="Calibri"/>
              </a:rPr>
              <a:t>posted around the room. Alongside each group’s chart also post two fresh pieces of chart paper with the focus question: </a:t>
            </a:r>
            <a:r>
              <a:rPr lang="en" sz="1200" i="0" u="none" strike="noStrike" cap="none" dirty="0">
                <a:solidFill>
                  <a:schemeClr val="dk1"/>
                </a:solidFill>
                <a:latin typeface="Calibri"/>
                <a:ea typeface="Calibri"/>
                <a:cs typeface="Calibri"/>
                <a:sym typeface="Calibri"/>
              </a:rPr>
              <a:t>“What have you learned about Ha’s dynamic character?” </a:t>
            </a:r>
            <a:endParaRPr sz="1200" i="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Have markers (one per student) prepared.</a:t>
            </a:r>
            <a:endParaRPr sz="1200" dirty="0">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For the opening routine today, tell students that they will participate in a silent discussion called a Chalk Talk. Describe the basic process to students:</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Small groups gather around their chart paper, marker in hand. </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The teacher poses a question to the groups (in this case, the question is written on the chart paper).</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take a few moments to silently think about how to answer the question.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Then, s</a:t>
            </a:r>
            <a:r>
              <a:rPr lang="en" sz="1200" i="0" u="none" strike="noStrike" cap="none" dirty="0">
                <a:solidFill>
                  <a:schemeClr val="dk1"/>
                </a:solidFill>
                <a:latin typeface="Calibri"/>
                <a:ea typeface="Calibri"/>
                <a:cs typeface="Calibri"/>
                <a:sym typeface="Calibri"/>
              </a:rPr>
              <a:t>tudents write their thinking and responses to the question on the chart paper. </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After this silent thinking and writing time, students read what the other group members have written and think about themes and patterns.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Focus students on their group’s anchor charts around the room.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Point out the two new pieces of chart paper. Tell students: </a:t>
            </a:r>
            <a:r>
              <a:rPr lang="en-US" sz="1200" i="0"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In a moment, you’ll write on these blank charts to get as much information out as possible. There are two new pieces of paper fo</a:t>
            </a:r>
            <a:r>
              <a:rPr lang="en" sz="1200" i="1" dirty="0">
                <a:solidFill>
                  <a:schemeClr val="dk1"/>
                </a:solidFill>
                <a:latin typeface="Calibri"/>
                <a:ea typeface="Calibri"/>
                <a:cs typeface="Calibri"/>
                <a:sym typeface="Calibri"/>
              </a:rPr>
              <a:t>r each group </a:t>
            </a:r>
            <a:r>
              <a:rPr lang="en" sz="1200" i="1" u="none" strike="noStrike" cap="none" dirty="0">
                <a:solidFill>
                  <a:schemeClr val="dk1"/>
                </a:solidFill>
                <a:latin typeface="Calibri"/>
                <a:ea typeface="Calibri"/>
                <a:cs typeface="Calibri"/>
                <a:sym typeface="Calibri"/>
              </a:rPr>
              <a:t>to be sure everyone in the group has plenty of space to write all of their great details.</a:t>
            </a: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Point out the focus question on top of the two new charts: </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What have you learned about Ha’s dynamic character?”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Distribute markers.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that Chalk Talk is a silent activity.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Give students about 3-5 minutes in their small groups to silently add their thinking to these two charts while referring to their structured notes.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3-5 minutes, refocus students.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them to stay at their chart and silently read the details posted by the other members of their group.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Invite them to consider: </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“What do you notice?”</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“What is the strongest evidence? Why?”</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about 1-2 minutes of silently reading, invite students to talk in their small groups. Give positive feedback about how students are weighing which specific details help them best understand how Ha is changing.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Have students look back at their original </a:t>
            </a:r>
            <a:r>
              <a:rPr lang="en" sz="1200" b="1" i="0" u="none" strike="noStrike" cap="none" dirty="0">
                <a:solidFill>
                  <a:schemeClr val="dk1"/>
                </a:solidFill>
                <a:latin typeface="Calibri"/>
                <a:ea typeface="Calibri"/>
                <a:cs typeface="Calibri"/>
                <a:sym typeface="Calibri"/>
              </a:rPr>
              <a:t>Who Is Ha? anchor chart</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“Is there anything you want to add to your original </a:t>
            </a:r>
            <a:r>
              <a:rPr lang="en" sz="1200" b="1" i="1" u="none" strike="noStrike" cap="none" dirty="0">
                <a:solidFill>
                  <a:schemeClr val="dk1"/>
                </a:solidFill>
                <a:latin typeface="Calibri"/>
                <a:ea typeface="Calibri"/>
                <a:cs typeface="Calibri"/>
                <a:sym typeface="Calibri"/>
              </a:rPr>
              <a:t>Who Is Ha? anchor chart</a:t>
            </a:r>
            <a:r>
              <a:rPr lang="en" sz="1200" i="1"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Give students a minute to add to their original anchor chart.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i="0" u="none" strike="noStrike" cap="none" dirty="0">
                <a:solidFill>
                  <a:schemeClr val="dk1"/>
                </a:solidFill>
                <a:latin typeface="Calibri"/>
                <a:ea typeface="Calibri"/>
                <a:cs typeface="Calibri"/>
                <a:sym typeface="Calibri"/>
              </a:rPr>
            </a:br>
            <a:r>
              <a:rPr lang="en" sz="1200" i="0" u="none" strike="noStrike" cap="none"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should be following the protocol directions and writing silently until instructed to talk with their group. Reinforce behaviors as needed.</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They may be noticing that even though Ha is changing, some aspects of her character remain the same (e.g., she is stubborn).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students aren’t sharing in writing, direct them to a stanza or line from the homework reading text to consider in their answer. Probe: </a:t>
            </a:r>
            <a:r>
              <a:rPr lang="en-US" sz="1200" i="0"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What can we learn about Ha from this?</a:t>
            </a:r>
            <a:r>
              <a:rPr lang="en-US" sz="1200" i="1" u="none" strike="noStrike" cap="none" dirty="0">
                <a:solidFill>
                  <a:schemeClr val="dk1"/>
                </a:solidFill>
                <a:latin typeface="Calibri"/>
                <a:ea typeface="Calibri"/>
                <a:cs typeface="Calibri"/>
                <a:sym typeface="Calibri"/>
              </a:rPr>
              <a:t>”</a:t>
            </a:r>
            <a:r>
              <a:rPr lang="en" sz="1200" i="0" u="none" strike="noStrike" cap="none" dirty="0">
                <a:solidFill>
                  <a:srgbClr val="000000"/>
                </a:solidFill>
                <a:latin typeface="Calibri"/>
                <a:ea typeface="Calibri"/>
                <a:cs typeface="Calibri"/>
                <a:sym typeface="Calibri"/>
              </a:rPr>
              <a:t>	</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59698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cdf6de054_1_4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g3cdf6de054_1_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3-5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B. Review Learning Targets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Have learning targets posted in the classroom for reference.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Direct students’ attention to slide and the posted learning targets.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Point out that the first target is the same as from the previous lesson.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 two students to share a key detail that their group discussed during the Chalk Talk.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Focus students on the second target:</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“I can infer the symbolism in the poem ‘Last Respects.’”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Explain: </a:t>
            </a:r>
            <a:r>
              <a:rPr lang="en" sz="1200" i="1" u="none" strike="noStrike" cap="none" dirty="0">
                <a:solidFill>
                  <a:schemeClr val="dk1"/>
                </a:solidFill>
                <a:latin typeface="Calibri"/>
                <a:ea typeface="Calibri"/>
                <a:cs typeface="Calibri"/>
                <a:sym typeface="Calibri"/>
              </a:rPr>
              <a:t>Sometimes an author creates layers of meaning. For example, in Unit 1 we discussed h</a:t>
            </a:r>
            <a:r>
              <a:rPr lang="en" sz="1200" i="1" dirty="0">
                <a:solidFill>
                  <a:schemeClr val="dk1"/>
                </a:solidFill>
                <a:latin typeface="Calibri"/>
                <a:ea typeface="Calibri"/>
                <a:cs typeface="Calibri"/>
                <a:sym typeface="Calibri"/>
              </a:rPr>
              <a:t>ow </a:t>
            </a:r>
            <a:r>
              <a:rPr lang="en" sz="1200" i="1" u="none" strike="noStrike" cap="none" dirty="0">
                <a:solidFill>
                  <a:schemeClr val="dk1"/>
                </a:solidFill>
                <a:latin typeface="Calibri"/>
                <a:ea typeface="Calibri"/>
                <a:cs typeface="Calibri"/>
                <a:sym typeface="Calibri"/>
              </a:rPr>
              <a:t>the author created layers of meaning with the symbol of the papaya. The papaya is Ha’s favorite fruit, but its deeper meaning is that it is a symbol of hope. Symbolism is when an author uses an object to represent something else. Usually readers will need to infer, or use clues from the text and their understanding, to understand the symbolism and the deeper meaning of the story.</a:t>
            </a:r>
            <a:r>
              <a:rPr lang="en-US" sz="1200" i="1" u="none" strike="noStrike" cap="none"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other symbolism did you identify during unit 1?</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Invite students to turn and talk:</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u="none" strike="noStrike" cap="none" dirty="0">
                <a:solidFill>
                  <a:schemeClr val="dk1"/>
                </a:solidFill>
                <a:latin typeface="Calibri"/>
                <a:ea typeface="Calibri"/>
                <a:cs typeface="Calibri"/>
                <a:sym typeface="Calibri"/>
              </a:rPr>
              <a:t>“How would you define symbolism in your own words?”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Share with students that in order to reach this target, today they will reread a short excerpt of informational text as well as one poem from the novel.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recall that you discussed the symbolism in the poem “Left Behind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They may recall </a:t>
            </a:r>
            <a:r>
              <a:rPr lang="en" sz="1200" i="1" dirty="0">
                <a:solidFill>
                  <a:schemeClr val="dk1"/>
                </a:solidFill>
                <a:latin typeface="Calibri"/>
                <a:ea typeface="Calibri"/>
                <a:cs typeface="Calibri"/>
                <a:sym typeface="Calibri"/>
              </a:rPr>
              <a:t>the belt, pictures, jars for fighting fish, report cards and their symbolic meanings.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should be sharing the meaning of symbolism in their own words: </a:t>
            </a:r>
            <a:r>
              <a:rPr lang="en" sz="1200" i="1" u="none" strike="noStrike" cap="none" dirty="0">
                <a:solidFill>
                  <a:schemeClr val="dk1"/>
                </a:solidFill>
                <a:latin typeface="Calibri"/>
                <a:ea typeface="Calibri"/>
                <a:cs typeface="Calibri"/>
                <a:sym typeface="Calibri"/>
              </a:rPr>
              <a:t>something that has a deeper meaning, something that stands for something else, a real object that represents an idea or feeling</a:t>
            </a:r>
            <a:r>
              <a:rPr lang="en-US" sz="1200" i="1"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You may consider providing additional examples of common symbols both verbally and visually (</a:t>
            </a:r>
            <a:r>
              <a:rPr lang="en-US" sz="1200" i="0" u="none" strike="noStrike" cap="none" dirty="0">
                <a:solidFill>
                  <a:srgbClr val="000000"/>
                </a:solidFill>
                <a:latin typeface="Calibri"/>
                <a:ea typeface="Calibri"/>
                <a:cs typeface="Calibri"/>
                <a:sym typeface="Calibri"/>
              </a:rPr>
              <a:t>e</a:t>
            </a:r>
            <a:r>
              <a:rPr lang="en" sz="1200" i="0" u="none" strike="noStrike" cap="none" dirty="0">
                <a:solidFill>
                  <a:srgbClr val="000000"/>
                </a:solidFill>
                <a:latin typeface="Calibri"/>
                <a:ea typeface="Calibri"/>
                <a:cs typeface="Calibri"/>
                <a:sym typeface="Calibri"/>
              </a:rPr>
              <a:t>.</a:t>
            </a:r>
            <a:r>
              <a:rPr lang="en-US" sz="1200" i="0" u="none" strike="noStrike" cap="none" dirty="0">
                <a:solidFill>
                  <a:srgbClr val="000000"/>
                </a:solidFill>
                <a:latin typeface="Calibri"/>
                <a:ea typeface="Calibri"/>
                <a:cs typeface="Calibri"/>
                <a:sym typeface="Calibri"/>
              </a:rPr>
              <a:t>g</a:t>
            </a:r>
            <a:r>
              <a:rPr lang="en" sz="1200" i="0" u="none" strike="noStrike" cap="none" dirty="0">
                <a:solidFill>
                  <a:srgbClr val="000000"/>
                </a:solidFill>
                <a:latin typeface="Calibri"/>
                <a:ea typeface="Calibri"/>
                <a:cs typeface="Calibri"/>
                <a:sym typeface="Calibri"/>
              </a:rPr>
              <a:t>. American flag/eagle symbols of liberty/freedom, a light bulb is a symbol of ideas/understanding, or emojis and what they represent).</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89512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cdf6de054_1_5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g3cdf6de054_1_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Rereading Section 5 of “The Vietnam Wars”: Communism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will need their copy of “The Vietnam Wars” for this part of the lesson. Later in Work Time B it refers to the image of the flag from this section, be sure that students review that image as part of their rereading.</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portion of the lesson </a:t>
            </a:r>
            <a:r>
              <a:rPr lang="en" sz="1200" i="0" u="none" strike="noStrike" cap="none" dirty="0">
                <a:solidFill>
                  <a:schemeClr val="dk1"/>
                </a:solidFill>
                <a:latin typeface="Calibri"/>
                <a:ea typeface="Calibri"/>
                <a:cs typeface="Calibri"/>
                <a:sym typeface="Calibri"/>
              </a:rPr>
              <a:t>provides students an opportunity to use the background information that they have gleaned about Communism from the informational text to understand the situation that Ha and her family are in.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t>
            </a:r>
            <a:r>
              <a:rPr lang="en" sz="1200" i="0" u="none" strike="noStrike" cap="none" dirty="0">
                <a:solidFill>
                  <a:schemeClr val="dk1"/>
                </a:solidFill>
                <a:latin typeface="Calibri"/>
                <a:ea typeface="Calibri"/>
                <a:cs typeface="Calibri"/>
                <a:sym typeface="Calibri"/>
              </a:rPr>
              <a:t>the slide.</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Instruct students to take out their “The Vietnam Wars” text (from Unit 1) and reread the last section including the pictures and captions.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Have students turn and talk with a partner:</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Based on what you have read in the novel and what you have reread in the article, how does this part of the article relate to Ha’s situation? Why did Ha’s family flee their home?</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Listen for students to understand that Ha and her family fled their home country of South Vietnam because of the communist takeover.</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Remind students of the definition of Communism as needed to help them see how being under Communist rule would impact Ha’s family. </a:t>
            </a:r>
            <a:r>
              <a:rPr lang="en-US" sz="1200" i="0" u="none" strike="noStrike" cap="none" dirty="0">
                <a:solidFill>
                  <a:srgbClr val="000000"/>
                </a:solidFill>
                <a:latin typeface="Calibri"/>
                <a:ea typeface="Calibri"/>
                <a:cs typeface="Calibri"/>
                <a:sym typeface="Calibri"/>
              </a:rPr>
              <a:t>“</a:t>
            </a:r>
            <a:r>
              <a:rPr lang="en" sz="1200" i="1" strike="noStrike" cap="none" dirty="0">
                <a:solidFill>
                  <a:srgbClr val="000000"/>
                </a:solidFill>
                <a:latin typeface="Calibri"/>
                <a:ea typeface="Calibri"/>
                <a:cs typeface="Calibri"/>
                <a:sym typeface="Calibri"/>
              </a:rPr>
              <a:t>Communism is a type of government as well as an economic system (a way of creating and sharing wealth). In a Communist system, individual people do not own land, factories, or machinery. Instead, the government or the whole community owns these things.</a:t>
            </a:r>
            <a:r>
              <a:rPr lang="en-US" sz="1200" i="1" strike="noStrike" cap="none" dirty="0">
                <a:solidFill>
                  <a:srgbClr val="000000"/>
                </a:solidFill>
                <a:latin typeface="Calibri"/>
                <a:ea typeface="Calibri"/>
                <a:cs typeface="Calibri"/>
                <a:sym typeface="Calibri"/>
              </a:rPr>
              <a:t>”</a:t>
            </a:r>
            <a:endParaRPr sz="1200" i="1"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Consider providing smaller chunks of text, sometimes just a few sentences, for a close read. You can also chunk the text for them on separate sheets of paper or notecards. This makes the reading of complex texts more manageable and allows students to focus on one small section at a time.</a:t>
            </a:r>
            <a:br>
              <a:rPr lang="en" sz="1200" dirty="0">
                <a:latin typeface="Calibri"/>
                <a:ea typeface="Calibri"/>
                <a:cs typeface="Calibri"/>
                <a:sym typeface="Calibri"/>
              </a:rPr>
            </a:br>
            <a:endParaRPr sz="1200" dirty="0">
              <a:latin typeface="Calibri"/>
              <a:ea typeface="Calibri"/>
              <a:cs typeface="Calibri"/>
              <a:sym typeface="Calibri"/>
            </a:endParaRPr>
          </a:p>
        </p:txBody>
      </p:sp>
    </p:spTree>
    <p:extLst>
      <p:ext uri="{BB962C8B-B14F-4D97-AF65-F5344CB8AC3E}">
        <p14:creationId xmlns:p14="http://schemas.microsoft.com/office/powerpoint/2010/main" val="161112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1968612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0256320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DBE4E74-D9C3-4438-8B05-884306889C8A}"/>
              </a:ext>
            </a:extLst>
          </p:cNvPr>
          <p:cNvPicPr>
            <a:picLocks noChangeAspect="1"/>
          </p:cNvPicPr>
          <p:nvPr userDrawn="1"/>
        </p:nvPicPr>
        <p:blipFill>
          <a:blip r:embed="rId13"/>
          <a:stretch>
            <a:fillRect/>
          </a:stretch>
        </p:blipFill>
        <p:spPr>
          <a:xfrm>
            <a:off x="8365808" y="4985379"/>
            <a:ext cx="762000" cy="142875"/>
          </a:xfrm>
          <a:prstGeom prst="rect">
            <a:avLst/>
          </a:prstGeom>
        </p:spPr>
      </p:pic>
      <p:pic>
        <p:nvPicPr>
          <p:cNvPr id="5" name="Picture 4">
            <a:extLst>
              <a:ext uri="{FF2B5EF4-FFF2-40B4-BE49-F238E27FC236}">
                <a16:creationId xmlns:a16="http://schemas.microsoft.com/office/drawing/2014/main" id="{A180EFF6-66C8-4C3D-9952-8A7845920C5C}"/>
              </a:ext>
            </a:extLst>
          </p:cNvPr>
          <p:cNvPicPr>
            <a:picLocks noChangeAspect="1"/>
          </p:cNvPicPr>
          <p:nvPr userDrawn="1"/>
        </p:nvPicPr>
        <p:blipFill>
          <a:blip r:embed="rId14"/>
          <a:stretch>
            <a:fillRect/>
          </a:stretch>
        </p:blipFill>
        <p:spPr>
          <a:xfrm>
            <a:off x="4261511" y="4619927"/>
            <a:ext cx="620978" cy="517482"/>
          </a:xfrm>
          <a:prstGeom prst="rect">
            <a:avLst/>
          </a:prstGeom>
        </p:spPr>
      </p:pic>
      <p:pic>
        <p:nvPicPr>
          <p:cNvPr id="10" name="Picture 9">
            <a:extLst>
              <a:ext uri="{FF2B5EF4-FFF2-40B4-BE49-F238E27FC236}">
                <a16:creationId xmlns:a16="http://schemas.microsoft.com/office/drawing/2014/main" id="{797FA612-171A-43F8-BD79-041CD39A93B5}"/>
              </a:ext>
            </a:extLst>
          </p:cNvPr>
          <p:cNvPicPr>
            <a:picLocks noChangeAspect="1"/>
          </p:cNvPicPr>
          <p:nvPr userDrawn="1"/>
        </p:nvPicPr>
        <p:blipFill>
          <a:blip r:embed="rId15"/>
          <a:stretch>
            <a:fillRect/>
          </a:stretch>
        </p:blipFill>
        <p:spPr>
          <a:xfrm>
            <a:off x="0" y="458262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D3815A2-A7C7-4AEF-A054-995B4F98B865}"/>
              </a:ext>
            </a:extLst>
          </p:cNvPr>
          <p:cNvPicPr>
            <a:picLocks noChangeAspect="1"/>
          </p:cNvPicPr>
          <p:nvPr userDrawn="1"/>
        </p:nvPicPr>
        <p:blipFill>
          <a:blip r:embed="rId15"/>
          <a:stretch>
            <a:fillRect/>
          </a:stretch>
        </p:blipFill>
        <p:spPr>
          <a:xfrm>
            <a:off x="8388263" y="4973224"/>
            <a:ext cx="762000" cy="142875"/>
          </a:xfrm>
          <a:prstGeom prst="rect">
            <a:avLst/>
          </a:prstGeom>
        </p:spPr>
      </p:pic>
      <p:pic>
        <p:nvPicPr>
          <p:cNvPr id="5" name="Picture 4">
            <a:extLst>
              <a:ext uri="{FF2B5EF4-FFF2-40B4-BE49-F238E27FC236}">
                <a16:creationId xmlns:a16="http://schemas.microsoft.com/office/drawing/2014/main" id="{1B45A88C-B276-4BC8-BCCC-6EB700DAA549}"/>
              </a:ext>
            </a:extLst>
          </p:cNvPr>
          <p:cNvPicPr>
            <a:picLocks noChangeAspect="1"/>
          </p:cNvPicPr>
          <p:nvPr userDrawn="1"/>
        </p:nvPicPr>
        <p:blipFill>
          <a:blip r:embed="rId16"/>
          <a:stretch>
            <a:fillRect/>
          </a:stretch>
        </p:blipFill>
        <p:spPr>
          <a:xfrm>
            <a:off x="4291574" y="4676123"/>
            <a:ext cx="560852" cy="467377"/>
          </a:xfrm>
          <a:prstGeom prst="rect">
            <a:avLst/>
          </a:prstGeom>
        </p:spPr>
      </p:pic>
      <p:pic>
        <p:nvPicPr>
          <p:cNvPr id="7" name="Picture 6">
            <a:extLst>
              <a:ext uri="{FF2B5EF4-FFF2-40B4-BE49-F238E27FC236}">
                <a16:creationId xmlns:a16="http://schemas.microsoft.com/office/drawing/2014/main" id="{82FF89B1-EF40-4356-A6F5-561421372A46}"/>
              </a:ext>
            </a:extLst>
          </p:cNvPr>
          <p:cNvPicPr>
            <a:picLocks noChangeAspect="1"/>
          </p:cNvPicPr>
          <p:nvPr userDrawn="1"/>
        </p:nvPicPr>
        <p:blipFill>
          <a:blip r:embed="rId17"/>
          <a:stretch>
            <a:fillRect/>
          </a:stretch>
        </p:blipFill>
        <p:spPr>
          <a:xfrm>
            <a:off x="0" y="4579712"/>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600" b="0" i="0" u="none" strike="noStrike" cap="none">
                <a:solidFill>
                  <a:schemeClr val="dk1"/>
                </a:solidFill>
                <a:latin typeface="Century Gothic"/>
                <a:ea typeface="Century Gothic"/>
                <a:cs typeface="Century Gothic"/>
                <a:sym typeface="Century Gothic"/>
              </a:rPr>
              <a:t>Grade 8: Module 1: Unit 2: Lesson 2</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311700" y="1406447"/>
            <a:ext cx="8520600" cy="3470353"/>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t>
            </a:r>
            <a:r>
              <a:rPr lang="en" sz="1600" b="0" i="0" u="none" strike="noStrike" cap="none">
                <a:solidFill>
                  <a:schemeClr val="dk1"/>
                </a:solidFill>
                <a:latin typeface="Century Gothic"/>
                <a:ea typeface="Century Gothic"/>
                <a:cs typeface="Century Gothic"/>
                <a:sym typeface="Century Gothic"/>
              </a:rPr>
              <a:t>approximately 50-75 </a:t>
            </a:r>
            <a:r>
              <a:rPr lang="en" sz="1600" b="0" i="0" u="none" strike="noStrike" cap="none" dirty="0">
                <a:solidFill>
                  <a:schemeClr val="dk1"/>
                </a:solidFill>
                <a:latin typeface="Century Gothic"/>
                <a:ea typeface="Century Gothic"/>
                <a:cs typeface="Century Gothic"/>
                <a:sym typeface="Century Gothic"/>
              </a:rPr>
              <a:t>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In this lesson, students are introduced to a new opening routine that they will follow throughout Unit 2. This routine allows students to work with the portion of the novel they read for homework and share their structured notes. </a:t>
            </a:r>
            <a:r>
              <a:rPr lang="en" sz="1600" dirty="0">
                <a:solidFill>
                  <a:schemeClr val="dk1"/>
                </a:solidFill>
              </a:rPr>
              <a:t>Students will also reread Section 5 of“The Vietnam Wars” and </a:t>
            </a:r>
            <a:r>
              <a:rPr lang="en" sz="1600" b="0" i="0" u="none" strike="noStrike" cap="none" dirty="0">
                <a:solidFill>
                  <a:schemeClr val="dk1"/>
                </a:solidFill>
                <a:latin typeface="Century Gothic"/>
                <a:ea typeface="Century Gothic"/>
                <a:cs typeface="Century Gothic"/>
                <a:sym typeface="Century Gothic"/>
              </a:rPr>
              <a:t>specific text-dependent questions which highlight the important details and symbolism found in the poem “Last Respects.” </a:t>
            </a:r>
            <a:endParaRPr dirty="0"/>
          </a:p>
          <a:p>
            <a:pPr marL="0" marR="0" lvl="0" indent="0" algn="l" rtl="0">
              <a:lnSpc>
                <a:spcPct val="90000"/>
              </a:lnSpc>
              <a:spcBef>
                <a:spcPts val="0"/>
              </a:spcBef>
              <a:spcAft>
                <a:spcPts val="0"/>
              </a:spcAft>
              <a:buClr>
                <a:schemeClr val="dk1"/>
              </a:buClr>
              <a:buSzPts val="3200"/>
              <a:buFont typeface="Century Gothic"/>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dirty="0"/>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explain how key details in the novel reveal the challenges Ha faces and her dynamic character. </a:t>
            </a:r>
            <a:endParaRPr lang="en" dirty="0"/>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infer the symbolism in the poem “Last Respects.”</a:t>
            </a:r>
            <a:endParaRPr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Let’s Reread </a:t>
            </a:r>
            <a:r>
              <a:rPr lang="en"/>
              <a:t>to Build Understanding</a:t>
            </a:r>
            <a:endParaRPr sz="3400" b="0" i="0" u="none" strike="noStrike" cap="none">
              <a:solidFill>
                <a:schemeClr val="dk1"/>
              </a:solidFill>
              <a:latin typeface="Century Gothic"/>
              <a:ea typeface="Century Gothic"/>
              <a:cs typeface="Century Gothic"/>
              <a:sym typeface="Century Gothic"/>
            </a:endParaRPr>
          </a:p>
        </p:txBody>
      </p:sp>
      <p:sp>
        <p:nvSpPr>
          <p:cNvPr id="243" name="Google Shape;243;p46"/>
          <p:cNvSpPr txBox="1">
            <a:spLocks noGrp="1"/>
          </p:cNvSpPr>
          <p:nvPr>
            <p:ph type="body" idx="1"/>
          </p:nvPr>
        </p:nvSpPr>
        <p:spPr>
          <a:xfrm>
            <a:off x="311700" y="1253613"/>
            <a:ext cx="8520600" cy="331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Turn to “Last Respects” on page 85.</a:t>
            </a:r>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Silently reread this poem.</a:t>
            </a:r>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As you reread this poem, pay attention to words and phrases that relate to the title, ‘Last Respects.’” </a:t>
            </a:r>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sym typeface="Century Gothic"/>
              </a:rPr>
              <a:t>Let’s </a:t>
            </a:r>
            <a:r>
              <a:rPr lang="en" dirty="0"/>
              <a:t>Begin Work with Our</a:t>
            </a:r>
            <a:r>
              <a:rPr lang="en" b="0" i="0" u="none" strike="noStrike" cap="none" dirty="0">
                <a:solidFill>
                  <a:schemeClr val="dk1"/>
                </a:solidFill>
                <a:sym typeface="Century Gothic"/>
              </a:rPr>
              <a:t> </a:t>
            </a:r>
            <a:br>
              <a:rPr lang="en" b="0" i="0" u="none" strike="noStrike" cap="none" dirty="0">
                <a:solidFill>
                  <a:schemeClr val="dk1"/>
                </a:solidFill>
                <a:sym typeface="Century Gothic"/>
              </a:rPr>
            </a:br>
            <a:r>
              <a:rPr lang="en" b="0" i="0" u="none" strike="noStrike" cap="none" dirty="0">
                <a:solidFill>
                  <a:schemeClr val="dk1"/>
                </a:solidFill>
                <a:sym typeface="Century Gothic"/>
              </a:rPr>
              <a:t>Note-catcher</a:t>
            </a:r>
            <a:endParaRPr b="0" i="0" u="none" strike="noStrike" cap="none" dirty="0">
              <a:solidFill>
                <a:schemeClr val="dk1"/>
              </a:solidFill>
              <a:sym typeface="Century Gothic"/>
            </a:endParaRPr>
          </a:p>
        </p:txBody>
      </p:sp>
      <p:sp>
        <p:nvSpPr>
          <p:cNvPr id="250" name="Google Shape;250;p47"/>
          <p:cNvSpPr txBox="1">
            <a:spLocks noGrp="1"/>
          </p:cNvSpPr>
          <p:nvPr>
            <p:ph type="body" idx="1"/>
          </p:nvPr>
        </p:nvSpPr>
        <p:spPr>
          <a:xfrm>
            <a:off x="193167" y="1505060"/>
            <a:ext cx="8520600" cy="331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200" dirty="0"/>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First, we will</a:t>
            </a:r>
            <a:r>
              <a:rPr lang="en" sz="2200" dirty="0"/>
              <a:t> </a:t>
            </a:r>
            <a:r>
              <a:rPr lang="en" sz="2200" b="0" i="0" u="none" strike="noStrike" cap="none" dirty="0">
                <a:solidFill>
                  <a:srgbClr val="000000"/>
                </a:solidFill>
                <a:latin typeface="Century Gothic"/>
                <a:ea typeface="Century Gothic"/>
                <a:cs typeface="Century Gothic"/>
                <a:sym typeface="Century Gothic"/>
              </a:rPr>
              <a:t>focus on Part A.</a:t>
            </a:r>
            <a:endParaRPr sz="2200" b="0" i="0" u="none" strike="noStrike" cap="none" dirty="0">
              <a:solidFill>
                <a:srgbClr val="000000"/>
              </a:solidFill>
              <a:latin typeface="Century Gothic"/>
              <a:ea typeface="Century Gothic"/>
              <a:cs typeface="Century Gothic"/>
              <a:sym typeface="Century Gothic"/>
            </a:endParaRPr>
          </a:p>
        </p:txBody>
      </p:sp>
      <p:pic>
        <p:nvPicPr>
          <p:cNvPr id="251" name="Google Shape;251;p47"/>
          <p:cNvPicPr preferRelativeResize="0"/>
          <p:nvPr/>
        </p:nvPicPr>
        <p:blipFill rotWithShape="1">
          <a:blip r:embed="rId3">
            <a:alphaModFix/>
          </a:blip>
          <a:srcRect/>
          <a:stretch/>
        </p:blipFill>
        <p:spPr>
          <a:xfrm>
            <a:off x="4110722" y="1952186"/>
            <a:ext cx="4887064" cy="2857140"/>
          </a:xfrm>
          <a:prstGeom prst="rect">
            <a:avLst/>
          </a:prstGeom>
          <a:noFill/>
          <a:ln w="9525" cap="flat" cmpd="sng">
            <a:solidFill>
              <a:schemeClr val="dk2"/>
            </a:solidFill>
            <a:prstDash val="solid"/>
            <a:round/>
            <a:headEnd type="none" w="sm" len="sm"/>
            <a:tailEnd type="none" w="sm" len="sm"/>
          </a:ln>
        </p:spPr>
      </p:pic>
      <p:pic>
        <p:nvPicPr>
          <p:cNvPr id="6" name="Google Shape;239;p47"/>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2050" name="Picture 2" descr="https://lh6.googleusercontent.com/e9dbMPsQcXZzKXuPssrn_YiZn-wsWA0nSnIZYiFJQzmqpviKyPQPWQ6FSRP6OF8sSIUlfFdNPlKCP3q6lbNggmYInca1O3rZhkCq81lYgd7ThgaMv9WjVn96U6YKEGxozzOzLhy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11700" y="4498725"/>
            <a:ext cx="428625"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dirty="0"/>
              <a:t>Let’s Continue Work with Our Note-catcher</a:t>
            </a:r>
            <a:endParaRPr b="0" i="0" u="none" strike="noStrike" cap="none" dirty="0">
              <a:solidFill>
                <a:schemeClr val="dk1"/>
              </a:solidFill>
              <a:sym typeface="Century Gothic"/>
            </a:endParaRPr>
          </a:p>
        </p:txBody>
      </p:sp>
      <p:sp>
        <p:nvSpPr>
          <p:cNvPr id="258" name="Google Shape;258;p4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br>
              <a:rPr lang="en" sz="1800" b="0" i="0" u="none" strike="noStrike" cap="none">
                <a:solidFill>
                  <a:srgbClr val="000000"/>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p:txBody>
      </p:sp>
      <p:pic>
        <p:nvPicPr>
          <p:cNvPr id="260" name="Google Shape;260;p48"/>
          <p:cNvPicPr preferRelativeResize="0"/>
          <p:nvPr/>
        </p:nvPicPr>
        <p:blipFill rotWithShape="1">
          <a:blip r:embed="rId3">
            <a:alphaModFix/>
          </a:blip>
          <a:srcRect/>
          <a:stretch/>
        </p:blipFill>
        <p:spPr>
          <a:xfrm>
            <a:off x="3424953" y="1335483"/>
            <a:ext cx="4538671" cy="3416399"/>
          </a:xfrm>
          <a:prstGeom prst="rect">
            <a:avLst/>
          </a:prstGeom>
          <a:noFill/>
          <a:ln w="9525" cap="flat" cmpd="sng">
            <a:solidFill>
              <a:schemeClr val="dk2"/>
            </a:solidFill>
            <a:prstDash val="solid"/>
            <a:round/>
            <a:headEnd type="none" w="sm" len="sm"/>
            <a:tailEnd type="none" w="sm" len="sm"/>
          </a:ln>
        </p:spPr>
      </p:pic>
      <p:sp>
        <p:nvSpPr>
          <p:cNvPr id="261" name="Google Shape;261;p48"/>
          <p:cNvSpPr/>
          <p:nvPr/>
        </p:nvSpPr>
        <p:spPr>
          <a:xfrm>
            <a:off x="311700" y="1939450"/>
            <a:ext cx="4572000" cy="1809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200" b="0" i="0" u="none" strike="noStrike" cap="none">
                <a:solidFill>
                  <a:srgbClr val="000000"/>
                </a:solidFill>
                <a:latin typeface="Century Gothic"/>
                <a:ea typeface="Century Gothic"/>
                <a:cs typeface="Century Gothic"/>
                <a:sym typeface="Century Gothic"/>
              </a:rPr>
              <a:t>Now, we will</a:t>
            </a:r>
            <a:r>
              <a:rPr lang="en" sz="2200"/>
              <a:t> </a:t>
            </a:r>
            <a:r>
              <a:rPr lang="en" sz="2200" b="0" i="0" u="none" strike="noStrike" cap="none">
                <a:solidFill>
                  <a:srgbClr val="000000"/>
                </a:solidFill>
                <a:latin typeface="Century Gothic"/>
                <a:ea typeface="Century Gothic"/>
                <a:cs typeface="Century Gothic"/>
                <a:sym typeface="Century Gothic"/>
              </a:rPr>
              <a:t>look at </a:t>
            </a:r>
            <a:endParaRPr sz="22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2200" b="0" i="0" u="none" strike="noStrike" cap="none">
                <a:solidFill>
                  <a:srgbClr val="000000"/>
                </a:solidFill>
                <a:latin typeface="Century Gothic"/>
                <a:ea typeface="Century Gothic"/>
                <a:cs typeface="Century Gothic"/>
                <a:sym typeface="Century Gothic"/>
              </a:rPr>
              <a:t>Part B.</a:t>
            </a:r>
            <a:endParaRPr sz="2200" b="0" i="0" u="none" strike="noStrike" cap="none">
              <a:solidFill>
                <a:srgbClr val="000000"/>
              </a:solidFill>
              <a:latin typeface="Arial"/>
              <a:ea typeface="Arial"/>
              <a:cs typeface="Arial"/>
              <a:sym typeface="Arial"/>
            </a:endParaRPr>
          </a:p>
        </p:txBody>
      </p:sp>
      <p:pic>
        <p:nvPicPr>
          <p:cNvPr id="7" name="Google Shape;239;p47"/>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Come Together and Debrief</a:t>
            </a:r>
            <a:endParaRPr sz="3400" b="0" i="0" u="none" strike="noStrike" cap="none" dirty="0">
              <a:solidFill>
                <a:schemeClr val="dk1"/>
              </a:solidFill>
              <a:latin typeface="Century Gothic"/>
              <a:ea typeface="Century Gothic"/>
              <a:cs typeface="Century Gothic"/>
              <a:sym typeface="Century Gothic"/>
            </a:endParaRPr>
          </a:p>
        </p:txBody>
      </p:sp>
      <p:sp>
        <p:nvSpPr>
          <p:cNvPr id="267" name="Google Shape;267;p4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br>
              <a:rPr lang="en" sz="1800" b="0" i="0" u="none" strike="noStrike" cap="none">
                <a:solidFill>
                  <a:srgbClr val="000000"/>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p:txBody>
      </p:sp>
      <p:pic>
        <p:nvPicPr>
          <p:cNvPr id="269" name="Google Shape;269;p49"/>
          <p:cNvPicPr preferRelativeResize="0"/>
          <p:nvPr/>
        </p:nvPicPr>
        <p:blipFill rotWithShape="1">
          <a:blip r:embed="rId3">
            <a:alphaModFix/>
          </a:blip>
          <a:srcRect/>
          <a:stretch/>
        </p:blipFill>
        <p:spPr>
          <a:xfrm>
            <a:off x="4453549" y="1152474"/>
            <a:ext cx="3510076" cy="3554437"/>
          </a:xfrm>
          <a:prstGeom prst="rect">
            <a:avLst/>
          </a:prstGeom>
          <a:noFill/>
          <a:ln w="9525" cap="flat" cmpd="sng">
            <a:solidFill>
              <a:schemeClr val="dk2"/>
            </a:solidFill>
            <a:prstDash val="solid"/>
            <a:round/>
            <a:headEnd type="none" w="sm" len="sm"/>
            <a:tailEnd type="none" w="sm" len="sm"/>
          </a:ln>
        </p:spPr>
      </p:pic>
      <p:pic>
        <p:nvPicPr>
          <p:cNvPr id="270" name="Google Shape;270;p49"/>
          <p:cNvPicPr preferRelativeResize="0"/>
          <p:nvPr/>
        </p:nvPicPr>
        <p:blipFill rotWithShape="1">
          <a:blip r:embed="rId4">
            <a:alphaModFix/>
          </a:blip>
          <a:srcRect/>
          <a:stretch/>
        </p:blipFill>
        <p:spPr>
          <a:xfrm>
            <a:off x="438032" y="1152475"/>
            <a:ext cx="3754972" cy="3486981"/>
          </a:xfrm>
          <a:prstGeom prst="rect">
            <a:avLst/>
          </a:prstGeom>
          <a:noFill/>
          <a:ln w="9525" cap="flat" cmpd="sng">
            <a:solidFill>
              <a:schemeClr val="dk2"/>
            </a:solidFill>
            <a:prstDash val="solid"/>
            <a:round/>
            <a:headEnd type="none" w="sm" len="sm"/>
            <a:tailEnd type="none" w="sm" len="sm"/>
          </a:ln>
        </p:spPr>
      </p:pic>
      <p:pic>
        <p:nvPicPr>
          <p:cNvPr id="7" name="Google Shape;239;p47"/>
          <p:cNvPicPr preferRelativeResize="0"/>
          <p:nvPr/>
        </p:nvPicPr>
        <p:blipFill>
          <a:blip r:embed="rId5">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6" name="Google Shape;276;p5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sym typeface="Century Gothic"/>
              </a:rPr>
              <a:t>Let’s Revisit Our Learning Targets</a:t>
            </a:r>
            <a:endParaRPr sz="3400" dirty="0"/>
          </a:p>
        </p:txBody>
      </p:sp>
      <p:sp>
        <p:nvSpPr>
          <p:cNvPr id="277" name="Google Shape;277;p5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654050" marR="0" lvl="0" indent="-514350" algn="l" rtl="0">
              <a:lnSpc>
                <a:spcPct val="115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sym typeface="Century Gothic"/>
              </a:rPr>
              <a:t>I can explain how key details in the </a:t>
            </a:r>
            <a:br>
              <a:rPr lang="en" sz="2200" b="0" i="0" u="none" strike="noStrike" cap="none" dirty="0">
                <a:solidFill>
                  <a:srgbClr val="000000"/>
                </a:solidFill>
                <a:sym typeface="Century Gothic"/>
              </a:rPr>
            </a:br>
            <a:r>
              <a:rPr lang="en" sz="2200" b="0" i="0" u="none" strike="noStrike" cap="none" dirty="0">
                <a:solidFill>
                  <a:srgbClr val="000000"/>
                </a:solidFill>
                <a:sym typeface="Century Gothic"/>
              </a:rPr>
              <a:t>novel reveal the challenges Ha faces and her dynamic character. </a:t>
            </a:r>
            <a:endParaRPr sz="2200" dirty="0"/>
          </a:p>
          <a:p>
            <a:pPr marL="654050" marR="0" lvl="0" indent="-514350" algn="l" rtl="0">
              <a:lnSpc>
                <a:spcPct val="115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sym typeface="Century Gothic"/>
              </a:rPr>
              <a:t>I can infer the symbolism in the poem “Last Respects.”</a:t>
            </a:r>
            <a:endParaRPr sz="2200" dirty="0"/>
          </a:p>
          <a:p>
            <a:pPr marL="457200" marR="0" lvl="0" indent="-228600" algn="l" rtl="0">
              <a:lnSpc>
                <a:spcPct val="115000"/>
              </a:lnSpc>
              <a:spcBef>
                <a:spcPts val="0"/>
              </a:spcBef>
              <a:spcAft>
                <a:spcPts val="0"/>
              </a:spcAft>
              <a:buClr>
                <a:srgbClr val="000000"/>
              </a:buClr>
              <a:buSzPct val="100000"/>
              <a:buFont typeface="Century Gothic"/>
              <a:buNone/>
            </a:pPr>
            <a:endParaRPr sz="2200" b="0" i="0" u="none" strike="noStrike" cap="none" dirty="0">
              <a:solidFill>
                <a:srgbClr val="000000"/>
              </a:solidFill>
              <a:sym typeface="Century Gothic"/>
            </a:endParaRPr>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 name="Picture 2">
            <a:extLst>
              <a:ext uri="{FF2B5EF4-FFF2-40B4-BE49-F238E27FC236}">
                <a16:creationId xmlns:a16="http://schemas.microsoft.com/office/drawing/2014/main" id="{2A7C62AE-EB9D-413B-821D-00AAFDB1B7A0}"/>
              </a:ext>
            </a:extLst>
          </p:cNvPr>
          <p:cNvPicPr>
            <a:picLocks noChangeAspect="1"/>
          </p:cNvPicPr>
          <p:nvPr/>
        </p:nvPicPr>
        <p:blipFill>
          <a:blip r:embed="rId4"/>
          <a:stretch>
            <a:fillRect/>
          </a:stretch>
        </p:blipFill>
        <p:spPr>
          <a:xfrm>
            <a:off x="7827844" y="4116328"/>
            <a:ext cx="1068776" cy="846646"/>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83" name="Google Shape;283;p5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 Complete a first read of pages 91–111. </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 Take notes  (in your journals) using the </a:t>
            </a:r>
            <a:endParaRPr dirty="0"/>
          </a:p>
          <a:p>
            <a:pPr marL="0" marR="0" lvl="0" indent="0" algn="l" rtl="0">
              <a:lnSpc>
                <a:spcPct val="100000"/>
              </a:lnSpc>
              <a:spcBef>
                <a:spcPts val="0"/>
              </a:spcBef>
              <a:spcAft>
                <a:spcPts val="0"/>
              </a:spcAft>
              <a:buClr>
                <a:srgbClr val="000000"/>
              </a:buClr>
              <a:buSzPts val="1800"/>
              <a:buFont typeface="Century Gothic"/>
              <a:buNone/>
            </a:pPr>
            <a:r>
              <a:rPr lang="en" sz="2000" b="0" i="0" u="none" strike="noStrike" cap="none" dirty="0">
                <a:solidFill>
                  <a:srgbClr val="000000"/>
                </a:solidFill>
                <a:latin typeface="Century Gothic"/>
                <a:ea typeface="Century Gothic"/>
                <a:cs typeface="Century Gothic"/>
                <a:sym typeface="Century Gothic"/>
              </a:rPr>
              <a:t>     </a:t>
            </a:r>
            <a:r>
              <a:rPr lang="en" sz="2000" b="1" i="0" u="none" strike="noStrike" cap="none" dirty="0">
                <a:solidFill>
                  <a:srgbClr val="000000"/>
                </a:solidFill>
                <a:latin typeface="Century Gothic"/>
                <a:ea typeface="Century Gothic"/>
                <a:cs typeface="Century Gothic"/>
                <a:sym typeface="Century Gothic"/>
              </a:rPr>
              <a:t>Structured Notes graphic organizer</a:t>
            </a:r>
            <a:r>
              <a:rPr lang="en" sz="2000" b="0" i="0" u="none" strike="noStrike" cap="none" dirty="0">
                <a:solidFill>
                  <a:srgbClr val="000000"/>
                </a:solidFill>
                <a:latin typeface="Century Gothic"/>
                <a:ea typeface="Century Gothic"/>
                <a:cs typeface="Century Gothic"/>
                <a:sym typeface="Century Gothic"/>
              </a:rPr>
              <a:t>. </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Focus on key details that reveal the </a:t>
            </a:r>
            <a:endParaRPr dirty="0"/>
          </a:p>
          <a:p>
            <a:pPr marL="0" marR="0" lvl="0" indent="0" algn="l" rtl="0">
              <a:lnSpc>
                <a:spcPct val="100000"/>
              </a:lnSpc>
              <a:spcBef>
                <a:spcPts val="0"/>
              </a:spcBef>
              <a:spcAft>
                <a:spcPts val="0"/>
              </a:spcAft>
              <a:buClr>
                <a:srgbClr val="000000"/>
              </a:buClr>
              <a:buSzPts val="1800"/>
              <a:buFont typeface="Century Gothic"/>
              <a:buNone/>
            </a:pPr>
            <a:r>
              <a:rPr lang="en" sz="2000" b="0" i="0" u="none" strike="noStrike" cap="none" dirty="0">
                <a:solidFill>
                  <a:srgbClr val="000000"/>
                </a:solidFill>
                <a:latin typeface="Century Gothic"/>
                <a:ea typeface="Century Gothic"/>
                <a:cs typeface="Century Gothic"/>
                <a:sym typeface="Century Gothic"/>
              </a:rPr>
              <a:t>     challenges Ha is facing and her dynamic </a:t>
            </a:r>
            <a:endParaRPr dirty="0"/>
          </a:p>
          <a:p>
            <a:pPr marL="0" marR="0" lvl="0" indent="0" algn="l" rtl="0">
              <a:lnSpc>
                <a:spcPct val="100000"/>
              </a:lnSpc>
              <a:spcBef>
                <a:spcPts val="0"/>
              </a:spcBef>
              <a:spcAft>
                <a:spcPts val="0"/>
              </a:spcAft>
              <a:buClr>
                <a:srgbClr val="000000"/>
              </a:buClr>
              <a:buSzPts val="1800"/>
              <a:buFont typeface="Century Gothic"/>
              <a:buNone/>
            </a:pPr>
            <a:r>
              <a:rPr lang="en" sz="2000" b="0" i="0" u="none" strike="noStrike" cap="none" dirty="0">
                <a:solidFill>
                  <a:srgbClr val="000000"/>
                </a:solidFill>
                <a:latin typeface="Century Gothic"/>
                <a:ea typeface="Century Gothic"/>
                <a:cs typeface="Century Gothic"/>
                <a:sym typeface="Century Gothic"/>
              </a:rPr>
              <a:t>     character, plus vocabulary that helps </a:t>
            </a:r>
            <a:endParaRPr dirty="0"/>
          </a:p>
          <a:p>
            <a:pPr marL="0" marR="0" lvl="0" indent="0" algn="l" rtl="0">
              <a:lnSpc>
                <a:spcPct val="100000"/>
              </a:lnSpc>
              <a:spcBef>
                <a:spcPts val="0"/>
              </a:spcBef>
              <a:spcAft>
                <a:spcPts val="0"/>
              </a:spcAft>
              <a:buClr>
                <a:srgbClr val="000000"/>
              </a:buClr>
              <a:buSzPts val="1800"/>
              <a:buFont typeface="Century Gothic"/>
              <a:buNone/>
            </a:pPr>
            <a:r>
              <a:rPr lang="en" sz="2000" b="0" i="0" u="none" strike="noStrike" cap="none" dirty="0">
                <a:solidFill>
                  <a:srgbClr val="000000"/>
                </a:solidFill>
                <a:latin typeface="Century Gothic"/>
                <a:ea typeface="Century Gothic"/>
                <a:cs typeface="Century Gothic"/>
                <a:sym typeface="Century Gothic"/>
              </a:rPr>
              <a:t>     you understand her challenges and</a:t>
            </a:r>
            <a:endParaRPr dirty="0"/>
          </a:p>
          <a:p>
            <a:pPr marL="0" marR="0" lvl="0" indent="0" algn="l" rtl="0">
              <a:lnSpc>
                <a:spcPct val="100000"/>
              </a:lnSpc>
              <a:spcBef>
                <a:spcPts val="0"/>
              </a:spcBef>
              <a:spcAft>
                <a:spcPts val="0"/>
              </a:spcAft>
              <a:buClr>
                <a:srgbClr val="000000"/>
              </a:buClr>
              <a:buSzPts val="1800"/>
              <a:buFont typeface="Century Gothic"/>
              <a:buNone/>
            </a:pPr>
            <a:r>
              <a:rPr lang="en" sz="2000" b="0" i="0" u="none" strike="noStrike" cap="none" dirty="0">
                <a:solidFill>
                  <a:srgbClr val="000000"/>
                </a:solidFill>
                <a:latin typeface="Century Gothic"/>
                <a:ea typeface="Century Gothic"/>
                <a:cs typeface="Century Gothic"/>
                <a:sym typeface="Century Gothic"/>
              </a:rPr>
              <a:t>     responses. </a:t>
            </a:r>
            <a:endParaRPr dirty="0"/>
          </a:p>
        </p:txBody>
      </p:sp>
      <p:pic>
        <p:nvPicPr>
          <p:cNvPr id="285" name="Google Shape;285;p51"/>
          <p:cNvPicPr preferRelativeResize="0"/>
          <p:nvPr/>
        </p:nvPicPr>
        <p:blipFill rotWithShape="1">
          <a:blip r:embed="rId3">
            <a:alphaModFix/>
          </a:blip>
          <a:srcRect/>
          <a:stretch/>
        </p:blipFill>
        <p:spPr>
          <a:xfrm>
            <a:off x="5818342" y="1616430"/>
            <a:ext cx="3081338" cy="2892403"/>
          </a:xfrm>
          <a:prstGeom prst="rect">
            <a:avLst/>
          </a:prstGeom>
          <a:noFill/>
          <a:ln>
            <a:noFill/>
          </a:ln>
        </p:spPr>
      </p:pic>
      <p:pic>
        <p:nvPicPr>
          <p:cNvPr id="6" name="Google Shape;239;p47"/>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461541"/>
            <a:ext cx="7886700" cy="749506"/>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630774"/>
            <a:ext cx="7886700" cy="1131756"/>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6FE061FC-40D6-42EC-B58B-72FF0CA9DB78}"/>
              </a:ext>
            </a:extLst>
          </p:cNvPr>
          <p:cNvPicPr>
            <a:picLocks noChangeAspect="1"/>
          </p:cNvPicPr>
          <p:nvPr/>
        </p:nvPicPr>
        <p:blipFill>
          <a:blip r:embed="rId3"/>
          <a:stretch>
            <a:fillRect/>
          </a:stretch>
        </p:blipFill>
        <p:spPr>
          <a:xfrm>
            <a:off x="3709457" y="323850"/>
            <a:ext cx="1725086" cy="792842"/>
          </a:xfrm>
          <a:prstGeom prst="rect">
            <a:avLst/>
          </a:prstGeom>
        </p:spPr>
      </p:pic>
    </p:spTree>
    <p:extLst>
      <p:ext uri="{BB962C8B-B14F-4D97-AF65-F5344CB8AC3E}">
        <p14:creationId xmlns:p14="http://schemas.microsoft.com/office/powerpoint/2010/main" val="35402423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4478437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6921084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5" name="Picture 2" descr="A close up of a logo&#10;&#10;Description generated with very high confidence">
            <a:extLst>
              <a:ext uri="{FF2B5EF4-FFF2-40B4-BE49-F238E27FC236}">
                <a16:creationId xmlns:a16="http://schemas.microsoft.com/office/drawing/2014/main" id="{3D910A9F-C5E9-40AB-8051-F674CC6BD241}"/>
              </a:ext>
            </a:extLst>
          </p:cNvPr>
          <p:cNvPicPr>
            <a:picLocks noChangeAspect="1"/>
          </p:cNvPicPr>
          <p:nvPr/>
        </p:nvPicPr>
        <p:blipFill>
          <a:blip r:embed="rId3"/>
          <a:stretch>
            <a:fillRect/>
          </a:stretch>
        </p:blipFill>
        <p:spPr>
          <a:xfrm>
            <a:off x="8249997" y="4436307"/>
            <a:ext cx="650543" cy="642931"/>
          </a:xfrm>
          <a:prstGeom prst="rect">
            <a:avLst/>
          </a:prstGeom>
        </p:spPr>
      </p:pic>
    </p:spTree>
    <p:extLst>
      <p:ext uri="{BB962C8B-B14F-4D97-AF65-F5344CB8AC3E}">
        <p14:creationId xmlns:p14="http://schemas.microsoft.com/office/powerpoint/2010/main" val="2635898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 Unit 2: Lesson 2</a:t>
            </a:r>
            <a:endParaRPr sz="3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sym typeface="Century Gothic"/>
              </a:rPr>
              <a:t>Preparing for Lesson 2</a:t>
            </a:r>
            <a:endParaRPr sz="2000" b="1" i="0" u="none" strike="noStrike" cap="none" dirty="0">
              <a:solidFill>
                <a:schemeClr val="dk1"/>
              </a:solidFill>
              <a:sym typeface="Century Gothic"/>
            </a:endParaRPr>
          </a:p>
          <a:p>
            <a:pPr marL="342900" marR="0" lvl="0" indent="-323850" algn="l" rtl="0">
              <a:lnSpc>
                <a:spcPct val="90000"/>
              </a:lnSpc>
              <a:spcBef>
                <a:spcPts val="0"/>
              </a:spcBef>
              <a:spcAft>
                <a:spcPts val="0"/>
              </a:spcAft>
              <a:buClr>
                <a:schemeClr val="dk1"/>
              </a:buClr>
              <a:buSzPct val="100000"/>
              <a:buFont typeface="Century Gothic"/>
              <a:buChar char="●"/>
            </a:pPr>
            <a:r>
              <a:rPr lang="en" sz="2000" b="0" i="0" u="none" strike="noStrike" cap="none" dirty="0">
                <a:solidFill>
                  <a:schemeClr val="dk1"/>
                </a:solidFill>
                <a:sym typeface="Century Gothic"/>
              </a:rPr>
              <a:t>Reread the last section of the informational text “The Vietnam Wars”</a:t>
            </a:r>
            <a:endParaRPr sz="2000" b="0" i="0" u="none" strike="noStrike" cap="none" dirty="0">
              <a:solidFill>
                <a:schemeClr val="dk1"/>
              </a:solidFill>
              <a:sym typeface="Century Gothic"/>
            </a:endParaRPr>
          </a:p>
          <a:p>
            <a:pPr marL="342900" marR="0" lvl="0" indent="-323850" algn="l" rtl="0">
              <a:lnSpc>
                <a:spcPct val="90000"/>
              </a:lnSpc>
              <a:spcBef>
                <a:spcPts val="0"/>
              </a:spcBef>
              <a:spcAft>
                <a:spcPts val="0"/>
              </a:spcAft>
              <a:buClr>
                <a:schemeClr val="dk1"/>
              </a:buClr>
              <a:buSzPct val="100000"/>
              <a:buFont typeface="Century Gothic"/>
              <a:buChar char="●"/>
            </a:pPr>
            <a:r>
              <a:rPr lang="en" sz="2000" b="0" i="0" u="none" strike="noStrike" cap="none" dirty="0">
                <a:solidFill>
                  <a:schemeClr val="dk1"/>
                </a:solidFill>
                <a:sym typeface="Century Gothic"/>
              </a:rPr>
              <a:t>Reread “Last Respects” page</a:t>
            </a:r>
            <a:r>
              <a:rPr lang="en" sz="2000" dirty="0">
                <a:solidFill>
                  <a:schemeClr val="dk1"/>
                </a:solidFill>
              </a:rPr>
              <a:t>s 85-86 of the novel</a:t>
            </a:r>
            <a:endParaRPr sz="2000" dirty="0"/>
          </a:p>
          <a:p>
            <a:pPr marL="342900" marR="0" lvl="0" indent="-323850" algn="l" rtl="0">
              <a:lnSpc>
                <a:spcPct val="90000"/>
              </a:lnSpc>
              <a:spcBef>
                <a:spcPts val="0"/>
              </a:spcBef>
              <a:spcAft>
                <a:spcPts val="0"/>
              </a:spcAft>
              <a:buClr>
                <a:schemeClr val="dk1"/>
              </a:buClr>
              <a:buSzPct val="100000"/>
              <a:buFont typeface="Century Gothic"/>
              <a:buChar char="●"/>
            </a:pPr>
            <a:r>
              <a:rPr lang="en" sz="2000" b="0" i="0" u="none" strike="noStrike" cap="none" dirty="0">
                <a:solidFill>
                  <a:schemeClr val="dk1"/>
                </a:solidFill>
                <a:sym typeface="Century Gothic"/>
              </a:rPr>
              <a:t>Review Unit 1, Lesson 10</a:t>
            </a:r>
            <a:endParaRPr sz="2000" dirty="0"/>
          </a:p>
          <a:p>
            <a:pPr marL="342900" marR="0" lvl="0" indent="-323850" algn="l" rtl="0">
              <a:lnSpc>
                <a:spcPct val="90000"/>
              </a:lnSpc>
              <a:spcBef>
                <a:spcPts val="0"/>
              </a:spcBef>
              <a:spcAft>
                <a:spcPts val="0"/>
              </a:spcAft>
              <a:buClr>
                <a:schemeClr val="dk1"/>
              </a:buClr>
              <a:buSzPct val="100000"/>
              <a:buFont typeface="Century Gothic"/>
              <a:buChar char="●"/>
            </a:pPr>
            <a:r>
              <a:rPr lang="en" sz="2000" b="0" i="0" u="none" strike="noStrike" cap="none" dirty="0">
                <a:solidFill>
                  <a:schemeClr val="dk1"/>
                </a:solidFill>
                <a:sym typeface="Century Gothic"/>
              </a:rPr>
              <a:t>Review the “Reading Closely for Details” document</a:t>
            </a:r>
            <a:endParaRPr sz="2000" b="0" i="0" u="none" strike="noStrike" cap="none" dirty="0">
              <a:solidFill>
                <a:schemeClr val="dk1"/>
              </a:solidFill>
              <a:sym typeface="Century Gothic"/>
            </a:endParaRPr>
          </a:p>
          <a:p>
            <a:pPr marL="342900" lvl="0" indent="-323850" rtl="0">
              <a:spcBef>
                <a:spcPts val="0"/>
              </a:spcBef>
              <a:spcAft>
                <a:spcPts val="0"/>
              </a:spcAft>
              <a:buClr>
                <a:schemeClr val="dk1"/>
              </a:buClr>
              <a:buSzPct val="100000"/>
              <a:buFont typeface="Century Gothic"/>
              <a:buChar char="●"/>
            </a:pPr>
            <a:r>
              <a:rPr lang="en" sz="2000" dirty="0">
                <a:solidFill>
                  <a:schemeClr val="dk1"/>
                </a:solidFill>
              </a:rPr>
              <a:t>Reread pages 91–111 from </a:t>
            </a:r>
            <a:r>
              <a:rPr lang="en" sz="2000" i="1" dirty="0">
                <a:solidFill>
                  <a:schemeClr val="dk1"/>
                </a:solidFill>
              </a:rPr>
              <a:t>Inside Out and Back Again</a:t>
            </a:r>
            <a:r>
              <a:rPr lang="en" sz="2000" dirty="0">
                <a:solidFill>
                  <a:schemeClr val="dk1"/>
                </a:solidFill>
              </a:rPr>
              <a:t> in preparation for homework</a:t>
            </a:r>
            <a:endParaRPr sz="2000"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9282996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21452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400"/>
              <a:buFont typeface="Century Gothic"/>
              <a:buNone/>
            </a:pPr>
            <a:r>
              <a:rPr lang="en" sz="3600"/>
              <a:t>Grade 8: Module 1 : Unit 2: Lesson 2</a:t>
            </a:r>
            <a:endParaRPr sz="3600"/>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2 :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0" marR="0" lvl="0" indent="0" algn="l" rtl="0">
              <a:lnSpc>
                <a:spcPct val="90000"/>
              </a:lnSpc>
              <a:spcBef>
                <a:spcPts val="0"/>
              </a:spcBef>
              <a:spcAft>
                <a:spcPts val="0"/>
              </a:spcAft>
              <a:buClr>
                <a:schemeClr val="dk1"/>
              </a:buClr>
              <a:buSzPts val="2500"/>
              <a:buFont typeface="Arial"/>
              <a:buNone/>
            </a:pPr>
            <a:endParaRPr sz="2000" b="0" i="0" u="none" strike="noStrike" cap="none" dirty="0">
              <a:solidFill>
                <a:schemeClr val="dk1"/>
              </a:solidFill>
              <a:latin typeface="Century Gothic"/>
              <a:ea typeface="Century Gothic"/>
              <a:cs typeface="Century Gothic"/>
              <a:sym typeface="Century Gothic"/>
            </a:endParaRPr>
          </a:p>
          <a:p>
            <a:pPr marL="342900" marR="0" lvl="0" indent="-342900" algn="l" rtl="0">
              <a:lnSpc>
                <a:spcPct val="90000"/>
              </a:lnSpc>
              <a:spcBef>
                <a:spcPts val="0"/>
              </a:spcBef>
              <a:spcAft>
                <a:spcPts val="0"/>
              </a:spcAft>
              <a:buClr>
                <a:schemeClr val="dk1"/>
              </a:buClr>
              <a:buSzPct val="100000"/>
              <a:buFont typeface="Century Gothic"/>
              <a:buChar char="●"/>
            </a:pPr>
            <a:r>
              <a:rPr lang="en" sz="2000" b="1" i="0" u="none" strike="noStrike" cap="none" dirty="0">
                <a:solidFill>
                  <a:schemeClr val="dk1"/>
                </a:solidFill>
                <a:latin typeface="Century Gothic"/>
                <a:ea typeface="Century Gothic"/>
                <a:cs typeface="Century Gothic"/>
                <a:sym typeface="Century Gothic"/>
              </a:rPr>
              <a:t>“Last Respects” note-catcher </a:t>
            </a:r>
            <a:r>
              <a:rPr lang="en" sz="2000" b="0" i="0" u="none" strike="noStrike" cap="none" dirty="0">
                <a:solidFill>
                  <a:schemeClr val="dk1"/>
                </a:solidFill>
                <a:latin typeface="Century Gothic"/>
                <a:ea typeface="Century Gothic"/>
                <a:cs typeface="Century Gothic"/>
                <a:sym typeface="Century Gothic"/>
              </a:rPr>
              <a:t>(one per student)</a:t>
            </a:r>
            <a:endParaRPr dirty="0"/>
          </a:p>
          <a:p>
            <a:pPr marL="342900" marR="0" lvl="0" indent="-342900" algn="l" rtl="0">
              <a:lnSpc>
                <a:spcPct val="90000"/>
              </a:lnSpc>
              <a:spcBef>
                <a:spcPts val="0"/>
              </a:spcBef>
              <a:spcAft>
                <a:spcPts val="0"/>
              </a:spcAft>
              <a:buClr>
                <a:schemeClr val="dk1"/>
              </a:buClr>
              <a:buSzPct val="100000"/>
              <a:buFont typeface="Century Gothic"/>
              <a:buChar char="●"/>
            </a:pPr>
            <a:r>
              <a:rPr lang="en" sz="2000" b="0" i="0" u="none" strike="noStrike" cap="none" dirty="0">
                <a:solidFill>
                  <a:schemeClr val="dk1"/>
                </a:solidFill>
                <a:latin typeface="Century Gothic"/>
                <a:ea typeface="Century Gothic"/>
                <a:cs typeface="Century Gothic"/>
                <a:sym typeface="Century Gothic"/>
              </a:rPr>
              <a:t>Chart paper with the focus question: “What have you learned about Ha’s dynamic character?” Prepare two </a:t>
            </a:r>
            <a:r>
              <a:rPr lang="en" sz="2000" dirty="0">
                <a:solidFill>
                  <a:schemeClr val="dk1"/>
                </a:solidFill>
              </a:rPr>
              <a:t>for each group.</a:t>
            </a:r>
            <a:endParaRPr dirty="0"/>
          </a:p>
          <a:p>
            <a:pPr marL="0" marR="0" lvl="0" indent="0" algn="l" rtl="0">
              <a:lnSpc>
                <a:spcPct val="90000"/>
              </a:lnSpc>
              <a:spcBef>
                <a:spcPts val="0"/>
              </a:spcBef>
              <a:spcAft>
                <a:spcPts val="0"/>
              </a:spcAft>
              <a:buClr>
                <a:schemeClr val="dk1"/>
              </a:buClr>
              <a:buSzPts val="2500"/>
              <a:buFont typeface="Century Gothic"/>
              <a:buNone/>
            </a:pPr>
            <a:r>
              <a:rPr lang="en" sz="2000" b="0" i="0" u="none" strike="noStrike" cap="none" dirty="0">
                <a:solidFill>
                  <a:schemeClr val="dk1"/>
                </a:solidFill>
                <a:latin typeface="Century Gothic"/>
                <a:ea typeface="Century Gothic"/>
                <a:cs typeface="Century Gothic"/>
                <a:sym typeface="Century Gothic"/>
              </a:rPr>
              <a:t> </a:t>
            </a:r>
            <a:endParaRPr dirty="0"/>
          </a:p>
          <a:p>
            <a:pPr marL="342900" marR="0" lvl="0" indent="-184150" algn="l" rtl="0">
              <a:lnSpc>
                <a:spcPct val="90000"/>
              </a:lnSpc>
              <a:spcBef>
                <a:spcPts val="0"/>
              </a:spcBef>
              <a:spcAft>
                <a:spcPts val="0"/>
              </a:spcAft>
              <a:buClr>
                <a:schemeClr val="dk1"/>
              </a:buClr>
              <a:buSzPts val="2500"/>
              <a:buFont typeface="Century Gothic"/>
              <a:buNone/>
            </a:pPr>
            <a:endParaRPr sz="2000" b="0" i="0" u="none" strike="noStrike" cap="none" dirty="0">
              <a:solidFill>
                <a:schemeClr val="dk1"/>
              </a:solidFill>
              <a:latin typeface="Century Gothic"/>
              <a:ea typeface="Century Gothic"/>
              <a:cs typeface="Century Gothic"/>
              <a:sym typeface="Century Gothic"/>
            </a:endParaRPr>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8: Module 1: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2 : Lesson 2 </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342065E1-A51B-43D9-A530-8C53B1ED6B68}"/>
              </a:ext>
            </a:extLst>
          </p:cNvPr>
          <p:cNvPicPr>
            <a:picLocks noChangeAspect="1"/>
          </p:cNvPicPr>
          <p:nvPr/>
        </p:nvPicPr>
        <p:blipFill>
          <a:blip r:embed="rId3"/>
          <a:stretch>
            <a:fillRect/>
          </a:stretch>
        </p:blipFill>
        <p:spPr>
          <a:xfrm>
            <a:off x="3604147" y="303087"/>
            <a:ext cx="1935706" cy="88964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9" name="Google Shape;199;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Yesterday, you identified key details that revealed Ha’s character</a:t>
            </a:r>
            <a:endParaRPr dirty="0"/>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and the challenges Ha is facing. Today, you’ll continue to focus on challenges and how they reflect Ha’s changing character. You’ll also </a:t>
            </a:r>
            <a:r>
              <a:rPr lang="en" dirty="0"/>
              <a:t>focus on</a:t>
            </a:r>
            <a:r>
              <a:rPr lang="en" sz="1800" b="0" i="0" u="none" strike="noStrike" cap="none" dirty="0">
                <a:solidFill>
                  <a:srgbClr val="000000"/>
                </a:solidFill>
                <a:latin typeface="Century Gothic"/>
                <a:ea typeface="Century Gothic"/>
                <a:cs typeface="Century Gothic"/>
                <a:sym typeface="Century Gothic"/>
              </a:rPr>
              <a:t> symbolism in one of the poems. </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Here is what you’ll do today:</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Use the Chalk Talk protocol for sharing your homework reading and notes</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Reread section 5 of “The Vietnam Wars” and the poem “Last Respects”</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Complete a new note-catcher to identify symbolism within the poem “Last Respects”</a:t>
            </a:r>
            <a:endParaRPr dirty="0"/>
          </a:p>
          <a:p>
            <a:pPr marL="285750" marR="0" lvl="0" indent="-17145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42"/>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Learn Our New Routine</a:t>
            </a:r>
            <a:endParaRPr sz="3600" b="0" i="0" u="none" strike="noStrike" cap="none">
              <a:solidFill>
                <a:schemeClr val="dk1"/>
              </a:solidFill>
              <a:latin typeface="Century Gothic"/>
              <a:ea typeface="Century Gothic"/>
              <a:cs typeface="Century Gothic"/>
              <a:sym typeface="Century Gothic"/>
            </a:endParaRPr>
          </a:p>
        </p:txBody>
      </p:sp>
      <p:sp>
        <p:nvSpPr>
          <p:cNvPr id="206" name="Google Shape;206;p42"/>
          <p:cNvSpPr txBox="1">
            <a:spLocks noGrp="1"/>
          </p:cNvSpPr>
          <p:nvPr>
            <p:ph type="body" idx="1"/>
          </p:nvPr>
        </p:nvSpPr>
        <p:spPr>
          <a:xfrm>
            <a:off x="311700" y="1121334"/>
            <a:ext cx="835523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000" b="0" i="0" u="none" strike="noStrike" cap="none" dirty="0">
                <a:solidFill>
                  <a:srgbClr val="000000"/>
                </a:solidFill>
                <a:sym typeface="Century Gothic"/>
              </a:rPr>
              <a:t>At the start of class each day in this unit, you will </a:t>
            </a:r>
            <a:br>
              <a:rPr lang="en" sz="2000" b="0" i="0" u="none" strike="noStrike" cap="none" dirty="0">
                <a:solidFill>
                  <a:srgbClr val="000000"/>
                </a:solidFill>
                <a:sym typeface="Century Gothic"/>
              </a:rPr>
            </a:br>
            <a:r>
              <a:rPr lang="en" sz="2000" b="0" i="0" u="none" strike="noStrike" cap="none" dirty="0">
                <a:solidFill>
                  <a:srgbClr val="000000"/>
                </a:solidFill>
                <a:sym typeface="Century Gothic"/>
              </a:rPr>
              <a:t>take some time </a:t>
            </a:r>
            <a:r>
              <a:rPr lang="en" sz="2000" dirty="0"/>
              <a:t>to</a:t>
            </a:r>
            <a:r>
              <a:rPr lang="en" sz="2000" b="0" i="0" u="none" strike="noStrike" cap="none" dirty="0">
                <a:solidFill>
                  <a:srgbClr val="000000"/>
                </a:solidFill>
                <a:sym typeface="Century Gothic"/>
              </a:rPr>
              <a:t> discuss what you read for homework the night before and the structured notes you took. </a:t>
            </a:r>
            <a:endParaRPr sz="2000" dirty="0"/>
          </a:p>
        </p:txBody>
      </p:sp>
      <p:pic>
        <p:nvPicPr>
          <p:cNvPr id="208" name="Google Shape;208;p42"/>
          <p:cNvPicPr preferRelativeResize="0"/>
          <p:nvPr/>
        </p:nvPicPr>
        <p:blipFill rotWithShape="1">
          <a:blip r:embed="rId3">
            <a:alphaModFix/>
          </a:blip>
          <a:srcRect/>
          <a:stretch/>
        </p:blipFill>
        <p:spPr>
          <a:xfrm>
            <a:off x="2481959" y="2213907"/>
            <a:ext cx="3738958" cy="2530480"/>
          </a:xfrm>
          <a:prstGeom prst="rect">
            <a:avLst/>
          </a:prstGeom>
          <a:noFill/>
          <a:ln w="9525" cap="flat" cmpd="sng">
            <a:solidFill>
              <a:schemeClr val="dk2"/>
            </a:solidFill>
            <a:prstDash val="solid"/>
            <a:round/>
            <a:headEnd type="none" w="sm" len="sm"/>
            <a:tailEnd type="none" w="sm" len="sm"/>
          </a:ln>
        </p:spPr>
      </p:pic>
      <p:pic>
        <p:nvPicPr>
          <p:cNvPr id="6" name="Google Shape;239;p47"/>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a:t>
            </a:r>
            <a:r>
              <a:rPr lang="en" sz="3600"/>
              <a:t>Talk About Our Homework</a:t>
            </a:r>
            <a:endParaRPr sz="3600" b="0" i="0" u="none" strike="noStrike" cap="none">
              <a:solidFill>
                <a:schemeClr val="dk1"/>
              </a:solidFill>
              <a:latin typeface="Century Gothic"/>
              <a:ea typeface="Century Gothic"/>
              <a:cs typeface="Century Gothic"/>
              <a:sym typeface="Century Gothic"/>
            </a:endParaRPr>
          </a:p>
        </p:txBody>
      </p:sp>
      <p:sp>
        <p:nvSpPr>
          <p:cNvPr id="215" name="Google Shape;215;p43"/>
          <p:cNvSpPr txBox="1"/>
          <p:nvPr/>
        </p:nvSpPr>
        <p:spPr>
          <a:xfrm>
            <a:off x="1177360" y="1368307"/>
            <a:ext cx="3345900" cy="3324000"/>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 sz="1400" b="1" i="0" u="none" strike="noStrike" cap="none" dirty="0">
                <a:solidFill>
                  <a:srgbClr val="000000"/>
                </a:solidFill>
                <a:latin typeface="Century Gothic" panose="020B0502020202020204" pitchFamily="34" charset="0"/>
                <a:ea typeface="Quattrocento Sans"/>
                <a:cs typeface="Quattrocento Sans"/>
                <a:sym typeface="Quattrocento Sans"/>
              </a:rPr>
              <a:t>What have you learned about Ha’s dynamic character?</a:t>
            </a:r>
            <a:endParaRPr dirty="0">
              <a:latin typeface="Century Gothic" panose="020B0502020202020204" pitchFamily="34" charset="0"/>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None/>
            </a:pPr>
            <a:endParaRPr sz="1400" b="1" i="0" u="none" strike="noStrike" cap="none" dirty="0">
              <a:solidFill>
                <a:srgbClr val="000000"/>
              </a:solidFill>
              <a:latin typeface="Quattrocento Sans"/>
              <a:ea typeface="Quattrocento Sans"/>
              <a:cs typeface="Quattrocento Sans"/>
              <a:sym typeface="Quattrocento Sans"/>
            </a:endParaRPr>
          </a:p>
        </p:txBody>
      </p:sp>
      <p:sp>
        <p:nvSpPr>
          <p:cNvPr id="216" name="Google Shape;216;p43"/>
          <p:cNvSpPr txBox="1"/>
          <p:nvPr/>
        </p:nvSpPr>
        <p:spPr>
          <a:xfrm rot="584507">
            <a:off x="1417374" y="2125854"/>
            <a:ext cx="1567300" cy="33848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600" b="1" i="0" u="none" strike="noStrike" cap="none">
                <a:solidFill>
                  <a:srgbClr val="FF0000"/>
                </a:solidFill>
                <a:latin typeface="Architects Daughter"/>
                <a:ea typeface="Architects Daughter"/>
                <a:cs typeface="Architects Daughter"/>
                <a:sym typeface="Architects Daughter"/>
              </a:rPr>
              <a:t>Your thinking</a:t>
            </a:r>
            <a:endParaRPr/>
          </a:p>
        </p:txBody>
      </p:sp>
      <p:sp>
        <p:nvSpPr>
          <p:cNvPr id="217" name="Google Shape;217;p43"/>
          <p:cNvSpPr txBox="1"/>
          <p:nvPr/>
        </p:nvSpPr>
        <p:spPr>
          <a:xfrm rot="387517">
            <a:off x="2154108" y="2933308"/>
            <a:ext cx="1570870" cy="33845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600" b="1" i="0" u="none" strike="noStrike" cap="none">
                <a:solidFill>
                  <a:srgbClr val="002060"/>
                </a:solidFill>
                <a:latin typeface="Arial Narrow"/>
                <a:ea typeface="Arial Narrow"/>
                <a:cs typeface="Arial Narrow"/>
                <a:sym typeface="Arial Narrow"/>
              </a:rPr>
              <a:t>Your thinking</a:t>
            </a:r>
            <a:endParaRPr/>
          </a:p>
        </p:txBody>
      </p:sp>
      <p:sp>
        <p:nvSpPr>
          <p:cNvPr id="218" name="Google Shape;218;p43"/>
          <p:cNvSpPr txBox="1"/>
          <p:nvPr/>
        </p:nvSpPr>
        <p:spPr>
          <a:xfrm rot="-1170882">
            <a:off x="1341910" y="3781020"/>
            <a:ext cx="1570729" cy="33864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600" b="1" i="0" u="none" strike="noStrike" cap="none">
                <a:solidFill>
                  <a:srgbClr val="00B050"/>
                </a:solidFill>
                <a:latin typeface="Comic Sans MS"/>
                <a:ea typeface="Comic Sans MS"/>
                <a:cs typeface="Comic Sans MS"/>
                <a:sym typeface="Comic Sans MS"/>
              </a:rPr>
              <a:t>Your thinking</a:t>
            </a:r>
            <a:endParaRPr/>
          </a:p>
        </p:txBody>
      </p:sp>
      <p:sp>
        <p:nvSpPr>
          <p:cNvPr id="219" name="Google Shape;219;p43"/>
          <p:cNvSpPr txBox="1"/>
          <p:nvPr/>
        </p:nvSpPr>
        <p:spPr>
          <a:xfrm rot="324148">
            <a:off x="2955637" y="3959050"/>
            <a:ext cx="1570878" cy="27693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200" b="1" i="0" u="none" strike="noStrike" cap="none">
                <a:solidFill>
                  <a:srgbClr val="FF0066"/>
                </a:solidFill>
                <a:latin typeface="Dancing Script"/>
                <a:ea typeface="Dancing Script"/>
                <a:cs typeface="Dancing Script"/>
                <a:sym typeface="Dancing Script"/>
              </a:rPr>
              <a:t>Your thinking</a:t>
            </a:r>
            <a:endParaRPr/>
          </a:p>
        </p:txBody>
      </p:sp>
      <p:sp>
        <p:nvSpPr>
          <p:cNvPr id="220" name="Google Shape;220;p43"/>
          <p:cNvSpPr txBox="1"/>
          <p:nvPr/>
        </p:nvSpPr>
        <p:spPr>
          <a:xfrm rot="-861759">
            <a:off x="2963526" y="2329724"/>
            <a:ext cx="1571001" cy="33848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600" b="1" i="0" u="none" strike="noStrike" cap="none">
                <a:solidFill>
                  <a:srgbClr val="7030A0"/>
                </a:solidFill>
                <a:latin typeface="Arial"/>
                <a:ea typeface="Arial"/>
                <a:cs typeface="Arial"/>
                <a:sym typeface="Arial"/>
              </a:rPr>
              <a:t>Your thinking</a:t>
            </a:r>
            <a:endParaRPr/>
          </a:p>
        </p:txBody>
      </p:sp>
      <p:sp>
        <p:nvSpPr>
          <p:cNvPr id="221" name="Google Shape;221;p43"/>
          <p:cNvSpPr txBox="1"/>
          <p:nvPr/>
        </p:nvSpPr>
        <p:spPr>
          <a:xfrm>
            <a:off x="4955526" y="1675110"/>
            <a:ext cx="3876900" cy="1631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000" b="0" i="0" u="none" strike="noStrike" cap="none" dirty="0">
                <a:solidFill>
                  <a:srgbClr val="000000"/>
                </a:solidFill>
                <a:latin typeface="Century Gothic"/>
                <a:ea typeface="Century Gothic"/>
                <a:cs typeface="Century Gothic"/>
                <a:sym typeface="Century Gothic"/>
              </a:rPr>
              <a:t>Silently write your thinking and responses to the question on the chart paper next to your group’s </a:t>
            </a:r>
            <a:r>
              <a:rPr lang="en" sz="2000" b="1" i="0" u="none" strike="noStrike" cap="none" dirty="0">
                <a:solidFill>
                  <a:srgbClr val="000000"/>
                </a:solidFill>
                <a:latin typeface="Century Gothic"/>
                <a:ea typeface="Century Gothic"/>
                <a:cs typeface="Century Gothic"/>
                <a:sym typeface="Century Gothic"/>
              </a:rPr>
              <a:t>Who is Ha? Anchor chart.</a:t>
            </a:r>
            <a:endParaRPr b="1" dirty="0"/>
          </a:p>
        </p:txBody>
      </p:sp>
      <p:pic>
        <p:nvPicPr>
          <p:cNvPr id="11"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1026" name="Picture 2" descr="https://lh6.googleusercontent.com/uYceNV4V_Uz0_ojRTO3rZRhhCv9WLo9WekS2iOc0di14afSQzsJ71uPUFuVj7EI-PFSuN8gKmkz2ONvW8tkkIQLiej6JyuIwYfVnAsM1idSXH09oSX1WkqFXim6xaCygzeZJsIr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7962" y="4492032"/>
            <a:ext cx="561975" cy="5619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dirty="0">
                <a:solidFill>
                  <a:schemeClr val="dk1"/>
                </a:solidFill>
                <a:latin typeface="Century Gothic"/>
                <a:ea typeface="Century Gothic"/>
                <a:cs typeface="Century Gothic"/>
                <a:sym typeface="Century Gothic"/>
              </a:rPr>
              <a:t>Let’s Review Our Learning Targets</a:t>
            </a:r>
            <a:endParaRPr sz="3600" b="0" i="0" u="none" strike="noStrike" cap="none" dirty="0">
              <a:solidFill>
                <a:schemeClr val="dk1"/>
              </a:solidFill>
              <a:latin typeface="Century Gothic"/>
              <a:ea typeface="Century Gothic"/>
              <a:cs typeface="Century Gothic"/>
              <a:sym typeface="Century Gothic"/>
            </a:endParaRPr>
          </a:p>
        </p:txBody>
      </p:sp>
      <p:sp>
        <p:nvSpPr>
          <p:cNvPr id="227" name="Google Shape;227;p44"/>
          <p:cNvSpPr txBox="1">
            <a:spLocks noGrp="1"/>
          </p:cNvSpPr>
          <p:nvPr>
            <p:ph type="body" idx="1"/>
          </p:nvPr>
        </p:nvSpPr>
        <p:spPr>
          <a:xfrm>
            <a:off x="311700" y="1589675"/>
            <a:ext cx="8520600" cy="2979300"/>
          </a:xfrm>
          <a:prstGeom prst="rect">
            <a:avLst/>
          </a:prstGeom>
          <a:noFill/>
          <a:ln>
            <a:noFill/>
          </a:ln>
        </p:spPr>
        <p:txBody>
          <a:bodyPr spcFirstLastPara="1" wrap="square" lIns="91425" tIns="91425" rIns="91425" bIns="91425" anchor="t" anchorCtr="0">
            <a:noAutofit/>
          </a:bodyPr>
          <a:lstStyle/>
          <a:p>
            <a:pPr marL="457200" marR="0" lvl="0" indent="-495300" algn="l" rtl="0">
              <a:lnSpc>
                <a:spcPct val="100000"/>
              </a:lnSpc>
              <a:spcBef>
                <a:spcPts val="0"/>
              </a:spcBef>
              <a:spcAft>
                <a:spcPts val="0"/>
              </a:spcAft>
              <a:buClr>
                <a:srgbClr val="000000"/>
              </a:buClr>
              <a:buSzPts val="2400"/>
              <a:buFont typeface="Arial"/>
              <a:buAutoNum type="arabicPeriod"/>
            </a:pPr>
            <a:r>
              <a:rPr lang="en" sz="2400" b="0" i="0" u="none" strike="noStrike" cap="none" dirty="0">
                <a:solidFill>
                  <a:srgbClr val="000000"/>
                </a:solidFill>
                <a:latin typeface="Century Gothic"/>
                <a:ea typeface="Century Gothic"/>
                <a:cs typeface="Century Gothic"/>
                <a:sym typeface="Century Gothic"/>
              </a:rPr>
              <a:t>I can explain how key details in the novel reveal the challenges Ha faces and her dynamic character. </a:t>
            </a:r>
            <a:endParaRPr sz="2400" dirty="0"/>
          </a:p>
          <a:p>
            <a:pPr marL="457200" marR="0" lvl="0" indent="-495300" algn="l" rtl="0">
              <a:lnSpc>
                <a:spcPct val="100000"/>
              </a:lnSpc>
              <a:spcBef>
                <a:spcPts val="0"/>
              </a:spcBef>
              <a:spcAft>
                <a:spcPts val="0"/>
              </a:spcAft>
              <a:buClr>
                <a:srgbClr val="000000"/>
              </a:buClr>
              <a:buSzPts val="2400"/>
              <a:buFont typeface="Arial"/>
              <a:buAutoNum type="arabicPeriod"/>
            </a:pPr>
            <a:r>
              <a:rPr lang="en" sz="2400" b="0" i="0" u="none" strike="noStrike" cap="none" dirty="0">
                <a:solidFill>
                  <a:srgbClr val="000000"/>
                </a:solidFill>
                <a:latin typeface="Century Gothic"/>
                <a:ea typeface="Century Gothic"/>
                <a:cs typeface="Century Gothic"/>
                <a:sym typeface="Century Gothic"/>
              </a:rPr>
              <a:t>I can infer the symbolism in the poem “Last Respects.”</a:t>
            </a:r>
            <a:endParaRPr sz="2400" dirty="0"/>
          </a:p>
          <a:p>
            <a:pPr marL="457200" marR="0" lvl="0" indent="-342900" algn="l" rtl="0">
              <a:lnSpc>
                <a:spcPct val="100000"/>
              </a:lnSpc>
              <a:spcBef>
                <a:spcPts val="0"/>
              </a:spcBef>
              <a:spcAft>
                <a:spcPts val="0"/>
              </a:spcAft>
              <a:buClr>
                <a:srgbClr val="000000"/>
              </a:buClr>
              <a:buSzPts val="1800"/>
              <a:buFont typeface="Arial"/>
              <a:buNone/>
            </a:pPr>
            <a:endParaRPr sz="2800" dirty="0"/>
          </a:p>
          <a:p>
            <a:pPr marL="457200" marR="0" lvl="0" indent="-342900" algn="l" rtl="0">
              <a:lnSpc>
                <a:spcPct val="100000"/>
              </a:lnSpc>
              <a:spcBef>
                <a:spcPts val="0"/>
              </a:spcBef>
              <a:spcAft>
                <a:spcPts val="0"/>
              </a:spcAft>
              <a:buClr>
                <a:srgbClr val="000000"/>
              </a:buClr>
              <a:buSzPts val="1800"/>
              <a:buFont typeface="Arial"/>
              <a:buNone/>
            </a:pPr>
            <a:endParaRPr sz="2800" dirty="0"/>
          </a:p>
          <a:p>
            <a:pPr marL="6858000" marR="0" lvl="0" indent="-342900" algn="l" rtl="0">
              <a:lnSpc>
                <a:spcPct val="100000"/>
              </a:lnSpc>
              <a:spcBef>
                <a:spcPts val="0"/>
              </a:spcBef>
              <a:spcAft>
                <a:spcPts val="0"/>
              </a:spcAft>
              <a:buClr>
                <a:srgbClr val="000000"/>
              </a:buClr>
              <a:buSzPts val="1800"/>
              <a:buFont typeface="Arial"/>
              <a:buNone/>
            </a:pPr>
            <a:endParaRPr sz="2800" dirty="0"/>
          </a:p>
          <a:p>
            <a:pPr marL="342900" marR="0" lvl="0" indent="-2286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229" name="Google Shape;229;p44"/>
          <p:cNvPicPr preferRelativeResize="0"/>
          <p:nvPr/>
        </p:nvPicPr>
        <p:blipFill>
          <a:blip r:embed="rId3">
            <a:alphaModFix/>
          </a:blip>
          <a:stretch>
            <a:fillRect/>
          </a:stretch>
        </p:blipFill>
        <p:spPr>
          <a:xfrm>
            <a:off x="8249217" y="4347364"/>
            <a:ext cx="709157" cy="595625"/>
          </a:xfrm>
          <a:prstGeom prst="rect">
            <a:avLst/>
          </a:prstGeom>
          <a:noFill/>
          <a:ln>
            <a:noFill/>
          </a:ln>
        </p:spPr>
      </p:pic>
      <p:pic>
        <p:nvPicPr>
          <p:cNvPr id="6" name="Google Shape;239;p47"/>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3074"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30463" y="4351013"/>
            <a:ext cx="666323" cy="6663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Reread “The Vietnam Wars”</a:t>
            </a:r>
            <a:endParaRPr sz="3600" b="0" i="0" u="none" strike="noStrike" cap="none">
              <a:solidFill>
                <a:schemeClr val="dk1"/>
              </a:solidFill>
              <a:latin typeface="Century Gothic"/>
              <a:ea typeface="Century Gothic"/>
              <a:cs typeface="Century Gothic"/>
              <a:sym typeface="Century Gothic"/>
            </a:endParaRPr>
          </a:p>
        </p:txBody>
      </p:sp>
      <p:sp>
        <p:nvSpPr>
          <p:cNvPr id="235" name="Google Shape;235;p45"/>
          <p:cNvSpPr txBox="1">
            <a:spLocks noGrp="1"/>
          </p:cNvSpPr>
          <p:nvPr>
            <p:ph type="body" idx="1"/>
          </p:nvPr>
        </p:nvSpPr>
        <p:spPr>
          <a:xfrm>
            <a:off x="311700" y="1355021"/>
            <a:ext cx="6141300" cy="3416400"/>
          </a:xfrm>
          <a:prstGeom prst="rect">
            <a:avLst/>
          </a:prstGeom>
          <a:noFill/>
          <a:ln>
            <a:noFill/>
          </a:ln>
        </p:spPr>
        <p:txBody>
          <a:bodyPr spcFirstLastPara="1" wrap="square" lIns="91425" tIns="91425" rIns="91425" bIns="91425" anchor="t" anchorCtr="0">
            <a:noAutofit/>
          </a:bodyPr>
          <a:lstStyle/>
          <a:p>
            <a:pPr marL="514350" marR="0" lvl="0" indent="-514350" algn="l" rtl="0">
              <a:lnSpc>
                <a:spcPct val="100000"/>
              </a:lnSpc>
              <a:spcBef>
                <a:spcPts val="0"/>
              </a:spcBef>
              <a:spcAft>
                <a:spcPts val="0"/>
              </a:spcAft>
              <a:buClr>
                <a:srgbClr val="000000"/>
              </a:buClr>
              <a:buSzPct val="1000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Reread the last section, “Doc-Lap at Last.” </a:t>
            </a:r>
            <a:endParaRPr dirty="0"/>
          </a:p>
          <a:p>
            <a:pPr marL="514350" marR="0" lvl="0" indent="-514350" algn="l" rtl="0">
              <a:lnSpc>
                <a:spcPct val="100000"/>
              </a:lnSpc>
              <a:spcBef>
                <a:spcPts val="0"/>
              </a:spcBef>
              <a:spcAft>
                <a:spcPts val="0"/>
              </a:spcAft>
              <a:buClr>
                <a:srgbClr val="000000"/>
              </a:buClr>
              <a:buSzPct val="1000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Turn and talk with a partner:</a:t>
            </a:r>
            <a:endParaRPr sz="2400" dirty="0"/>
          </a:p>
          <a:p>
            <a:pPr marL="800100" marR="0" lvl="0" indent="-368300" algn="l" rtl="0">
              <a:lnSpc>
                <a:spcPct val="100000"/>
              </a:lnSpc>
              <a:spcBef>
                <a:spcPts val="0"/>
              </a:spcBef>
              <a:spcAft>
                <a:spcPts val="0"/>
              </a:spcAft>
              <a:buClr>
                <a:srgbClr val="000000"/>
              </a:buClr>
              <a:buSzPts val="2200"/>
              <a:buFont typeface="Century Gothic"/>
              <a:buChar char="●"/>
            </a:pPr>
            <a:r>
              <a:rPr lang="en" sz="2200" b="0" i="0" u="none" strike="noStrike" cap="none" dirty="0">
                <a:solidFill>
                  <a:srgbClr val="000000"/>
                </a:solidFill>
                <a:latin typeface="Century Gothic"/>
                <a:ea typeface="Century Gothic"/>
                <a:cs typeface="Century Gothic"/>
                <a:sym typeface="Century Gothic"/>
              </a:rPr>
              <a:t>Based on what you have read in the novel and what you have reread in the article, how does this part of the article relate to Ha’s situation? </a:t>
            </a:r>
            <a:endParaRPr sz="2200" dirty="0"/>
          </a:p>
          <a:p>
            <a:pPr marL="800100" marR="0" lvl="0" indent="-368300" algn="l" rtl="0">
              <a:lnSpc>
                <a:spcPct val="100000"/>
              </a:lnSpc>
              <a:spcBef>
                <a:spcPts val="0"/>
              </a:spcBef>
              <a:spcAft>
                <a:spcPts val="0"/>
              </a:spcAft>
              <a:buClr>
                <a:srgbClr val="000000"/>
              </a:buClr>
              <a:buSzPts val="2200"/>
              <a:buFont typeface="Century Gothic"/>
              <a:buChar char="●"/>
            </a:pPr>
            <a:r>
              <a:rPr lang="en" sz="2200" b="0" i="0" u="none" strike="noStrike" cap="none" dirty="0">
                <a:solidFill>
                  <a:srgbClr val="000000"/>
                </a:solidFill>
                <a:latin typeface="Century Gothic"/>
                <a:ea typeface="Century Gothic"/>
                <a:cs typeface="Century Gothic"/>
                <a:sym typeface="Century Gothic"/>
              </a:rPr>
              <a:t>Why did Ha’s family flee their home?</a:t>
            </a:r>
            <a:endParaRPr sz="2200" dirty="0"/>
          </a:p>
          <a:p>
            <a:pPr marL="514350" marR="0" lvl="0" indent="-400050" algn="l" rtl="0">
              <a:lnSpc>
                <a:spcPct val="100000"/>
              </a:lnSpc>
              <a:spcBef>
                <a:spcPts val="0"/>
              </a:spcBef>
              <a:spcAft>
                <a:spcPts val="0"/>
              </a:spcAft>
              <a:buClr>
                <a:srgbClr val="000000"/>
              </a:buClr>
              <a:buSzPts val="1800"/>
              <a:buFont typeface="Century Gothic"/>
              <a:buNone/>
            </a:pPr>
            <a:endParaRPr sz="3200" b="0" i="0" u="none" strike="noStrike" cap="none" dirty="0">
              <a:solidFill>
                <a:srgbClr val="000000"/>
              </a:solidFill>
              <a:latin typeface="Century Gothic"/>
              <a:ea typeface="Century Gothic"/>
              <a:cs typeface="Century Gothic"/>
              <a:sym typeface="Century Gothic"/>
            </a:endParaRPr>
          </a:p>
        </p:txBody>
      </p:sp>
      <p:pic>
        <p:nvPicPr>
          <p:cNvPr id="237" name="Google Shape;237;p45"/>
          <p:cNvPicPr preferRelativeResize="0"/>
          <p:nvPr/>
        </p:nvPicPr>
        <p:blipFill rotWithShape="1">
          <a:blip r:embed="rId3">
            <a:alphaModFix/>
          </a:blip>
          <a:srcRect r="5972"/>
          <a:stretch/>
        </p:blipFill>
        <p:spPr>
          <a:xfrm>
            <a:off x="6556961" y="1744646"/>
            <a:ext cx="1793821" cy="2324236"/>
          </a:xfrm>
          <a:prstGeom prst="rect">
            <a:avLst/>
          </a:prstGeom>
          <a:noFill/>
          <a:ln>
            <a:noFill/>
          </a:ln>
        </p:spPr>
      </p:pic>
      <p:pic>
        <p:nvPicPr>
          <p:cNvPr id="6" name="Google Shape;239;p47"/>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3D910A9F-C5E9-40AB-8051-F674CC6BD241}"/>
              </a:ext>
            </a:extLst>
          </p:cNvPr>
          <p:cNvPicPr>
            <a:picLocks noChangeAspect="1"/>
          </p:cNvPicPr>
          <p:nvPr/>
        </p:nvPicPr>
        <p:blipFill>
          <a:blip r:embed="rId5"/>
          <a:stretch>
            <a:fillRect/>
          </a:stretch>
        </p:blipFill>
        <p:spPr>
          <a:xfrm>
            <a:off x="8249997" y="4436307"/>
            <a:ext cx="650543" cy="642931"/>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51DE52-372F-4E5F-AAF9-BDED79883F7D}">
  <ds:schemaRefs>
    <ds:schemaRef ds:uri="http://schemas.microsoft.com/sharepoint/v3/contenttype/forms"/>
  </ds:schemaRefs>
</ds:datastoreItem>
</file>

<file path=customXml/itemProps2.xml><?xml version="1.0" encoding="utf-8"?>
<ds:datastoreItem xmlns:ds="http://schemas.openxmlformats.org/officeDocument/2006/customXml" ds:itemID="{F69A73AE-AE8D-4980-8E56-03B3998CD59F}">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2006/documentManagement/types"/>
    <ds:schemaRef ds:uri="http://schemas.microsoft.com/office/infopath/2007/PartnerControls"/>
    <ds:schemaRef ds:uri="a1502afc-75e6-4a80-976c-76583f90c737"/>
    <ds:schemaRef ds:uri="http://www.w3.org/XML/1998/namespace"/>
  </ds:schemaRefs>
</ds:datastoreItem>
</file>

<file path=customXml/itemProps3.xml><?xml version="1.0" encoding="utf-8"?>
<ds:datastoreItem xmlns:ds="http://schemas.openxmlformats.org/officeDocument/2006/customXml" ds:itemID="{1F026D8A-1317-4DF3-A3DA-A5CDA53BCF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42</TotalTime>
  <Words>5039</Words>
  <Application>Microsoft Office PowerPoint</Application>
  <PresentationFormat>On-screen Show (16:9)</PresentationFormat>
  <Paragraphs>483</Paragraphs>
  <Slides>21</Slides>
  <Notes>21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21</vt:i4>
      </vt:variant>
    </vt:vector>
  </HeadingPairs>
  <TitlesOfParts>
    <vt:vector size="32" baseType="lpstr">
      <vt:lpstr>Overlock</vt:lpstr>
      <vt:lpstr>Century Gothic</vt:lpstr>
      <vt:lpstr>Architects Daughter</vt:lpstr>
      <vt:lpstr>Calibri</vt:lpstr>
      <vt:lpstr>Quattrocento Sans</vt:lpstr>
      <vt:lpstr>Dancing Script</vt:lpstr>
      <vt:lpstr>Arial Narrow</vt:lpstr>
      <vt:lpstr>Comic Sans MS</vt:lpstr>
      <vt:lpstr>Arial</vt:lpstr>
      <vt:lpstr>Simple Light</vt:lpstr>
      <vt:lpstr>Simple Light</vt:lpstr>
      <vt:lpstr>Grade 8: Module 1: Unit 2: Lesson 2 Teacher slide, before teaching.</vt:lpstr>
      <vt:lpstr>Grade 8: Module 1 : Unit 2: Lesson 2 Teacher slide, before teaching.</vt:lpstr>
      <vt:lpstr>Grade 8: Module 1 : Unit 2: Lesson 2 Teacher slide, before teaching.</vt:lpstr>
      <vt:lpstr>PowerPoint Presentation</vt:lpstr>
      <vt:lpstr>Hello, Students!</vt:lpstr>
      <vt:lpstr>Let’s Learn Our New Routine</vt:lpstr>
      <vt:lpstr>Let’s Talk About Our Homework</vt:lpstr>
      <vt:lpstr>Let’s Review Our Learning Targets</vt:lpstr>
      <vt:lpstr>Let’s Reread “The Vietnam Wars”</vt:lpstr>
      <vt:lpstr>Let’s Reread to Build Understanding</vt:lpstr>
      <vt:lpstr>Let’s Begin Work with Our  Note-catcher</vt:lpstr>
      <vt:lpstr>Let’s Continue Work with Our Note-catcher</vt:lpstr>
      <vt:lpstr>Let’s Come Together and Debrief</vt:lpstr>
      <vt:lpstr>Let’s Revisit Our Learning Targets</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2 Teacher slide, before teaching.</dc:title>
  <dc:creator>nbravo</dc:creator>
  <cp:lastModifiedBy>Natalie Ivey</cp:lastModifiedBy>
  <cp:revision>13</cp:revision>
  <dcterms:modified xsi:type="dcterms:W3CDTF">2018-09-07T18:08:25Z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