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4"/>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
      <p:font typeface="Georgia" panose="02040502050405020303" pitchFamily="18"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BF1132-73CB-463B-B10B-C26CB8B8E6B1}" v="18" dt="2018-10-03T15:59:10.980"/>
  </p1510:revLst>
</p1510:revInfo>
</file>

<file path=ppt/tableStyles.xml><?xml version="1.0" encoding="utf-8"?>
<a:tblStyleLst xmlns:a="http://schemas.openxmlformats.org/drawingml/2006/main" def="{CB44AC11-1C83-4D3D-9C01-DF6CACCB9DB6}">
  <a:tblStyle styleId="{CB44AC11-1C83-4D3D-9C01-DF6CACCB9DB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123" autoAdjust="0"/>
  </p:normalViewPr>
  <p:slideViewPr>
    <p:cSldViewPr snapToGrid="0">
      <p:cViewPr varScale="1">
        <p:scale>
          <a:sx n="79" d="100"/>
          <a:sy n="79" d="100"/>
        </p:scale>
        <p:origin x="1128" y="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2.fntdata"/><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10.fntdata"/><Relationship Id="rId42"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5.fntdata"/><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568392F3-BB09-48DC-83F7-210B1CBE4CBB}"/>
    <pc:docChg chg="modSld">
      <pc:chgData name="Jennifer Snapp" userId="S::jennifer.snapp@detroitk12.org::42622253-5fe4-47d2-9c8f-1ef2d995c939" providerId="AD" clId="Web-{568392F3-BB09-48DC-83F7-210B1CBE4CBB}" dt="2018-10-03T15:55:07.795" v="1" actId="1076"/>
      <pc:docMkLst>
        <pc:docMk/>
      </pc:docMkLst>
      <pc:sldChg chg="addSp modSp">
        <pc:chgData name="Jennifer Snapp" userId="S::jennifer.snapp@detroitk12.org::42622253-5fe4-47d2-9c8f-1ef2d995c939" providerId="AD" clId="Web-{568392F3-BB09-48DC-83F7-210B1CBE4CBB}" dt="2018-10-03T15:55:07.795" v="1" actId="1076"/>
        <pc:sldMkLst>
          <pc:docMk/>
          <pc:sldMk cId="0" sldId="262"/>
        </pc:sldMkLst>
        <pc:picChg chg="add mod">
          <ac:chgData name="Jennifer Snapp" userId="S::jennifer.snapp@detroitk12.org::42622253-5fe4-47d2-9c8f-1ef2d995c939" providerId="AD" clId="Web-{568392F3-BB09-48DC-83F7-210B1CBE4CBB}" dt="2018-10-03T15:55:07.795" v="1" actId="1076"/>
          <ac:picMkLst>
            <pc:docMk/>
            <pc:sldMk cId="0" sldId="262"/>
            <ac:picMk id="2" creationId="{B7757142-F48E-467D-8F6A-B40196E9F42D}"/>
          </ac:picMkLst>
        </pc:picChg>
      </pc:sldChg>
    </pc:docChg>
  </pc:docChgLst>
  <pc:docChgLst>
    <pc:chgData name="Jennifer Snapp" userId="42622253-5fe4-47d2-9c8f-1ef2d995c939" providerId="ADAL" clId="{D5BF1132-73CB-463B-B10B-C26CB8B8E6B1}"/>
    <pc:docChg chg="undo modSld sldOrd modMainMaster">
      <pc:chgData name="Jennifer Snapp" userId="42622253-5fe4-47d2-9c8f-1ef2d995c939" providerId="ADAL" clId="{D5BF1132-73CB-463B-B10B-C26CB8B8E6B1}" dt="2018-10-03T15:59:10.980" v="17"/>
      <pc:docMkLst>
        <pc:docMk/>
      </pc:docMkLst>
      <pc:sldChg chg="modSp">
        <pc:chgData name="Jennifer Snapp" userId="42622253-5fe4-47d2-9c8f-1ef2d995c939" providerId="ADAL" clId="{D5BF1132-73CB-463B-B10B-C26CB8B8E6B1}" dt="2018-10-03T15:56:05.895" v="4" actId="1076"/>
        <pc:sldMkLst>
          <pc:docMk/>
          <pc:sldMk cId="0" sldId="256"/>
        </pc:sldMkLst>
        <pc:spChg chg="mod">
          <ac:chgData name="Jennifer Snapp" userId="42622253-5fe4-47d2-9c8f-1ef2d995c939" providerId="ADAL" clId="{D5BF1132-73CB-463B-B10B-C26CB8B8E6B1}" dt="2018-10-03T15:56:05.895" v="4" actId="1076"/>
          <ac:spMkLst>
            <pc:docMk/>
            <pc:sldMk cId="0" sldId="256"/>
            <ac:spMk id="130" creationId="{00000000-0000-0000-0000-000000000000}"/>
          </ac:spMkLst>
        </pc:spChg>
      </pc:sldChg>
      <pc:sldChg chg="modSp">
        <pc:chgData name="Jennifer Snapp" userId="42622253-5fe4-47d2-9c8f-1ef2d995c939" providerId="ADAL" clId="{D5BF1132-73CB-463B-B10B-C26CB8B8E6B1}" dt="2018-10-03T15:59:07.238" v="16" actId="14100"/>
        <pc:sldMkLst>
          <pc:docMk/>
          <pc:sldMk cId="0" sldId="272"/>
        </pc:sldMkLst>
        <pc:spChg chg="mod">
          <ac:chgData name="Jennifer Snapp" userId="42622253-5fe4-47d2-9c8f-1ef2d995c939" providerId="ADAL" clId="{D5BF1132-73CB-463B-B10B-C26CB8B8E6B1}" dt="2018-10-03T15:58:59.459" v="14" actId="1076"/>
          <ac:spMkLst>
            <pc:docMk/>
            <pc:sldMk cId="0" sldId="272"/>
            <ac:spMk id="250" creationId="{00000000-0000-0000-0000-000000000000}"/>
          </ac:spMkLst>
        </pc:spChg>
        <pc:spChg chg="mod">
          <ac:chgData name="Jennifer Snapp" userId="42622253-5fe4-47d2-9c8f-1ef2d995c939" providerId="ADAL" clId="{D5BF1132-73CB-463B-B10B-C26CB8B8E6B1}" dt="2018-10-03T15:59:07.238" v="16" actId="14100"/>
          <ac:spMkLst>
            <pc:docMk/>
            <pc:sldMk cId="0" sldId="272"/>
            <ac:spMk id="251" creationId="{00000000-0000-0000-0000-000000000000}"/>
          </ac:spMkLst>
        </pc:spChg>
      </pc:sldChg>
      <pc:sldChg chg="ord">
        <pc:chgData name="Jennifer Snapp" userId="42622253-5fe4-47d2-9c8f-1ef2d995c939" providerId="ADAL" clId="{D5BF1132-73CB-463B-B10B-C26CB8B8E6B1}" dt="2018-10-03T15:59:10.980" v="17"/>
        <pc:sldMkLst>
          <pc:docMk/>
          <pc:sldMk cId="0" sldId="273"/>
        </pc:sldMkLst>
      </pc:sldChg>
      <pc:sldMasterChg chg="addSp modSp">
        <pc:chgData name="Jennifer Snapp" userId="42622253-5fe4-47d2-9c8f-1ef2d995c939" providerId="ADAL" clId="{D5BF1132-73CB-463B-B10B-C26CB8B8E6B1}" dt="2018-10-03T15:57:06.452" v="8" actId="1076"/>
        <pc:sldMasterMkLst>
          <pc:docMk/>
          <pc:sldMasterMk cId="0" sldId="2147483670"/>
        </pc:sldMasterMkLst>
        <pc:picChg chg="add mod">
          <ac:chgData name="Jennifer Snapp" userId="42622253-5fe4-47d2-9c8f-1ef2d995c939" providerId="ADAL" clId="{D5BF1132-73CB-463B-B10B-C26CB8B8E6B1}" dt="2018-10-03T15:57:06.452" v="8" actId="1076"/>
          <ac:picMkLst>
            <pc:docMk/>
            <pc:sldMasterMk cId="0" sldId="2147483670"/>
            <ac:picMk id="3" creationId="{021BAB38-B277-4BFE-9678-517F76229583}"/>
          </ac:picMkLst>
        </pc:picChg>
      </pc:sldMasterChg>
      <pc:sldMasterChg chg="addSp modSp">
        <pc:chgData name="Jennifer Snapp" userId="42622253-5fe4-47d2-9c8f-1ef2d995c939" providerId="ADAL" clId="{D5BF1132-73CB-463B-B10B-C26CB8B8E6B1}" dt="2018-10-03T15:55:49.360" v="3" actId="1076"/>
        <pc:sldMasterMkLst>
          <pc:docMk/>
          <pc:sldMasterMk cId="0" sldId="2147483671"/>
        </pc:sldMasterMkLst>
        <pc:picChg chg="add mod">
          <ac:chgData name="Jennifer Snapp" userId="42622253-5fe4-47d2-9c8f-1ef2d995c939" providerId="ADAL" clId="{D5BF1132-73CB-463B-B10B-C26CB8B8E6B1}" dt="2018-10-03T15:55:49.360" v="3" actId="1076"/>
          <ac:picMkLst>
            <pc:docMk/>
            <pc:sldMasterMk cId="0" sldId="2147483671"/>
            <ac:picMk id="3" creationId="{525FC805-59EE-40AE-8C37-53276BE0293A}"/>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73426413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curriculum.eleducation.org/sites/default/files/g4m2u2_all-block_091317.pdf"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8"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eleducation.org/resources/el-education-classroom-protocols"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8#materia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e674b78c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e674b78c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endParaRPr sz="1200" b="1">
              <a:latin typeface="Calibri"/>
              <a:ea typeface="Calibri"/>
              <a:cs typeface="Calibri"/>
              <a:sym typeface="Calibri"/>
            </a:endParaRPr>
          </a:p>
        </p:txBody>
      </p:sp>
    </p:spTree>
    <p:extLst>
      <p:ext uri="{BB962C8B-B14F-4D97-AF65-F5344CB8AC3E}">
        <p14:creationId xmlns:p14="http://schemas.microsoft.com/office/powerpoint/2010/main" val="1555945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a425ba50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Painted Essay template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colors (red, green, yellow and blue) ready for Painted Essay.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retrieve their </a:t>
            </a:r>
            <a:r>
              <a:rPr lang="en" sz="1200" b="1" dirty="0">
                <a:latin typeface="Calibri"/>
                <a:ea typeface="Calibri"/>
                <a:cs typeface="Calibri"/>
                <a:sym typeface="Calibri"/>
              </a:rPr>
              <a:t>model informational essay</a:t>
            </a:r>
            <a:r>
              <a:rPr lang="en" sz="1200" dirty="0">
                <a:latin typeface="Calibri"/>
                <a:ea typeface="Calibri"/>
                <a:cs typeface="Calibri"/>
                <a:sym typeface="Calibri"/>
              </a:rPr>
              <a:t>. Remind students that they worked with this model in the previous lesson.</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Point out that it follows the </a:t>
            </a:r>
            <a:r>
              <a:rPr lang="en" sz="1200" b="1" dirty="0">
                <a:latin typeface="Calibri"/>
                <a:ea typeface="Calibri"/>
                <a:cs typeface="Calibri"/>
                <a:sym typeface="Calibri"/>
              </a:rPr>
              <a:t>Painted Essay® structure</a:t>
            </a:r>
            <a:r>
              <a:rPr lang="en" sz="1200" dirty="0">
                <a:latin typeface="Calibri"/>
                <a:ea typeface="Calibri"/>
                <a:cs typeface="Calibri"/>
                <a:sym typeface="Calibri"/>
              </a:rPr>
              <a:t>, just like the biographies they wrote in Module 1.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Guide students through color-coding their model informational essay using their </a:t>
            </a:r>
            <a:r>
              <a:rPr lang="en" sz="1200" b="1" dirty="0">
                <a:latin typeface="Calibri"/>
                <a:ea typeface="Calibri"/>
                <a:cs typeface="Calibri"/>
                <a:sym typeface="Calibri"/>
              </a:rPr>
              <a:t>Painted Essay® template</a:t>
            </a:r>
            <a:r>
              <a:rPr lang="en" sz="1200" dirty="0">
                <a:latin typeface="Calibri"/>
                <a:ea typeface="Calibri"/>
                <a:cs typeface="Calibri"/>
                <a:sym typeface="Calibri"/>
              </a:rPr>
              <a:t>. Refer to </a:t>
            </a:r>
            <a:r>
              <a:rPr lang="en" sz="1200" b="1" dirty="0">
                <a:latin typeface="Calibri"/>
                <a:ea typeface="Calibri"/>
                <a:cs typeface="Calibri"/>
                <a:sym typeface="Calibri"/>
              </a:rPr>
              <a:t>Painting an Essay Plan</a:t>
            </a:r>
            <a:r>
              <a:rPr lang="en" sz="1200" dirty="0">
                <a:latin typeface="Calibri"/>
                <a:ea typeface="Calibri"/>
                <a:cs typeface="Calibri"/>
                <a:sym typeface="Calibri"/>
              </a:rPr>
              <a:t> for further detail.</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they are going to analyze the introduction of the model essay. Invite students to silently review the parts of an introductory paragraph on their </a:t>
            </a:r>
            <a:r>
              <a:rPr lang="en" sz="1200" b="1" dirty="0">
                <a:latin typeface="Calibri"/>
                <a:ea typeface="Calibri"/>
                <a:cs typeface="Calibri"/>
                <a:sym typeface="Calibri"/>
              </a:rPr>
              <a:t>Painted Essay® template</a:t>
            </a:r>
            <a:r>
              <a:rPr lang="en" sz="1200" dirty="0">
                <a:latin typeface="Calibri"/>
                <a:ea typeface="Calibri"/>
                <a:cs typeface="Calibri"/>
                <a:sym typeface="Calibri"/>
              </a:rPr>
              <a:t>: introduction (background information to engage the reader), focus statement, and two points.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Explain that in narratives we call the beginning of a piece “the beginning,” but in informational writing we call the beginning an introduction. Explain that in all writing, authors need to make sure their piece begins in a way that is appropriate for the audience, grabs the reader’s attention, and makes them want to read more.</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chorally read the introduction of the model informational essay with you.</a:t>
            </a:r>
            <a:endParaRPr sz="1200" dirty="0">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 with partner.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completing Painted Essay.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Allow students to explore spelling and pronouncing aloud, synonyms, definitions, translations, word clusters, and word maps to increase understanding of “appropriate for the audience” and “grabs the reader’s attention.” </a:t>
            </a:r>
            <a:r>
              <a:rPr lang="en" sz="1200" i="0" dirty="0">
                <a:latin typeface="Calibri"/>
                <a:ea typeface="Calibri"/>
                <a:cs typeface="Calibri"/>
                <a:sym typeface="Calibri"/>
              </a:rPr>
              <a:t>Example: “grabs the reader’s attention,” “catches the reader’s attention,” “excites the reader,” “hooks the reader,” “makes the reader interested,” “makes reading fun,” “An interesting animal fact always grabs my attention,” and “Which stories have a beginning that grabs your attention?”(e.g., “All children, except one, grow up” from Peter Pan).</a:t>
            </a:r>
            <a:endParaRPr sz="1200" i="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i="0" dirty="0">
                <a:latin typeface="Calibri"/>
                <a:ea typeface="Calibri"/>
                <a:cs typeface="Calibri"/>
                <a:sym typeface="Calibri"/>
              </a:rPr>
              <a:t>For ELLs and students who may need additional support with comprehension: Ask: </a:t>
            </a:r>
            <a:r>
              <a:rPr lang="en" sz="1200" i="1" dirty="0">
                <a:latin typeface="Calibri"/>
                <a:ea typeface="Calibri"/>
                <a:cs typeface="Calibri"/>
                <a:sym typeface="Calibri"/>
              </a:rPr>
              <a:t>“One example of good context for your introduction is to write about where the animal lives. What’s another example of good context?” </a:t>
            </a:r>
            <a:endParaRPr sz="1200" i="1" dirty="0">
              <a:latin typeface="Calibri"/>
              <a:ea typeface="Calibri"/>
              <a:cs typeface="Calibri"/>
              <a:sym typeface="Calibri"/>
            </a:endParaRPr>
          </a:p>
        </p:txBody>
      </p:sp>
    </p:spTree>
    <p:extLst>
      <p:ext uri="{BB962C8B-B14F-4D97-AF65-F5344CB8AC3E}">
        <p14:creationId xmlns:p14="http://schemas.microsoft.com/office/powerpoint/2010/main" val="731103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3a425ba501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review and continue to add to the </a:t>
            </a:r>
            <a:r>
              <a:rPr lang="en" sz="1200" b="1" dirty="0">
                <a:solidFill>
                  <a:schemeClr val="dk1"/>
                </a:solidFill>
                <a:latin typeface="Calibri"/>
                <a:ea typeface="Calibri"/>
                <a:cs typeface="Calibri"/>
                <a:sym typeface="Calibri"/>
              </a:rPr>
              <a:t>Informational Text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Invite students to help you record the parts of an introductory paragraph on the </a:t>
            </a:r>
            <a:r>
              <a:rPr lang="en" sz="1200" b="1" dirty="0">
                <a:latin typeface="Calibri"/>
                <a:ea typeface="Calibri"/>
                <a:cs typeface="Calibri"/>
                <a:sym typeface="Calibri"/>
              </a:rPr>
              <a:t>Informational Texts anchor chart</a:t>
            </a:r>
            <a:r>
              <a:rPr lang="en" sz="1200" dirty="0">
                <a:latin typeface="Calibri"/>
                <a:ea typeface="Calibri"/>
                <a:cs typeface="Calibri"/>
                <a:sym typeface="Calibri"/>
              </a:rPr>
              <a:t>. Refer to the </a:t>
            </a:r>
            <a:r>
              <a:rPr lang="en" sz="1200" b="1" dirty="0">
                <a:latin typeface="Calibri"/>
                <a:ea typeface="Calibri"/>
                <a:cs typeface="Calibri"/>
                <a:sym typeface="Calibri"/>
              </a:rPr>
              <a:t>Informational Texts anchor chart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 with partner.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32262328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a:t>
            </a:r>
            <a:r>
              <a:rPr lang="en-US" sz="1200" b="1" dirty="0">
                <a:solidFill>
                  <a:schemeClr val="dk1"/>
                </a:solidFill>
                <a:latin typeface="Calibri"/>
                <a:ea typeface="Calibri"/>
                <a:cs typeface="Calibri"/>
                <a:sym typeface="Calibri"/>
              </a:rPr>
              <a:t>-5</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Display a copy of the </a:t>
            </a:r>
            <a:r>
              <a:rPr lang="en" sz="1200" b="1" dirty="0">
                <a:latin typeface="Calibri"/>
                <a:ea typeface="Calibri"/>
                <a:cs typeface="Calibri"/>
                <a:sym typeface="Calibri"/>
              </a:rPr>
              <a:t>Informative Writing Checklist</a:t>
            </a:r>
            <a:r>
              <a:rPr lang="en" sz="1200" dirty="0">
                <a:latin typeface="Calibri"/>
                <a:ea typeface="Calibri"/>
                <a:cs typeface="Calibri"/>
                <a:sym typeface="Calibri"/>
              </a:rPr>
              <a:t> and ask students to take out their own copy. Remind them that this checklist will be used to assess their writing.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read the following characteristics of an effective informative piece to themselves: </a:t>
            </a:r>
            <a:r>
              <a:rPr lang="en" sz="1200" b="0" dirty="0">
                <a:latin typeface="Calibri"/>
                <a:ea typeface="Calibri"/>
                <a:cs typeface="Calibri"/>
                <a:sym typeface="Calibri"/>
              </a:rPr>
              <a:t>W.4.2a/W.4.2a</a:t>
            </a:r>
            <a:endParaRPr sz="1200" b="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Underline “stays focused throughout the piece” and ask students to turn and talk; then use equity sticks for students to share out: </a:t>
            </a:r>
            <a:r>
              <a:rPr lang="en" sz="1200" i="1" dirty="0">
                <a:latin typeface="Calibri"/>
                <a:ea typeface="Calibri"/>
                <a:cs typeface="Calibri"/>
                <a:sym typeface="Calibri"/>
              </a:rPr>
              <a:t>“Why should the writing be focused throughout the piece?” </a:t>
            </a:r>
            <a:r>
              <a:rPr lang="en" sz="1200" b="1" dirty="0">
                <a:latin typeface="Calibri"/>
                <a:ea typeface="Calibri"/>
                <a:cs typeface="Calibri"/>
                <a:sym typeface="Calibri"/>
              </a:rPr>
              <a:t>(It should be focused so the reader doesn’t get confused while he or she is reading, or It should stay on the same topic.)</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Explain to students that they should keep these criteria in mind as they begin drafting their informative pieces.</a:t>
            </a:r>
            <a:endParaRPr sz="1200" dirty="0">
              <a:latin typeface="Calibri"/>
              <a:ea typeface="Calibri"/>
              <a:cs typeface="Calibri"/>
              <a:sym typeface="Calibri"/>
            </a:endParaRPr>
          </a:p>
          <a:p>
            <a:pPr marL="228600" lvl="0" indent="-152400" rtl="0">
              <a:lnSpc>
                <a:spcPct val="100000"/>
              </a:lnSpc>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 with partner.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organizing ideas for written expression: Invite students to look at the sketch of their animal from Lesson 4 as they consider their answer to the focus question. This will help visual learners and students who may need additional support with writing see what their expert group animal actually has/does to survive and use this information in their focus statement.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Repeat and rephrase questions.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Ask for explicit feedback: </a:t>
            </a:r>
            <a:r>
              <a:rPr lang="en" sz="1200" i="1" dirty="0">
                <a:latin typeface="Calibri"/>
                <a:ea typeface="Calibri"/>
                <a:cs typeface="Calibri"/>
                <a:sym typeface="Calibri"/>
              </a:rPr>
              <a:t>“Why do authors write a focus statement?”</a:t>
            </a:r>
            <a:endParaRPr sz="1200" i="1" dirty="0">
              <a:latin typeface="Calibri"/>
              <a:ea typeface="Calibri"/>
              <a:cs typeface="Calibri"/>
              <a:sym typeface="Calibri"/>
            </a:endParaRPr>
          </a:p>
        </p:txBody>
      </p:sp>
    </p:spTree>
    <p:extLst>
      <p:ext uri="{BB962C8B-B14F-4D97-AF65-F5344CB8AC3E}">
        <p14:creationId xmlns:p14="http://schemas.microsoft.com/office/powerpoint/2010/main" val="33762488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a:t>
            </a:r>
            <a:r>
              <a:rPr lang="en-US" sz="1200" b="1" dirty="0">
                <a:solidFill>
                  <a:schemeClr val="dk1"/>
                </a:solidFill>
                <a:latin typeface="Calibri"/>
                <a:ea typeface="Calibri"/>
                <a:cs typeface="Calibri"/>
                <a:sym typeface="Calibri"/>
              </a:rPr>
              <a:t>-10</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Group/Pairs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look at </a:t>
            </a:r>
            <a:r>
              <a:rPr lang="en" sz="1200" b="1" dirty="0">
                <a:solidFill>
                  <a:schemeClr val="dk1"/>
                </a:solidFill>
                <a:latin typeface="Calibri"/>
                <a:ea typeface="Calibri"/>
                <a:cs typeface="Calibri"/>
                <a:sym typeface="Calibri"/>
              </a:rPr>
              <a:t>model graphic organizer</a:t>
            </a:r>
            <a:r>
              <a:rPr lang="en" sz="1200" dirty="0">
                <a:solidFill>
                  <a:schemeClr val="dk1"/>
                </a:solidFill>
                <a:latin typeface="Calibri"/>
                <a:ea typeface="Calibri"/>
                <a:cs typeface="Calibri"/>
                <a:sym typeface="Calibri"/>
              </a:rPr>
              <a:t> and create focus statement on their own.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take out their </a:t>
            </a:r>
            <a:r>
              <a:rPr lang="en" sz="1200" b="1" dirty="0">
                <a:latin typeface="Calibri"/>
                <a:ea typeface="Calibri"/>
                <a:cs typeface="Calibri"/>
                <a:sym typeface="Calibri"/>
              </a:rPr>
              <a:t>Informational Writing Planning graphic organizer</a:t>
            </a:r>
            <a:r>
              <a:rPr lang="en" sz="1200" dirty="0">
                <a:latin typeface="Calibri"/>
                <a:ea typeface="Calibri"/>
                <a:cs typeface="Calibri"/>
                <a:sym typeface="Calibri"/>
              </a:rPr>
              <a:t> and focus students attention to the </a:t>
            </a:r>
            <a:r>
              <a:rPr lang="en" sz="1200" b="1" dirty="0">
                <a:latin typeface="Calibri"/>
                <a:ea typeface="Calibri"/>
                <a:cs typeface="Calibri"/>
                <a:sym typeface="Calibri"/>
              </a:rPr>
              <a:t>Millipede Informational Writing Planning graphic organizer</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Point out the focus question at the top of the graphic organizer and cold call a student to read it aloud: </a:t>
            </a:r>
            <a:r>
              <a:rPr lang="en" sz="1200" b="1" i="0" dirty="0">
                <a:latin typeface="Calibri"/>
                <a:ea typeface="Calibri"/>
                <a:cs typeface="Calibri"/>
                <a:sym typeface="Calibri"/>
              </a:rPr>
              <a:t>“How does my expert group animal use its body and behaviors to help it survive?”</a:t>
            </a:r>
            <a:endParaRPr sz="1200" b="1" i="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Explain that a focus statement is brief and to the point and answers the focus question.</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Rephrase the focus question so it is specific to the millipede. Ask students to discuss with an elbow partner, then cold call a few students to share out. As students share out, write their examples on the board: </a:t>
            </a:r>
            <a:r>
              <a:rPr lang="en" sz="1200" i="1" dirty="0">
                <a:latin typeface="Calibri"/>
                <a:ea typeface="Calibri"/>
                <a:cs typeface="Calibri"/>
                <a:sym typeface="Calibri"/>
              </a:rPr>
              <a:t>“How does the millipede use its body and behaviors to help it survive?” </a:t>
            </a:r>
            <a:r>
              <a:rPr lang="en" sz="1200" b="1" dirty="0">
                <a:latin typeface="Calibri"/>
                <a:ea typeface="Calibri"/>
                <a:cs typeface="Calibri"/>
                <a:sym typeface="Calibri"/>
              </a:rPr>
              <a:t>(The millipede has many ways of protecting itself, or The millipede protects itself by rolling into a ball and using poison.)</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Choose one example focus statement from the student-generated list and write it on the </a:t>
            </a:r>
            <a:r>
              <a:rPr lang="en" sz="1200" b="1" dirty="0">
                <a:latin typeface="Calibri"/>
                <a:ea typeface="Calibri"/>
                <a:cs typeface="Calibri"/>
                <a:sym typeface="Calibri"/>
              </a:rPr>
              <a:t>Millipede Informational Writing Planning graphic organizer</a:t>
            </a:r>
            <a:r>
              <a:rPr lang="en" sz="1200" dirty="0">
                <a:latin typeface="Calibri"/>
                <a:ea typeface="Calibri"/>
                <a:cs typeface="Calibri"/>
                <a:sym typeface="Calibri"/>
              </a:rPr>
              <a:t> in the Focus Statement box.</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a:t>
            </a:r>
            <a:r>
              <a:rPr lang="en-US" sz="1200" dirty="0">
                <a:latin typeface="Calibri"/>
                <a:ea typeface="Calibri"/>
                <a:cs typeface="Calibri"/>
                <a:sym typeface="Calibri"/>
              </a:rPr>
              <a:t>write a </a:t>
            </a:r>
            <a:r>
              <a:rPr lang="en" sz="1200" dirty="0">
                <a:latin typeface="Calibri"/>
                <a:ea typeface="Calibri"/>
                <a:cs typeface="Calibri"/>
                <a:sym typeface="Calibri"/>
              </a:rPr>
              <a:t>focus statement for their own piece, writing the focus statement in the appropriate box on their </a:t>
            </a:r>
            <a:r>
              <a:rPr lang="en" sz="1200" b="1" dirty="0">
                <a:latin typeface="Calibri"/>
                <a:ea typeface="Calibri"/>
                <a:cs typeface="Calibri"/>
                <a:sym typeface="Calibri"/>
              </a:rPr>
              <a:t>Informational Writing Planning graphic organizer</a:t>
            </a:r>
            <a:r>
              <a:rPr lang="en" sz="1200" dirty="0">
                <a:latin typeface="Calibri"/>
                <a:ea typeface="Calibri"/>
                <a:cs typeface="Calibri"/>
                <a:sym typeface="Calibri"/>
              </a:rPr>
              <a:t>. Give them 5 minutes to do so, circulating and supporting as needed.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Look for those who may need additional support to develop a focus statement.</a:t>
            </a:r>
            <a:endParaRPr sz="1200" dirty="0">
              <a:latin typeface="Calibri"/>
              <a:ea typeface="Calibri"/>
              <a:cs typeface="Calibri"/>
              <a:sym typeface="Calibri"/>
            </a:endParaRPr>
          </a:p>
          <a:p>
            <a:pPr marL="457200" lvl="0" indent="0" rtl="0">
              <a:lnSpc>
                <a:spcPct val="150000"/>
              </a:lnSpc>
              <a:spcBef>
                <a:spcPts val="0"/>
              </a:spcBef>
              <a:spcAft>
                <a:spcPts val="0"/>
              </a:spcAft>
              <a:buNone/>
            </a:pPr>
            <a:endParaRPr sz="1200" dirty="0">
              <a:solidFill>
                <a:srgbClr val="444444"/>
              </a:solidFill>
              <a:latin typeface="Georgia"/>
              <a:ea typeface="Georgia"/>
              <a:cs typeface="Georgia"/>
              <a:sym typeface="Georgia"/>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 with partner.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writing on focus statement in the appropriate box.</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Provide sentence frames to ELLs who need heavier support to bolster their success writing a focus statement. Example: </a:t>
            </a:r>
            <a:r>
              <a:rPr lang="en" sz="1200" i="0" dirty="0">
                <a:latin typeface="Calibri"/>
                <a:ea typeface="Calibri"/>
                <a:cs typeface="Calibri"/>
                <a:sym typeface="Calibri"/>
              </a:rPr>
              <a:t>“The gazelle protects itself by _____.” Intermediate ELLs can vary the structure: “To defend itself, the armadillo _____.”</a:t>
            </a:r>
            <a:endParaRPr sz="1200" i="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Label the sentences (“1. focus statement” “2. detail sentence that describes” “3. detail sentence that describes” etc.) as you craft the sentences that introduce the topic and describe the millipede.</a:t>
            </a:r>
            <a:endParaRPr sz="1200" dirty="0">
              <a:latin typeface="Calibri"/>
              <a:ea typeface="Calibri"/>
              <a:cs typeface="Calibri"/>
              <a:sym typeface="Calibri"/>
            </a:endParaRPr>
          </a:p>
        </p:txBody>
      </p:sp>
    </p:spTree>
    <p:extLst>
      <p:ext uri="{BB962C8B-B14F-4D97-AF65-F5344CB8AC3E}">
        <p14:creationId xmlns:p14="http://schemas.microsoft.com/office/powerpoint/2010/main" val="25702788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complete a first draft of their introduction paragraph.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confer with students whom you observed needing additional support with planning their writing in Lesson 7. Help them focus on getting their ideas down on paper, as opposed to worrying about spelling or grammar.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Distribute </a:t>
            </a:r>
            <a:r>
              <a:rPr lang="en" sz="1200" b="0" dirty="0">
                <a:latin typeface="Calibri"/>
                <a:ea typeface="Calibri"/>
                <a:cs typeface="Calibri"/>
                <a:sym typeface="Calibri"/>
              </a:rPr>
              <a:t>lined paper </a:t>
            </a:r>
            <a:r>
              <a:rPr lang="en" sz="1200" dirty="0">
                <a:latin typeface="Calibri"/>
                <a:ea typeface="Calibri"/>
                <a:cs typeface="Calibri"/>
                <a:sym typeface="Calibri"/>
              </a:rPr>
              <a:t>and tell students they are going to complete a first draft of their introduction paragraph. Remind them that because it is a first draft, it does not have to be perfect.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Using a total participation technique, invite responses from the group: </a:t>
            </a:r>
            <a:r>
              <a:rPr lang="en" sz="1200" i="1" dirty="0">
                <a:latin typeface="Calibri"/>
                <a:ea typeface="Calibri"/>
                <a:cs typeface="Calibri"/>
                <a:sym typeface="Calibri"/>
              </a:rPr>
              <a:t>“What should we refer to while drafting our introductions?” </a:t>
            </a:r>
            <a:r>
              <a:rPr lang="en" sz="1200" b="1" dirty="0">
                <a:latin typeface="Calibri"/>
                <a:ea typeface="Calibri"/>
                <a:cs typeface="Calibri"/>
                <a:sym typeface="Calibri"/>
              </a:rPr>
              <a:t>(Our planning graphic organizer, the introduction part of our graphic organizer, and the Academic and Domain-Specific Word Wall.)</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them that when they write a draft, they should skip lines so they have room to make revisions and edits later in the writing process.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to use modal auxiliaries correctly to make their work precise as they express the condition of verbs.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Give students 20 minutes to work. Circulate and support them as needed. Remind them that they will have time to edit and revise later in the writing process.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If productive, cue students to think about their thinking: </a:t>
            </a:r>
            <a:r>
              <a:rPr lang="en" sz="1200" i="1" dirty="0">
                <a:latin typeface="Calibri"/>
                <a:ea typeface="Calibri"/>
                <a:cs typeface="Calibri"/>
                <a:sym typeface="Calibri"/>
              </a:rPr>
              <a:t>"What habits helped you succeed in drafting your introduction paragraph? I’ll give you time to think and discuss with a partner.”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specifically </a:t>
            </a:r>
            <a:r>
              <a:rPr lang="en" sz="1200" i="1" dirty="0">
                <a:latin typeface="Calibri"/>
                <a:ea typeface="Calibri"/>
                <a:cs typeface="Calibri"/>
                <a:sym typeface="Calibri"/>
              </a:rPr>
              <a:t>persevere</a:t>
            </a:r>
            <a:r>
              <a:rPr lang="en" sz="1200" dirty="0">
                <a:latin typeface="Calibri"/>
                <a:ea typeface="Calibri"/>
                <a:cs typeface="Calibri"/>
                <a:sym typeface="Calibri"/>
              </a:rPr>
              <a:t>. Use a checking for understanding protocol for students to reflect on how they persevered as they wrote their focus statement and introduction.</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record ‘Y’ for ‘Yes’ and the date in the final column of their </a:t>
            </a:r>
            <a:r>
              <a:rPr lang="en" sz="1200" b="1" dirty="0">
                <a:latin typeface="Calibri"/>
                <a:ea typeface="Calibri"/>
                <a:cs typeface="Calibri"/>
                <a:sym typeface="Calibri"/>
              </a:rPr>
              <a:t>Informative Writing Checklist</a:t>
            </a:r>
            <a:r>
              <a:rPr lang="en" sz="1200" dirty="0">
                <a:latin typeface="Calibri"/>
                <a:ea typeface="Calibri"/>
                <a:cs typeface="Calibri"/>
                <a:sym typeface="Calibri"/>
              </a:rPr>
              <a:t> if they feel the criteria marked on their checklists have been achieved in their writing in this lesson.</a:t>
            </a:r>
            <a:endParaRPr sz="1200" dirty="0">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 with partner.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writing draft introduction.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self-regulation: Support time management strategies by utilizing a visual timer.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During independent work, the teacher can support students as needed. Just be sure to let them struggle with the task, as successful completion after considerable effort builds both stamina and confidence.</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Allow students who need heavier support to complete a cloze proof paragraph that you have provided about their animal.</a:t>
            </a:r>
            <a:endParaRPr sz="1200" dirty="0">
              <a:latin typeface="Calibri"/>
              <a:ea typeface="Calibri"/>
              <a:cs typeface="Calibri"/>
              <a:sym typeface="Calibri"/>
            </a:endParaRPr>
          </a:p>
        </p:txBody>
      </p:sp>
    </p:spTree>
    <p:extLst>
      <p:ext uri="{BB962C8B-B14F-4D97-AF65-F5344CB8AC3E}">
        <p14:creationId xmlns:p14="http://schemas.microsoft.com/office/powerpoint/2010/main" val="726865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060bbb987_1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4060bbb987_1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Repeat, inviting students to self-assess against how well they persevered in this lesson.</a:t>
            </a: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showing thumb to demonstrate self-assessment.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6935830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a2ea51330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work on the third draft of their expert group animal sketch on the sketch page of their </a:t>
            </a:r>
            <a:r>
              <a:rPr lang="en" sz="1200" b="1" dirty="0">
                <a:latin typeface="Calibri"/>
                <a:ea typeface="Calibri"/>
                <a:cs typeface="Calibri"/>
                <a:sym typeface="Calibri"/>
              </a:rPr>
              <a:t>Expert Group Animal research notebook</a:t>
            </a:r>
            <a:r>
              <a:rPr lang="en" sz="1200" dirty="0">
                <a:latin typeface="Calibri"/>
                <a:ea typeface="Calibri"/>
                <a:cs typeface="Calibri"/>
                <a:sym typeface="Calibri"/>
              </a:rPr>
              <a:t>.</a:t>
            </a:r>
            <a:endParaRPr sz="1200" dirty="0">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drawing in sketch page.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20801366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a:t>
            </a:r>
            <a:r>
              <a:rPr lang="en-US" sz="1200">
                <a:solidFill>
                  <a:schemeClr val="dk1"/>
                </a:solidFill>
                <a:latin typeface="Calibri"/>
                <a:ea typeface="Calibri"/>
                <a:cs typeface="Calibri"/>
                <a:sym typeface="Calibri"/>
              </a:rPr>
              <a:t>s</a:t>
            </a:r>
            <a:r>
              <a:rPr lang="en" sz="120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p:txBody>
      </p:sp>
    </p:spTree>
    <p:extLst>
      <p:ext uri="{BB962C8B-B14F-4D97-AF65-F5344CB8AC3E}">
        <p14:creationId xmlns:p14="http://schemas.microsoft.com/office/powerpoint/2010/main" val="25840393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e674b78c8_0_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4" name="Google Shape;254;g3e674b78c8_0_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Grade 4 M2 U2: </a:t>
            </a:r>
            <a:r>
              <a:rPr lang="en" sz="1200" u="sng">
                <a:solidFill>
                  <a:schemeClr val="hlink"/>
                </a:solidFill>
                <a:latin typeface="Calibri"/>
                <a:ea typeface="Calibri"/>
                <a:cs typeface="Calibri"/>
                <a:sym typeface="Calibri"/>
                <a:hlinkClick r:id="rId3"/>
              </a:rPr>
              <a:t>http://curriculum.eleducation.org/sites/default/files/g4m2u2_all-block_091317.pdf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55" name="Google Shape;255;g3e674b78c8_0_7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2196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e674b78c8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e674b78c8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the habit of character focus is working to contribute to a better world. The characteristic they are reminded of in this lesson is: apply my learning as they begin to plan part of the final performance task.</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Teacher Resources: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Teacher Supporting Materials Document </a:t>
            </a:r>
            <a:r>
              <a:rPr lang="en" sz="1200" dirty="0">
                <a:solidFill>
                  <a:schemeClr val="dk1"/>
                </a:solidFill>
                <a:latin typeface="Calibri"/>
                <a:ea typeface="Calibri"/>
                <a:cs typeface="Calibri"/>
                <a:sym typeface="Calibri"/>
              </a:rPr>
              <a:t>for this lesson can be found here: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http://curriculum.eleducation.org/curriculum/ela/grade-4/module-2/unit-2/lesson-8</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Protocols descriptions can be found here: </a:t>
            </a:r>
            <a:r>
              <a:rPr lang="en" sz="1200" u="sng" dirty="0">
                <a:solidFill>
                  <a:srgbClr val="6611CC"/>
                </a:solidFill>
                <a:latin typeface="Calibri"/>
                <a:ea typeface="Calibri"/>
                <a:cs typeface="Calibri"/>
                <a:sym typeface="Calibri"/>
                <a:hlinkClick r:id="rId4"/>
              </a:rPr>
              <a:t>https://eleducation.org/resources/el-education-classroom-protocols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1126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e674b78c8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e674b78c8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Review the following protocol(s) before teaching. They (it) are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 is explained </a:t>
            </a:r>
            <a:r>
              <a:rPr lang="en" sz="1200" u="sng">
                <a:solidFill>
                  <a:schemeClr val="accent5"/>
                </a:solidFill>
                <a:latin typeface="Calibri"/>
                <a:ea typeface="Calibri"/>
                <a:cs typeface="Calibri"/>
                <a:sym typeface="Calibri"/>
                <a:hlinkClick r:id="rId3"/>
              </a:rPr>
              <a:t>https://eleducation.org/resources/el-education-classroom-protocols</a:t>
            </a:r>
            <a:r>
              <a:rPr lang="en" sz="1200">
                <a:solidFill>
                  <a:schemeClr val="dk1"/>
                </a:solidFill>
                <a:latin typeface="Calibri"/>
                <a:ea typeface="Calibri"/>
                <a:cs typeface="Calibri"/>
                <a:sym typeface="Calibri"/>
              </a:rPr>
              <a:t> (found in Classroom Protocols)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a:p>
        </p:txBody>
      </p:sp>
    </p:spTree>
    <p:extLst>
      <p:ext uri="{BB962C8B-B14F-4D97-AF65-F5344CB8AC3E}">
        <p14:creationId xmlns:p14="http://schemas.microsoft.com/office/powerpoint/2010/main" val="1878909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e674b78c8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3e674b78c8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I</a:t>
            </a:r>
            <a:r>
              <a:rPr lang="en" sz="1200" b="1" dirty="0">
                <a:latin typeface="Calibri"/>
                <a:ea typeface="Calibri"/>
                <a:cs typeface="Calibri"/>
                <a:sym typeface="Calibri"/>
              </a:rPr>
              <a:t>nformational Texts anchor chart (example, for teacher reference)</a:t>
            </a:r>
            <a:endParaRPr sz="1200" b="1"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Language Dive Guide II: “Fight to Survive!” (</a:t>
            </a:r>
            <a:r>
              <a:rPr lang="en" sz="1200" dirty="0">
                <a:latin typeface="Calibri"/>
                <a:ea typeface="Calibri"/>
                <a:cs typeface="Calibri"/>
                <a:sym typeface="Calibri"/>
              </a:rPr>
              <a:t>optional; for ELLs; for teacher reference; </a:t>
            </a:r>
            <a:r>
              <a:rPr lang="en" sz="1200" u="sng" dirty="0">
                <a:solidFill>
                  <a:schemeClr val="hlink"/>
                </a:solidFill>
                <a:latin typeface="Calibri"/>
                <a:ea typeface="Calibri"/>
                <a:cs typeface="Calibri"/>
                <a:sym typeface="Calibri"/>
                <a:hlinkClick r:id="rId3"/>
              </a:rPr>
              <a:t>see supporting materials</a:t>
            </a:r>
            <a:r>
              <a:rPr lang="en" sz="1200" b="1" dirty="0">
                <a:latin typeface="Calibri"/>
                <a:ea typeface="Calibri"/>
                <a:cs typeface="Calibri"/>
                <a:sym typeface="Calibri"/>
              </a:rPr>
              <a:t>)</a:t>
            </a:r>
            <a:endParaRPr sz="1200" b="1" dirty="0">
              <a:latin typeface="Calibri"/>
              <a:ea typeface="Calibri"/>
              <a:cs typeface="Calibri"/>
              <a:sym typeface="Calibri"/>
            </a:endParaRPr>
          </a:p>
          <a:p>
            <a:pPr marL="914400" lvl="1" indent="-228600" rtl="0">
              <a:lnSpc>
                <a:spcPct val="100000"/>
              </a:lnSpc>
              <a:spcBef>
                <a:spcPts val="0"/>
              </a:spcBef>
              <a:spcAft>
                <a:spcPts val="0"/>
              </a:spcAft>
              <a:buClr>
                <a:srgbClr val="000000"/>
              </a:buClr>
              <a:buSzPts val="1200"/>
              <a:buFont typeface="Calibri"/>
              <a:buNone/>
            </a:pPr>
            <a:r>
              <a:rPr lang="en" sz="1200" b="1" dirty="0">
                <a:latin typeface="Calibri"/>
                <a:ea typeface="Calibri"/>
                <a:cs typeface="Calibri"/>
                <a:sym typeface="Calibri"/>
              </a:rPr>
              <a:t>Language Dive Sentence Strip Chunks I: “Fight To Survive!” </a:t>
            </a:r>
            <a:r>
              <a:rPr lang="en" sz="1200" dirty="0">
                <a:latin typeface="Calibri"/>
                <a:ea typeface="Calibri"/>
                <a:cs typeface="Calibri"/>
                <a:sym typeface="Calibri"/>
              </a:rPr>
              <a:t>(optional; for ELLs; from Unit 1, Lesson 7; one to display)</a:t>
            </a:r>
            <a:endParaRPr sz="1200" dirty="0">
              <a:latin typeface="Calibri"/>
              <a:ea typeface="Calibri"/>
              <a:cs typeface="Calibri"/>
              <a:sym typeface="Calibri"/>
            </a:endParaRPr>
          </a:p>
          <a:p>
            <a:pPr marL="914400" lvl="1" indent="-228600" rtl="0">
              <a:lnSpc>
                <a:spcPct val="100000"/>
              </a:lnSpc>
              <a:spcBef>
                <a:spcPts val="0"/>
              </a:spcBef>
              <a:spcAft>
                <a:spcPts val="0"/>
              </a:spcAft>
              <a:buClr>
                <a:srgbClr val="000000"/>
              </a:buClr>
              <a:buSzPts val="1200"/>
              <a:buFont typeface="Calibri"/>
              <a:buNone/>
            </a:pPr>
            <a:r>
              <a:rPr lang="en" sz="1200" b="1" dirty="0">
                <a:latin typeface="Calibri"/>
                <a:ea typeface="Calibri"/>
                <a:cs typeface="Calibri"/>
                <a:sym typeface="Calibri"/>
              </a:rPr>
              <a:t>Language Dive Note-catcher I: “Fight To Survive!” Part 2 </a:t>
            </a:r>
            <a:r>
              <a:rPr lang="en" sz="1200" dirty="0">
                <a:latin typeface="Calibri"/>
                <a:ea typeface="Calibri"/>
                <a:cs typeface="Calibri"/>
                <a:sym typeface="Calibri"/>
              </a:rPr>
              <a:t>(optional; for ELLs; from Unit 1, Lesson 7; one per student and one to display)</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Lined paper </a:t>
            </a:r>
            <a:r>
              <a:rPr lang="en" sz="1200" dirty="0">
                <a:latin typeface="Calibri"/>
                <a:ea typeface="Calibri"/>
                <a:cs typeface="Calibri"/>
                <a:sym typeface="Calibri"/>
              </a:rPr>
              <a:t>(several pieces per student)</a:t>
            </a:r>
            <a:endParaRPr sz="1200" dirty="0">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Model informational essay</a:t>
            </a:r>
            <a:r>
              <a:rPr lang="en" sz="1200" dirty="0">
                <a:latin typeface="Calibri"/>
                <a:ea typeface="Calibri"/>
                <a:cs typeface="Calibri"/>
                <a:sym typeface="Calibri"/>
              </a:rPr>
              <a:t> (from Lesson 7; one per student and one to display)</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Painted Essay® template</a:t>
            </a:r>
            <a:r>
              <a:rPr lang="en" sz="1200" dirty="0">
                <a:latin typeface="Calibri"/>
                <a:ea typeface="Calibri"/>
                <a:cs typeface="Calibri"/>
                <a:sym typeface="Calibri"/>
              </a:rPr>
              <a:t> (from Module 1; one per student and one to display)</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Painting an Essay Plan</a:t>
            </a:r>
            <a:r>
              <a:rPr lang="en" sz="1200" dirty="0">
                <a:latin typeface="Calibri"/>
                <a:ea typeface="Calibri"/>
                <a:cs typeface="Calibri"/>
                <a:sym typeface="Calibri"/>
              </a:rPr>
              <a:t> (from Module 1; for teacher reference)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Informational Texts anchor chart</a:t>
            </a:r>
            <a:r>
              <a:rPr lang="en" sz="1200" dirty="0">
                <a:latin typeface="Calibri"/>
                <a:ea typeface="Calibri"/>
                <a:cs typeface="Calibri"/>
                <a:sym typeface="Calibri"/>
              </a:rPr>
              <a:t> (begun in Lesson 7; added to with students in Work Time A)</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Informational Texts anchor chart</a:t>
            </a:r>
            <a:r>
              <a:rPr lang="en" sz="1200" dirty="0">
                <a:latin typeface="Calibri"/>
                <a:ea typeface="Calibri"/>
                <a:cs typeface="Calibri"/>
                <a:sym typeface="Calibri"/>
              </a:rPr>
              <a:t> (example, for teacher reference)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0" dirty="0">
                <a:latin typeface="Calibri"/>
                <a:ea typeface="Calibri"/>
                <a:cs typeface="Calibri"/>
                <a:sym typeface="Calibri"/>
              </a:rPr>
              <a:t>Equity sticks</a:t>
            </a:r>
            <a:endParaRPr sz="1200" b="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Informative Writing Checklist</a:t>
            </a:r>
            <a:r>
              <a:rPr lang="en" sz="1200" dirty="0">
                <a:latin typeface="Calibri"/>
                <a:ea typeface="Calibri"/>
                <a:cs typeface="Calibri"/>
                <a:sym typeface="Calibri"/>
              </a:rPr>
              <a:t> (from Lesson 7; one per student and one to display)</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Informational Writing Planning graphic organizer</a:t>
            </a:r>
            <a:r>
              <a:rPr lang="en" sz="1200" dirty="0">
                <a:latin typeface="Calibri"/>
                <a:ea typeface="Calibri"/>
                <a:cs typeface="Calibri"/>
                <a:sym typeface="Calibri"/>
              </a:rPr>
              <a:t> (from Lesson 7; one per student and one to display)</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Millipede Informational Writing Planning graphic organizer</a:t>
            </a:r>
            <a:r>
              <a:rPr lang="en" sz="1200" dirty="0">
                <a:latin typeface="Calibri"/>
                <a:ea typeface="Calibri"/>
                <a:cs typeface="Calibri"/>
                <a:sym typeface="Calibri"/>
              </a:rPr>
              <a:t> (from Lesson 7; one to display)</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(from Module 1)</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Expert Group Animal research notebook</a:t>
            </a:r>
            <a:r>
              <a:rPr lang="en" sz="1200" dirty="0">
                <a:latin typeface="Calibri"/>
                <a:ea typeface="Calibri"/>
                <a:cs typeface="Calibri"/>
                <a:sym typeface="Calibri"/>
              </a:rPr>
              <a:t> (distributed in Lesson 1; one per student) - </a:t>
            </a:r>
            <a:r>
              <a:rPr lang="en" sz="1200" b="1" dirty="0">
                <a:latin typeface="Calibri"/>
                <a:ea typeface="Calibri"/>
                <a:cs typeface="Calibri"/>
                <a:sym typeface="Calibri"/>
              </a:rPr>
              <a:t>Sketch page</a:t>
            </a:r>
            <a:r>
              <a:rPr lang="en" sz="1200" dirty="0">
                <a:latin typeface="Calibri"/>
                <a:ea typeface="Calibri"/>
                <a:cs typeface="Calibri"/>
                <a:sym typeface="Calibri"/>
              </a:rPr>
              <a:t> (page 20)</a:t>
            </a:r>
            <a:endParaRPr sz="1200" dirty="0">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Throughout this unit and Unit 3, students read and use mentor texts. Mentor texts are model texts, written by real authors, that students examine to see strong examples of writing craft. In this unit, students analyze various examples of informational texts. For more information on the use of mentor texts, read </a:t>
            </a:r>
            <a:r>
              <a:rPr lang="en" sz="1200" i="1" dirty="0">
                <a:latin typeface="Calibri"/>
                <a:ea typeface="Calibri"/>
                <a:cs typeface="Calibri"/>
                <a:sym typeface="Calibri"/>
              </a:rPr>
              <a:t>Study Driven</a:t>
            </a:r>
            <a:r>
              <a:rPr lang="en" sz="1200" dirty="0">
                <a:latin typeface="Calibri"/>
                <a:ea typeface="Calibri"/>
                <a:cs typeface="Calibri"/>
                <a:sym typeface="Calibri"/>
              </a:rPr>
              <a:t> by Katie Wood Ray.</a:t>
            </a:r>
            <a:endParaRPr sz="1200" dirty="0">
              <a:latin typeface="Calibri"/>
              <a:ea typeface="Calibri"/>
              <a:cs typeface="Calibri"/>
              <a:sym typeface="Calibri"/>
            </a:endParaRPr>
          </a:p>
        </p:txBody>
      </p:sp>
    </p:spTree>
    <p:extLst>
      <p:ext uri="{BB962C8B-B14F-4D97-AF65-F5344CB8AC3E}">
        <p14:creationId xmlns:p14="http://schemas.microsoft.com/office/powerpoint/2010/main" val="4952666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e674b78c8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3e674b78c8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Additional Support Considerations: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In this lesson, support developing writers in advance to show them examples of effective introductions and ask: </a:t>
            </a:r>
            <a:r>
              <a:rPr lang="en" sz="1200" i="1">
                <a:latin typeface="Calibri"/>
                <a:ea typeface="Calibri"/>
                <a:cs typeface="Calibri"/>
                <a:sym typeface="Calibri"/>
              </a:rPr>
              <a:t>“How did the author design the introduction so it grabbed the reader’s attention and gave important information?” </a:t>
            </a:r>
            <a:r>
              <a:rPr lang="en" sz="1200">
                <a:latin typeface="Calibri"/>
                <a:ea typeface="Calibri"/>
                <a:cs typeface="Calibri"/>
                <a:sym typeface="Calibri"/>
              </a:rPr>
              <a:t>Also discuss the following criteria for introductions: hooks a reader, provides context, and is appropriate to purpose and audience. Bridge the abstract to the concrete by discussing these criteria in light of the task for today’s lesson. Brainstorm specific ideas for how to hook a reader, what the context will be for this writing, and what the purpose and audience are.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Practice finding and writing focus statements by providing students who may need additional support with writing the chance to meet in a small group to look at sample introductions. Ask students to highlight the focus statement in each introduction and discuss what the focus question may have been. Remind students that their focus statement will be answering the question </a:t>
            </a:r>
            <a:r>
              <a:rPr lang="en" sz="1200" i="1">
                <a:latin typeface="Calibri"/>
                <a:ea typeface="Calibri"/>
                <a:cs typeface="Calibri"/>
                <a:sym typeface="Calibri"/>
              </a:rPr>
              <a:t>“How do _____ use their bodies and behavior to help them survive?”</a:t>
            </a:r>
            <a:endParaRPr sz="1200" i="1">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Provide support for students who may need additional guidance in peer interactions and collaboration. For example, offer prompts or sentence frames that support students in asking for help or clarification from classmates. To support students who may need additional support in sustaining effort and/or attention, provide opportunities for restating the goal. In doing so, students are able to maintain focus for completing the activity. </a:t>
            </a:r>
            <a:endParaRPr sz="1200">
              <a:solidFill>
                <a:srgbClr val="444444"/>
              </a:solidFill>
              <a:highlight>
                <a:srgbClr val="F8F8F1"/>
              </a:highlight>
              <a:latin typeface="Calibri"/>
              <a:ea typeface="Calibri"/>
              <a:cs typeface="Calibri"/>
              <a:sym typeface="Calibri"/>
            </a:endParaRPr>
          </a:p>
        </p:txBody>
      </p:sp>
    </p:spTree>
    <p:extLst>
      <p:ext uri="{BB962C8B-B14F-4D97-AF65-F5344CB8AC3E}">
        <p14:creationId xmlns:p14="http://schemas.microsoft.com/office/powerpoint/2010/main" val="22132309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4060bbb987_1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4060bbb987_1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Additional Support Considerations:</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Reinforce the structure of an informative piece. Example: Write the parts of the informative piece on strips of paper. Scramble them and have students sequence them correctly:</a:t>
            </a:r>
            <a:endParaRPr sz="1200" dirty="0">
              <a:latin typeface="Calibri"/>
              <a:ea typeface="Calibri"/>
              <a:cs typeface="Calibri"/>
              <a:sym typeface="Calibri"/>
            </a:endParaRPr>
          </a:p>
          <a:p>
            <a:pPr marL="0" lvl="0" indent="0" rtl="0">
              <a:lnSpc>
                <a:spcPct val="100000"/>
              </a:lnSpc>
              <a:spcBef>
                <a:spcPts val="1700"/>
              </a:spcBef>
              <a:spcAft>
                <a:spcPts val="0"/>
              </a:spcAft>
              <a:buNone/>
            </a:pPr>
            <a:endParaRPr lang="en-US" sz="1200" dirty="0">
              <a:latin typeface="Calibri"/>
              <a:ea typeface="Calibri"/>
              <a:cs typeface="Calibri"/>
              <a:sym typeface="Calibri"/>
            </a:endParaRPr>
          </a:p>
          <a:p>
            <a:pPr marL="0" lvl="0" indent="0" rtl="0">
              <a:lnSpc>
                <a:spcPct val="100000"/>
              </a:lnSpc>
              <a:spcBef>
                <a:spcPts val="1700"/>
              </a:spcBef>
              <a:spcAft>
                <a:spcPts val="0"/>
              </a:spcAft>
              <a:buNone/>
            </a:pPr>
            <a:r>
              <a:rPr lang="en" sz="1200" dirty="0">
                <a:latin typeface="Calibri"/>
                <a:ea typeface="Calibri"/>
                <a:cs typeface="Calibri"/>
                <a:sym typeface="Calibri"/>
              </a:rPr>
              <a:t>Introduction Paragraph</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Focus statement</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Detail sentence #1 that describes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Detail sentence #2 that describes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Detail sentence #3 that describes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Proof Paragraph #1</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444444"/>
              </a:buClr>
              <a:buSzPts val="1200"/>
              <a:buFont typeface="Calibri"/>
              <a:buChar char="●"/>
            </a:pPr>
            <a:r>
              <a:rPr lang="en" sz="1200" dirty="0">
                <a:latin typeface="Calibri"/>
                <a:ea typeface="Calibri"/>
                <a:cs typeface="Calibri"/>
                <a:sym typeface="Calibri"/>
              </a:rPr>
              <a:t>Topic statement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444444"/>
              </a:buClr>
              <a:buSzPts val="1200"/>
              <a:buFont typeface="Calibri"/>
              <a:buChar char="●"/>
            </a:pPr>
            <a:r>
              <a:rPr lang="en" sz="1200" dirty="0">
                <a:latin typeface="Calibri"/>
                <a:ea typeface="Calibri"/>
                <a:cs typeface="Calibri"/>
                <a:sym typeface="Calibri"/>
              </a:rPr>
              <a:t>Detail sentence #1 that describes etc.</a:t>
            </a:r>
            <a:endParaRPr sz="1200" dirty="0">
              <a:latin typeface="Calibri"/>
              <a:ea typeface="Calibri"/>
              <a:cs typeface="Calibri"/>
              <a:sym typeface="Calibri"/>
            </a:endParaRPr>
          </a:p>
        </p:txBody>
      </p:sp>
    </p:spTree>
    <p:extLst>
      <p:ext uri="{BB962C8B-B14F-4D97-AF65-F5344CB8AC3E}">
        <p14:creationId xmlns:p14="http://schemas.microsoft.com/office/powerpoint/2010/main" val="34093871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0779529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Student Grouping: Whole Group</a:t>
            </a:r>
            <a:endParaRPr sz="16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through the agenda for today. Suggestion: Read the slide to the class or call on a student to read the content of the slide to the class. </a:t>
            </a:r>
            <a:endParaRPr sz="1200" dirty="0">
              <a:solidFill>
                <a:schemeClr val="dk1"/>
              </a:solidFill>
              <a:latin typeface="Calibri"/>
              <a:ea typeface="Calibri"/>
              <a:cs typeface="Calibri"/>
              <a:sym typeface="Calibri"/>
            </a:endParaRPr>
          </a:p>
          <a:p>
            <a:pPr marL="45720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227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5-</a:t>
            </a:r>
            <a:r>
              <a:rPr lang="en" sz="1200" b="1" dirty="0">
                <a:solidFill>
                  <a:schemeClr val="dk1"/>
                </a:solidFill>
                <a:latin typeface="Calibri"/>
                <a:ea typeface="Calibri"/>
                <a:cs typeface="Calibri"/>
                <a:sym typeface="Calibri"/>
              </a:rPr>
              <a:t>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if they’ve ever picked up a book, read a few sentences, and then decided to put it down.</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Acknowledge that most readers have done this because they don’t want to read something that doesn’t interest them. Most readers decide if a piece of writing is going to be interesting by reading the beginning of it. That’s why beginnings are so important.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Review the steps of the writing process by asking: </a:t>
            </a:r>
            <a:r>
              <a:rPr lang="en" sz="1200" i="1" dirty="0">
                <a:latin typeface="Calibri"/>
                <a:ea typeface="Calibri"/>
                <a:cs typeface="Calibri"/>
                <a:sym typeface="Calibri"/>
              </a:rPr>
              <a:t>“What steps do writers go through when writing a text?” </a:t>
            </a:r>
            <a:r>
              <a:rPr lang="en" sz="1200" b="1" dirty="0">
                <a:latin typeface="Calibri"/>
                <a:ea typeface="Calibri"/>
                <a:cs typeface="Calibri"/>
                <a:sym typeface="Calibri"/>
              </a:rPr>
              <a:t>(Writers plan, draft, revise, edit, and publish their writing.)</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“Where are we in the writing process for our informative pieces?” </a:t>
            </a:r>
            <a:r>
              <a:rPr lang="en" sz="1200" b="1" dirty="0">
                <a:latin typeface="Calibri"/>
                <a:ea typeface="Calibri"/>
                <a:cs typeface="Calibri"/>
                <a:sym typeface="Calibri"/>
              </a:rPr>
              <a:t>(We have researched and planned our pieces.)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posted learning targets and ask for volunteers to read them.</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if they are unfamiliar with any of the words in the learning targets. They might identify these terms: </a:t>
            </a:r>
            <a:r>
              <a:rPr lang="en" sz="1200" i="1" dirty="0">
                <a:latin typeface="Calibri"/>
                <a:ea typeface="Calibri"/>
                <a:cs typeface="Calibri"/>
                <a:sym typeface="Calibri"/>
              </a:rPr>
              <a:t>introduction</a:t>
            </a:r>
            <a:r>
              <a:rPr lang="en" sz="1200" dirty="0">
                <a:latin typeface="Calibri"/>
                <a:ea typeface="Calibri"/>
                <a:cs typeface="Calibri"/>
                <a:sym typeface="Calibri"/>
              </a:rPr>
              <a:t>—</a:t>
            </a:r>
            <a:r>
              <a:rPr lang="en" sz="1200" b="1" dirty="0">
                <a:latin typeface="Calibri"/>
                <a:ea typeface="Calibri"/>
                <a:cs typeface="Calibri"/>
                <a:sym typeface="Calibri"/>
              </a:rPr>
              <a:t>opening, beginning</a:t>
            </a:r>
            <a:r>
              <a:rPr lang="en-US" sz="1200" b="1" dirty="0">
                <a:latin typeface="Calibri"/>
                <a:ea typeface="Calibri"/>
                <a:cs typeface="Calibri"/>
                <a:sym typeface="Calibri"/>
              </a:rPr>
              <a:t>,</a:t>
            </a:r>
            <a:r>
              <a:rPr lang="en-US" sz="1200" b="0" baseline="0" dirty="0">
                <a:latin typeface="Calibri"/>
                <a:ea typeface="Calibri"/>
                <a:cs typeface="Calibri"/>
                <a:sym typeface="Calibri"/>
              </a:rPr>
              <a:t> </a:t>
            </a:r>
            <a:r>
              <a:rPr lang="en" sz="1200" dirty="0">
                <a:latin typeface="Calibri"/>
                <a:ea typeface="Calibri"/>
                <a:cs typeface="Calibri"/>
                <a:sym typeface="Calibri"/>
              </a:rPr>
              <a:t> </a:t>
            </a:r>
            <a:r>
              <a:rPr lang="en" sz="1200" i="1" dirty="0">
                <a:latin typeface="Calibri"/>
                <a:ea typeface="Calibri"/>
                <a:cs typeface="Calibri"/>
                <a:sym typeface="Calibri"/>
              </a:rPr>
              <a:t>focus statement</a:t>
            </a:r>
            <a:r>
              <a:rPr lang="en" sz="1200" dirty="0">
                <a:latin typeface="Calibri"/>
                <a:ea typeface="Calibri"/>
                <a:cs typeface="Calibri"/>
                <a:sym typeface="Calibri"/>
              </a:rPr>
              <a:t>—</a:t>
            </a:r>
            <a:r>
              <a:rPr lang="en" sz="1200" b="1" dirty="0">
                <a:latin typeface="Calibri"/>
                <a:ea typeface="Calibri"/>
                <a:cs typeface="Calibri"/>
                <a:sym typeface="Calibri"/>
              </a:rPr>
              <a:t>answers the focus question; tells the topic of the piece</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Click for animation four times and ask two more students to reread the targets.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show you a thumbs-up if they understand what they will be learning today, a thumbs-sideways if they need some more clarification, and a thumbs-down if they still don’t know. Clarify as necessary. </a:t>
            </a:r>
            <a:endParaRPr sz="1200" dirty="0">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questions with partner.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showing thumb to demonstrate understanding of learning.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may need help remembering what modal auxiliaries are. If so, provide examples and discuss why one makes the writing more precise and accurate than the others: “The armadillo can curl into a ball,” “The armadillo should curl into a ball,” “The armadillo will curl into a ball.”</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require more support: Repeat and rephrase your questions. Example: </a:t>
            </a:r>
            <a:r>
              <a:rPr lang="en" sz="1200" i="1" dirty="0">
                <a:latin typeface="Calibri"/>
                <a:ea typeface="Calibri"/>
                <a:cs typeface="Calibri"/>
                <a:sym typeface="Calibri"/>
              </a:rPr>
              <a:t>“Which step in the writing process did we do last time?”</a:t>
            </a:r>
            <a:endParaRPr sz="1200" i="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To support students in processing emerging language, organize keywords on the board.</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Optional Mini Language Dive</a:t>
            </a:r>
            <a:r>
              <a:rPr lang="en-US" sz="1200" dirty="0">
                <a:latin typeface="Calibri"/>
                <a:ea typeface="Calibri"/>
                <a:cs typeface="Calibri"/>
                <a:sym typeface="Calibri"/>
              </a:rPr>
              <a:t>:</a:t>
            </a:r>
            <a:r>
              <a:rPr lang="en" sz="1200" dirty="0">
                <a:latin typeface="Calibri"/>
                <a:ea typeface="Calibri"/>
                <a:cs typeface="Calibri"/>
                <a:sym typeface="Calibri"/>
              </a:rPr>
              <a:t> Highlight language structures that are critical to understanding the learning targets. Examples: </a:t>
            </a:r>
            <a:r>
              <a:rPr lang="en" sz="1200" i="1" dirty="0">
                <a:latin typeface="Calibri"/>
                <a:ea typeface="Calibri"/>
                <a:cs typeface="Calibri"/>
                <a:sym typeface="Calibri"/>
              </a:rPr>
              <a:t>“I can write an introduction paragraph / for my informative piece / that describes my expert group animal.”</a:t>
            </a:r>
            <a:r>
              <a:rPr lang="en" sz="1200" dirty="0">
                <a:latin typeface="Calibri"/>
                <a:ea typeface="Calibri"/>
                <a:cs typeface="Calibri"/>
                <a:sym typeface="Calibri"/>
              </a:rPr>
              <a:t> Work on comprehension of these structures. Example: </a:t>
            </a:r>
            <a:r>
              <a:rPr lang="en" sz="1200" i="1" dirty="0">
                <a:latin typeface="Calibri"/>
                <a:ea typeface="Calibri"/>
                <a:cs typeface="Calibri"/>
                <a:sym typeface="Calibri"/>
              </a:rPr>
              <a:t>“In this sentence, that is a special word.” </a:t>
            </a:r>
            <a:r>
              <a:rPr lang="en" sz="1200" dirty="0">
                <a:latin typeface="Calibri"/>
                <a:ea typeface="Calibri"/>
                <a:cs typeface="Calibri"/>
                <a:sym typeface="Calibri"/>
              </a:rPr>
              <a:t>(point to </a:t>
            </a:r>
            <a:r>
              <a:rPr lang="en" sz="1200" i="1" dirty="0">
                <a:latin typeface="Calibri"/>
                <a:ea typeface="Calibri"/>
                <a:cs typeface="Calibri"/>
                <a:sym typeface="Calibri"/>
              </a:rPr>
              <a:t>that</a:t>
            </a:r>
            <a:r>
              <a:rPr lang="en" sz="1200" dirty="0">
                <a:latin typeface="Calibri"/>
                <a:ea typeface="Calibri"/>
                <a:cs typeface="Calibri"/>
                <a:sym typeface="Calibri"/>
              </a:rPr>
              <a:t>). </a:t>
            </a:r>
            <a:r>
              <a:rPr lang="en" sz="1200" i="1" dirty="0">
                <a:latin typeface="Calibri"/>
                <a:ea typeface="Calibri"/>
                <a:cs typeface="Calibri"/>
                <a:sym typeface="Calibri"/>
              </a:rPr>
              <a:t>“That means more information is coming. It is more information about the words before. So, that tells you ‘describes my expert group animal’ is talking about ‘an introduction paragraph.’”</a:t>
            </a:r>
            <a:r>
              <a:rPr lang="en" sz="1200" dirty="0">
                <a:latin typeface="Calibri"/>
                <a:ea typeface="Calibri"/>
                <a:cs typeface="Calibri"/>
                <a:sym typeface="Calibri"/>
              </a:rPr>
              <a:t> (Draw an arrow from describes my expert group animal to an introduction paragraph.) </a:t>
            </a:r>
            <a:r>
              <a:rPr lang="en" sz="1200" i="1" dirty="0">
                <a:latin typeface="Calibri"/>
                <a:ea typeface="Calibri"/>
                <a:cs typeface="Calibri"/>
                <a:sym typeface="Calibri"/>
              </a:rPr>
              <a:t>“So, what kind of an introduction paragraph?” </a:t>
            </a:r>
            <a:r>
              <a:rPr lang="en" sz="1200" dirty="0">
                <a:latin typeface="Calibri"/>
                <a:ea typeface="Calibri"/>
                <a:cs typeface="Calibri"/>
                <a:sym typeface="Calibri"/>
              </a:rPr>
              <a:t>(one that talks about my animal)</a:t>
            </a:r>
            <a:endParaRPr sz="1200" dirty="0">
              <a:latin typeface="Calibri"/>
              <a:ea typeface="Calibri"/>
              <a:cs typeface="Calibri"/>
              <a:sym typeface="Calibri"/>
            </a:endParaRPr>
          </a:p>
        </p:txBody>
      </p:sp>
    </p:spTree>
    <p:extLst>
      <p:ext uri="{BB962C8B-B14F-4D97-AF65-F5344CB8AC3E}">
        <p14:creationId xmlns:p14="http://schemas.microsoft.com/office/powerpoint/2010/main" val="41547439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021BAB38-B277-4BFE-9678-517F76229583}"/>
              </a:ext>
            </a:extLst>
          </p:cNvPr>
          <p:cNvPicPr>
            <a:picLocks noChangeAspect="1"/>
          </p:cNvPicPr>
          <p:nvPr userDrawn="1"/>
        </p:nvPicPr>
        <p:blipFill>
          <a:blip r:embed="rId13"/>
          <a:stretch>
            <a:fillRect/>
          </a:stretch>
        </p:blipFill>
        <p:spPr>
          <a:xfrm>
            <a:off x="30086" y="1152475"/>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525FC805-59EE-40AE-8C37-53276BE0293A}"/>
              </a:ext>
            </a:extLst>
          </p:cNvPr>
          <p:cNvPicPr>
            <a:picLocks noChangeAspect="1"/>
          </p:cNvPicPr>
          <p:nvPr userDrawn="1"/>
        </p:nvPicPr>
        <p:blipFill>
          <a:blip r:embed="rId13"/>
          <a:stretch>
            <a:fillRect/>
          </a:stretch>
        </p:blipFill>
        <p:spPr>
          <a:xfrm>
            <a:off x="30086"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8"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2: Lesson 8</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176747"/>
            <a:ext cx="832035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300" dirty="0">
                <a:solidFill>
                  <a:schemeClr val="dk1"/>
                </a:solidFill>
              </a:rPr>
              <a:t>This lesson will take approximately 60-70 minutes to complete. </a:t>
            </a:r>
            <a:endParaRPr sz="1300" dirty="0">
              <a:solidFill>
                <a:schemeClr val="dk1"/>
              </a:solidFill>
            </a:endParaRPr>
          </a:p>
          <a:p>
            <a:pPr marL="0" lvl="0" indent="0" rtl="0">
              <a:spcAft>
                <a:spcPts val="0"/>
              </a:spcAft>
              <a:buClr>
                <a:schemeClr val="dk1"/>
              </a:buClr>
              <a:buSzPts val="3200"/>
              <a:buFont typeface="Arial"/>
              <a:buNone/>
            </a:pPr>
            <a:endParaRPr sz="1300" dirty="0">
              <a:solidFill>
                <a:schemeClr val="dk1"/>
              </a:solidFill>
            </a:endParaRPr>
          </a:p>
          <a:p>
            <a:pPr marL="0" lvl="0" indent="0" rtl="0">
              <a:spcAft>
                <a:spcPts val="0"/>
              </a:spcAft>
              <a:buClr>
                <a:schemeClr val="dk1"/>
              </a:buClr>
              <a:buSzPts val="3200"/>
              <a:buFont typeface="Arial"/>
              <a:buNone/>
            </a:pPr>
            <a:r>
              <a:rPr lang="en" sz="1300" dirty="0">
                <a:solidFill>
                  <a:schemeClr val="dk1"/>
                </a:solidFill>
              </a:rPr>
              <a:t>The purpose of today’s lesson is for </a:t>
            </a:r>
            <a:r>
              <a:rPr lang="en" sz="1300" dirty="0"/>
              <a:t>students </a:t>
            </a:r>
            <a:r>
              <a:rPr lang="en-US" sz="1300" dirty="0"/>
              <a:t>to </a:t>
            </a:r>
            <a:r>
              <a:rPr lang="en" sz="1300" dirty="0"/>
              <a:t>begin drafting the introduction for the informative piece of their performance task. </a:t>
            </a:r>
            <a:r>
              <a:rPr lang="en" sz="1300" dirty="0">
                <a:solidFill>
                  <a:schemeClr val="dk1"/>
                </a:solidFill>
              </a:rPr>
              <a:t>In this second unit, students research their expert group animal and its defense mechanisms. Close reading of informational texts and web pages about their expert group animal prepares students for the mid-unit assessment, in which they cite evidence, determine the main idea, and then summarize and organize their research. In the second half of the unit, students synthesize information from their research by writing an informative piece detailing their expert group animal’s physical characteristics, habitat, predators, and defense mechanisms. This piece serves as the introduction to their performance task, a choose-your-own-adventure narrative, written in Unit 3. Their research in this unit will also serve as a resource for writing narratives with scientifically accurate details in the following unit.</a:t>
            </a:r>
            <a:endParaRPr sz="1300" dirty="0"/>
          </a:p>
          <a:p>
            <a:pPr marL="628650" lvl="1" indent="-95250" rtl="0">
              <a:spcAft>
                <a:spcPts val="0"/>
              </a:spcAft>
              <a:buClr>
                <a:schemeClr val="dk1"/>
              </a:buClr>
              <a:buSzPts val="1200"/>
              <a:buFont typeface="Arial"/>
              <a:buNone/>
            </a:pPr>
            <a:endParaRPr sz="1300" dirty="0">
              <a:solidFill>
                <a:schemeClr val="dk1"/>
              </a:solidFill>
            </a:endParaRPr>
          </a:p>
          <a:p>
            <a:pPr marL="0" lvl="0" indent="0" rtl="0">
              <a:spcAft>
                <a:spcPts val="0"/>
              </a:spcAft>
              <a:buClr>
                <a:schemeClr val="dk1"/>
              </a:buClr>
              <a:buSzPts val="3200"/>
              <a:buFont typeface="Arial"/>
              <a:buNone/>
            </a:pPr>
            <a:r>
              <a:rPr lang="en" sz="1300" dirty="0">
                <a:solidFill>
                  <a:schemeClr val="dk1"/>
                </a:solidFill>
              </a:rPr>
              <a:t>The Learning Targets for students today are:</a:t>
            </a:r>
            <a:endParaRPr sz="1300" dirty="0">
              <a:solidFill>
                <a:schemeClr val="dk1"/>
              </a:solidFill>
            </a:endParaRPr>
          </a:p>
          <a:p>
            <a:pPr marL="457200" lvl="0" indent="-304800" rtl="0">
              <a:spcAft>
                <a:spcPts val="0"/>
              </a:spcAft>
              <a:buClr>
                <a:srgbClr val="000000"/>
              </a:buClr>
              <a:buSzPts val="1200"/>
              <a:buAutoNum type="arabicPeriod"/>
            </a:pPr>
            <a:r>
              <a:rPr lang="en" sz="1300" dirty="0"/>
              <a:t>I can write an introduction paragraph for my informative piece that describes my expert group animal, its habitat, and its predators, and has a focus statement that tells the topic of my writing. </a:t>
            </a:r>
            <a:endParaRPr sz="1300" dirty="0"/>
          </a:p>
          <a:p>
            <a:pPr marL="457200" lvl="0" indent="-304800" rtl="0">
              <a:spcAft>
                <a:spcPts val="0"/>
              </a:spcAft>
              <a:buClr>
                <a:srgbClr val="000000"/>
              </a:buClr>
              <a:buSzPts val="1200"/>
              <a:buAutoNum type="arabicPeriod"/>
            </a:pPr>
            <a:r>
              <a:rPr lang="en" sz="1300" dirty="0"/>
              <a:t>I can use modal auxiliaries to express the condition of verbs.  </a:t>
            </a:r>
            <a:endParaRPr sz="13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Examining a Model Introduction </a:t>
            </a:r>
            <a:endParaRPr/>
          </a:p>
        </p:txBody>
      </p:sp>
      <p:pic>
        <p:nvPicPr>
          <p:cNvPr id="190" name="Google Shape;190;p34"/>
          <p:cNvPicPr preferRelativeResize="0"/>
          <p:nvPr/>
        </p:nvPicPr>
        <p:blipFill>
          <a:blip r:embed="rId3">
            <a:alphaModFix/>
          </a:blip>
          <a:stretch>
            <a:fillRect/>
          </a:stretch>
        </p:blipFill>
        <p:spPr>
          <a:xfrm>
            <a:off x="311700" y="1758400"/>
            <a:ext cx="4151500" cy="2512650"/>
          </a:xfrm>
          <a:prstGeom prst="rect">
            <a:avLst/>
          </a:prstGeom>
          <a:noFill/>
          <a:ln w="9525" cap="flat" cmpd="sng">
            <a:solidFill>
              <a:srgbClr val="000000"/>
            </a:solidFill>
            <a:prstDash val="solid"/>
            <a:round/>
            <a:headEnd type="none" w="sm" len="sm"/>
            <a:tailEnd type="none" w="sm" len="sm"/>
          </a:ln>
        </p:spPr>
      </p:pic>
      <p:pic>
        <p:nvPicPr>
          <p:cNvPr id="191" name="Google Shape;191;p34"/>
          <p:cNvPicPr preferRelativeResize="0"/>
          <p:nvPr/>
        </p:nvPicPr>
        <p:blipFill>
          <a:blip r:embed="rId4">
            <a:alphaModFix/>
          </a:blip>
          <a:stretch>
            <a:fillRect/>
          </a:stretch>
        </p:blipFill>
        <p:spPr>
          <a:xfrm>
            <a:off x="4572000" y="2046763"/>
            <a:ext cx="4375999" cy="1935926"/>
          </a:xfrm>
          <a:prstGeom prst="rect">
            <a:avLst/>
          </a:prstGeom>
          <a:noFill/>
          <a:ln w="9525" cap="flat" cmpd="sng">
            <a:solidFill>
              <a:srgbClr val="000000"/>
            </a:solidFill>
            <a:prstDash val="solid"/>
            <a:round/>
            <a:headEnd type="none" w="sm" len="sm"/>
            <a:tailEnd type="none" w="sm" len="sm"/>
          </a:ln>
        </p:spPr>
      </p:pic>
      <p:cxnSp>
        <p:nvCxnSpPr>
          <p:cNvPr id="192" name="Google Shape;192;p34"/>
          <p:cNvCxnSpPr/>
          <p:nvPr/>
        </p:nvCxnSpPr>
        <p:spPr>
          <a:xfrm rot="10800000" flipH="1">
            <a:off x="4650350" y="3623800"/>
            <a:ext cx="3875100" cy="11700"/>
          </a:xfrm>
          <a:prstGeom prst="straightConnector1">
            <a:avLst/>
          </a:prstGeom>
          <a:noFill/>
          <a:ln w="28575" cap="flat" cmpd="sng">
            <a:solidFill>
              <a:srgbClr val="00FF00"/>
            </a:solidFill>
            <a:prstDash val="solid"/>
            <a:round/>
            <a:headEnd type="none" w="med" len="med"/>
            <a:tailEnd type="none" w="med" len="med"/>
          </a:ln>
        </p:spPr>
      </p:cxnSp>
      <p:cxnSp>
        <p:nvCxnSpPr>
          <p:cNvPr id="193" name="Google Shape;193;p34"/>
          <p:cNvCxnSpPr/>
          <p:nvPr/>
        </p:nvCxnSpPr>
        <p:spPr>
          <a:xfrm>
            <a:off x="4662100" y="3788175"/>
            <a:ext cx="516600" cy="0"/>
          </a:xfrm>
          <a:prstGeom prst="straightConnector1">
            <a:avLst/>
          </a:prstGeom>
          <a:noFill/>
          <a:ln w="28575" cap="flat" cmpd="sng">
            <a:solidFill>
              <a:srgbClr val="00FF00"/>
            </a:solidFill>
            <a:prstDash val="solid"/>
            <a:round/>
            <a:headEnd type="none" w="med" len="med"/>
            <a:tailEnd type="none" w="med" len="med"/>
          </a:ln>
        </p:spPr>
      </p:cxnSp>
      <p:cxnSp>
        <p:nvCxnSpPr>
          <p:cNvPr id="194" name="Google Shape;194;p34"/>
          <p:cNvCxnSpPr/>
          <p:nvPr/>
        </p:nvCxnSpPr>
        <p:spPr>
          <a:xfrm>
            <a:off x="5272750" y="3776425"/>
            <a:ext cx="3076800" cy="0"/>
          </a:xfrm>
          <a:prstGeom prst="straightConnector1">
            <a:avLst/>
          </a:prstGeom>
          <a:noFill/>
          <a:ln w="28575" cap="flat" cmpd="sng">
            <a:solidFill>
              <a:srgbClr val="FFFF00"/>
            </a:solidFill>
            <a:prstDash val="solid"/>
            <a:round/>
            <a:headEnd type="none" w="med" len="med"/>
            <a:tailEnd type="none" w="med" len="med"/>
          </a:ln>
        </p:spPr>
      </p:cxnSp>
      <p:cxnSp>
        <p:nvCxnSpPr>
          <p:cNvPr id="195" name="Google Shape;195;p34"/>
          <p:cNvCxnSpPr/>
          <p:nvPr/>
        </p:nvCxnSpPr>
        <p:spPr>
          <a:xfrm>
            <a:off x="8419900" y="3776425"/>
            <a:ext cx="363900" cy="0"/>
          </a:xfrm>
          <a:prstGeom prst="straightConnector1">
            <a:avLst/>
          </a:prstGeom>
          <a:noFill/>
          <a:ln w="28575" cap="flat" cmpd="sng">
            <a:solidFill>
              <a:srgbClr val="0000FF"/>
            </a:solidFill>
            <a:prstDash val="solid"/>
            <a:round/>
            <a:headEnd type="none" w="med" len="med"/>
            <a:tailEnd type="none" w="med" len="med"/>
          </a:ln>
        </p:spPr>
      </p:cxnSp>
      <p:cxnSp>
        <p:nvCxnSpPr>
          <p:cNvPr id="196" name="Google Shape;196;p34"/>
          <p:cNvCxnSpPr/>
          <p:nvPr/>
        </p:nvCxnSpPr>
        <p:spPr>
          <a:xfrm>
            <a:off x="4650350" y="3924000"/>
            <a:ext cx="363900" cy="0"/>
          </a:xfrm>
          <a:prstGeom prst="straightConnector1">
            <a:avLst/>
          </a:prstGeom>
          <a:noFill/>
          <a:ln w="28575" cap="flat" cmpd="sng">
            <a:solidFill>
              <a:srgbClr val="0000FF"/>
            </a:solidFill>
            <a:prstDash val="solid"/>
            <a:round/>
            <a:headEnd type="none" w="med" len="med"/>
            <a:tailEnd type="none" w="med" len="med"/>
          </a:ln>
        </p:spPr>
      </p:cxnSp>
      <p:cxnSp>
        <p:nvCxnSpPr>
          <p:cNvPr id="197" name="Google Shape;197;p34"/>
          <p:cNvCxnSpPr/>
          <p:nvPr/>
        </p:nvCxnSpPr>
        <p:spPr>
          <a:xfrm>
            <a:off x="4685575" y="2719550"/>
            <a:ext cx="3933900" cy="11700"/>
          </a:xfrm>
          <a:prstGeom prst="straightConnector1">
            <a:avLst/>
          </a:prstGeom>
          <a:noFill/>
          <a:ln w="28575" cap="flat" cmpd="sng">
            <a:solidFill>
              <a:srgbClr val="FF0000"/>
            </a:solidFill>
            <a:prstDash val="solid"/>
            <a:round/>
            <a:headEnd type="none" w="med" len="med"/>
            <a:tailEnd type="none" w="med" len="med"/>
          </a:ln>
        </p:spPr>
      </p:cxnSp>
      <p:cxnSp>
        <p:nvCxnSpPr>
          <p:cNvPr id="198" name="Google Shape;198;p34"/>
          <p:cNvCxnSpPr/>
          <p:nvPr/>
        </p:nvCxnSpPr>
        <p:spPr>
          <a:xfrm>
            <a:off x="4685575" y="2871950"/>
            <a:ext cx="3933900" cy="11700"/>
          </a:xfrm>
          <a:prstGeom prst="straightConnector1">
            <a:avLst/>
          </a:prstGeom>
          <a:noFill/>
          <a:ln w="28575" cap="flat" cmpd="sng">
            <a:solidFill>
              <a:srgbClr val="FF0000"/>
            </a:solidFill>
            <a:prstDash val="solid"/>
            <a:round/>
            <a:headEnd type="none" w="med" len="med"/>
            <a:tailEnd type="none" w="med" len="med"/>
          </a:ln>
        </p:spPr>
      </p:cxnSp>
      <p:cxnSp>
        <p:nvCxnSpPr>
          <p:cNvPr id="199" name="Google Shape;199;p34"/>
          <p:cNvCxnSpPr/>
          <p:nvPr/>
        </p:nvCxnSpPr>
        <p:spPr>
          <a:xfrm>
            <a:off x="4685575" y="3024350"/>
            <a:ext cx="3933900" cy="11700"/>
          </a:xfrm>
          <a:prstGeom prst="straightConnector1">
            <a:avLst/>
          </a:prstGeom>
          <a:noFill/>
          <a:ln w="28575" cap="flat" cmpd="sng">
            <a:solidFill>
              <a:srgbClr val="FF0000"/>
            </a:solidFill>
            <a:prstDash val="solid"/>
            <a:round/>
            <a:headEnd type="none" w="med" len="med"/>
            <a:tailEnd type="none" w="med" len="med"/>
          </a:ln>
        </p:spPr>
      </p:cxnSp>
      <p:cxnSp>
        <p:nvCxnSpPr>
          <p:cNvPr id="200" name="Google Shape;200;p34"/>
          <p:cNvCxnSpPr/>
          <p:nvPr/>
        </p:nvCxnSpPr>
        <p:spPr>
          <a:xfrm>
            <a:off x="4685575" y="3171675"/>
            <a:ext cx="3933900" cy="11700"/>
          </a:xfrm>
          <a:prstGeom prst="straightConnector1">
            <a:avLst/>
          </a:prstGeom>
          <a:noFill/>
          <a:ln w="28575" cap="flat" cmpd="sng">
            <a:solidFill>
              <a:srgbClr val="FF0000"/>
            </a:solidFill>
            <a:prstDash val="solid"/>
            <a:round/>
            <a:headEnd type="none" w="med" len="med"/>
            <a:tailEnd type="none" w="med" len="med"/>
          </a:ln>
        </p:spPr>
      </p:cxnSp>
      <p:cxnSp>
        <p:nvCxnSpPr>
          <p:cNvPr id="201" name="Google Shape;201;p34"/>
          <p:cNvCxnSpPr/>
          <p:nvPr/>
        </p:nvCxnSpPr>
        <p:spPr>
          <a:xfrm>
            <a:off x="4685575" y="3324075"/>
            <a:ext cx="3933900" cy="11700"/>
          </a:xfrm>
          <a:prstGeom prst="straightConnector1">
            <a:avLst/>
          </a:prstGeom>
          <a:noFill/>
          <a:ln w="28575" cap="flat" cmpd="sng">
            <a:solidFill>
              <a:srgbClr val="FF0000"/>
            </a:solidFill>
            <a:prstDash val="solid"/>
            <a:round/>
            <a:headEnd type="none" w="med" len="med"/>
            <a:tailEnd type="none" w="med" len="med"/>
          </a:ln>
        </p:spPr>
      </p:cxnSp>
      <p:cxnSp>
        <p:nvCxnSpPr>
          <p:cNvPr id="202" name="Google Shape;202;p34"/>
          <p:cNvCxnSpPr/>
          <p:nvPr/>
        </p:nvCxnSpPr>
        <p:spPr>
          <a:xfrm>
            <a:off x="4685575" y="3473938"/>
            <a:ext cx="3933900" cy="11700"/>
          </a:xfrm>
          <a:prstGeom prst="straightConnector1">
            <a:avLst/>
          </a:prstGeom>
          <a:noFill/>
          <a:ln w="28575" cap="flat" cmpd="sng">
            <a:solidFill>
              <a:srgbClr val="FF0000"/>
            </a:solidFill>
            <a:prstDash val="solid"/>
            <a:round/>
            <a:headEnd type="none" w="med" len="med"/>
            <a:tailEnd type="none" w="med" len="med"/>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a:t>Examining a Model Introduction </a:t>
            </a:r>
            <a:endParaRPr/>
          </a:p>
        </p:txBody>
      </p:sp>
      <p:pic>
        <p:nvPicPr>
          <p:cNvPr id="208" name="Google Shape;208;p35"/>
          <p:cNvPicPr preferRelativeResize="0"/>
          <p:nvPr/>
        </p:nvPicPr>
        <p:blipFill>
          <a:blip r:embed="rId3">
            <a:alphaModFix/>
          </a:blip>
          <a:stretch>
            <a:fillRect/>
          </a:stretch>
        </p:blipFill>
        <p:spPr>
          <a:xfrm>
            <a:off x="2298825" y="1072050"/>
            <a:ext cx="4797130" cy="393182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t>Examining a Model Introduction </a:t>
            </a:r>
            <a:endParaRPr/>
          </a:p>
          <a:p>
            <a:pPr marL="0" lvl="0" indent="0" rtl="0">
              <a:spcBef>
                <a:spcPts val="0"/>
              </a:spcBef>
              <a:spcAft>
                <a:spcPts val="0"/>
              </a:spcAft>
              <a:buNone/>
            </a:pPr>
            <a:endParaRPr/>
          </a:p>
        </p:txBody>
      </p:sp>
      <p:pic>
        <p:nvPicPr>
          <p:cNvPr id="214" name="Google Shape;214;p36"/>
          <p:cNvPicPr preferRelativeResize="0"/>
          <p:nvPr/>
        </p:nvPicPr>
        <p:blipFill>
          <a:blip r:embed="rId3">
            <a:alphaModFix/>
          </a:blip>
          <a:stretch>
            <a:fillRect/>
          </a:stretch>
        </p:blipFill>
        <p:spPr>
          <a:xfrm>
            <a:off x="2084275" y="1295450"/>
            <a:ext cx="4975450" cy="3415450"/>
          </a:xfrm>
          <a:prstGeom prst="rect">
            <a:avLst/>
          </a:prstGeom>
          <a:noFill/>
          <a:ln w="9525" cap="flat" cmpd="sng">
            <a:solidFill>
              <a:srgbClr val="000000"/>
            </a:solidFill>
            <a:prstDash val="solid"/>
            <a:round/>
            <a:headEnd type="none" w="sm" len="sm"/>
            <a:tailEnd type="none" w="sm" len="sm"/>
          </a:ln>
        </p:spPr>
      </p:pic>
      <p:pic>
        <p:nvPicPr>
          <p:cNvPr id="215" name="Google Shape;215;p36"/>
          <p:cNvPicPr preferRelativeResize="0"/>
          <p:nvPr/>
        </p:nvPicPr>
        <p:blipFill>
          <a:blip r:embed="rId4">
            <a:alphaModFix/>
          </a:blip>
          <a:stretch>
            <a:fillRect/>
          </a:stretch>
        </p:blipFill>
        <p:spPr>
          <a:xfrm>
            <a:off x="8545950" y="4505485"/>
            <a:ext cx="572700"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a:t>Examining a Model Introduction </a:t>
            </a:r>
            <a:endParaRPr/>
          </a:p>
        </p:txBody>
      </p:sp>
      <p:sp>
        <p:nvSpPr>
          <p:cNvPr id="221" name="Google Shape;221;p37"/>
          <p:cNvSpPr txBox="1">
            <a:spLocks noGrp="1"/>
          </p:cNvSpPr>
          <p:nvPr>
            <p:ph type="body" idx="1"/>
          </p:nvPr>
        </p:nvSpPr>
        <p:spPr>
          <a:xfrm>
            <a:off x="155525" y="1837275"/>
            <a:ext cx="3012900" cy="1884600"/>
          </a:xfrm>
          <a:prstGeom prst="rect">
            <a:avLst/>
          </a:prstGeom>
        </p:spPr>
        <p:txBody>
          <a:bodyPr spcFirstLastPara="1" wrap="square" lIns="91425" tIns="91425" rIns="91425" bIns="91425" anchor="t" anchorCtr="0">
            <a:noAutofit/>
          </a:bodyPr>
          <a:lstStyle/>
          <a:p>
            <a:pPr marL="457200" lvl="0" indent="-317500">
              <a:spcBef>
                <a:spcPts val="0"/>
              </a:spcBef>
              <a:spcAft>
                <a:spcPts val="0"/>
              </a:spcAft>
              <a:buSzPts val="1400"/>
              <a:buAutoNum type="arabicPeriod"/>
            </a:pPr>
            <a:r>
              <a:rPr lang="en" sz="1400"/>
              <a:t>How does my expert group animal use its body and behaviors to help it survive?</a:t>
            </a:r>
            <a:endParaRPr sz="1400"/>
          </a:p>
          <a:p>
            <a:pPr marL="457200" lvl="0" indent="-317500">
              <a:spcBef>
                <a:spcPts val="0"/>
              </a:spcBef>
              <a:spcAft>
                <a:spcPts val="0"/>
              </a:spcAft>
              <a:buSzPts val="1400"/>
              <a:buAutoNum type="arabicPeriod"/>
            </a:pPr>
            <a:r>
              <a:rPr lang="en" sz="1400"/>
              <a:t>How does the millipede use its body and behaviors to help it survive?</a:t>
            </a:r>
            <a:endParaRPr sz="1400"/>
          </a:p>
          <a:p>
            <a:pPr marL="0" lvl="0" indent="0" rtl="0">
              <a:spcBef>
                <a:spcPts val="0"/>
              </a:spcBef>
              <a:spcAft>
                <a:spcPts val="0"/>
              </a:spcAft>
              <a:buNone/>
            </a:pPr>
            <a:endParaRPr sz="1200" i="1">
              <a:solidFill>
                <a:srgbClr val="444444"/>
              </a:solidFill>
              <a:highlight>
                <a:srgbClr val="F8F8F1"/>
              </a:highlight>
              <a:latin typeface="Georgia"/>
              <a:ea typeface="Georgia"/>
              <a:cs typeface="Georgia"/>
              <a:sym typeface="Georgia"/>
            </a:endParaRPr>
          </a:p>
        </p:txBody>
      </p:sp>
      <p:pic>
        <p:nvPicPr>
          <p:cNvPr id="222" name="Google Shape;222;p37"/>
          <p:cNvPicPr preferRelativeResize="0"/>
          <p:nvPr/>
        </p:nvPicPr>
        <p:blipFill>
          <a:blip r:embed="rId3">
            <a:alphaModFix/>
          </a:blip>
          <a:stretch>
            <a:fillRect/>
          </a:stretch>
        </p:blipFill>
        <p:spPr>
          <a:xfrm>
            <a:off x="3238149" y="1283151"/>
            <a:ext cx="2838300" cy="2827589"/>
          </a:xfrm>
          <a:prstGeom prst="rect">
            <a:avLst/>
          </a:prstGeom>
          <a:noFill/>
          <a:ln w="9525" cap="flat" cmpd="sng">
            <a:solidFill>
              <a:srgbClr val="000000"/>
            </a:solidFill>
            <a:prstDash val="solid"/>
            <a:round/>
            <a:headEnd type="none" w="sm" len="sm"/>
            <a:tailEnd type="none" w="sm" len="sm"/>
          </a:ln>
        </p:spPr>
      </p:pic>
      <p:pic>
        <p:nvPicPr>
          <p:cNvPr id="223" name="Google Shape;223;p37"/>
          <p:cNvPicPr preferRelativeResize="0"/>
          <p:nvPr/>
        </p:nvPicPr>
        <p:blipFill>
          <a:blip r:embed="rId4">
            <a:alphaModFix/>
          </a:blip>
          <a:stretch>
            <a:fillRect/>
          </a:stretch>
        </p:blipFill>
        <p:spPr>
          <a:xfrm>
            <a:off x="6085300" y="1283150"/>
            <a:ext cx="2816535" cy="2827601"/>
          </a:xfrm>
          <a:prstGeom prst="rect">
            <a:avLst/>
          </a:prstGeom>
          <a:noFill/>
          <a:ln w="9525" cap="flat" cmpd="sng">
            <a:solidFill>
              <a:srgbClr val="000000"/>
            </a:solidFill>
            <a:prstDash val="solid"/>
            <a:round/>
            <a:headEnd type="none" w="sm" len="sm"/>
            <a:tailEnd type="none" w="sm" len="sm"/>
          </a:ln>
        </p:spPr>
      </p:pic>
      <p:pic>
        <p:nvPicPr>
          <p:cNvPr id="224" name="Google Shape;224;p37"/>
          <p:cNvPicPr preferRelativeResize="0"/>
          <p:nvPr/>
        </p:nvPicPr>
        <p:blipFill>
          <a:blip r:embed="rId5">
            <a:alphaModFix/>
          </a:blip>
          <a:stretch>
            <a:fillRect/>
          </a:stretch>
        </p:blipFill>
        <p:spPr>
          <a:xfrm>
            <a:off x="8429785" y="4549028"/>
            <a:ext cx="572700" cy="572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Drafting an Introduction Paragraph </a:t>
            </a:r>
            <a:endParaRPr/>
          </a:p>
        </p:txBody>
      </p:sp>
      <p:pic>
        <p:nvPicPr>
          <p:cNvPr id="230" name="Google Shape;230;p38"/>
          <p:cNvPicPr preferRelativeResize="0"/>
          <p:nvPr/>
        </p:nvPicPr>
        <p:blipFill>
          <a:blip r:embed="rId3">
            <a:alphaModFix/>
          </a:blip>
          <a:stretch>
            <a:fillRect/>
          </a:stretch>
        </p:blipFill>
        <p:spPr>
          <a:xfrm>
            <a:off x="1452563" y="1048025"/>
            <a:ext cx="6238875" cy="3838575"/>
          </a:xfrm>
          <a:prstGeom prst="rect">
            <a:avLst/>
          </a:prstGeom>
          <a:noFill/>
          <a:ln w="9525" cap="flat" cmpd="sng">
            <a:solidFill>
              <a:srgbClr val="000000"/>
            </a:solidFill>
            <a:prstDash val="solid"/>
            <a:round/>
            <a:headEnd type="none" w="sm" len="sm"/>
            <a:tailEnd type="none" w="sm" len="sm"/>
          </a:ln>
        </p:spPr>
      </p:pic>
      <p:pic>
        <p:nvPicPr>
          <p:cNvPr id="231" name="Google Shape;231;p38"/>
          <p:cNvPicPr preferRelativeResize="0"/>
          <p:nvPr/>
        </p:nvPicPr>
        <p:blipFill>
          <a:blip r:embed="rId4">
            <a:alphaModFix/>
          </a:blip>
          <a:stretch>
            <a:fillRect/>
          </a:stretch>
        </p:blipFill>
        <p:spPr>
          <a:xfrm>
            <a:off x="8496300" y="4550229"/>
            <a:ext cx="495300" cy="4953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Learning Targets </a:t>
            </a:r>
            <a:endParaRPr/>
          </a:p>
        </p:txBody>
      </p:sp>
      <p:sp>
        <p:nvSpPr>
          <p:cNvPr id="237" name="Google Shape;237;p39"/>
          <p:cNvSpPr txBox="1">
            <a:spLocks noGrp="1"/>
          </p:cNvSpPr>
          <p:nvPr>
            <p:ph type="body" idx="1"/>
          </p:nvPr>
        </p:nvSpPr>
        <p:spPr>
          <a:xfrm>
            <a:off x="311700" y="1540800"/>
            <a:ext cx="8520600" cy="2061900"/>
          </a:xfrm>
          <a:prstGeom prst="rect">
            <a:avLst/>
          </a:prstGeom>
        </p:spPr>
        <p:txBody>
          <a:bodyPr spcFirstLastPara="1" wrap="square" lIns="91425" tIns="91425" rIns="91425" bIns="91425" anchor="t" anchorCtr="0">
            <a:noAutofit/>
          </a:bodyPr>
          <a:lstStyle/>
          <a:p>
            <a:pPr marL="457200" lvl="0" indent="-342900" rtl="0">
              <a:lnSpc>
                <a:spcPct val="150000"/>
              </a:lnSpc>
              <a:spcBef>
                <a:spcPts val="0"/>
              </a:spcBef>
              <a:spcAft>
                <a:spcPts val="0"/>
              </a:spcAft>
              <a:buSzPts val="1800"/>
              <a:buAutoNum type="arabicPeriod"/>
            </a:pPr>
            <a:r>
              <a:rPr lang="en" dirty="0"/>
              <a:t>I can write an introduction paragraph for my informative piece that describes my expert group animal, its habitat, and its predators, and has a focus statement that tells the topic of my writing.</a:t>
            </a:r>
          </a:p>
          <a:p>
            <a:pPr marL="457200" lvl="0" indent="-342900" rtl="0">
              <a:lnSpc>
                <a:spcPct val="150000"/>
              </a:lnSpc>
              <a:spcBef>
                <a:spcPts val="0"/>
              </a:spcBef>
              <a:spcAft>
                <a:spcPts val="0"/>
              </a:spcAft>
              <a:buSzPts val="1800"/>
              <a:buAutoNum type="arabicPeriod"/>
            </a:pPr>
            <a:endParaRPr lang="en" dirty="0"/>
          </a:p>
          <a:p>
            <a:pPr marL="457200" lvl="0" indent="-342900" rtl="0">
              <a:lnSpc>
                <a:spcPct val="150000"/>
              </a:lnSpc>
              <a:spcBef>
                <a:spcPts val="0"/>
              </a:spcBef>
              <a:spcAft>
                <a:spcPts val="0"/>
              </a:spcAft>
              <a:buSzPts val="1800"/>
              <a:buAutoNum type="arabicPeriod"/>
            </a:pPr>
            <a:r>
              <a:rPr lang="en" dirty="0"/>
              <a:t>I can use modal auxiliaries to express the condition of verbs.</a:t>
            </a:r>
            <a:endParaRPr dirty="0"/>
          </a:p>
          <a:p>
            <a:pPr marL="0" lvl="0" indent="0" rtl="0">
              <a:spcBef>
                <a:spcPts val="0"/>
              </a:spcBef>
              <a:spcAft>
                <a:spcPts val="0"/>
              </a:spcAft>
              <a:buNone/>
            </a:pPr>
            <a:endParaRPr dirty="0"/>
          </a:p>
        </p:txBody>
      </p:sp>
      <p:pic>
        <p:nvPicPr>
          <p:cNvPr id="6" name="Google Shape;179;p33"/>
          <p:cNvPicPr preferRelativeResize="0"/>
          <p:nvPr/>
        </p:nvPicPr>
        <p:blipFill>
          <a:blip r:embed="rId3">
            <a:alphaModFix/>
          </a:blip>
          <a:stretch>
            <a:fillRect/>
          </a:stretch>
        </p:blipFill>
        <p:spPr>
          <a:xfrm>
            <a:off x="8409245" y="4530136"/>
            <a:ext cx="604125" cy="488625"/>
          </a:xfrm>
          <a:prstGeom prst="rect">
            <a:avLst/>
          </a:prstGeom>
          <a:noFill/>
          <a:ln>
            <a:noFill/>
          </a:ln>
        </p:spPr>
      </p:pic>
      <p:pic>
        <p:nvPicPr>
          <p:cNvPr id="7" name="Google Shape;184;p33"/>
          <p:cNvPicPr preferRelativeResize="0"/>
          <p:nvPr/>
        </p:nvPicPr>
        <p:blipFill>
          <a:blip r:embed="rId4">
            <a:alphaModFix/>
          </a:blip>
          <a:stretch>
            <a:fillRect/>
          </a:stretch>
        </p:blipFill>
        <p:spPr>
          <a:xfrm>
            <a:off x="7979258" y="4542681"/>
            <a:ext cx="495300" cy="4953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40"/>
          <p:cNvSpPr txBox="1">
            <a:spLocks noGrp="1"/>
          </p:cNvSpPr>
          <p:nvPr>
            <p:ph type="title"/>
          </p:nvPr>
        </p:nvSpPr>
        <p:spPr>
          <a:xfrm>
            <a:off x="311700" y="262250"/>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Third Draft of Sketch </a:t>
            </a:r>
            <a:endParaRPr/>
          </a:p>
        </p:txBody>
      </p:sp>
      <p:pic>
        <p:nvPicPr>
          <p:cNvPr id="245" name="Google Shape;245;p40"/>
          <p:cNvPicPr preferRelativeResize="0"/>
          <p:nvPr/>
        </p:nvPicPr>
        <p:blipFill>
          <a:blip r:embed="rId3">
            <a:alphaModFix/>
          </a:blip>
          <a:stretch>
            <a:fillRect/>
          </a:stretch>
        </p:blipFill>
        <p:spPr>
          <a:xfrm>
            <a:off x="3149775" y="975350"/>
            <a:ext cx="3168800" cy="4045949"/>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1"/>
          <p:cNvSpPr txBox="1">
            <a:spLocks noGrp="1"/>
          </p:cNvSpPr>
          <p:nvPr>
            <p:ph type="title"/>
          </p:nvPr>
        </p:nvSpPr>
        <p:spPr>
          <a:xfrm>
            <a:off x="311700" y="92831"/>
            <a:ext cx="8520600" cy="482689"/>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Homework</a:t>
            </a:r>
            <a:endParaRPr dirty="0"/>
          </a:p>
        </p:txBody>
      </p:sp>
      <p:sp>
        <p:nvSpPr>
          <p:cNvPr id="251" name="Google Shape;251;p41"/>
          <p:cNvSpPr txBox="1">
            <a:spLocks noGrp="1"/>
          </p:cNvSpPr>
          <p:nvPr>
            <p:ph type="body" idx="1"/>
          </p:nvPr>
        </p:nvSpPr>
        <p:spPr>
          <a:xfrm>
            <a:off x="147900" y="575520"/>
            <a:ext cx="8848200" cy="3947712"/>
          </a:xfrm>
          <a:prstGeom prst="rect">
            <a:avLst/>
          </a:prstGeom>
        </p:spPr>
        <p:txBody>
          <a:bodyPr spcFirstLastPara="1" wrap="square" lIns="91425" tIns="91425" rIns="91425" bIns="91425" anchor="t" anchorCtr="0">
            <a:noAutofit/>
          </a:bodyPr>
          <a:lstStyle/>
          <a:p>
            <a:pPr marL="457200" lvl="0" indent="-298450" rtl="0">
              <a:spcBef>
                <a:spcPts val="0"/>
              </a:spcBef>
              <a:spcAft>
                <a:spcPts val="0"/>
              </a:spcAft>
              <a:buClr>
                <a:schemeClr val="dk1"/>
              </a:buClr>
              <a:buSzPts val="1100"/>
              <a:buAutoNum type="arabicPeriod"/>
            </a:pPr>
            <a:r>
              <a:rPr lang="en" sz="1100" dirty="0">
                <a:solidFill>
                  <a:schemeClr val="dk1"/>
                </a:solidFill>
              </a:rPr>
              <a:t>Take out Independent Reading Journal.</a:t>
            </a:r>
            <a:endParaRPr sz="1100" dirty="0">
              <a:solidFill>
                <a:schemeClr val="dk1"/>
              </a:solidFill>
            </a:endParaRPr>
          </a:p>
          <a:p>
            <a:pPr marL="457200" lvl="0" indent="-298450" rtl="0">
              <a:spcBef>
                <a:spcPts val="0"/>
              </a:spcBef>
              <a:spcAft>
                <a:spcPts val="0"/>
              </a:spcAft>
              <a:buClr>
                <a:schemeClr val="dk1"/>
              </a:buClr>
              <a:buSzPts val="1100"/>
              <a:buAutoNum type="arabicPeriod"/>
            </a:pPr>
            <a:r>
              <a:rPr lang="en" sz="1100" dirty="0">
                <a:solidFill>
                  <a:schemeClr val="dk1"/>
                </a:solidFill>
              </a:rPr>
              <a:t>Select a prompt.</a:t>
            </a:r>
            <a:endParaRPr sz="1100" dirty="0">
              <a:solidFill>
                <a:schemeClr val="dk1"/>
              </a:solidFill>
            </a:endParaRPr>
          </a:p>
          <a:p>
            <a:pPr marL="457200" lvl="0" indent="-298450" rtl="0">
              <a:spcBef>
                <a:spcPts val="0"/>
              </a:spcBef>
              <a:spcAft>
                <a:spcPts val="0"/>
              </a:spcAft>
              <a:buClr>
                <a:schemeClr val="dk1"/>
              </a:buClr>
              <a:buSzPts val="1100"/>
              <a:buAutoNum type="arabicPeriod"/>
            </a:pPr>
            <a:r>
              <a:rPr lang="en" sz="1100" dirty="0">
                <a:solidFill>
                  <a:schemeClr val="dk1"/>
                </a:solidFill>
              </a:rPr>
              <a:t>Copy prompt into front of independent reading journal.</a:t>
            </a:r>
            <a:endParaRPr sz="1100" dirty="0">
              <a:solidFill>
                <a:schemeClr val="dk1"/>
              </a:solidFill>
            </a:endParaRPr>
          </a:p>
          <a:p>
            <a:pPr marL="457200" lvl="0" indent="-298450" rtl="0">
              <a:spcBef>
                <a:spcPts val="0"/>
              </a:spcBef>
              <a:spcAft>
                <a:spcPts val="0"/>
              </a:spcAft>
              <a:buClr>
                <a:schemeClr val="dk1"/>
              </a:buClr>
              <a:buSzPts val="1100"/>
              <a:buAutoNum type="arabicPeriod"/>
            </a:pPr>
            <a:r>
              <a:rPr lang="en" sz="1100" dirty="0">
                <a:solidFill>
                  <a:schemeClr val="dk1"/>
                </a:solidFill>
              </a:rPr>
              <a:t>Respond to prompt for HW.</a:t>
            </a:r>
            <a:endParaRPr sz="1100" dirty="0">
              <a:solidFill>
                <a:schemeClr val="dk1"/>
              </a:solidFill>
            </a:endParaRPr>
          </a:p>
          <a:p>
            <a:pPr marL="0" lvl="0" indent="0" algn="ctr" rtl="0">
              <a:spcBef>
                <a:spcPts val="0"/>
              </a:spcBef>
              <a:spcAft>
                <a:spcPts val="0"/>
              </a:spcAft>
              <a:buClr>
                <a:schemeClr val="dk1"/>
              </a:buClr>
              <a:buFont typeface="Arial"/>
              <a:buNone/>
            </a:pPr>
            <a:r>
              <a:rPr lang="en" sz="1300" b="1" dirty="0">
                <a:solidFill>
                  <a:schemeClr val="dk1"/>
                </a:solidFill>
              </a:rPr>
              <a:t>Module 2: Journal Prompts</a:t>
            </a:r>
            <a:endParaRPr sz="1300" b="1" dirty="0">
              <a:solidFill>
                <a:schemeClr val="dk1"/>
              </a:solidFill>
            </a:endParaRPr>
          </a:p>
          <a:p>
            <a:pPr marL="457200" lvl="0" indent="-298450" rtl="0">
              <a:lnSpc>
                <a:spcPct val="115000"/>
              </a:lnSpc>
              <a:spcBef>
                <a:spcPts val="900"/>
              </a:spcBef>
              <a:spcAft>
                <a:spcPts val="0"/>
              </a:spcAft>
              <a:buClr>
                <a:schemeClr val="dk1"/>
              </a:buClr>
              <a:buSzPts val="1100"/>
              <a:buChar char="●"/>
            </a:pPr>
            <a:r>
              <a:rPr lang="en" sz="1100" dirty="0">
                <a:solidFill>
                  <a:schemeClr val="dk1"/>
                </a:solidFill>
              </a:rPr>
              <a:t>Record 2–3 facts in your own words about animals or animal defenses that you found out in your research reading today.</a:t>
            </a:r>
            <a:endParaRPr sz="110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100" dirty="0">
                <a:solidFill>
                  <a:schemeClr val="dk1"/>
                </a:solidFill>
              </a:rPr>
              <a:t>What questions do you have about animals or animal defenses after reading?</a:t>
            </a:r>
            <a:endParaRPr sz="110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100" dirty="0">
                <a:solidFill>
                  <a:schemeClr val="dk1"/>
                </a:solidFill>
              </a:rPr>
              <a:t>What would you like to research further after reading? Why?</a:t>
            </a:r>
            <a:endParaRPr sz="110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100" dirty="0">
                <a:solidFill>
                  <a:schemeClr val="dk1"/>
                </a:solidFill>
              </a:rPr>
              <a:t>Summarize your research reading today in no more than 4 sentences.</a:t>
            </a:r>
            <a:endParaRPr sz="110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100" dirty="0">
                <a:solidFill>
                  <a:schemeClr val="dk1"/>
                </a:solidFill>
              </a:rPr>
              <a:t>How would you describe the setting of the particular part of the</a:t>
            </a:r>
            <a:br>
              <a:rPr lang="en" sz="1100" dirty="0">
                <a:solidFill>
                  <a:schemeClr val="dk1"/>
                </a:solidFill>
              </a:rPr>
            </a:br>
            <a:r>
              <a:rPr lang="en" sz="1100" dirty="0">
                <a:solidFill>
                  <a:schemeClr val="dk1"/>
                </a:solidFill>
              </a:rPr>
              <a:t>text you read?</a:t>
            </a:r>
            <a:endParaRPr sz="110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100" dirty="0">
                <a:solidFill>
                  <a:schemeClr val="dk1"/>
                </a:solidFill>
              </a:rPr>
              <a:t>What do you think is going to happen next? Why?</a:t>
            </a:r>
            <a:endParaRPr sz="110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100" dirty="0">
                <a:solidFill>
                  <a:schemeClr val="dk1"/>
                </a:solidFill>
              </a:rPr>
              <a:t>Summarize the pages you just read in no more than 4 sentences.</a:t>
            </a:r>
            <a:endParaRPr sz="110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100" dirty="0">
                <a:solidFill>
                  <a:schemeClr val="dk1"/>
                </a:solidFill>
              </a:rPr>
              <a:t>What is the main idea of the part of the text you just read?</a:t>
            </a:r>
            <a:endParaRPr sz="110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100" dirty="0">
                <a:solidFill>
                  <a:schemeClr val="dk1"/>
                </a:solidFill>
              </a:rPr>
              <a:t>Think about the title of your text. Why do you think the author</a:t>
            </a:r>
            <a:br>
              <a:rPr lang="en" sz="1100" dirty="0">
                <a:solidFill>
                  <a:schemeClr val="dk1"/>
                </a:solidFill>
              </a:rPr>
            </a:br>
            <a:r>
              <a:rPr lang="en" sz="1100" dirty="0">
                <a:solidFill>
                  <a:schemeClr val="dk1"/>
                </a:solidFill>
              </a:rPr>
              <a:t>chose this title?</a:t>
            </a:r>
            <a:endParaRPr sz="1100" dirty="0">
              <a:solidFill>
                <a:schemeClr val="dk1"/>
              </a:solidFill>
            </a:endParaRPr>
          </a:p>
          <a:p>
            <a:pPr marL="457200" lvl="0" indent="-298450" rtl="0">
              <a:lnSpc>
                <a:spcPct val="115000"/>
              </a:lnSpc>
              <a:spcBef>
                <a:spcPts val="0"/>
              </a:spcBef>
              <a:spcAft>
                <a:spcPts val="0"/>
              </a:spcAft>
              <a:buClr>
                <a:schemeClr val="dk1"/>
              </a:buClr>
              <a:buSzPts val="1100"/>
              <a:buChar char="●"/>
            </a:pPr>
            <a:r>
              <a:rPr lang="en" sz="1100" dirty="0">
                <a:solidFill>
                  <a:schemeClr val="dk1"/>
                </a:solidFill>
              </a:rPr>
              <a:t>What are two new words you learned in this text? Tell about the</a:t>
            </a:r>
            <a:br>
              <a:rPr lang="en" sz="1100" dirty="0">
                <a:solidFill>
                  <a:schemeClr val="dk1"/>
                </a:solidFill>
              </a:rPr>
            </a:br>
            <a:r>
              <a:rPr lang="en-US" sz="1100" dirty="0">
                <a:solidFill>
                  <a:schemeClr val="dk1"/>
                </a:solidFill>
              </a:rPr>
              <a:t>w</a:t>
            </a:r>
            <a:r>
              <a:rPr lang="en" sz="1100" dirty="0">
                <a:solidFill>
                  <a:schemeClr val="dk1"/>
                </a:solidFill>
              </a:rPr>
              <a:t>ords.</a:t>
            </a:r>
            <a:endParaRPr sz="1100" dirty="0">
              <a:solidFill>
                <a:schemeClr val="dk1"/>
              </a:solidFill>
            </a:endParaRPr>
          </a:p>
          <a:p>
            <a:pPr lvl="0" indent="-311150">
              <a:lnSpc>
                <a:spcPct val="115000"/>
              </a:lnSpc>
              <a:buClr>
                <a:schemeClr val="dk1"/>
              </a:buClr>
              <a:buSzPts val="1300"/>
            </a:pPr>
            <a:r>
              <a:rPr lang="en" sz="1100" dirty="0">
                <a:solidFill>
                  <a:schemeClr val="dk1"/>
                </a:solidFill>
              </a:rPr>
              <a:t>Choose a picture, chart, graph, or diagram from your text. </a:t>
            </a:r>
            <a:r>
              <a:rPr lang="en" sz="1100" dirty="0"/>
              <a:t>Explain</a:t>
            </a:r>
            <a:r>
              <a:rPr lang="en-US" sz="1100" dirty="0"/>
              <a:t> how the information you learned from the image helped you understand the text. </a:t>
            </a:r>
            <a:br>
              <a:rPr lang="en" sz="1600" dirty="0"/>
            </a:br>
            <a:endParaRPr sz="1100" dirty="0">
              <a:solidFill>
                <a:schemeClr val="dk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58" name="Google Shape;258;p42"/>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259" name="Google Shape;259;p42"/>
          <p:cNvGraphicFramePr/>
          <p:nvPr/>
        </p:nvGraphicFramePr>
        <p:xfrm>
          <a:off x="952500" y="3122350"/>
          <a:ext cx="7239000" cy="1859220"/>
        </p:xfrm>
        <a:graphic>
          <a:graphicData uri="http://schemas.openxmlformats.org/drawingml/2006/table">
            <a:tbl>
              <a:tblPr>
                <a:noFill/>
                <a:tableStyleId>{CB44AC11-1C83-4D3D-9C01-DF6CACCB9DB6}</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381000">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2: Lesson 8</a:t>
            </a:r>
            <a:endParaRPr/>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207850"/>
            <a:ext cx="8581800" cy="37266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2500"/>
              <a:buFont typeface="Arial"/>
              <a:buNone/>
            </a:pPr>
            <a:r>
              <a:rPr lang="en" b="1" dirty="0">
                <a:solidFill>
                  <a:schemeClr val="dk1"/>
                </a:solidFill>
              </a:rPr>
              <a:t>Preparing for Lesson 8: </a:t>
            </a:r>
            <a:r>
              <a:rPr lang="en" dirty="0">
                <a:solidFill>
                  <a:schemeClr val="dk1"/>
                </a:solidFill>
              </a:rPr>
              <a:t>Pre-Reading and Preparing</a:t>
            </a:r>
            <a:endParaRPr dirty="0">
              <a:solidFill>
                <a:schemeClr val="dk1"/>
              </a:solidFill>
            </a:endParaRPr>
          </a:p>
          <a:p>
            <a:pPr marL="0" lvl="0" indent="0" rtl="0">
              <a:lnSpc>
                <a:spcPct val="100000"/>
              </a:lnSpc>
              <a:spcBef>
                <a:spcPts val="0"/>
              </a:spcBef>
              <a:spcAft>
                <a:spcPts val="0"/>
              </a:spcAft>
              <a:buClr>
                <a:schemeClr val="dk1"/>
              </a:buClr>
              <a:buSzPts val="2500"/>
              <a:buFont typeface="Arial"/>
              <a:buNone/>
            </a:pPr>
            <a:endParaRPr sz="1600" dirty="0">
              <a:solidFill>
                <a:schemeClr val="dk1"/>
              </a:solidFill>
            </a:endParaRPr>
          </a:p>
          <a:p>
            <a:pPr marL="457200" lvl="0" indent="-330200" rtl="0">
              <a:lnSpc>
                <a:spcPct val="100000"/>
              </a:lnSpc>
              <a:spcBef>
                <a:spcPts val="0"/>
              </a:spcBef>
              <a:spcAft>
                <a:spcPts val="0"/>
              </a:spcAft>
              <a:buClr>
                <a:schemeClr val="dk1"/>
              </a:buClr>
              <a:buSzPts val="1600"/>
              <a:buChar char="●"/>
            </a:pPr>
            <a:r>
              <a:rPr lang="en" sz="1600" dirty="0">
                <a:solidFill>
                  <a:schemeClr val="dk1"/>
                </a:solidFill>
              </a:rPr>
              <a:t>Read through Lesson 8 </a:t>
            </a:r>
            <a:r>
              <a:rPr lang="en" sz="1600" u="sng" dirty="0">
                <a:solidFill>
                  <a:schemeClr val="accent5"/>
                </a:solidFill>
                <a:hlinkClick r:id="rId3"/>
              </a:rPr>
              <a:t>here.</a:t>
            </a:r>
            <a:endParaRPr sz="1600" dirty="0">
              <a:solidFill>
                <a:schemeClr val="dk1"/>
              </a:solidFill>
            </a:endParaRPr>
          </a:p>
          <a:p>
            <a:pPr marL="457200" lvl="0" indent="-330200" rtl="0">
              <a:lnSpc>
                <a:spcPct val="100000"/>
              </a:lnSpc>
              <a:spcBef>
                <a:spcPts val="0"/>
              </a:spcBef>
              <a:spcAft>
                <a:spcPts val="0"/>
              </a:spcAft>
              <a:buSzPts val="1600"/>
              <a:buChar char="●"/>
            </a:pPr>
            <a:r>
              <a:rPr lang="en" sz="1600" dirty="0"/>
              <a:t>In Work Time A, students reread the model informational essay and discuss how the author crafted an effective introduction, recording these points on the </a:t>
            </a:r>
            <a:r>
              <a:rPr lang="en" sz="1600" b="1" dirty="0"/>
              <a:t>Informational Texts anchor chart</a:t>
            </a:r>
            <a:r>
              <a:rPr lang="en" sz="1600" dirty="0"/>
              <a:t>. Students will refer to this model as they craft their own introductory paragraphs.</a:t>
            </a:r>
            <a:endParaRPr sz="1600" dirty="0"/>
          </a:p>
          <a:p>
            <a:pPr marL="457200" lvl="0" indent="-330200" rtl="0">
              <a:lnSpc>
                <a:spcPct val="100000"/>
              </a:lnSpc>
              <a:spcBef>
                <a:spcPts val="0"/>
              </a:spcBef>
              <a:spcAft>
                <a:spcPts val="0"/>
              </a:spcAft>
              <a:buSzPts val="1600"/>
              <a:buChar char="●"/>
            </a:pPr>
            <a:r>
              <a:rPr lang="en" sz="1600" dirty="0"/>
              <a:t>After examining the model, students craft focus statements and introductions for their informative pieces.</a:t>
            </a:r>
            <a:endParaRPr sz="1600" dirty="0"/>
          </a:p>
          <a:p>
            <a:pPr marL="457200" lvl="0" indent="-330200" rtl="0">
              <a:lnSpc>
                <a:spcPct val="100000"/>
              </a:lnSpc>
              <a:spcBef>
                <a:spcPts val="0"/>
              </a:spcBef>
              <a:spcAft>
                <a:spcPts val="0"/>
              </a:spcAft>
              <a:buSzPts val="1600"/>
              <a:buChar char="●"/>
            </a:pPr>
            <a:r>
              <a:rPr lang="en" sz="1600" dirty="0"/>
              <a:t>In Closing and Assessment, students read their introductions aloud to a partner outside of their expert group and receive feedback. Someone unfamiliar with the expert group animal is more likely to notice confusing or missing information.</a:t>
            </a:r>
            <a:endParaRPr sz="1600" dirty="0"/>
          </a:p>
          <a:p>
            <a:pPr marL="0" lvl="0" indent="0" rtl="0">
              <a:lnSpc>
                <a:spcPct val="100000"/>
              </a:lnSpc>
              <a:spcBef>
                <a:spcPts val="1000"/>
              </a:spcBef>
              <a:spcAft>
                <a:spcPts val="0"/>
              </a:spcAft>
              <a:buNone/>
            </a:pP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2: Lesson 8</a:t>
            </a:r>
            <a:endParaRPr/>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a:p>
        </p:txBody>
      </p:sp>
      <p:sp>
        <p:nvSpPr>
          <p:cNvPr id="142" name="Google Shape;142;p27"/>
          <p:cNvSpPr txBox="1">
            <a:spLocks noGrp="1"/>
          </p:cNvSpPr>
          <p:nvPr>
            <p:ph type="body" idx="1"/>
          </p:nvPr>
        </p:nvSpPr>
        <p:spPr>
          <a:xfrm>
            <a:off x="311700" y="1338800"/>
            <a:ext cx="8520600" cy="3060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a:t>Preparing for Lesson 8:  </a:t>
            </a:r>
            <a:r>
              <a:rPr lang="en"/>
              <a:t>EL Protocols</a:t>
            </a:r>
            <a:endParaRPr/>
          </a:p>
          <a:p>
            <a:pPr marL="0" lvl="0" indent="0" rtl="0">
              <a:spcBef>
                <a:spcPts val="0"/>
              </a:spcBef>
              <a:spcAft>
                <a:spcPts val="0"/>
              </a:spcAft>
              <a:buNone/>
            </a:pPr>
            <a:endParaRPr/>
          </a:p>
          <a:p>
            <a:pPr marL="457200" lvl="0" indent="-342900" rtl="0">
              <a:spcBef>
                <a:spcPts val="0"/>
              </a:spcBef>
              <a:spcAft>
                <a:spcPts val="0"/>
              </a:spcAft>
              <a:buSzPts val="1800"/>
              <a:buChar char="●"/>
            </a:pPr>
            <a:r>
              <a:rPr lang="en"/>
              <a:t>In this lesson, students will use the </a:t>
            </a:r>
            <a:r>
              <a:rPr lang="en" u="sng">
                <a:solidFill>
                  <a:schemeClr val="hlink"/>
                </a:solidFill>
                <a:hlinkClick r:id="rId3"/>
              </a:rPr>
              <a:t>Thumb-O-Meter</a:t>
            </a:r>
            <a:r>
              <a:rPr lang="en"/>
              <a:t> protocol during the closing.</a:t>
            </a:r>
            <a:endParaRPr/>
          </a:p>
        </p:txBody>
      </p:sp>
      <p:pic>
        <p:nvPicPr>
          <p:cNvPr id="143" name="Google Shape;143;p27"/>
          <p:cNvPicPr preferRelativeResize="0"/>
          <p:nvPr/>
        </p:nvPicPr>
        <p:blipFill>
          <a:blip r:embed="rId4">
            <a:alphaModFix/>
          </a:blip>
          <a:stretch>
            <a:fillRect/>
          </a:stretch>
        </p:blipFill>
        <p:spPr>
          <a:xfrm>
            <a:off x="7515050" y="4061900"/>
            <a:ext cx="708675" cy="7086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2: Lesson 8</a:t>
            </a:r>
            <a:endParaRPr/>
          </a:p>
          <a:p>
            <a:pPr marL="0" lvl="0" indent="0" rtl="0">
              <a:lnSpc>
                <a:spcPct val="90000"/>
              </a:lnSpc>
              <a:spcBef>
                <a:spcPts val="0"/>
              </a:spcBef>
              <a:spcAft>
                <a:spcPts val="0"/>
              </a:spcAft>
              <a:buNone/>
            </a:pPr>
            <a:r>
              <a:rPr lang="en" sz="1800" b="1"/>
              <a:t>Teacher slide, before teaching.</a:t>
            </a:r>
            <a:endParaRPr sz="1800"/>
          </a:p>
        </p:txBody>
      </p:sp>
      <p:sp>
        <p:nvSpPr>
          <p:cNvPr id="149" name="Google Shape;149;p28"/>
          <p:cNvSpPr txBox="1">
            <a:spLocks noGrp="1"/>
          </p:cNvSpPr>
          <p:nvPr>
            <p:ph type="body" idx="1"/>
          </p:nvPr>
        </p:nvSpPr>
        <p:spPr>
          <a:xfrm>
            <a:off x="311700" y="1238550"/>
            <a:ext cx="8520600" cy="3557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8: </a:t>
            </a:r>
            <a:r>
              <a:rPr lang="en">
                <a:solidFill>
                  <a:schemeClr val="dk1"/>
                </a:solidFill>
              </a:rPr>
              <a:t>Materials and classroom preparation</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a:p>
            <a:pPr marL="457200" lvl="0" indent="-342900" rtl="0">
              <a:lnSpc>
                <a:spcPct val="70000"/>
              </a:lnSpc>
              <a:spcBef>
                <a:spcPts val="1000"/>
              </a:spcBef>
              <a:spcAft>
                <a:spcPts val="0"/>
              </a:spcAft>
              <a:buClr>
                <a:schemeClr val="dk1"/>
              </a:buClr>
              <a:buSzPts val="1800"/>
              <a:buChar char="●"/>
            </a:pPr>
            <a:r>
              <a:rPr lang="en">
                <a:solidFill>
                  <a:schemeClr val="dk1"/>
                </a:solidFill>
              </a:rPr>
              <a:t>There are important materials in EL lessons that you will want to prepare ahead of time. These are detailed on the slide. </a:t>
            </a:r>
            <a:endParaRPr>
              <a:solidFill>
                <a:schemeClr val="dk2"/>
              </a:solidFill>
            </a:endParaRPr>
          </a:p>
          <a:p>
            <a:pPr marL="457200" lvl="0" indent="-342900" rtl="0">
              <a:lnSpc>
                <a:spcPct val="70000"/>
              </a:lnSpc>
              <a:spcBef>
                <a:spcPts val="0"/>
              </a:spcBef>
              <a:spcAft>
                <a:spcPts val="0"/>
              </a:spcAft>
              <a:buClr>
                <a:schemeClr val="dk1"/>
              </a:buClr>
              <a:buSzPts val="1800"/>
              <a:buChar char="●"/>
            </a:pPr>
            <a:r>
              <a:rPr lang="en">
                <a:solidFill>
                  <a:schemeClr val="dk1"/>
                </a:solidFill>
              </a:rPr>
              <a:t>There are materials that will need to be gathered and/or created prior to each lesson. Some of these materials will be used throughout multiple lessons. </a:t>
            </a:r>
            <a:endParaRPr>
              <a:solidFill>
                <a:schemeClr val="dk2"/>
              </a:solidFill>
            </a:endParaRPr>
          </a:p>
          <a:p>
            <a:pPr marL="457200" lvl="0" indent="-342900" rtl="0">
              <a:lnSpc>
                <a:spcPct val="70000"/>
              </a:lnSpc>
              <a:spcBef>
                <a:spcPts val="0"/>
              </a:spcBef>
              <a:spcAft>
                <a:spcPts val="0"/>
              </a:spcAft>
              <a:buClr>
                <a:schemeClr val="dk1"/>
              </a:buClr>
              <a:buSzPts val="1800"/>
              <a:buChar char="●"/>
            </a:pPr>
            <a:r>
              <a:rPr lang="en">
                <a:solidFill>
                  <a:schemeClr val="dk1"/>
                </a:solidFill>
              </a:rPr>
              <a:t>You will also have to get your room ready to teach EL. Think about your classroom arrangement as you prepare to move students through the lesson protocols. </a:t>
            </a:r>
            <a:endParaRPr>
              <a:solidFill>
                <a:schemeClr val="dk2"/>
              </a:solidFill>
            </a:endParaRPr>
          </a:p>
          <a:p>
            <a:pPr marL="457200" lvl="0" indent="-342900" rtl="0">
              <a:lnSpc>
                <a:spcPct val="70000"/>
              </a:lnSpc>
              <a:spcBef>
                <a:spcPts val="0"/>
              </a:spcBef>
              <a:spcAft>
                <a:spcPts val="0"/>
              </a:spcAft>
              <a:buClr>
                <a:schemeClr val="dk1"/>
              </a:buClr>
              <a:buSzPts val="1800"/>
              <a:buChar char="●"/>
            </a:pPr>
            <a:r>
              <a:rPr lang="en">
                <a:solidFill>
                  <a:schemeClr val="dk1"/>
                </a:solidFill>
              </a:rPr>
              <a:t>The time will pay off later in smooth classes and student learning.</a:t>
            </a:r>
            <a:endParaRPr>
              <a:solidFill>
                <a:schemeClr val="dk1"/>
              </a:solidFill>
            </a:endParaRPr>
          </a:p>
          <a:p>
            <a:pPr marL="914400" lvl="0" indent="0" rtl="0">
              <a:lnSpc>
                <a:spcPct val="90000"/>
              </a:lnSpc>
              <a:spcBef>
                <a:spcPts val="0"/>
              </a:spcBef>
              <a:spcAft>
                <a:spcPts val="0"/>
              </a:spcAft>
              <a:buNone/>
            </a:pPr>
            <a:endParaRPr sz="1700">
              <a:solidFill>
                <a:schemeClr val="dk1"/>
              </a:solidFill>
            </a:endParaRPr>
          </a:p>
          <a:p>
            <a:pPr marL="914400" lvl="0" indent="0" rtl="0">
              <a:lnSpc>
                <a:spcPct val="90000"/>
              </a:lnSpc>
              <a:spcBef>
                <a:spcPts val="1000"/>
              </a:spcBef>
              <a:spcAft>
                <a:spcPts val="1000"/>
              </a:spcAft>
              <a:buNone/>
            </a:pPr>
            <a:endParaRPr sz="170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a:t>Grade 4: Module 2: Unit 2: Lesson 8</a:t>
            </a:r>
            <a:endParaRPr/>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a:p>
        </p:txBody>
      </p:sp>
      <p:sp>
        <p:nvSpPr>
          <p:cNvPr id="155" name="Google Shape;155;p29"/>
          <p:cNvSpPr txBox="1">
            <a:spLocks noGrp="1"/>
          </p:cNvSpPr>
          <p:nvPr>
            <p:ph type="body" idx="1"/>
          </p:nvPr>
        </p:nvSpPr>
        <p:spPr>
          <a:xfrm>
            <a:off x="311700" y="1350125"/>
            <a:ext cx="8520600" cy="3060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dirty="0"/>
              <a:t>Preparing for Lesson 8:  </a:t>
            </a:r>
            <a:r>
              <a:rPr lang="en" dirty="0"/>
              <a:t>Support for Students Who Need It</a:t>
            </a:r>
            <a:endParaRPr dirty="0"/>
          </a:p>
          <a:p>
            <a:pPr marL="0" lvl="0" indent="0" rtl="0">
              <a:spcBef>
                <a:spcPts val="0"/>
              </a:spcBef>
              <a:spcAft>
                <a:spcPts val="0"/>
              </a:spcAft>
              <a:buNone/>
            </a:pPr>
            <a:endParaRPr dirty="0"/>
          </a:p>
          <a:p>
            <a:pPr marL="457200" lvl="0" indent="-342900" rtl="0">
              <a:spcBef>
                <a:spcPts val="600"/>
              </a:spcBef>
              <a:spcAft>
                <a:spcPts val="0"/>
              </a:spcAft>
              <a:buSzPts val="1800"/>
              <a:buChar char="●"/>
            </a:pPr>
            <a:r>
              <a:rPr lang="en" dirty="0"/>
              <a:t>Invite students to highlight and label the focus statement in the model essay research text, and underline and label the detail sentences that describe. Ask students to identify samples of a focus statement and sentences that describe habitat, diet, or predators and discuss them in home language groups or heterogeneous English-speaking groups.</a:t>
            </a:r>
            <a:endParaRPr dirty="0"/>
          </a:p>
          <a:p>
            <a:pPr marL="0" lvl="0" indent="0" rtl="0">
              <a:spcBef>
                <a:spcPts val="0"/>
              </a:spcBef>
              <a:spcAft>
                <a:spcPts val="0"/>
              </a:spcAft>
              <a:buNone/>
            </a:pPr>
            <a:endParaRPr sz="1600" dirty="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a:t>Grade 4: Module 2: Unit 2: Lesson 8</a:t>
            </a:r>
            <a:endParaRPr/>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a:p>
        </p:txBody>
      </p:sp>
      <p:sp>
        <p:nvSpPr>
          <p:cNvPr id="161" name="Google Shape;161;p30"/>
          <p:cNvSpPr txBox="1">
            <a:spLocks noGrp="1"/>
          </p:cNvSpPr>
          <p:nvPr>
            <p:ph type="body" idx="1"/>
          </p:nvPr>
        </p:nvSpPr>
        <p:spPr>
          <a:xfrm>
            <a:off x="147400" y="1350125"/>
            <a:ext cx="8684900" cy="3641400"/>
          </a:xfrm>
          <a:prstGeom prst="rect">
            <a:avLst/>
          </a:prstGeom>
        </p:spPr>
        <p:txBody>
          <a:bodyPr spcFirstLastPara="1" wrap="square" lIns="91425" tIns="91425" rIns="91425" bIns="91425" anchor="t" anchorCtr="0">
            <a:noAutofit/>
          </a:bodyPr>
          <a:lstStyle/>
          <a:p>
            <a:pPr marL="457200" lvl="0" indent="-330200" rtl="0">
              <a:spcBef>
                <a:spcPts val="0"/>
              </a:spcBef>
              <a:spcAft>
                <a:spcPts val="0"/>
              </a:spcAft>
              <a:buClr>
                <a:schemeClr val="dk1"/>
              </a:buClr>
              <a:buSzPts val="1600"/>
              <a:buFont typeface="Century Gothic"/>
              <a:buChar char="●"/>
            </a:pPr>
            <a:r>
              <a:rPr lang="en" sz="1600" dirty="0">
                <a:solidFill>
                  <a:schemeClr val="dk1"/>
                </a:solidFill>
              </a:rPr>
              <a:t>Remind students about the steps in the writing process: plan, draft, revise, edit, publish.</a:t>
            </a:r>
            <a:endParaRPr sz="1600" dirty="0">
              <a:solidFill>
                <a:schemeClr val="dk1"/>
              </a:solidFill>
            </a:endParaRPr>
          </a:p>
          <a:p>
            <a:pPr marL="457200" lvl="0" indent="-330200" rtl="0">
              <a:spcBef>
                <a:spcPts val="0"/>
              </a:spcBef>
              <a:spcAft>
                <a:spcPts val="0"/>
              </a:spcAft>
              <a:buClr>
                <a:schemeClr val="dk1"/>
              </a:buClr>
              <a:buSzPts val="1600"/>
              <a:buFont typeface="Century Gothic"/>
              <a:buChar char="●"/>
            </a:pPr>
            <a:r>
              <a:rPr lang="en" sz="1600" dirty="0">
                <a:solidFill>
                  <a:schemeClr val="dk1"/>
                </a:solidFill>
              </a:rPr>
              <a:t>Give students who require support practice reading aloud the focus question from the </a:t>
            </a:r>
            <a:r>
              <a:rPr lang="en" sz="1600" b="1" dirty="0">
                <a:solidFill>
                  <a:schemeClr val="dk1"/>
                </a:solidFill>
              </a:rPr>
              <a:t>Informational Writing Planning graphic organizer</a:t>
            </a:r>
            <a:r>
              <a:rPr lang="en" sz="1600" dirty="0">
                <a:solidFill>
                  <a:schemeClr val="dk1"/>
                </a:solidFill>
              </a:rPr>
              <a:t>: </a:t>
            </a:r>
            <a:r>
              <a:rPr lang="en" sz="1600" i="1" dirty="0">
                <a:solidFill>
                  <a:schemeClr val="dk1"/>
                </a:solidFill>
              </a:rPr>
              <a:t>“How does my expert group animal use its body and behaviors to help it survive?”</a:t>
            </a:r>
            <a:r>
              <a:rPr lang="en" sz="1600" dirty="0">
                <a:solidFill>
                  <a:schemeClr val="dk1"/>
                </a:solidFill>
              </a:rPr>
              <a:t> Then allow these students to read the question aloud in Work Time B. Practicing with a partner and then reading aloud in front of the class can help build students’ confidence and credibility.</a:t>
            </a:r>
            <a:endParaRPr sz="1600" dirty="0">
              <a:solidFill>
                <a:schemeClr val="dk1"/>
              </a:solidFill>
            </a:endParaRPr>
          </a:p>
          <a:p>
            <a:pPr marL="457200" lvl="0" indent="-330200" rtl="0">
              <a:spcBef>
                <a:spcPts val="0"/>
              </a:spcBef>
              <a:spcAft>
                <a:spcPts val="0"/>
              </a:spcAft>
              <a:buClr>
                <a:schemeClr val="dk1"/>
              </a:buClr>
              <a:buSzPts val="1600"/>
              <a:buFont typeface="Century Gothic"/>
              <a:buChar char="●"/>
            </a:pPr>
            <a:r>
              <a:rPr lang="en" sz="1600" dirty="0">
                <a:solidFill>
                  <a:schemeClr val="dk1"/>
                </a:solidFill>
              </a:rPr>
              <a:t>For Work Time C, provide students with a cloze introduction paragraph about their animal. Write the paragraph for them (or use a former student’s exemplar), but leave out key words and phrases for small groups to fill in together. Make the task simpler by writing a list of the key words next to the cloze paragraph so that students can select from the list.</a:t>
            </a:r>
            <a:endParaRPr sz="1600" dirty="0">
              <a:solidFill>
                <a:schemeClr val="dk1"/>
              </a:solidFill>
            </a:endParaRPr>
          </a:p>
          <a:p>
            <a:pPr marL="0" lvl="0" indent="0" rtl="0">
              <a:lnSpc>
                <a:spcPct val="80000"/>
              </a:lnSpc>
              <a:spcBef>
                <a:spcPts val="0"/>
              </a:spcBef>
              <a:spcAft>
                <a:spcPts val="0"/>
              </a:spcAft>
              <a:buClr>
                <a:schemeClr val="dk1"/>
              </a:buClr>
              <a:buSzPts val="2000"/>
              <a:buFont typeface="Arial"/>
              <a:buNone/>
            </a:pPr>
            <a:endParaRPr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31"/>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8</a:t>
            </a:r>
            <a:endParaRPr sz="4000" b="1">
              <a:solidFill>
                <a:srgbClr val="000000"/>
              </a:solidFill>
              <a:latin typeface="Overlock"/>
              <a:ea typeface="Overlock"/>
              <a:cs typeface="Overlock"/>
              <a:sym typeface="Overlock"/>
            </a:endParaRPr>
          </a:p>
        </p:txBody>
      </p:sp>
      <p:pic>
        <p:nvPicPr>
          <p:cNvPr id="2" name="Picture 2" descr="A close up of a clock&#10;&#10;Description generated with high confidence">
            <a:extLst>
              <a:ext uri="{FF2B5EF4-FFF2-40B4-BE49-F238E27FC236}">
                <a16:creationId xmlns:a16="http://schemas.microsoft.com/office/drawing/2014/main" id="{B7757142-F48E-467D-8F6A-B40196E9F42D}"/>
              </a:ext>
            </a:extLst>
          </p:cNvPr>
          <p:cNvPicPr>
            <a:picLocks noChangeAspect="1"/>
          </p:cNvPicPr>
          <p:nvPr/>
        </p:nvPicPr>
        <p:blipFill>
          <a:blip r:embed="rId3"/>
          <a:stretch>
            <a:fillRect/>
          </a:stretch>
        </p:blipFill>
        <p:spPr>
          <a:xfrm>
            <a:off x="3200400" y="539533"/>
            <a:ext cx="2743200" cy="126085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72" name="Google Shape;172;p3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a:t>What are we learning and doing today?</a:t>
            </a:r>
            <a:endParaRPr/>
          </a:p>
          <a:p>
            <a:pPr marL="457200" lvl="0" indent="0" rtl="0">
              <a:lnSpc>
                <a:spcPct val="100000"/>
              </a:lnSpc>
              <a:spcBef>
                <a:spcPts val="0"/>
              </a:spcBef>
              <a:spcAft>
                <a:spcPts val="0"/>
              </a:spcAft>
              <a:buNone/>
            </a:pPr>
            <a:endParaRPr/>
          </a:p>
          <a:p>
            <a:pPr marL="457200" lvl="0" indent="-342900" rtl="0">
              <a:lnSpc>
                <a:spcPct val="100000"/>
              </a:lnSpc>
              <a:spcBef>
                <a:spcPts val="0"/>
              </a:spcBef>
              <a:spcAft>
                <a:spcPts val="0"/>
              </a:spcAft>
              <a:buSzPts val="1800"/>
              <a:buChar char="●"/>
            </a:pPr>
            <a:r>
              <a:rPr lang="en"/>
              <a:t>Today, you will begin drafting your introduction for your informative writing piece!</a:t>
            </a:r>
            <a:endParaRPr/>
          </a:p>
          <a:p>
            <a:pPr marL="0" lvl="0" indent="0">
              <a:lnSpc>
                <a:spcPct val="100000"/>
              </a:lnSpc>
              <a:spcBef>
                <a:spcPts val="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Learning Targets </a:t>
            </a:r>
            <a:endParaRPr/>
          </a:p>
        </p:txBody>
      </p:sp>
      <p:sp>
        <p:nvSpPr>
          <p:cNvPr id="178" name="Google Shape;178;p33"/>
          <p:cNvSpPr txBox="1">
            <a:spLocks noGrp="1"/>
          </p:cNvSpPr>
          <p:nvPr>
            <p:ph type="body" idx="1"/>
          </p:nvPr>
        </p:nvSpPr>
        <p:spPr>
          <a:xfrm>
            <a:off x="311700" y="1540799"/>
            <a:ext cx="8520600" cy="2704629"/>
          </a:xfrm>
          <a:prstGeom prst="rect">
            <a:avLst/>
          </a:prstGeom>
        </p:spPr>
        <p:txBody>
          <a:bodyPr spcFirstLastPara="1" wrap="square" lIns="91425" tIns="91425" rIns="91425" bIns="91425" anchor="t" anchorCtr="0">
            <a:noAutofit/>
          </a:bodyPr>
          <a:lstStyle/>
          <a:p>
            <a:pPr marL="457200" lvl="0" indent="-342900" rtl="0">
              <a:lnSpc>
                <a:spcPct val="150000"/>
              </a:lnSpc>
              <a:spcBef>
                <a:spcPts val="0"/>
              </a:spcBef>
              <a:spcAft>
                <a:spcPts val="0"/>
              </a:spcAft>
              <a:buSzPts val="1800"/>
              <a:buAutoNum type="arabicPeriod"/>
            </a:pPr>
            <a:r>
              <a:rPr lang="en" dirty="0"/>
              <a:t>I can write an introduction paragraph for my informative piece that describes my expert group animal, its habitat, and its predators, and has a focus statement that tells the topic of my writing.</a:t>
            </a:r>
            <a:endParaRPr dirty="0"/>
          </a:p>
          <a:p>
            <a:pPr marL="0" lvl="0" indent="0" rtl="0">
              <a:lnSpc>
                <a:spcPct val="150000"/>
              </a:lnSpc>
              <a:spcBef>
                <a:spcPts val="0"/>
              </a:spcBef>
              <a:spcAft>
                <a:spcPts val="0"/>
              </a:spcAft>
              <a:buNone/>
            </a:pPr>
            <a:endParaRPr dirty="0"/>
          </a:p>
          <a:p>
            <a:pPr marL="0" lvl="0" indent="0" rtl="0">
              <a:lnSpc>
                <a:spcPct val="150000"/>
              </a:lnSpc>
              <a:spcBef>
                <a:spcPts val="0"/>
              </a:spcBef>
              <a:spcAft>
                <a:spcPts val="0"/>
              </a:spcAft>
              <a:buNone/>
            </a:pPr>
            <a:endParaRPr dirty="0"/>
          </a:p>
          <a:p>
            <a:pPr marL="457200" lvl="0" indent="-342900" rtl="0">
              <a:lnSpc>
                <a:spcPct val="150000"/>
              </a:lnSpc>
              <a:spcBef>
                <a:spcPts val="0"/>
              </a:spcBef>
              <a:spcAft>
                <a:spcPts val="0"/>
              </a:spcAft>
              <a:buSzPts val="1800"/>
              <a:buFont typeface="+mj-lt"/>
              <a:buAutoNum type="arabicPeriod" startAt="2"/>
            </a:pPr>
            <a:r>
              <a:rPr lang="en" dirty="0"/>
              <a:t>I can use modal auxiliaries to express the condition of verbs.</a:t>
            </a:r>
            <a:endParaRPr dirty="0"/>
          </a:p>
          <a:p>
            <a:pPr marL="0" lvl="0" indent="0" rtl="0">
              <a:spcBef>
                <a:spcPts val="0"/>
              </a:spcBef>
              <a:spcAft>
                <a:spcPts val="0"/>
              </a:spcAft>
              <a:buNone/>
            </a:pPr>
            <a:endParaRPr dirty="0"/>
          </a:p>
        </p:txBody>
      </p:sp>
      <p:pic>
        <p:nvPicPr>
          <p:cNvPr id="179" name="Google Shape;179;p33"/>
          <p:cNvPicPr preferRelativeResize="0"/>
          <p:nvPr/>
        </p:nvPicPr>
        <p:blipFill>
          <a:blip r:embed="rId3">
            <a:alphaModFix/>
          </a:blip>
          <a:stretch>
            <a:fillRect/>
          </a:stretch>
        </p:blipFill>
        <p:spPr>
          <a:xfrm>
            <a:off x="8409245" y="4530136"/>
            <a:ext cx="604125" cy="488625"/>
          </a:xfrm>
          <a:prstGeom prst="rect">
            <a:avLst/>
          </a:prstGeom>
          <a:noFill/>
          <a:ln>
            <a:noFill/>
          </a:ln>
        </p:spPr>
      </p:pic>
      <p:sp>
        <p:nvSpPr>
          <p:cNvPr id="180" name="Google Shape;180;p33"/>
          <p:cNvSpPr txBox="1"/>
          <p:nvPr/>
        </p:nvSpPr>
        <p:spPr>
          <a:xfrm>
            <a:off x="2429550" y="1051938"/>
            <a:ext cx="1896300" cy="343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a:latin typeface="Century Gothic"/>
                <a:ea typeface="Century Gothic"/>
                <a:cs typeface="Century Gothic"/>
                <a:sym typeface="Century Gothic"/>
              </a:rPr>
              <a:t>Opening/Beginning</a:t>
            </a:r>
            <a:endParaRPr>
              <a:latin typeface="Century Gothic"/>
              <a:ea typeface="Century Gothic"/>
              <a:cs typeface="Century Gothic"/>
              <a:sym typeface="Century Gothic"/>
            </a:endParaRPr>
          </a:p>
        </p:txBody>
      </p:sp>
      <p:sp>
        <p:nvSpPr>
          <p:cNvPr id="181" name="Google Shape;181;p33"/>
          <p:cNvSpPr/>
          <p:nvPr/>
        </p:nvSpPr>
        <p:spPr>
          <a:xfrm>
            <a:off x="2939100" y="1395750"/>
            <a:ext cx="237000" cy="265800"/>
          </a:xfrm>
          <a:prstGeom prst="down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2" name="Google Shape;182;p33"/>
          <p:cNvSpPr txBox="1"/>
          <p:nvPr/>
        </p:nvSpPr>
        <p:spPr>
          <a:xfrm>
            <a:off x="1460850" y="2867425"/>
            <a:ext cx="3025200" cy="5727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entury Gothic"/>
                <a:ea typeface="Century Gothic"/>
                <a:cs typeface="Century Gothic"/>
                <a:sym typeface="Century Gothic"/>
              </a:rPr>
              <a:t>answers the focus question; tells the topic of the piece</a:t>
            </a:r>
            <a:endParaRPr>
              <a:latin typeface="Century Gothic"/>
              <a:ea typeface="Century Gothic"/>
              <a:cs typeface="Century Gothic"/>
              <a:sym typeface="Century Gothic"/>
            </a:endParaRPr>
          </a:p>
        </p:txBody>
      </p:sp>
      <p:sp>
        <p:nvSpPr>
          <p:cNvPr id="183" name="Google Shape;183;p33"/>
          <p:cNvSpPr/>
          <p:nvPr/>
        </p:nvSpPr>
        <p:spPr>
          <a:xfrm>
            <a:off x="1988700" y="2687550"/>
            <a:ext cx="331500" cy="265800"/>
          </a:xfrm>
          <a:prstGeom prst="up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84" name="Google Shape;184;p33"/>
          <p:cNvPicPr preferRelativeResize="0"/>
          <p:nvPr/>
        </p:nvPicPr>
        <p:blipFill>
          <a:blip r:embed="rId4">
            <a:alphaModFix/>
          </a:blip>
          <a:stretch>
            <a:fillRect/>
          </a:stretch>
        </p:blipFill>
        <p:spPr>
          <a:xfrm>
            <a:off x="7979258" y="4542681"/>
            <a:ext cx="495300" cy="4953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fade">
                                      <p:cBhvr>
                                        <p:cTn id="7" dur="500"/>
                                        <p:tgtEl>
                                          <p:spTgt spid="18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0"/>
                                        </p:tgtEl>
                                        <p:attrNameLst>
                                          <p:attrName>style.visibility</p:attrName>
                                        </p:attrNameLst>
                                      </p:cBhvr>
                                      <p:to>
                                        <p:strVal val="visible"/>
                                      </p:to>
                                    </p:set>
                                    <p:animEffect transition="in" filter="fade">
                                      <p:cBhvr>
                                        <p:cTn id="12" dur="300"/>
                                        <p:tgtEl>
                                          <p:spTgt spid="18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3"/>
                                        </p:tgtEl>
                                        <p:attrNameLst>
                                          <p:attrName>style.visibility</p:attrName>
                                        </p:attrNameLst>
                                      </p:cBhvr>
                                      <p:to>
                                        <p:strVal val="visible"/>
                                      </p:to>
                                    </p:set>
                                    <p:animEffect transition="in" filter="fade">
                                      <p:cBhvr>
                                        <p:cTn id="17" dur="300"/>
                                        <p:tgtEl>
                                          <p:spTgt spid="18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2"/>
                                        </p:tgtEl>
                                        <p:attrNameLst>
                                          <p:attrName>style.visibility</p:attrName>
                                        </p:attrNameLst>
                                      </p:cBhvr>
                                      <p:to>
                                        <p:strVal val="visible"/>
                                      </p:to>
                                    </p:set>
                                    <p:animEffect transition="in" filter="fade">
                                      <p:cBhvr>
                                        <p:cTn id="22" dur="300"/>
                                        <p:tgtEl>
                                          <p:spTgt spid="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E02D7B5-9BAF-4A09-A846-CE00F30BF7F3}">
  <ds:schemaRefs>
    <ds:schemaRef ds:uri="http://schemas.microsoft.com/sharepoint/v3/contenttype/forms"/>
  </ds:schemaRefs>
</ds:datastoreItem>
</file>

<file path=customXml/itemProps2.xml><?xml version="1.0" encoding="utf-8"?>
<ds:datastoreItem xmlns:ds="http://schemas.openxmlformats.org/officeDocument/2006/customXml" ds:itemID="{0BECB671-6493-440A-9446-1EC85A2C3786}">
  <ds:schemaRefs>
    <ds:schemaRef ds:uri="http://schemas.microsoft.com/office/2006/documentManagement/type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 ds:uri="http://purl.org/dc/terms/"/>
  </ds:schemaRefs>
</ds:datastoreItem>
</file>

<file path=customXml/itemProps3.xml><?xml version="1.0" encoding="utf-8"?>
<ds:datastoreItem xmlns:ds="http://schemas.openxmlformats.org/officeDocument/2006/customXml" ds:itemID="{C8DD8080-019D-4594-93B3-C8150EA98D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52</TotalTime>
  <Words>4652</Words>
  <Application>Microsoft Office PowerPoint</Application>
  <PresentationFormat>On-screen Show (16:9)</PresentationFormat>
  <Paragraphs>329</Paragraphs>
  <Slides>18</Slides>
  <Notes>18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Century Gothic</vt:lpstr>
      <vt:lpstr>Georgia</vt:lpstr>
      <vt:lpstr>Overlock</vt:lpstr>
      <vt:lpstr>Calibri</vt:lpstr>
      <vt:lpstr>Arial</vt:lpstr>
      <vt:lpstr>Simple Light</vt:lpstr>
      <vt:lpstr>Office Theme</vt:lpstr>
      <vt:lpstr>Grade 4: Module 2: Unit 2: Lesson 8 Teacher slide, before teaching.</vt:lpstr>
      <vt:lpstr>Grade 4: Module 2: Unit 2: Lesson 8 Teacher slide, before teaching.</vt:lpstr>
      <vt:lpstr>Grade 4: Module 2: Unit 2: Lesson 8 Teacher slide, before teaching.</vt:lpstr>
      <vt:lpstr>Grade 4: Module 2: Unit 2: Lesson 8 Teacher slide, before teaching.</vt:lpstr>
      <vt:lpstr>Grade 4: Module 2: Unit 2: Lesson 8 Teacher slide, before teaching.</vt:lpstr>
      <vt:lpstr>Grade 4: Module 2: Unit 2: Lesson 8 Teacher slide, before teaching.</vt:lpstr>
      <vt:lpstr>PowerPoint Presentation</vt:lpstr>
      <vt:lpstr>Hello, Students!</vt:lpstr>
      <vt:lpstr>Learning Targets </vt:lpstr>
      <vt:lpstr>Examining a Model Introduction </vt:lpstr>
      <vt:lpstr>Examining a Model Introduction </vt:lpstr>
      <vt:lpstr>Examining a Model Introduction  </vt:lpstr>
      <vt:lpstr>Examining a Model Introduction </vt:lpstr>
      <vt:lpstr>Drafting an Introduction Paragraph </vt:lpstr>
      <vt:lpstr>Learning Targets </vt:lpstr>
      <vt:lpstr>Third Draft of Sketch </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2: Lesson 8 Teacher slide, before teaching.</dc:title>
  <dc:creator>nbravo</dc:creator>
  <cp:lastModifiedBy>Jennifer Snapp</cp:lastModifiedBy>
  <cp:revision>11</cp:revision>
  <dcterms:modified xsi:type="dcterms:W3CDTF">2018-10-03T15:59:21Z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